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1" r:id="rId2"/>
    <p:sldId id="290" r:id="rId3"/>
    <p:sldId id="289" r:id="rId4"/>
    <p:sldId id="288" r:id="rId5"/>
    <p:sldId id="292" r:id="rId6"/>
    <p:sldId id="293" r:id="rId7"/>
    <p:sldId id="294" r:id="rId8"/>
    <p:sldId id="302" r:id="rId9"/>
    <p:sldId id="295" r:id="rId10"/>
    <p:sldId id="296" r:id="rId11"/>
    <p:sldId id="297" r:id="rId12"/>
    <p:sldId id="298" r:id="rId13"/>
    <p:sldId id="299" r:id="rId14"/>
    <p:sldId id="301" r:id="rId15"/>
    <p:sldId id="279" r:id="rId16"/>
    <p:sldId id="303" r:id="rId17"/>
    <p:sldId id="304" r:id="rId18"/>
    <p:sldId id="28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 autoAdjust="0"/>
    <p:restoredTop sz="94660"/>
  </p:normalViewPr>
  <p:slideViewPr>
    <p:cSldViewPr>
      <p:cViewPr>
        <p:scale>
          <a:sx n="110" d="100"/>
          <a:sy n="110" d="100"/>
        </p:scale>
        <p:origin x="-21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C4D66-C035-468E-9948-60439F5D5856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FB014-9AAB-4DDF-BC66-1A73A1F253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07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5D8B-4CFC-4E5F-A323-5A4C8649CBDF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77322-BBCD-4371-9389-A0E28A1490A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76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4003-6E91-4D42-823A-7A73693601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7B60-86C0-49E2-871E-61D4F7BA8D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3. </a:t>
            </a:r>
            <a:r>
              <a:rPr lang="en-US" altLang="ko-KR" sz="1050" dirty="0" smtClean="0"/>
              <a:t>inheritance(</a:t>
            </a:r>
            <a:r>
              <a:rPr lang="ko-KR" altLang="en-US" sz="1050" dirty="0" smtClean="0"/>
              <a:t>상속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과거의 코드를 </a:t>
            </a:r>
            <a:r>
              <a:rPr lang="ko-KR" altLang="en-US" sz="1050" b="1" dirty="0" smtClean="0"/>
              <a:t>물려받아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새로운</a:t>
            </a:r>
            <a:r>
              <a:rPr lang="ko-KR" altLang="en-US" sz="1050" dirty="0" smtClean="0"/>
              <a:t> 코드를 만들어 내는 방식을 소개합니다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클래스 구조를 이용한 상속을 소개합니다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일반적이고 보편적인 코드를 담고 있는 과거의 클래스로부터 구체적인 코드를 추가해 새로운 클래스를 만들어 사용하는 방식을 소개합니다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과거의 코드와 지금의 코드가 공존하기 위해 필요한 관련 문법들을 살펴봅니다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③ 함수의 바인딩을 포인터 변수가 가리키는 개체의 식별이 가능한 시점 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런타임</a:t>
            </a:r>
            <a:r>
              <a:rPr lang="en-US" altLang="ko-KR" sz="1050" dirty="0" smtClean="0"/>
              <a:t>(run-time)</a:t>
            </a:r>
            <a:r>
              <a:rPr lang="ko-KR" altLang="en-US" sz="1050" dirty="0" smtClean="0"/>
              <a:t>에 이루어지는 동적 바인딩으로 이 문제를 해결할 수 있습니다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함수 바인딩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(binding)</a:t>
            </a:r>
          </a:p>
          <a:p>
            <a:pPr defTabSz="288000"/>
            <a:r>
              <a:rPr lang="en-US" altLang="ko-KR" sz="1050" dirty="0" smtClean="0"/>
              <a:t> </a:t>
            </a:r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함수의 호출과 실제 실행할 함수 </a:t>
            </a:r>
            <a:r>
              <a:rPr lang="ko-KR" altLang="en-US" sz="1050" dirty="0" err="1" smtClean="0"/>
              <a:t>정의부를</a:t>
            </a:r>
            <a:r>
              <a:rPr lang="ko-KR" altLang="en-US" sz="1050" dirty="0" smtClean="0"/>
              <a:t> 연결하는 과정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b="1" dirty="0" smtClean="0"/>
              <a:t>정적</a:t>
            </a:r>
            <a:r>
              <a:rPr lang="en-US" altLang="ko-KR" sz="1050" dirty="0" smtClean="0"/>
              <a:t>(static) </a:t>
            </a:r>
            <a:r>
              <a:rPr lang="ko-KR" altLang="en-US" sz="1050" dirty="0" smtClean="0"/>
              <a:t>바인딩 </a:t>
            </a:r>
            <a:r>
              <a:rPr lang="en-US" altLang="ko-KR" sz="1050" dirty="0" smtClean="0"/>
              <a:t>: </a:t>
            </a:r>
            <a:r>
              <a:rPr lang="ko-KR" altLang="en-US" sz="1050" b="1" dirty="0" smtClean="0"/>
              <a:t>컴파일타임에</a:t>
            </a:r>
            <a:r>
              <a:rPr lang="ko-KR" altLang="en-US" sz="1050" dirty="0" smtClean="0"/>
              <a:t> 함수의 호출과 정의를 연결</a:t>
            </a:r>
            <a:r>
              <a:rPr lang="en-US" altLang="ko-KR" sz="1050" dirty="0" smtClean="0"/>
              <a:t>, </a:t>
            </a:r>
            <a:r>
              <a:rPr lang="en-US" altLang="ko-KR" sz="1050" b="1" dirty="0" smtClean="0"/>
              <a:t>early</a:t>
            </a:r>
            <a:r>
              <a:rPr lang="en-US" altLang="ko-KR" sz="1050" dirty="0" smtClean="0"/>
              <a:t> binding.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b="1" dirty="0" smtClean="0"/>
              <a:t>동적</a:t>
            </a:r>
            <a:r>
              <a:rPr lang="en-US" altLang="ko-KR" sz="1050" dirty="0" smtClean="0"/>
              <a:t>(dynamic) </a:t>
            </a:r>
            <a:r>
              <a:rPr lang="ko-KR" altLang="en-US" sz="1050" dirty="0" smtClean="0"/>
              <a:t>바인딩 </a:t>
            </a:r>
            <a:r>
              <a:rPr lang="en-US" altLang="ko-KR" sz="1050" dirty="0" smtClean="0"/>
              <a:t>: </a:t>
            </a:r>
            <a:r>
              <a:rPr lang="ko-KR" altLang="en-US" sz="1050" b="1" dirty="0" smtClean="0"/>
              <a:t>런타임에</a:t>
            </a:r>
            <a:r>
              <a:rPr lang="ko-KR" altLang="en-US" sz="1050" dirty="0" smtClean="0"/>
              <a:t> 함수의 호출과 정의를 연결</a:t>
            </a:r>
            <a:r>
              <a:rPr lang="en-US" altLang="ko-KR" sz="1050" dirty="0" smtClean="0"/>
              <a:t>, </a:t>
            </a:r>
            <a:r>
              <a:rPr lang="en-US" altLang="ko-KR" sz="1050" b="1" dirty="0" smtClean="0"/>
              <a:t>late</a:t>
            </a:r>
            <a:r>
              <a:rPr lang="en-US" altLang="ko-KR" sz="1050" dirty="0" smtClean="0"/>
              <a:t> binding.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C++</a:t>
            </a:r>
            <a:r>
              <a:rPr lang="ko-KR" altLang="en-US" sz="1050" dirty="0" smtClean="0"/>
              <a:t>에서는 가상함수</a:t>
            </a:r>
            <a:r>
              <a:rPr lang="en-US" altLang="ko-KR" sz="1050" dirty="0" smtClean="0"/>
              <a:t>(virtual function)</a:t>
            </a:r>
            <a:r>
              <a:rPr lang="ko-KR" altLang="en-US" sz="1050" dirty="0" smtClean="0"/>
              <a:t>로 동적 바인딩을 지원합니다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참고로 </a:t>
            </a:r>
            <a:r>
              <a:rPr lang="en-US" altLang="ko-KR" sz="1050" dirty="0" smtClean="0"/>
              <a:t>C</a:t>
            </a:r>
            <a:r>
              <a:rPr lang="ko-KR" altLang="en-US" sz="1050" dirty="0" smtClean="0"/>
              <a:t>언어의 함수들은 기본적으로 정적 바인딩을 사용하지만 동적 바인딩을 위해 함수 포인터를 이용합니다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void *</a:t>
            </a:r>
            <a:r>
              <a:rPr lang="ko-KR" altLang="en-US" sz="1050" dirty="0" smtClean="0"/>
              <a:t>형과 같은 기반클래스의 포인터는 언제 사용되나요</a:t>
            </a:r>
            <a:r>
              <a:rPr lang="en-US" altLang="ko-KR" sz="1050" dirty="0" smtClean="0"/>
              <a:t>?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</a:t>
            </a:r>
            <a:r>
              <a:rPr lang="en-US" altLang="ko-KR" sz="1050" dirty="0" err="1" smtClean="0"/>
              <a:t>CWnd</a:t>
            </a:r>
            <a:r>
              <a:rPr lang="en-US" altLang="ko-KR" sz="1050" dirty="0" smtClean="0"/>
              <a:t>{ // </a:t>
            </a:r>
            <a:r>
              <a:rPr lang="ko-KR" altLang="en-US" sz="1050" dirty="0" smtClean="0"/>
              <a:t>과거에 작성된 </a:t>
            </a:r>
            <a:r>
              <a:rPr lang="ko-KR" altLang="en-US" sz="1050" b="1" dirty="0" smtClean="0"/>
              <a:t>기반</a:t>
            </a:r>
            <a:r>
              <a:rPr lang="ko-KR" altLang="en-US" sz="1050" dirty="0" smtClean="0"/>
              <a:t>클래스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OnLButtonDown</a:t>
            </a:r>
            <a:r>
              <a:rPr lang="en-US" altLang="ko-KR" sz="1050" dirty="0" smtClean="0"/>
              <a:t>(void) { … }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OnRButtonUp</a:t>
            </a:r>
            <a:r>
              <a:rPr lang="en-US" altLang="ko-KR" sz="1050" dirty="0" smtClean="0"/>
              <a:t>(void){ …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}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OnClose</a:t>
            </a:r>
            <a:r>
              <a:rPr lang="en-US" altLang="ko-KR" sz="1050" dirty="0" smtClean="0"/>
              <a:t>(void) { … }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WndProc</a:t>
            </a:r>
            <a:r>
              <a:rPr lang="en-US" altLang="ko-KR" sz="1050" dirty="0" smtClean="0"/>
              <a:t>(void)</a:t>
            </a:r>
          </a:p>
          <a:p>
            <a:pPr defTabSz="288000"/>
            <a:r>
              <a:rPr lang="en-US" altLang="ko-KR" sz="1050" dirty="0" smtClean="0"/>
              <a:t>		{</a:t>
            </a:r>
          </a:p>
          <a:p>
            <a:pPr defTabSz="288000"/>
            <a:r>
              <a:rPr lang="en-US" altLang="ko-KR" sz="1050" dirty="0" smtClean="0"/>
              <a:t>			</a:t>
            </a:r>
            <a:r>
              <a:rPr lang="en-US" altLang="ko-KR" sz="1050" dirty="0" smtClean="0">
                <a:solidFill>
                  <a:schemeClr val="bg1"/>
                </a:solidFill>
              </a:rPr>
              <a:t>this-&gt;</a:t>
            </a:r>
            <a:r>
              <a:rPr lang="en-US" altLang="ko-KR" sz="1050" dirty="0" err="1" smtClean="0"/>
              <a:t>OnRButtonUp</a:t>
            </a:r>
            <a:r>
              <a:rPr lang="en-US" altLang="ko-KR" sz="1050" dirty="0" smtClean="0"/>
              <a:t>(); </a:t>
            </a:r>
            <a:r>
              <a:rPr lang="en-US" altLang="ko-KR" sz="1050" dirty="0" smtClean="0"/>
              <a:t>	// </a:t>
            </a:r>
            <a:r>
              <a:rPr lang="en-US" altLang="ko-KR" sz="1050" dirty="0"/>
              <a:t>this-&gt;</a:t>
            </a:r>
            <a:r>
              <a:rPr lang="en-US" altLang="ko-KR" sz="1050" dirty="0" err="1"/>
              <a:t>OnRButtonUp</a:t>
            </a:r>
            <a:r>
              <a:rPr lang="en-US" altLang="ko-KR" sz="1050" dirty="0" smtClean="0"/>
              <a:t>(); 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	…</a:t>
            </a:r>
          </a:p>
          <a:p>
            <a:pPr defTabSz="288000"/>
            <a:r>
              <a:rPr lang="en-US" altLang="ko-KR" sz="1050" dirty="0" smtClean="0"/>
              <a:t>			</a:t>
            </a:r>
            <a:r>
              <a:rPr lang="en-US" altLang="ko-KR" sz="1050" dirty="0" smtClean="0">
                <a:solidFill>
                  <a:schemeClr val="bg1"/>
                </a:solidFill>
              </a:rPr>
              <a:t>this-&gt;</a:t>
            </a:r>
            <a:r>
              <a:rPr lang="en-US" altLang="ko-KR" sz="1050" dirty="0" err="1" smtClean="0"/>
              <a:t>OnClose</a:t>
            </a:r>
            <a:r>
              <a:rPr lang="en-US" altLang="ko-KR" sz="1050" dirty="0" smtClean="0"/>
              <a:t>();		// </a:t>
            </a:r>
            <a:r>
              <a:rPr lang="en-US" altLang="ko-KR" sz="1050" dirty="0"/>
              <a:t>this-&gt; </a:t>
            </a:r>
            <a:r>
              <a:rPr lang="en-US" altLang="ko-KR" sz="1050" dirty="0" err="1" smtClean="0"/>
              <a:t>OnClose</a:t>
            </a:r>
            <a:r>
              <a:rPr lang="en-US" altLang="ko-KR" sz="1050" dirty="0" smtClean="0"/>
              <a:t>();			// </a:t>
            </a:r>
            <a:r>
              <a:rPr lang="ko-KR" altLang="en-US" sz="1050" dirty="0" smtClean="0"/>
              <a:t>컴파일러는 미래에 불확실한 일에 대해서는 잘 모름</a:t>
            </a:r>
            <a:r>
              <a:rPr lang="en-US" altLang="ko-KR" sz="1050" dirty="0" smtClean="0"/>
              <a:t>!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	…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};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class </a:t>
            </a:r>
            <a:r>
              <a:rPr lang="en-US" altLang="ko-KR" sz="1050" dirty="0" err="1" smtClean="0"/>
              <a:t>MyWnd</a:t>
            </a:r>
            <a:r>
              <a:rPr lang="en-US" altLang="ko-KR" sz="1050" dirty="0" smtClean="0"/>
              <a:t> : public </a:t>
            </a:r>
            <a:r>
              <a:rPr lang="en-US" altLang="ko-KR" sz="1050" dirty="0" err="1" smtClean="0"/>
              <a:t>CWnd</a:t>
            </a:r>
            <a:r>
              <a:rPr lang="en-US" altLang="ko-KR" sz="1050" dirty="0" smtClean="0"/>
              <a:t>{ // </a:t>
            </a:r>
            <a:r>
              <a:rPr lang="ko-KR" altLang="en-US" sz="1050" dirty="0" smtClean="0"/>
              <a:t>현재 작성중인 </a:t>
            </a:r>
            <a:r>
              <a:rPr lang="ko-KR" altLang="en-US" sz="1050" b="1" dirty="0" smtClean="0"/>
              <a:t>파생</a:t>
            </a:r>
            <a:r>
              <a:rPr lang="ko-KR" altLang="en-US" sz="1050" dirty="0" smtClean="0"/>
              <a:t>클래스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OnRButtonUp</a:t>
            </a:r>
            <a:r>
              <a:rPr lang="en-US" altLang="ko-KR" sz="1050" dirty="0" smtClean="0"/>
              <a:t>(void) { … // </a:t>
            </a:r>
            <a:r>
              <a:rPr lang="ko-KR" altLang="en-US" sz="1050" dirty="0" err="1" smtClean="0"/>
              <a:t>켄텍스트</a:t>
            </a:r>
            <a:r>
              <a:rPr lang="ko-KR" altLang="en-US" sz="1050" dirty="0" smtClean="0"/>
              <a:t> 메뉴 </a:t>
            </a:r>
            <a:r>
              <a:rPr lang="en-US" altLang="ko-KR" sz="1050" dirty="0" smtClean="0"/>
              <a:t>}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OnClose</a:t>
            </a:r>
            <a:r>
              <a:rPr lang="en-US" altLang="ko-KR" sz="1050" dirty="0" smtClean="0"/>
              <a:t>(void) { … // </a:t>
            </a:r>
            <a:r>
              <a:rPr lang="ko-KR" altLang="en-US" sz="1050" dirty="0" smtClean="0"/>
              <a:t>종료할까요</a:t>
            </a:r>
            <a:r>
              <a:rPr lang="en-US" altLang="ko-KR" sz="1050" dirty="0" smtClean="0"/>
              <a:t>? }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71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b="1" dirty="0" smtClean="0"/>
              <a:t>3.6 </a:t>
            </a:r>
            <a:r>
              <a:rPr lang="ko-KR" altLang="en-US" sz="1050" b="1" dirty="0" smtClean="0"/>
              <a:t>가상함수</a:t>
            </a:r>
            <a:r>
              <a:rPr lang="en-US" altLang="ko-KR" sz="1050" b="1" dirty="0" smtClean="0"/>
              <a:t>(virtual function)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'virtual'</a:t>
            </a:r>
            <a:r>
              <a:rPr lang="ko-KR" altLang="en-US" sz="1050" dirty="0" smtClean="0"/>
              <a:t>로 선언되는 멤버함수를 가상함수라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virtual void sub(void);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가상함수는 </a:t>
            </a:r>
            <a:r>
              <a:rPr lang="ko-KR" altLang="en-US" sz="1050" b="1" dirty="0" smtClean="0"/>
              <a:t>동적 바인딩을 위해 사용</a:t>
            </a:r>
            <a:r>
              <a:rPr lang="ko-KR" altLang="en-US" sz="1050" dirty="0" smtClean="0"/>
              <a:t>되며 </a:t>
            </a:r>
            <a:r>
              <a:rPr lang="ko-KR" altLang="en-US" sz="1050" b="1" dirty="0" smtClean="0"/>
              <a:t>재정의의 문제를 해결</a:t>
            </a:r>
            <a:r>
              <a:rPr lang="ko-KR" altLang="en-US" sz="1050" dirty="0" smtClean="0"/>
              <a:t>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900" dirty="0"/>
              <a:t>	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훗날 상속을 생각한다면</a:t>
            </a:r>
            <a:r>
              <a:rPr lang="en-US" altLang="ko-KR" sz="900" dirty="0" smtClean="0"/>
              <a:t>, virtual </a:t>
            </a:r>
            <a:r>
              <a:rPr lang="ko-KR" altLang="en-US" sz="900" dirty="0" smtClean="0"/>
              <a:t>선언해줘야</a:t>
            </a:r>
            <a:r>
              <a:rPr lang="en-US" altLang="ko-KR" sz="900" dirty="0" smtClean="0"/>
              <a:t>!</a:t>
            </a:r>
          </a:p>
          <a:p>
            <a:pPr defTabSz="288000"/>
            <a:r>
              <a:rPr lang="en-US" altLang="ko-KR" sz="900" dirty="0"/>
              <a:t>	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하지만 다 </a:t>
            </a:r>
            <a:r>
              <a:rPr lang="en-US" altLang="ko-KR" sz="900" dirty="0" smtClean="0"/>
              <a:t>virtual</a:t>
            </a:r>
            <a:r>
              <a:rPr lang="ko-KR" altLang="en-US" sz="900" dirty="0" smtClean="0"/>
              <a:t>로 둬야 할까</a:t>
            </a:r>
            <a:r>
              <a:rPr lang="en-US" altLang="ko-KR" sz="900" dirty="0" smtClean="0"/>
              <a:t>? : (2</a:t>
            </a:r>
            <a:r>
              <a:rPr lang="ko-KR" altLang="en-US" sz="900" dirty="0" smtClean="0"/>
              <a:t>가지 조건</a:t>
            </a:r>
            <a:r>
              <a:rPr lang="en-US" altLang="ko-KR" sz="900" dirty="0" smtClean="0"/>
              <a:t>) 1) </a:t>
            </a:r>
            <a:r>
              <a:rPr lang="ko-KR" altLang="en-US" sz="900" dirty="0" smtClean="0"/>
              <a:t>미래에 후배들에 의해 재정의될 것 같음</a:t>
            </a:r>
            <a:r>
              <a:rPr lang="en-US" altLang="ko-KR" sz="900" dirty="0" smtClean="0"/>
              <a:t>. 2) </a:t>
            </a:r>
            <a:r>
              <a:rPr lang="ko-KR" altLang="en-US" sz="900" dirty="0" smtClean="0"/>
              <a:t>함수 내에서 호출이 되는 함수의 경우</a:t>
            </a:r>
            <a:r>
              <a:rPr lang="en-US" altLang="ko-KR" sz="900" dirty="0" smtClean="0"/>
              <a:t>.( </a:t>
            </a:r>
            <a:r>
              <a:rPr lang="ko-KR" altLang="en-US" sz="900" dirty="0" err="1" smtClean="0"/>
              <a:t>오버라이딩은</a:t>
            </a:r>
            <a:r>
              <a:rPr lang="ko-KR" altLang="en-US" sz="900" dirty="0" smtClean="0"/>
              <a:t> </a:t>
            </a:r>
            <a:r>
              <a:rPr lang="ko-KR" altLang="en-US" sz="900" b="1" dirty="0" smtClean="0"/>
              <a:t>호출 당하기 위한 함수</a:t>
            </a:r>
            <a:r>
              <a:rPr lang="ko-KR" altLang="en-US" sz="900" dirty="0" smtClean="0"/>
              <a:t>라고 생각</a:t>
            </a:r>
            <a:r>
              <a:rPr lang="en-US" altLang="ko-KR" sz="900" dirty="0" smtClean="0"/>
              <a:t>!! )</a:t>
            </a:r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b="1" dirty="0" smtClean="0"/>
              <a:t>virtual</a:t>
            </a:r>
            <a:r>
              <a:rPr lang="en-US" altLang="ko-KR" sz="1050" dirty="0" smtClean="0"/>
              <a:t> void sub(void) { … 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 { … } // overriding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B; // </a:t>
            </a:r>
            <a:r>
              <a:rPr lang="ko-KR" altLang="en-US" sz="1050" dirty="0" smtClean="0"/>
              <a:t>기반클래스의 포인터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-&gt;sub(); // </a:t>
            </a:r>
            <a:r>
              <a:rPr lang="ko-KR" altLang="en-US" sz="1050" b="1" dirty="0" smtClean="0"/>
              <a:t>파생클래스의</a:t>
            </a:r>
            <a:r>
              <a:rPr lang="ko-KR" altLang="en-US" sz="1050" dirty="0" smtClean="0"/>
              <a:t> 멤버함수 </a:t>
            </a:r>
            <a:r>
              <a:rPr lang="en-US" altLang="ko-KR" sz="1050" dirty="0" smtClean="0"/>
              <a:t>sub() </a:t>
            </a:r>
            <a:r>
              <a:rPr lang="ko-KR" altLang="en-US" sz="1050" dirty="0" smtClean="0"/>
              <a:t>호출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클래스의 멤버함수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(static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멤버함수 제외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만</a:t>
            </a:r>
            <a:r>
              <a:rPr lang="ko-KR" altLang="en-US" sz="1050" dirty="0" smtClean="0"/>
              <a:t> 가상함수로 둘 수 있으며 </a:t>
            </a:r>
            <a:r>
              <a:rPr lang="ko-KR" altLang="en-US" sz="1050" b="1" dirty="0" smtClean="0"/>
              <a:t>전역함수는 가상함수로 둘 수 없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 –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전역 함수는 함수 포인터로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!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run-time</a:t>
            </a:r>
            <a:r>
              <a:rPr lang="ko-KR" altLang="en-US" sz="1050" dirty="0" smtClean="0"/>
              <a:t>에 바인딩을 진행하는 가상함수의 남용은 </a:t>
            </a:r>
            <a:r>
              <a:rPr lang="ko-KR" altLang="en-US" sz="1050" b="1" dirty="0" smtClean="0"/>
              <a:t>프로그램 수행속도를 떨어뜨릴 수 있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⑤ 컴파일 시간에 호출하는 개체의 식별이 </a:t>
            </a:r>
            <a:r>
              <a:rPr lang="ko-KR" altLang="en-US" sz="1050" b="1" dirty="0" smtClean="0"/>
              <a:t>분명한</a:t>
            </a:r>
            <a:r>
              <a:rPr lang="ko-KR" altLang="en-US" sz="1050" dirty="0" smtClean="0"/>
              <a:t> 경우 가상함수일지라도 </a:t>
            </a:r>
            <a:r>
              <a:rPr lang="ko-KR" altLang="en-US" sz="1050" b="1" dirty="0" smtClean="0"/>
              <a:t>최적화의 목적으로 정적 바인딩</a:t>
            </a:r>
            <a:r>
              <a:rPr lang="en-US" altLang="ko-KR" sz="1050" b="1" dirty="0" smtClean="0"/>
              <a:t>(static binding) </a:t>
            </a:r>
            <a:r>
              <a:rPr lang="ko-KR" altLang="en-US" sz="1050" b="1" dirty="0" smtClean="0"/>
              <a:t>됩</a:t>
            </a:r>
            <a:r>
              <a:rPr lang="ko-KR" altLang="en-US" sz="1050" dirty="0" smtClean="0"/>
              <a:t>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B bb;</a:t>
            </a:r>
          </a:p>
          <a:p>
            <a:pPr defTabSz="288000"/>
            <a:r>
              <a:rPr lang="en-US" altLang="ko-KR" sz="1050" dirty="0" smtClean="0"/>
              <a:t>		bb.sub(); // sub()</a:t>
            </a:r>
            <a:r>
              <a:rPr lang="ko-KR" altLang="en-US" sz="1050" dirty="0" smtClean="0"/>
              <a:t>함수를 호출하는 개체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컴파일 시간에 판단 가능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⑥ </a:t>
            </a:r>
            <a:r>
              <a:rPr lang="ko-KR" altLang="en-US" sz="1050" dirty="0" smtClean="0"/>
              <a:t>기반클래스 설계 시 어떤 멤버함수를 가상함수로 둘까요</a:t>
            </a:r>
            <a:r>
              <a:rPr lang="en-US" altLang="ko-KR" sz="1050" dirty="0" smtClean="0"/>
              <a:t>?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파생클래스에서 재정의 될 멤버함수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현재 클래스의 다른 멤버함수에서 호출되는 멤버함수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virtual void sub(void); // </a:t>
            </a:r>
            <a:r>
              <a:rPr lang="ko-KR" altLang="en-US" sz="1050" dirty="0" smtClean="0"/>
              <a:t>파생클래스에서 재정의 될 멤버함수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void </a:t>
            </a:r>
            <a:r>
              <a:rPr lang="en-US" altLang="ko-KR" sz="1050" dirty="0" err="1" smtClean="0"/>
              <a:t>func</a:t>
            </a:r>
            <a:r>
              <a:rPr lang="en-US" altLang="ko-KR" sz="1050" dirty="0" smtClean="0"/>
              <a:t>(void) // </a:t>
            </a:r>
            <a:r>
              <a:rPr lang="ko-KR" altLang="en-US" sz="1050" dirty="0" smtClean="0"/>
              <a:t>현재 클래스의 다른 멤버함수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		sub(); // </a:t>
            </a:r>
            <a:r>
              <a:rPr lang="ko-KR" altLang="en-US" sz="1050" dirty="0" smtClean="0"/>
              <a:t>호출되는 멤버함수 </a:t>
            </a:r>
          </a:p>
          <a:p>
            <a:pPr defTabSz="288000"/>
            <a:r>
              <a:rPr lang="ko-KR" altLang="en-US" sz="1050" dirty="0" smtClean="0"/>
              <a:t>			</a:t>
            </a:r>
            <a:r>
              <a:rPr lang="en-US" altLang="ko-KR" sz="1050" dirty="0" smtClean="0"/>
              <a:t>// this-&gt;sub(); // this</a:t>
            </a:r>
            <a:r>
              <a:rPr lang="ko-KR" altLang="en-US" sz="1050" dirty="0" smtClean="0"/>
              <a:t>의 자료형은</a:t>
            </a:r>
            <a:r>
              <a:rPr lang="en-US" altLang="ko-KR" sz="1050" dirty="0" smtClean="0"/>
              <a:t>?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⑦ 파생클래스에서 기반클래스의 가상함수는 어떤 의미로 보아야 할까요</a:t>
            </a:r>
            <a:r>
              <a:rPr lang="en-US" altLang="ko-KR" sz="1050" dirty="0" smtClean="0"/>
              <a:t>?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필요하다면</a:t>
            </a:r>
            <a:r>
              <a:rPr lang="ko-KR" altLang="en-US" sz="1050" dirty="0" smtClean="0"/>
              <a:t> 파생클래스에서 </a:t>
            </a:r>
            <a:r>
              <a:rPr lang="ko-KR" altLang="en-US" sz="1050" b="1" dirty="0" smtClean="0"/>
              <a:t>재정의</a:t>
            </a:r>
            <a:r>
              <a:rPr lang="ko-KR" altLang="en-US" sz="1050" dirty="0" smtClean="0"/>
              <a:t> 할 수 있는 </a:t>
            </a:r>
            <a:r>
              <a:rPr lang="ko-KR" altLang="en-US" sz="1050" b="1" dirty="0" smtClean="0"/>
              <a:t>멤버</a:t>
            </a:r>
            <a:r>
              <a:rPr lang="ko-KR" altLang="en-US" sz="1050" dirty="0" smtClean="0"/>
              <a:t>함수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파생클래스에 </a:t>
            </a:r>
            <a:r>
              <a:rPr lang="ko-KR" altLang="en-US" sz="1050" b="1" dirty="0" smtClean="0"/>
              <a:t>재정의하면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기반클래스에서 호출되</a:t>
            </a:r>
            <a:r>
              <a:rPr lang="ko-KR" altLang="en-US" sz="1050" dirty="0" smtClean="0"/>
              <a:t>는 멤버함수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 { … } // </a:t>
            </a:r>
            <a:r>
              <a:rPr lang="ko-KR" altLang="en-US" sz="1050" dirty="0" smtClean="0"/>
              <a:t>기반의 코드에서 호출되어 수행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⑧ </a:t>
            </a:r>
            <a:r>
              <a:rPr lang="ko-KR" altLang="en-US" sz="1050" dirty="0" smtClean="0"/>
              <a:t>기반의 가상함수를 </a:t>
            </a:r>
            <a:r>
              <a:rPr lang="ko-KR" altLang="en-US" sz="1050" b="1" dirty="0" smtClean="0"/>
              <a:t>파생클래스에</a:t>
            </a:r>
            <a:r>
              <a:rPr lang="ko-KR" altLang="en-US" sz="1050" dirty="0" smtClean="0"/>
              <a:t> 재정의 시 </a:t>
            </a:r>
            <a:r>
              <a:rPr lang="ko-KR" altLang="en-US" sz="1050" dirty="0" err="1" smtClean="0"/>
              <a:t>예약어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‘virtual’</a:t>
            </a:r>
            <a:r>
              <a:rPr lang="ko-KR" altLang="en-US" sz="1050" dirty="0" smtClean="0"/>
              <a:t>을 </a:t>
            </a:r>
            <a:r>
              <a:rPr lang="ko-KR" altLang="en-US" sz="1050" b="1" dirty="0" smtClean="0"/>
              <a:t>붙이지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않아도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가상함수가</a:t>
            </a:r>
            <a:r>
              <a:rPr lang="ko-KR" altLang="en-US" sz="1050" dirty="0" smtClean="0"/>
              <a:t> 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⑨ </a:t>
            </a:r>
            <a:r>
              <a:rPr lang="ko-KR" altLang="en-US" sz="1050" dirty="0" smtClean="0"/>
              <a:t>기반의 가상함수를 파생클래스에 재정의 하면 마치 </a:t>
            </a:r>
            <a:r>
              <a:rPr lang="ko-KR" altLang="en-US" sz="1050" b="1" dirty="0" err="1" smtClean="0"/>
              <a:t>콜백함수처럼</a:t>
            </a:r>
            <a:r>
              <a:rPr lang="ko-KR" altLang="en-US" sz="1050" dirty="0" smtClean="0"/>
              <a:t> 과거의 호출에서 </a:t>
            </a:r>
            <a:r>
              <a:rPr lang="ko-KR" altLang="en-US" sz="1050" b="1" dirty="0" smtClean="0"/>
              <a:t>지금 재정의 한 함수를 수행</a:t>
            </a:r>
            <a:r>
              <a:rPr lang="ko-KR" altLang="en-US" sz="1050" dirty="0" smtClean="0"/>
              <a:t>하게 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err="1" smtClean="0"/>
              <a:t>콜백함수</a:t>
            </a:r>
            <a:r>
              <a:rPr lang="en-US" altLang="ko-KR" sz="1050" dirty="0" smtClean="0"/>
              <a:t>(callback function)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일반함수는 호출보다 정의가 과거에 위치하지만 </a:t>
            </a:r>
            <a:r>
              <a:rPr lang="ko-KR" altLang="en-US" sz="1050" dirty="0" err="1" smtClean="0"/>
              <a:t>콜백함수는</a:t>
            </a:r>
            <a:r>
              <a:rPr lang="ko-KR" altLang="en-US" sz="1050" dirty="0" smtClean="0"/>
              <a:t> 정의보다 호출이 과거에 위치한 함수로 과거에서 현재의 함수를 호출 수행하게 합니다</a:t>
            </a:r>
            <a:r>
              <a:rPr lang="en-US" altLang="ko-KR" sz="1050" dirty="0" smtClean="0"/>
              <a:t>. 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</a:t>
            </a:r>
            <a:r>
              <a:rPr lang="ko-KR" altLang="en-US" sz="1050" dirty="0" smtClean="0"/>
              <a:t>인터럽트 </a:t>
            </a:r>
            <a:r>
              <a:rPr lang="ko-KR" altLang="en-US" sz="1050" dirty="0" err="1" smtClean="0"/>
              <a:t>핸들러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이벤트 </a:t>
            </a:r>
            <a:r>
              <a:rPr lang="ko-KR" altLang="en-US" sz="1050" dirty="0" err="1" smtClean="0"/>
              <a:t>핸들러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타이머 </a:t>
            </a:r>
            <a:r>
              <a:rPr lang="ko-KR" altLang="en-US" sz="1050" dirty="0" err="1" smtClean="0"/>
              <a:t>프로시져</a:t>
            </a:r>
            <a:r>
              <a:rPr lang="en-US" altLang="ko-KR" sz="1050" dirty="0" smtClean="0"/>
              <a:t>, main() </a:t>
            </a:r>
            <a:r>
              <a:rPr lang="ko-KR" altLang="en-US" sz="1050" dirty="0" smtClean="0"/>
              <a:t>함수 등등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⑩ 가상함수는 어느 시점에 왜 호출되는지 파악하고 필요하다면 파생클래스에 재정의해서 적절한 코드를 넣어주면 호출되어 수행됩니다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⑪ 기반클래스의 </a:t>
            </a:r>
            <a:r>
              <a:rPr lang="ko-KR" altLang="en-US" sz="1050" dirty="0" err="1" smtClean="0"/>
              <a:t>소멸자함수가</a:t>
            </a:r>
            <a:r>
              <a:rPr lang="ko-KR" altLang="en-US" sz="1050" dirty="0" smtClean="0"/>
              <a:t> 가상함수면 파생클래스의 </a:t>
            </a:r>
            <a:r>
              <a:rPr lang="ko-KR" altLang="en-US" sz="1050" dirty="0" err="1" smtClean="0"/>
              <a:t>소멸자함수도</a:t>
            </a:r>
            <a:r>
              <a:rPr lang="ko-KR" altLang="en-US" sz="1050" dirty="0" smtClean="0"/>
              <a:t> 가상함수가 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/*virtual*/ ~A() { … } // </a:t>
            </a:r>
            <a:r>
              <a:rPr lang="ko-KR" altLang="en-US" sz="1050" dirty="0" smtClean="0"/>
              <a:t>상속관계에서 기반클래스의 </a:t>
            </a:r>
            <a:r>
              <a:rPr lang="ko-KR" altLang="en-US" sz="1050" dirty="0" err="1" smtClean="0"/>
              <a:t>소멸자함수를</a:t>
            </a:r>
            <a:r>
              <a:rPr lang="ko-KR" altLang="en-US" sz="1050" dirty="0" smtClean="0"/>
              <a:t> 가상함수로 두는 이유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~B() { … } // 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B;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	delete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; // </a:t>
            </a:r>
            <a:r>
              <a:rPr lang="ko-KR" altLang="en-US" sz="1050" dirty="0" err="1" smtClean="0"/>
              <a:t>소멸자함수가</a:t>
            </a:r>
            <a:r>
              <a:rPr lang="ko-KR" altLang="en-US" sz="1050" dirty="0" smtClean="0"/>
              <a:t> 정적 바인딩을 하게 되면 </a:t>
            </a:r>
            <a:r>
              <a:rPr lang="en-US" altLang="ko-KR" sz="1050" dirty="0" err="1" smtClean="0"/>
              <a:t>ap</a:t>
            </a:r>
            <a:r>
              <a:rPr lang="ko-KR" altLang="en-US" sz="1050" dirty="0" smtClean="0"/>
              <a:t>의 자료형으로 소멸되는 개체를 유추하여 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// </a:t>
            </a:r>
            <a:r>
              <a:rPr lang="ko-KR" altLang="en-US" sz="1050" dirty="0" smtClean="0"/>
              <a:t>기반의 </a:t>
            </a:r>
            <a:r>
              <a:rPr lang="ko-KR" altLang="en-US" sz="1050" dirty="0" err="1" smtClean="0"/>
              <a:t>소멸자함수만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바인딩하므로</a:t>
            </a:r>
            <a:r>
              <a:rPr lang="ko-KR" altLang="en-US" sz="1050" dirty="0" smtClean="0"/>
              <a:t> 실행 시 파생의 </a:t>
            </a:r>
            <a:r>
              <a:rPr lang="ko-KR" altLang="en-US" sz="1050" dirty="0" err="1" smtClean="0"/>
              <a:t>소멸자함수는</a:t>
            </a:r>
            <a:r>
              <a:rPr lang="ko-KR" altLang="en-US" sz="1050" dirty="0" smtClean="0"/>
              <a:t> 호출 수행되지 않는 문제 발생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가상함수의 동적 바인딩의 원리</a:t>
            </a:r>
            <a:r>
              <a:rPr lang="en-US" altLang="ko-KR" sz="1050" dirty="0" smtClean="0"/>
              <a:t>?!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클래스 멤버함수 포인터를 이용한 바인딩을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return</a:t>
            </a:r>
            <a:r>
              <a:rPr lang="ko-KR" altLang="en-US" sz="1050" dirty="0" smtClean="0"/>
              <a:t>형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호출규약 </a:t>
            </a:r>
            <a:r>
              <a:rPr lang="ko-KR" altLang="en-US" sz="1050" dirty="0" err="1" smtClean="0"/>
              <a:t>클래스명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:: * </a:t>
            </a:r>
            <a:r>
              <a:rPr lang="ko-KR" altLang="en-US" sz="1050" dirty="0" smtClean="0"/>
              <a:t>포인터변수</a:t>
            </a:r>
            <a:r>
              <a:rPr lang="en-US" altLang="ko-KR" sz="1050" dirty="0" smtClean="0"/>
              <a:t>)(</a:t>
            </a:r>
            <a:r>
              <a:rPr lang="ko-KR" altLang="en-US" sz="1050" dirty="0" smtClean="0"/>
              <a:t>인수타입</a:t>
            </a:r>
            <a:r>
              <a:rPr lang="en-US" altLang="ko-KR" sz="1050" dirty="0" smtClean="0"/>
              <a:t>,…);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(__</a:t>
            </a:r>
            <a:r>
              <a:rPr lang="en-US" altLang="ko-KR" sz="1050" dirty="0" err="1" smtClean="0"/>
              <a:t>thiscall</a:t>
            </a:r>
            <a:r>
              <a:rPr lang="en-US" altLang="ko-KR" sz="1050" dirty="0" smtClean="0"/>
              <a:t> A :: * </a:t>
            </a:r>
            <a:r>
              <a:rPr lang="en-US" altLang="ko-KR" sz="1050" dirty="0" err="1" smtClean="0"/>
              <a:t>fp</a:t>
            </a:r>
            <a:r>
              <a:rPr lang="en-US" altLang="ko-KR" sz="1050" dirty="0" smtClean="0"/>
              <a:t>)(void);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개체 생성 시 호출할 가상함수의 주소를 저장하게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fp</a:t>
            </a:r>
            <a:r>
              <a:rPr lang="en-US" altLang="ko-KR" sz="1050" dirty="0" smtClean="0"/>
              <a:t> = &amp;A::sub;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실행 시 저장된 가상함수의 주소를 이용해 호출합니다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this-&gt;*</a:t>
            </a:r>
            <a:r>
              <a:rPr lang="en-US" altLang="ko-KR" sz="1050" dirty="0" err="1" smtClean="0"/>
              <a:t>fp</a:t>
            </a:r>
            <a:r>
              <a:rPr lang="en-US" altLang="ko-KR" sz="1050" dirty="0" smtClean="0"/>
              <a:t>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3.7 </a:t>
            </a:r>
            <a:r>
              <a:rPr lang="ko-KR" altLang="en-US" sz="1050" dirty="0" smtClean="0"/>
              <a:t>순수 가상함수</a:t>
            </a:r>
            <a:r>
              <a:rPr lang="en-US" altLang="ko-KR" sz="1050" dirty="0" smtClean="0"/>
              <a:t>(pure virtual function</a:t>
            </a:r>
            <a:r>
              <a:rPr lang="en-US" altLang="ko-KR" sz="1050" dirty="0" smtClean="0"/>
              <a:t>) : </a:t>
            </a:r>
            <a:r>
              <a:rPr lang="ko-KR" altLang="en-US" sz="1050" b="1" dirty="0" smtClean="0"/>
              <a:t>자식 함수를 만드는 후배들에게 반드시 재정의를 강요하고 싶었음</a:t>
            </a:r>
            <a:r>
              <a:rPr lang="en-US" altLang="ko-KR" sz="1050" b="1" dirty="0" smtClean="0"/>
              <a:t>!! </a:t>
            </a:r>
            <a:r>
              <a:rPr lang="ko-KR" altLang="en-US" sz="1050" b="1" dirty="0" smtClean="0"/>
              <a:t>재정의 안 하면 개체 생성 못 하니까</a:t>
            </a:r>
            <a:r>
              <a:rPr lang="en-US" altLang="ko-KR" sz="1050" b="1" dirty="0" smtClean="0"/>
              <a:t>! =&gt; </a:t>
            </a:r>
            <a:r>
              <a:rPr lang="ko-KR" altLang="en-US" sz="1050" b="1" dirty="0" smtClean="0"/>
              <a:t>부모가 추상 클래스라면 무조건 </a:t>
            </a:r>
            <a:r>
              <a:rPr lang="ko-KR" altLang="en-US" sz="1050" b="1" dirty="0" err="1" smtClean="0"/>
              <a:t>오버라이딩</a:t>
            </a:r>
            <a:r>
              <a:rPr lang="ko-KR" altLang="en-US" sz="1050" b="1" dirty="0" smtClean="0"/>
              <a:t> 해야 함</a:t>
            </a:r>
            <a:r>
              <a:rPr lang="en-US" altLang="ko-KR" sz="1050" b="1" dirty="0" smtClean="0"/>
              <a:t>!</a:t>
            </a:r>
            <a:endParaRPr lang="en-US" altLang="ko-KR" sz="1050" b="1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dirty="0" smtClean="0"/>
              <a:t>클래스에서 </a:t>
            </a:r>
            <a:r>
              <a:rPr lang="ko-KR" altLang="en-US" sz="1050" b="1" dirty="0" smtClean="0"/>
              <a:t>멤버함수 선언 시 </a:t>
            </a:r>
            <a:r>
              <a:rPr lang="en-US" altLang="ko-KR" sz="1050" b="1" dirty="0" smtClean="0"/>
              <a:t>0</a:t>
            </a:r>
            <a:r>
              <a:rPr lang="ko-KR" altLang="en-US" sz="1050" b="1" dirty="0" smtClean="0"/>
              <a:t>을 대입하는 형식을 취하는 가상함수</a:t>
            </a:r>
            <a:r>
              <a:rPr lang="ko-KR" altLang="en-US" sz="1050" dirty="0" smtClean="0"/>
              <a:t>를 순수 가상함수라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virtual void sub(void) = 0;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순수 가상함수를 포함하고 있는 클래스를 추상</a:t>
            </a:r>
            <a:r>
              <a:rPr lang="en-US" altLang="ko-KR" sz="1050" dirty="0" smtClean="0"/>
              <a:t>(abstract)</a:t>
            </a:r>
            <a:r>
              <a:rPr lang="ko-KR" altLang="en-US" sz="1050" dirty="0" smtClean="0"/>
              <a:t>클래스라 부르며 </a:t>
            </a:r>
            <a:r>
              <a:rPr lang="ko-KR" altLang="en-US" sz="1050" b="1" dirty="0" smtClean="0"/>
              <a:t>추상클래스</a:t>
            </a:r>
            <a:r>
              <a:rPr lang="ko-KR" altLang="en-US" sz="1050" dirty="0" smtClean="0"/>
              <a:t>는 </a:t>
            </a:r>
            <a:r>
              <a:rPr lang="ko-KR" altLang="en-US" sz="1050" b="1" dirty="0" smtClean="0"/>
              <a:t>개체 생성이 불가능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A </a:t>
            </a:r>
            <a:r>
              <a:rPr lang="en-US" altLang="ko-KR" sz="1050" dirty="0" err="1" smtClean="0"/>
              <a:t>aa</a:t>
            </a:r>
            <a:r>
              <a:rPr lang="en-US" altLang="ko-KR" sz="1050" dirty="0" smtClean="0"/>
              <a:t>; // </a:t>
            </a:r>
            <a:r>
              <a:rPr lang="ko-KR" altLang="en-US" sz="1050" dirty="0" smtClean="0"/>
              <a:t>개체 생성불가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③ 추상클래스는 개체생성의 목적이 아닌 </a:t>
            </a:r>
            <a:r>
              <a:rPr lang="ko-KR" altLang="en-US" sz="1050" b="1" dirty="0" smtClean="0"/>
              <a:t>파생클래스의 작성을 목적으로 설계된 클래스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 – </a:t>
            </a:r>
            <a:r>
              <a:rPr lang="ko-KR" altLang="en-US" sz="1050" dirty="0" smtClean="0"/>
              <a:t>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상속을 </a:t>
            </a:r>
            <a:r>
              <a:rPr lang="ko-KR" altLang="en-US" sz="1050" dirty="0" smtClean="0"/>
              <a:t>목적으로 만들어진 클래스</a:t>
            </a:r>
            <a:r>
              <a:rPr lang="en-US" altLang="ko-KR" sz="1050" dirty="0" smtClean="0"/>
              <a:t>!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};	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b="1" dirty="0" smtClean="0"/>
              <a:t>추상클래스로부터 상속 된 파생클래스</a:t>
            </a:r>
            <a:r>
              <a:rPr lang="ko-KR" altLang="en-US" sz="1050" dirty="0" smtClean="0"/>
              <a:t> 역시 순수 가상함수를 물려받았기 때문에 </a:t>
            </a:r>
            <a:r>
              <a:rPr lang="ko-KR" altLang="en-US" sz="1050" b="1" dirty="0" smtClean="0"/>
              <a:t>개체 생성이 불가능</a:t>
            </a:r>
            <a:r>
              <a:rPr lang="ko-KR" altLang="en-US" sz="1050" dirty="0" smtClean="0"/>
              <a:t>하지만 순수 가상함수를 </a:t>
            </a:r>
            <a:r>
              <a:rPr lang="ko-KR" altLang="en-US" sz="1050" b="1" dirty="0" smtClean="0"/>
              <a:t>파생클래스에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재정의</a:t>
            </a:r>
            <a:r>
              <a:rPr lang="ko-KR" altLang="en-US" sz="1050" b="1" dirty="0" smtClean="0"/>
              <a:t> 하면 개체 생성이 가능</a:t>
            </a:r>
            <a:r>
              <a:rPr lang="ko-KR" altLang="en-US" sz="1050" dirty="0" smtClean="0"/>
              <a:t>해집니다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	void sub(void) { … } //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overriding</a:t>
            </a:r>
          </a:p>
          <a:p>
            <a:pPr defTabSz="288000"/>
            <a:r>
              <a:rPr lang="en-US" altLang="ko-KR" sz="1050" dirty="0" smtClean="0"/>
              <a:t> 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b="1" dirty="0" smtClean="0"/>
              <a:t>⑤ </a:t>
            </a:r>
            <a:r>
              <a:rPr lang="ko-KR" altLang="en-US" sz="1050" b="1" dirty="0" smtClean="0"/>
              <a:t>파생클래스에서 반드시 재정의 해야만 한다는 의무감을 주고자 할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멤버함수를 순수가상함수로 둘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하지만 재정의를 강요하는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특성으로 인해 순수 가상함수의 남용은 </a:t>
            </a:r>
            <a:r>
              <a:rPr lang="ko-KR" altLang="en-US" sz="1050" b="1" dirty="0" smtClean="0"/>
              <a:t>자율적인 프로그램 개발을 저해할 수도 </a:t>
            </a:r>
            <a:r>
              <a:rPr lang="ko-KR" altLang="en-US" sz="1050" dirty="0" smtClean="0"/>
              <a:t>있습니다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3.8 </a:t>
            </a:r>
            <a:r>
              <a:rPr lang="ko-KR" altLang="en-US" sz="1050" dirty="0"/>
              <a:t>클래스 멤버 </a:t>
            </a:r>
            <a:r>
              <a:rPr lang="ko-KR" altLang="en-US" sz="1050" dirty="0" smtClean="0"/>
              <a:t>포인터 </a:t>
            </a:r>
            <a:r>
              <a:rPr lang="ko-KR" altLang="en-US" sz="1050" dirty="0"/>
              <a:t> </a:t>
            </a:r>
            <a:r>
              <a:rPr lang="en-US" altLang="ko-KR" sz="1050" dirty="0"/>
              <a:t>: </a:t>
            </a:r>
            <a:r>
              <a:rPr lang="ko-KR" altLang="en-US" sz="1050" dirty="0"/>
              <a:t>클래스 안에 있는 멤버 변수를 가리키는 포인터 </a:t>
            </a:r>
            <a:r>
              <a:rPr lang="en-US" altLang="ko-KR" sz="1050" dirty="0"/>
              <a:t>/ static </a:t>
            </a:r>
            <a:r>
              <a:rPr lang="ko-KR" altLang="en-US" sz="1050" dirty="0"/>
              <a:t>멤버는 가리킬 수 없다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① 클래스의 멤버를 가리키는 포인터입니다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멤버 포인터 변수 선언 형식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</a:p>
          <a:p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 err="1"/>
              <a:t>자료형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클래스명</a:t>
            </a:r>
            <a:r>
              <a:rPr lang="ko-KR" altLang="en-US" sz="1050" dirty="0"/>
              <a:t> </a:t>
            </a:r>
            <a:r>
              <a:rPr lang="en-US" altLang="ko-KR" sz="1050" dirty="0"/>
              <a:t>::* </a:t>
            </a:r>
            <a:r>
              <a:rPr lang="ko-KR" altLang="en-US" sz="1050" dirty="0" err="1"/>
              <a:t>변수명</a:t>
            </a:r>
            <a:r>
              <a:rPr lang="en-US" altLang="ko-KR" sz="1050" dirty="0"/>
              <a:t>; </a:t>
            </a:r>
          </a:p>
          <a:p>
            <a:endParaRPr lang="ko-KR" altLang="en-US" sz="1050" dirty="0"/>
          </a:p>
          <a:p>
            <a:r>
              <a:rPr lang="en-US" altLang="ko-KR" sz="1050" dirty="0"/>
              <a:t>② </a:t>
            </a:r>
            <a:r>
              <a:rPr lang="ko-KR" altLang="en-US" sz="1050" dirty="0"/>
              <a:t>선언 시 개체 없이 초기화할 수 있지만 기억공간의 실제 번지를 갖는 것은 아니며 상대번지로 초기화 됩니다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ko-KR" altLang="en-US" sz="1050" dirty="0"/>
              <a:t>선언과 동시에 초기화 형식</a:t>
            </a:r>
            <a:r>
              <a:rPr lang="en-US" altLang="ko-KR" sz="1050" dirty="0"/>
              <a:t>]</a:t>
            </a:r>
          </a:p>
          <a:p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 err="1"/>
              <a:t>자료형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클래스명</a:t>
            </a:r>
            <a:r>
              <a:rPr lang="ko-KR" altLang="en-US" sz="1050" dirty="0"/>
              <a:t> </a:t>
            </a:r>
            <a:r>
              <a:rPr lang="en-US" altLang="ko-KR" sz="1050" dirty="0"/>
              <a:t>::* </a:t>
            </a:r>
            <a:r>
              <a:rPr lang="ko-KR" altLang="en-US" sz="1050" dirty="0" err="1"/>
              <a:t>변수명</a:t>
            </a:r>
            <a:r>
              <a:rPr lang="ko-KR" altLang="en-US" sz="1050" dirty="0"/>
              <a:t> </a:t>
            </a:r>
            <a:r>
              <a:rPr lang="en-US" altLang="ko-KR" sz="1050" dirty="0"/>
              <a:t>= &amp;</a:t>
            </a:r>
            <a:r>
              <a:rPr lang="ko-KR" altLang="en-US" sz="1050" dirty="0"/>
              <a:t>클래스</a:t>
            </a:r>
            <a:r>
              <a:rPr lang="en-US" altLang="ko-KR" sz="1050" dirty="0"/>
              <a:t>::</a:t>
            </a:r>
            <a:r>
              <a:rPr lang="ko-KR" altLang="en-US" sz="1050" dirty="0" err="1"/>
              <a:t>멤버명</a:t>
            </a:r>
            <a:r>
              <a:rPr lang="en-US" altLang="ko-KR" sz="1050" dirty="0"/>
              <a:t>; </a:t>
            </a:r>
          </a:p>
          <a:p>
            <a:endParaRPr lang="en-US" altLang="ko-KR" sz="1050" dirty="0"/>
          </a:p>
          <a:p>
            <a:r>
              <a:rPr lang="ko-KR" altLang="en-US" sz="1050" dirty="0"/>
              <a:t>③ 클래스 멤버 포인터는 개체가 만들어진 후 멤버 포인터 연산자</a:t>
            </a:r>
            <a:r>
              <a:rPr lang="en-US" altLang="ko-KR" sz="1050" dirty="0" smtClean="0"/>
              <a:t>(</a:t>
            </a:r>
            <a:r>
              <a:rPr lang="en-US" altLang="ko-KR" sz="1050" b="1" dirty="0" smtClean="0"/>
              <a:t>.* </a:t>
            </a:r>
            <a:r>
              <a:rPr lang="en-US" altLang="ko-KR" sz="1050" dirty="0" smtClean="0"/>
              <a:t>, 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-&gt;*</a:t>
            </a:r>
            <a:r>
              <a:rPr lang="en-US" altLang="ko-KR" sz="1050" dirty="0"/>
              <a:t>)</a:t>
            </a:r>
            <a:r>
              <a:rPr lang="ko-KR" altLang="en-US" sz="1050" dirty="0"/>
              <a:t>를 이용해서 사용할 수 있습니다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멤버 포인터 연산자 형식</a:t>
            </a:r>
            <a:r>
              <a:rPr lang="en-US" altLang="ko-KR" sz="1050" dirty="0"/>
              <a:t>]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개체 </a:t>
            </a:r>
            <a:r>
              <a:rPr lang="en-US" altLang="ko-KR" sz="1050" dirty="0"/>
              <a:t>.* </a:t>
            </a:r>
            <a:r>
              <a:rPr lang="ko-KR" altLang="en-US" sz="1050" dirty="0"/>
              <a:t>멤버 포인터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개체포인터 </a:t>
            </a:r>
            <a:r>
              <a:rPr lang="en-US" altLang="ko-KR" sz="1050" dirty="0"/>
              <a:t>-&gt;* </a:t>
            </a:r>
            <a:r>
              <a:rPr lang="ko-KR" altLang="en-US" sz="1050" dirty="0"/>
              <a:t>멤버 포인터</a:t>
            </a:r>
          </a:p>
          <a:p>
            <a:endParaRPr lang="ko-KR" altLang="en-US" sz="1050" dirty="0"/>
          </a:p>
          <a:p>
            <a:r>
              <a:rPr lang="en-US" altLang="ko-KR" sz="1050" dirty="0"/>
              <a:t>④ </a:t>
            </a:r>
            <a:r>
              <a:rPr lang="ko-KR" altLang="en-US" sz="1050" dirty="0"/>
              <a:t>같은 클래스에서 같은 </a:t>
            </a:r>
            <a:r>
              <a:rPr lang="ko-KR" altLang="en-US" sz="1050" dirty="0" err="1"/>
              <a:t>자료형의</a:t>
            </a:r>
            <a:r>
              <a:rPr lang="ko-KR" altLang="en-US" sz="1050" dirty="0"/>
              <a:t> 다른 멤버도 가리킬 수 있습니다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예</a:t>
            </a:r>
            <a:r>
              <a:rPr lang="en-US" altLang="ko-KR" sz="1050" dirty="0"/>
              <a:t>]</a:t>
            </a:r>
          </a:p>
          <a:p>
            <a:r>
              <a:rPr lang="en-US" altLang="ko-KR" sz="1050" dirty="0"/>
              <a:t>	class</a:t>
            </a:r>
            <a:r>
              <a:rPr lang="ko-KR" altLang="en-US" sz="1050" dirty="0"/>
              <a:t> </a:t>
            </a:r>
            <a:r>
              <a:rPr lang="en-US" altLang="ko-KR" sz="1050" dirty="0"/>
              <a:t>A{</a:t>
            </a:r>
          </a:p>
          <a:p>
            <a:r>
              <a:rPr lang="en-US" altLang="ko-KR" sz="1050" dirty="0"/>
              <a:t>	public:</a:t>
            </a:r>
          </a:p>
          <a:p>
            <a:r>
              <a:rPr lang="en-US" altLang="ko-KR" sz="1050" dirty="0"/>
              <a:t>	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no;</a:t>
            </a:r>
          </a:p>
          <a:p>
            <a:r>
              <a:rPr lang="en-US" altLang="ko-KR" sz="1050" dirty="0"/>
              <a:t>		…</a:t>
            </a:r>
          </a:p>
          <a:p>
            <a:r>
              <a:rPr lang="en-US" altLang="ko-KR" sz="1050" dirty="0"/>
              <a:t>	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ko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	};</a:t>
            </a:r>
          </a:p>
          <a:p>
            <a:r>
              <a:rPr lang="en-US" altLang="ko-KR" sz="1050" dirty="0"/>
              <a:t>	</a:t>
            </a:r>
          </a:p>
          <a:p>
            <a:r>
              <a:rPr lang="en-US" altLang="ko-KR" sz="1050" dirty="0"/>
              <a:t>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A::* </a:t>
            </a:r>
            <a:r>
              <a:rPr lang="en-US" altLang="ko-KR" sz="1050" dirty="0" err="1"/>
              <a:t>np</a:t>
            </a:r>
            <a:r>
              <a:rPr lang="en-US" altLang="ko-KR" sz="1050" dirty="0"/>
              <a:t> = &amp;A::no;</a:t>
            </a:r>
          </a:p>
          <a:p>
            <a:r>
              <a:rPr lang="en-US" altLang="ko-KR" sz="1050" dirty="0"/>
              <a:t>	</a:t>
            </a:r>
            <a:r>
              <a:rPr lang="en-US" altLang="ko-KR" sz="1050" dirty="0" err="1"/>
              <a:t>np</a:t>
            </a:r>
            <a:r>
              <a:rPr lang="en-US" altLang="ko-KR" sz="1050" dirty="0"/>
              <a:t> = &amp;A::</a:t>
            </a:r>
            <a:r>
              <a:rPr lang="en-US" altLang="ko-KR" sz="1050" dirty="0" err="1"/>
              <a:t>ko</a:t>
            </a:r>
            <a:r>
              <a:rPr lang="en-US" altLang="ko-KR" sz="1050" dirty="0"/>
              <a:t>;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⑤ </a:t>
            </a:r>
            <a:r>
              <a:rPr lang="ko-KR" altLang="en-US" sz="1050" dirty="0"/>
              <a:t>클래스 멤버 포인터는 멤버함수를 접근하기 위한 용도로 주로 사용됩니다</a:t>
            </a:r>
            <a:r>
              <a:rPr lang="en-US" altLang="ko-KR" sz="1050" dirty="0"/>
              <a:t>.(</a:t>
            </a:r>
            <a:r>
              <a:rPr lang="ko-KR" altLang="en-US" sz="1050" dirty="0"/>
              <a:t>멤버함수 포인터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ko-KR" altLang="en-US" sz="1050" dirty="0"/>
              <a:t>멤버함수 포인터 선언 형식</a:t>
            </a:r>
            <a:r>
              <a:rPr lang="en-US" altLang="ko-KR" sz="1050" dirty="0"/>
              <a:t>]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ko-KR" altLang="en-US" sz="1050" dirty="0" err="1"/>
              <a:t>리턴형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호출규약 </a:t>
            </a:r>
            <a:r>
              <a:rPr lang="ko-KR" altLang="en-US" sz="1050" dirty="0" err="1"/>
              <a:t>클래스명</a:t>
            </a:r>
            <a:r>
              <a:rPr lang="en-US" altLang="ko-KR" sz="1050" dirty="0"/>
              <a:t>::* </a:t>
            </a:r>
            <a:r>
              <a:rPr lang="ko-KR" altLang="en-US" sz="1050" dirty="0"/>
              <a:t>포인터변수</a:t>
            </a:r>
            <a:r>
              <a:rPr lang="en-US" altLang="ko-KR" sz="1050" dirty="0"/>
              <a:t>)(</a:t>
            </a:r>
            <a:r>
              <a:rPr lang="ko-KR" altLang="en-US" sz="1050" dirty="0"/>
              <a:t>인수타입</a:t>
            </a:r>
            <a:r>
              <a:rPr lang="en-US" altLang="ko-KR" sz="1050" dirty="0"/>
              <a:t>, ...);</a:t>
            </a:r>
          </a:p>
          <a:p>
            <a:endParaRPr lang="ko-KR" altLang="en-US" sz="1050" dirty="0"/>
          </a:p>
          <a:p>
            <a:r>
              <a:rPr lang="ko-KR" altLang="en-US" sz="1050" dirty="0"/>
              <a:t>⑥ 클래스 멤버 포인터 사용 시 주의할 점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en-US" altLang="ko-KR" sz="1050" dirty="0"/>
              <a:t>- static </a:t>
            </a:r>
            <a:r>
              <a:rPr lang="ko-KR" altLang="en-US" sz="1050" dirty="0"/>
              <a:t>멤버는 접근할 수 없습니다</a:t>
            </a:r>
            <a:r>
              <a:rPr lang="en-US" altLang="ko-KR" sz="1050" dirty="0"/>
              <a:t>.(static </a:t>
            </a:r>
            <a:r>
              <a:rPr lang="ko-KR" altLang="en-US" sz="1050" dirty="0"/>
              <a:t>멤버는 전역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 err="1"/>
              <a:t>참조형</a:t>
            </a:r>
            <a:r>
              <a:rPr lang="ko-KR" altLang="en-US" sz="1050" dirty="0"/>
              <a:t> 멤버데이터는 접근할 수 없습니다</a:t>
            </a:r>
            <a:r>
              <a:rPr lang="en-US" altLang="ko-KR" sz="1050" dirty="0"/>
              <a:t>.(</a:t>
            </a:r>
            <a:r>
              <a:rPr lang="ko-KR" altLang="en-US" sz="1050" dirty="0"/>
              <a:t>전역변수의 별명일 수도 있으므로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멤버 포인터는 일반적인 포인터처럼 증가 또는 감소시킬 수 없습니다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※ </a:t>
            </a:r>
            <a:r>
              <a:rPr lang="ko-KR" altLang="en-US" sz="1050" dirty="0"/>
              <a:t>가상함수 없이 동적 바인딩 처리</a:t>
            </a:r>
            <a:r>
              <a:rPr lang="en-US" altLang="ko-KR" sz="1050" dirty="0"/>
              <a:t>(__</a:t>
            </a:r>
            <a:r>
              <a:rPr lang="en-US" altLang="ko-KR" sz="1050" dirty="0" err="1"/>
              <a:t>vfptr</a:t>
            </a:r>
            <a:r>
              <a:rPr lang="en-US" altLang="ko-KR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26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79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①</a:t>
            </a:r>
          </a:p>
          <a:p>
            <a:pPr defTabSz="288000"/>
            <a:r>
              <a:rPr lang="ko-KR" altLang="en-US" sz="1050" dirty="0" smtClean="0"/>
              <a:t>②</a:t>
            </a:r>
          </a:p>
          <a:p>
            <a:pPr defTabSz="288000"/>
            <a:r>
              <a:rPr lang="ko-KR" altLang="en-US" sz="1050" dirty="0" smtClean="0"/>
              <a:t>③</a:t>
            </a:r>
          </a:p>
          <a:p>
            <a:pPr defTabSz="288000"/>
            <a:r>
              <a:rPr lang="ko-KR" altLang="en-US" sz="1050" dirty="0" smtClean="0"/>
              <a:t>④</a:t>
            </a:r>
          </a:p>
          <a:p>
            <a:pPr defTabSz="288000"/>
            <a:r>
              <a:rPr lang="ko-KR" altLang="en-US" sz="1050" dirty="0" smtClean="0"/>
              <a:t>⑤</a:t>
            </a:r>
          </a:p>
          <a:p>
            <a:pPr defTabSz="288000"/>
            <a:r>
              <a:rPr lang="ko-KR" altLang="en-US" sz="1050" dirty="0" smtClean="0"/>
              <a:t>⑥</a:t>
            </a:r>
          </a:p>
          <a:p>
            <a:pPr defTabSz="288000"/>
            <a:r>
              <a:rPr lang="ko-KR" altLang="en-US" sz="1050" dirty="0" smtClean="0"/>
              <a:t>⑦</a:t>
            </a:r>
          </a:p>
          <a:p>
            <a:pPr defTabSz="288000"/>
            <a:r>
              <a:rPr lang="ko-KR" altLang="en-US" sz="1050" dirty="0" smtClean="0"/>
              <a:t>⑧ </a:t>
            </a:r>
          </a:p>
          <a:p>
            <a:pPr defTabSz="288000"/>
            <a:r>
              <a:rPr lang="ko-KR" altLang="en-US" sz="1050" dirty="0" smtClean="0"/>
              <a:t>⑨</a:t>
            </a:r>
          </a:p>
          <a:p>
            <a:pPr defTabSz="288000"/>
            <a:r>
              <a:rPr lang="ko-KR" altLang="en-US" sz="1050" dirty="0" smtClean="0"/>
              <a:t>⑩</a:t>
            </a:r>
          </a:p>
          <a:p>
            <a:pPr defTabSz="288000"/>
            <a:r>
              <a:rPr lang="ko-KR" altLang="en-US" sz="1050" dirty="0" smtClean="0"/>
              <a:t>⑪</a:t>
            </a:r>
          </a:p>
          <a:p>
            <a:pPr defTabSz="288000"/>
            <a:r>
              <a:rPr lang="ko-KR" altLang="en-US" sz="1050" dirty="0" smtClean="0"/>
              <a:t>⑫</a:t>
            </a:r>
          </a:p>
          <a:p>
            <a:pPr defTabSz="288000"/>
            <a:r>
              <a:rPr lang="ko-KR" altLang="en-US" sz="1050" dirty="0" smtClean="0"/>
              <a:t>⑬</a:t>
            </a:r>
          </a:p>
          <a:p>
            <a:pPr defTabSz="288000"/>
            <a:r>
              <a:rPr lang="ko-KR" altLang="en-US" sz="1050" dirty="0" smtClean="0"/>
              <a:t>⑭</a:t>
            </a:r>
          </a:p>
          <a:p>
            <a:pPr defTabSz="288000"/>
            <a:r>
              <a:rPr lang="ko-KR" altLang="en-US" sz="1050" dirty="0" smtClean="0"/>
              <a:t>⑮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ⓐⓑⓒⓓⓔⓕⓖⓗⓘⓙⓚ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57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3.1 </a:t>
            </a:r>
            <a:r>
              <a:rPr lang="ko-KR" altLang="en-US" sz="1050" dirty="0" smtClean="0"/>
              <a:t>상속</a:t>
            </a:r>
            <a:r>
              <a:rPr lang="en-US" altLang="ko-KR" sz="1050" dirty="0" smtClean="0"/>
              <a:t>(inheritance</a:t>
            </a:r>
            <a:r>
              <a:rPr lang="en-US" altLang="ko-KR" sz="1050" dirty="0" smtClean="0"/>
              <a:t>) : </a:t>
            </a:r>
            <a:r>
              <a:rPr lang="ko-KR" altLang="en-US" sz="1050" dirty="0" smtClean="0"/>
              <a:t>기본적으로 프로그램을 더욱 쉽게 만들기 위함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하지만 배우기에는 좀</a:t>
            </a:r>
            <a:r>
              <a:rPr lang="en-US" altLang="ko-KR" sz="1050" dirty="0" smtClean="0"/>
              <a:t>… </a:t>
            </a:r>
            <a:r>
              <a:rPr lang="ko-KR" altLang="en-US" sz="1050" dirty="0" err="1" smtClean="0"/>
              <a:t>개어렵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dirty="0" smtClean="0"/>
              <a:t>클래스 구조를 이용하는 상속으로 기존 클래스의 특성을 물려받아 새로운 클래스를 만들어 내는 방법입니다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물려주는 기존 클래스를 </a:t>
            </a:r>
            <a:r>
              <a:rPr lang="ko-KR" altLang="en-US" sz="1050" u="sng" dirty="0" smtClean="0"/>
              <a:t>기반</a:t>
            </a:r>
            <a:r>
              <a:rPr lang="en-US" altLang="ko-KR" sz="1050" u="sng" dirty="0" smtClean="0"/>
              <a:t>(base) </a:t>
            </a:r>
            <a:r>
              <a:rPr lang="ko-KR" altLang="en-US" sz="1050" u="sng" dirty="0" smtClean="0"/>
              <a:t>클래스</a:t>
            </a:r>
            <a:r>
              <a:rPr lang="ko-KR" altLang="en-US" sz="1050" dirty="0" smtClean="0"/>
              <a:t>라 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물려받는 새로운 클래스를 </a:t>
            </a:r>
            <a:r>
              <a:rPr lang="ko-KR" altLang="en-US" sz="1050" u="sng" dirty="0" smtClean="0"/>
              <a:t>파생</a:t>
            </a:r>
            <a:r>
              <a:rPr lang="en-US" altLang="ko-KR" sz="1050" u="sng" dirty="0" smtClean="0"/>
              <a:t>(derived) </a:t>
            </a:r>
            <a:r>
              <a:rPr lang="ko-KR" altLang="en-US" sz="1050" u="sng" dirty="0" smtClean="0"/>
              <a:t>클래스</a:t>
            </a:r>
            <a:r>
              <a:rPr lang="ko-KR" altLang="en-US" sz="1050" dirty="0" smtClean="0"/>
              <a:t>라 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class</a:t>
            </a:r>
            <a:r>
              <a:rPr lang="en-US" altLang="ko-KR" sz="1050" dirty="0" smtClean="0"/>
              <a:t> </a:t>
            </a:r>
            <a:r>
              <a:rPr lang="ko-KR" altLang="en-US" sz="1050" b="1" dirty="0" err="1" smtClean="0"/>
              <a:t>파생</a:t>
            </a:r>
            <a:r>
              <a:rPr lang="ko-KR" altLang="en-US" sz="1050" dirty="0" err="1" smtClean="0"/>
              <a:t>클래스명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050" b="1" dirty="0" smtClean="0"/>
              <a:t>상속권한</a:t>
            </a:r>
            <a:r>
              <a:rPr lang="ko-KR" altLang="en-US" sz="1050" dirty="0" smtClean="0"/>
              <a:t> 명시자 </a:t>
            </a:r>
            <a:r>
              <a:rPr lang="ko-KR" altLang="en-US" sz="1050" b="1" dirty="0" err="1" smtClean="0"/>
              <a:t>기반</a:t>
            </a:r>
            <a:r>
              <a:rPr lang="ko-KR" altLang="en-US" sz="1050" dirty="0" err="1" smtClean="0"/>
              <a:t>클래스명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ko-KR" altLang="en-US" sz="1050" dirty="0" smtClean="0"/>
              <a:t>멤버</a:t>
            </a:r>
            <a:r>
              <a:rPr lang="en-US" altLang="ko-KR" sz="1050" dirty="0" smtClean="0"/>
              <a:t>1;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ko-KR" altLang="en-US" sz="1050" dirty="0" smtClean="0"/>
              <a:t>멤버</a:t>
            </a:r>
            <a:r>
              <a:rPr lang="en-US" altLang="ko-KR" sz="1050" dirty="0" smtClean="0"/>
              <a:t>2;</a:t>
            </a:r>
          </a:p>
          <a:p>
            <a:pPr defTabSz="288000"/>
            <a:r>
              <a:rPr lang="en-US" altLang="ko-KR" sz="1050" dirty="0" smtClean="0"/>
              <a:t>		...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상속권한 </a:t>
            </a:r>
            <a:r>
              <a:rPr lang="ko-KR" altLang="en-US" sz="1050" dirty="0" err="1" smtClean="0"/>
              <a:t>명시자는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private, protected, public</a:t>
            </a:r>
            <a:r>
              <a:rPr lang="ko-KR" altLang="en-US" sz="1050" dirty="0" smtClean="0"/>
              <a:t>이 있고 </a:t>
            </a:r>
            <a:r>
              <a:rPr lang="ko-KR" altLang="en-US" sz="1050" b="1" dirty="0" smtClean="0"/>
              <a:t>파생클래스에 상속되는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멤버의 접근권한을 결정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- X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“</a:t>
            </a:r>
            <a:r>
              <a:rPr lang="ko-KR" altLang="en-US" sz="1050" dirty="0" smtClean="0"/>
              <a:t>상속이 되지 않음</a:t>
            </a:r>
            <a:r>
              <a:rPr lang="en-US" altLang="ko-KR" sz="1050" dirty="0" smtClean="0"/>
              <a:t>”</a:t>
            </a:r>
            <a:r>
              <a:rPr lang="ko-KR" altLang="en-US" sz="1050" dirty="0" smtClean="0"/>
              <a:t>이라는 뜻이 아니라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상속은 되지만 기반 클래스 멤버로의 </a:t>
            </a:r>
            <a:r>
              <a:rPr lang="en-US" altLang="ko-KR" sz="1050" dirty="0" smtClean="0"/>
              <a:t>“</a:t>
            </a:r>
            <a:r>
              <a:rPr lang="ko-KR" altLang="en-US" sz="1050" dirty="0" smtClean="0"/>
              <a:t>접근 권한이 없다는 것</a:t>
            </a:r>
            <a:r>
              <a:rPr lang="en-US" altLang="ko-KR" sz="1050" dirty="0" smtClean="0"/>
              <a:t>”</a:t>
            </a:r>
            <a:r>
              <a:rPr lang="en-US" altLang="ko-KR" sz="1050" dirty="0" smtClean="0"/>
              <a:t> 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기반클래스의 멤버는 파생클래스에 모두 상속되지만 기반클래스의 </a:t>
            </a:r>
            <a:r>
              <a:rPr lang="en-US" altLang="ko-KR" sz="1050" dirty="0" smtClean="0"/>
              <a:t>private </a:t>
            </a:r>
            <a:r>
              <a:rPr lang="ko-KR" altLang="en-US" sz="1050" dirty="0" smtClean="0"/>
              <a:t>멤버는 파생클래스에서 접근할 수 없습니다</a:t>
            </a:r>
            <a:r>
              <a:rPr lang="en-US" altLang="ko-KR" sz="105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2928934"/>
          <a:ext cx="6096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/>
                        <a:t>상속권한 명시자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/>
                        <a:t>기반의 </a:t>
                      </a:r>
                      <a:r>
                        <a:rPr lang="en-US" altLang="ko-KR" sz="1050" b="0" dirty="0" smtClean="0"/>
                        <a:t>private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/>
                        <a:t>기반의 </a:t>
                      </a:r>
                      <a:r>
                        <a:rPr lang="en-US" altLang="ko-KR" sz="1050" b="0" dirty="0" smtClean="0"/>
                        <a:t>protected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/>
                        <a:t>기반의 </a:t>
                      </a:r>
                      <a:r>
                        <a:rPr lang="en-US" altLang="ko-KR" sz="1050" b="0" dirty="0" smtClean="0"/>
                        <a:t>public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/>
                        <a:t>    private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X (</a:t>
                      </a:r>
                      <a:r>
                        <a:rPr lang="ko-KR" altLang="en-US" sz="1050" b="0" dirty="0" smtClean="0"/>
                        <a:t>접근권한 없음</a:t>
                      </a:r>
                      <a:r>
                        <a:rPr lang="en-US" altLang="ko-KR" sz="1050" b="0" dirty="0" smtClean="0"/>
                        <a:t>)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private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private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/>
                        <a:t>    protected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/>
                        <a:t>X (</a:t>
                      </a:r>
                      <a:r>
                        <a:rPr lang="ko-KR" altLang="en-US" sz="1050" b="0" dirty="0" smtClean="0"/>
                        <a:t>접근권한 없음</a:t>
                      </a:r>
                      <a:r>
                        <a:rPr lang="en-US" altLang="ko-KR" sz="1050" b="0" dirty="0" smtClean="0"/>
                        <a:t>)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protected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protected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/>
                        <a:t>    public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/>
                        <a:t>X (</a:t>
                      </a:r>
                      <a:r>
                        <a:rPr lang="ko-KR" altLang="en-US" sz="1050" b="0" dirty="0" smtClean="0"/>
                        <a:t>접근권한 없음</a:t>
                      </a:r>
                      <a:r>
                        <a:rPr lang="en-US" altLang="ko-KR" sz="1050" b="0" dirty="0" smtClean="0"/>
                        <a:t>)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protected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public</a:t>
                      </a:r>
                      <a:endParaRPr lang="ko-KR" altLang="en-US" sz="105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11176"/>
              </p:ext>
            </p:extLst>
          </p:nvPr>
        </p:nvGraphicFramePr>
        <p:xfrm>
          <a:off x="2245971" y="5003637"/>
          <a:ext cx="1643076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6"/>
              </a:tblGrid>
              <a:tr h="577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class B :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A{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private: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char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void sub(void);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굽은 화살표 17"/>
          <p:cNvSpPr/>
          <p:nvPr/>
        </p:nvSpPr>
        <p:spPr>
          <a:xfrm rot="5400000">
            <a:off x="4353392" y="2401858"/>
            <a:ext cx="357190" cy="4714908"/>
          </a:xfrm>
          <a:prstGeom prst="bentArrow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굽은 화살표 16"/>
          <p:cNvSpPr/>
          <p:nvPr/>
        </p:nvSpPr>
        <p:spPr>
          <a:xfrm rot="5400000">
            <a:off x="3424698" y="3330552"/>
            <a:ext cx="357190" cy="2857520"/>
          </a:xfrm>
          <a:prstGeom prst="ben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굽은 화살표 15"/>
          <p:cNvSpPr/>
          <p:nvPr/>
        </p:nvSpPr>
        <p:spPr>
          <a:xfrm rot="5400000">
            <a:off x="2496004" y="4259246"/>
            <a:ext cx="357190" cy="1000132"/>
          </a:xfrm>
          <a:prstGeom prst="bentArrow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42910" y="4137672"/>
          <a:ext cx="1500198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baseline="0" dirty="0" smtClean="0"/>
                        <a:t>class A{</a:t>
                      </a:r>
                      <a:endParaRPr lang="ko-KR" altLang="en-US" sz="1050" b="0" dirty="0"/>
                    </a:p>
                    <a:p>
                      <a:pPr algn="l" latinLnBrk="1"/>
                      <a:r>
                        <a:rPr lang="en-US" altLang="ko-KR" sz="1050" b="0" dirty="0" smtClean="0"/>
                        <a:t>   </a:t>
                      </a:r>
                      <a:r>
                        <a:rPr lang="en-US" altLang="ko-KR" sz="1050" b="0" dirty="0" err="1" smtClean="0"/>
                        <a:t>int</a:t>
                      </a:r>
                      <a:r>
                        <a:rPr lang="en-US" altLang="ko-KR" sz="1050" b="0" dirty="0" smtClean="0"/>
                        <a:t> no;</a:t>
                      </a:r>
                    </a:p>
                    <a:p>
                      <a:pPr algn="l" latinLnBrk="1"/>
                      <a:r>
                        <a:rPr lang="en-US" altLang="ko-KR" sz="1050" b="0" dirty="0" smtClean="0"/>
                        <a:t>protected:</a:t>
                      </a:r>
                      <a:endParaRPr lang="ko-KR" altLang="en-US" sz="1050" b="0" dirty="0"/>
                    </a:p>
                    <a:p>
                      <a:pPr algn="l" latinLnBrk="1"/>
                      <a:r>
                        <a:rPr lang="en-US" altLang="ko-KR" sz="1050" b="0" dirty="0" smtClean="0"/>
                        <a:t>   char </a:t>
                      </a:r>
                      <a:r>
                        <a:rPr lang="en-US" altLang="ko-KR" sz="1050" b="0" dirty="0" err="1" smtClean="0"/>
                        <a:t>ch</a:t>
                      </a:r>
                      <a:r>
                        <a:rPr lang="en-US" altLang="ko-KR" sz="1050" b="0" dirty="0" smtClean="0"/>
                        <a:t>;</a:t>
                      </a:r>
                      <a:endParaRPr lang="ko-KR" altLang="en-US" sz="1050" b="0" dirty="0"/>
                    </a:p>
                    <a:p>
                      <a:pPr algn="l" latinLnBrk="1"/>
                      <a:r>
                        <a:rPr lang="en-US" altLang="ko-KR" sz="1050" b="0" dirty="0" smtClean="0"/>
                        <a:t>public:</a:t>
                      </a:r>
                      <a:endParaRPr lang="ko-KR" altLang="en-US" sz="1050" b="0" dirty="0"/>
                    </a:p>
                    <a:p>
                      <a:pPr algn="l" latinLnBrk="1"/>
                      <a:r>
                        <a:rPr lang="en-US" altLang="ko-KR" sz="1050" b="0" dirty="0" smtClean="0"/>
                        <a:t>   void sub(void);</a:t>
                      </a:r>
                    </a:p>
                    <a:p>
                      <a:pPr algn="l" latinLnBrk="1"/>
                      <a:r>
                        <a:rPr lang="en-US" altLang="ko-KR" sz="1050" b="0" dirty="0" smtClean="0"/>
                        <a:t>};</a:t>
                      </a:r>
                      <a:endParaRPr lang="ko-KR" altLang="en-US" sz="1050" b="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22327"/>
              </p:ext>
            </p:extLst>
          </p:nvPr>
        </p:nvGraphicFramePr>
        <p:xfrm>
          <a:off x="4138195" y="5009345"/>
          <a:ext cx="1643076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6"/>
              </a:tblGrid>
              <a:tr h="577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class B :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A{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protected: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char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void sub(void);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20249"/>
              </p:ext>
            </p:extLst>
          </p:nvPr>
        </p:nvGraphicFramePr>
        <p:xfrm>
          <a:off x="6067019" y="5009345"/>
          <a:ext cx="1643076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6"/>
              </a:tblGrid>
              <a:tr h="577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class B :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A{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protected: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char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public: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void sub(void);</a:t>
                      </a:r>
                    </a:p>
                    <a:p>
                      <a:pPr algn="l"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600" y="5805264"/>
            <a:ext cx="27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기반 클래스의 </a:t>
            </a:r>
            <a:r>
              <a:rPr lang="en-US" altLang="ko-KR" sz="900" dirty="0" smtClean="0"/>
              <a:t>private </a:t>
            </a:r>
            <a:r>
              <a:rPr lang="ko-KR" altLang="en-US" sz="900" dirty="0" smtClean="0"/>
              <a:t>멤버인 </a:t>
            </a:r>
            <a:r>
              <a:rPr lang="en-US" altLang="ko-KR" sz="900" dirty="0" smtClean="0"/>
              <a:t>no</a:t>
            </a:r>
            <a:r>
              <a:rPr lang="ko-KR" altLang="en-US" sz="900" dirty="0" smtClean="0"/>
              <a:t>가 상속이 되었지만</a:t>
            </a:r>
            <a:r>
              <a:rPr lang="en-US" altLang="ko-KR" sz="900" dirty="0" smtClean="0"/>
              <a:t>, no</a:t>
            </a:r>
            <a:r>
              <a:rPr lang="ko-KR" altLang="en-US" sz="900" dirty="0" smtClean="0"/>
              <a:t>에 접근 권한 없음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접근하기 위해서는 부모 </a:t>
            </a:r>
            <a:r>
              <a:rPr lang="en-US" altLang="ko-KR" sz="900" dirty="0" smtClean="0"/>
              <a:t>class</a:t>
            </a:r>
            <a:r>
              <a:rPr lang="ko-KR" altLang="en-US" sz="900" dirty="0" smtClean="0"/>
              <a:t>의 인터페이스 함수에서 해야 함</a:t>
            </a:r>
            <a:r>
              <a:rPr lang="en-US" altLang="ko-KR" sz="900" dirty="0" smtClean="0"/>
              <a:t>!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2924944"/>
            <a:ext cx="2082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부모 클래스의 멤버들이 자식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상속된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클래스에서 어떤 접근 권한을 가지는지를 명시해주는 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Ex. Private</a:t>
            </a:r>
            <a:r>
              <a:rPr lang="ko-KR" altLang="en-US" sz="1000" dirty="0" smtClean="0"/>
              <a:t>로 상속을 받으면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부모 클래스의 </a:t>
            </a:r>
            <a:r>
              <a:rPr lang="en-US" altLang="ko-KR" sz="1000" dirty="0" smtClean="0"/>
              <a:t>private </a:t>
            </a:r>
            <a:r>
              <a:rPr lang="ko-KR" altLang="en-US" sz="1000" dirty="0" smtClean="0"/>
              <a:t>멤버에 대한 직접적인 접근은 불가하고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부모 클래스의 </a:t>
            </a:r>
            <a:r>
              <a:rPr lang="en-US" altLang="ko-KR" sz="1000" dirty="0" smtClean="0"/>
              <a:t>protected, public </a:t>
            </a:r>
            <a:r>
              <a:rPr lang="ko-KR" altLang="en-US" sz="1000" dirty="0" smtClean="0"/>
              <a:t>멤버에 대해서는 </a:t>
            </a:r>
            <a:r>
              <a:rPr lang="en-US" altLang="ko-KR" sz="1000" dirty="0" smtClean="0"/>
              <a:t>private </a:t>
            </a:r>
            <a:r>
              <a:rPr lang="ko-KR" altLang="en-US" sz="1000" dirty="0" smtClean="0"/>
              <a:t>접근 권한을 가짐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⑤ </a:t>
            </a:r>
            <a:r>
              <a:rPr lang="ko-KR" altLang="en-US" sz="1050" b="1" dirty="0" smtClean="0"/>
              <a:t>기반</a:t>
            </a:r>
            <a:r>
              <a:rPr lang="ko-KR" altLang="en-US" sz="1050" dirty="0" smtClean="0"/>
              <a:t> 클래스의 </a:t>
            </a:r>
            <a:r>
              <a:rPr lang="en-US" altLang="ko-KR" sz="1050" b="1" dirty="0" smtClean="0"/>
              <a:t>protected</a:t>
            </a:r>
            <a:r>
              <a:rPr lang="ko-KR" altLang="en-US" sz="1050" b="1" dirty="0" smtClean="0"/>
              <a:t>와 </a:t>
            </a:r>
            <a:r>
              <a:rPr lang="en-US" altLang="ko-KR" sz="1050" b="1" dirty="0" smtClean="0"/>
              <a:t>public </a:t>
            </a:r>
            <a:r>
              <a:rPr lang="ko-KR" altLang="en-US" sz="1050" b="1" dirty="0" smtClean="0"/>
              <a:t>권한의 멤버</a:t>
            </a:r>
            <a:r>
              <a:rPr lang="ko-KR" altLang="en-US" sz="1050" dirty="0" smtClean="0"/>
              <a:t>는 </a:t>
            </a:r>
            <a:r>
              <a:rPr lang="ko-KR" altLang="en-US" sz="1050" b="1" dirty="0" smtClean="0"/>
              <a:t>파생</a:t>
            </a:r>
            <a:r>
              <a:rPr lang="ko-KR" altLang="en-US" sz="1050" dirty="0" smtClean="0"/>
              <a:t> 클래스에서 </a:t>
            </a:r>
            <a:r>
              <a:rPr lang="ko-KR" altLang="en-US" sz="1050" b="1" dirty="0" smtClean="0"/>
              <a:t>별도의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접근 권한으로 변경할 수 있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protected: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	A::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 // </a:t>
            </a:r>
            <a:r>
              <a:rPr lang="ko-KR" altLang="en-US" sz="1050" dirty="0" smtClean="0"/>
              <a:t>기반클래스이름</a:t>
            </a:r>
            <a:r>
              <a:rPr lang="en-US" altLang="ko-KR" sz="1050" dirty="0" smtClean="0"/>
              <a:t>::</a:t>
            </a:r>
            <a:r>
              <a:rPr lang="ko-KR" altLang="en-US" sz="1050" dirty="0" err="1" smtClean="0"/>
              <a:t>멤버명</a:t>
            </a:r>
            <a:r>
              <a:rPr lang="en-US" altLang="ko-KR" sz="1050" dirty="0" smtClean="0"/>
              <a:t>; (</a:t>
            </a:r>
            <a:r>
              <a:rPr lang="ko-KR" altLang="en-US" sz="1050" dirty="0" err="1" smtClean="0"/>
              <a:t>자료형</a:t>
            </a:r>
            <a:r>
              <a:rPr lang="ko-KR" altLang="en-US" sz="1050" dirty="0" smtClean="0"/>
              <a:t> 명시하지 않음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protected:</a:t>
            </a:r>
          </a:p>
          <a:p>
            <a:pPr defTabSz="288000"/>
            <a:r>
              <a:rPr lang="en-US" altLang="ko-KR" sz="1050" dirty="0" smtClean="0"/>
              <a:t>		A::sub; // </a:t>
            </a:r>
            <a:r>
              <a:rPr lang="ko-KR" altLang="en-US" sz="1050" dirty="0" err="1" smtClean="0"/>
              <a:t>리턴형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인수타입 명시하지 않음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 	public:</a:t>
            </a:r>
          </a:p>
          <a:p>
            <a:pPr defTabSz="288000"/>
            <a:r>
              <a:rPr lang="en-US" altLang="ko-KR" sz="1050" dirty="0" smtClean="0"/>
              <a:t>		A::no; // </a:t>
            </a:r>
            <a:r>
              <a:rPr lang="ko-KR" altLang="en-US" sz="1050" dirty="0" smtClean="0"/>
              <a:t>변경불가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⑥ </a:t>
            </a:r>
            <a:r>
              <a:rPr lang="ko-KR" altLang="en-US" sz="1050" dirty="0" smtClean="0"/>
              <a:t>상속은 부모클래스의 </a:t>
            </a:r>
            <a:r>
              <a:rPr lang="ko-KR" altLang="en-US" sz="1050" b="1" dirty="0" smtClean="0"/>
              <a:t>보편적</a:t>
            </a:r>
            <a:r>
              <a:rPr lang="ko-KR" altLang="en-US" sz="1050" dirty="0" smtClean="0"/>
              <a:t>인 코드로부터 자식클래스에 </a:t>
            </a:r>
            <a:r>
              <a:rPr lang="ko-KR" altLang="en-US" sz="1050" b="1" dirty="0" smtClean="0"/>
              <a:t>구체적</a:t>
            </a:r>
            <a:r>
              <a:rPr lang="ko-KR" altLang="en-US" sz="1050" dirty="0" smtClean="0"/>
              <a:t>인 코드가 채워져 만들어지게 되는데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부모클래스와 자식클래스의 이러한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상속 관계를 </a:t>
            </a:r>
            <a:r>
              <a:rPr lang="en-US" altLang="ko-KR" sz="1050" b="1" dirty="0" smtClean="0"/>
              <a:t>IS-A </a:t>
            </a:r>
            <a:r>
              <a:rPr lang="ko-KR" altLang="en-US" sz="1050" b="1" dirty="0" smtClean="0"/>
              <a:t>관계</a:t>
            </a:r>
            <a:r>
              <a:rPr lang="en-US" altLang="ko-KR" sz="1050" b="1" dirty="0" smtClean="0"/>
              <a:t>(IS-A Relationship)</a:t>
            </a:r>
            <a:r>
              <a:rPr lang="ko-KR" altLang="en-US" sz="1050" dirty="0" smtClean="0"/>
              <a:t>라 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person{</a:t>
            </a:r>
          </a:p>
          <a:p>
            <a:pPr defTabSz="288000"/>
            <a:r>
              <a:rPr lang="en-US" altLang="ko-KR" sz="1050" dirty="0" smtClean="0"/>
              <a:t>		… // </a:t>
            </a:r>
            <a:r>
              <a:rPr lang="ko-KR" altLang="en-US" sz="1050" b="1" dirty="0" smtClean="0"/>
              <a:t>보편적인 일반적인</a:t>
            </a:r>
            <a:r>
              <a:rPr lang="ko-KR" altLang="en-US" sz="1050" dirty="0" smtClean="0"/>
              <a:t> 코드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class student : public person{ // student is a person.</a:t>
            </a:r>
          </a:p>
          <a:p>
            <a:pPr defTabSz="288000"/>
            <a:r>
              <a:rPr lang="en-US" altLang="ko-KR" sz="1050" dirty="0" smtClean="0"/>
              <a:t>		… // </a:t>
            </a:r>
            <a:r>
              <a:rPr lang="ko-KR" altLang="en-US" sz="1050" b="1" dirty="0" smtClean="0"/>
              <a:t>구체적인</a:t>
            </a:r>
            <a:r>
              <a:rPr lang="ko-KR" altLang="en-US" sz="1050" dirty="0" smtClean="0"/>
              <a:t> 코드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14" y="70389"/>
            <a:ext cx="8715372" cy="671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3.2 </a:t>
            </a:r>
            <a:r>
              <a:rPr lang="ko-KR" altLang="en-US" sz="1050" dirty="0" smtClean="0"/>
              <a:t>파생클래스의 </a:t>
            </a:r>
            <a:r>
              <a:rPr lang="ko-KR" altLang="en-US" sz="1050" dirty="0" err="1" smtClean="0"/>
              <a:t>생성자함수와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소멸자함수</a:t>
            </a:r>
            <a:endParaRPr lang="ko-KR" altLang="en-US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파생클래스의 </a:t>
            </a:r>
            <a:r>
              <a:rPr lang="ko-KR" altLang="en-US" sz="1050" dirty="0" err="1" smtClean="0"/>
              <a:t>생성자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소멸자함수는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파생클래스에서 추가되는 멤버데이터를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고려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얘네들 초기화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및 소멸 작업을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하기 위함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!)</a:t>
            </a:r>
            <a:r>
              <a:rPr lang="ko-KR" altLang="en-US" sz="1050" dirty="0" smtClean="0"/>
              <a:t>해서 </a:t>
            </a:r>
            <a:r>
              <a:rPr lang="ko-KR" altLang="en-US" sz="1050" dirty="0" smtClean="0"/>
              <a:t>만들어 주어야 합니다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부모로부터 파생되었는데 아무 것도 추가하지 않았다면 왜 만들어</a:t>
            </a:r>
            <a:r>
              <a:rPr lang="en-US" altLang="ko-KR" sz="900" dirty="0" smtClean="0"/>
              <a:t>?</a:t>
            </a:r>
            <a:r>
              <a:rPr lang="en-US" altLang="ko-KR" sz="900" dirty="0" err="1" smtClean="0"/>
              <a:t>zzz</a:t>
            </a:r>
            <a:r>
              <a:rPr lang="en-US" altLang="ko-KR" sz="900" dirty="0" smtClean="0"/>
              <a:t> =&gt; </a:t>
            </a:r>
            <a:r>
              <a:rPr lang="ko-KR" altLang="en-US" sz="900" dirty="0" smtClean="0"/>
              <a:t>부모 클래스만 가지고 만족되지 않는 부분을 </a:t>
            </a:r>
            <a:r>
              <a:rPr lang="ko-KR" altLang="en-US" sz="900" b="1" dirty="0" smtClean="0"/>
              <a:t>구체적인</a:t>
            </a:r>
            <a:r>
              <a:rPr lang="ko-KR" altLang="en-US" sz="900" dirty="0" smtClean="0"/>
              <a:t> 코드를 추가하여 만드는 것</a:t>
            </a:r>
            <a:r>
              <a:rPr lang="en-US" altLang="ko-KR" sz="900" dirty="0" smtClean="0"/>
              <a:t>!</a:t>
            </a:r>
            <a:endParaRPr lang="en-US" altLang="ko-KR" sz="90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no;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A() { … }</a:t>
            </a:r>
          </a:p>
          <a:p>
            <a:pPr defTabSz="288000"/>
            <a:r>
              <a:rPr lang="en-US" altLang="ko-KR" sz="1050" dirty="0" smtClean="0"/>
              <a:t>		A(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n) : no(n) { … }</a:t>
            </a:r>
          </a:p>
          <a:p>
            <a:pPr defTabSz="288000"/>
            <a:r>
              <a:rPr lang="en-US" altLang="ko-KR" sz="1050" dirty="0" smtClean="0"/>
              <a:t>		~A() { … 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B(){ … }</a:t>
            </a:r>
          </a:p>
          <a:p>
            <a:pPr defTabSz="288000"/>
            <a:r>
              <a:rPr lang="en-US" altLang="ko-KR" sz="1050" dirty="0" smtClean="0"/>
              <a:t>		B(char c) {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 c; }</a:t>
            </a:r>
          </a:p>
          <a:p>
            <a:pPr defTabSz="288000"/>
            <a:r>
              <a:rPr lang="en-US" altLang="ko-KR" sz="1050" dirty="0" smtClean="0"/>
              <a:t>		~B() { … 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파생클래스로 만들어지는 개체의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생성자함수</a:t>
            </a:r>
            <a:r>
              <a:rPr lang="ko-KR" altLang="en-US" sz="1050" dirty="0" smtClean="0"/>
              <a:t> 수행 순서는 기반의 </a:t>
            </a:r>
            <a:r>
              <a:rPr lang="ko-KR" altLang="en-US" sz="1050" dirty="0" err="1" smtClean="0"/>
              <a:t>생성자함수부터</a:t>
            </a:r>
            <a:r>
              <a:rPr lang="ko-KR" altLang="en-US" sz="1050" dirty="0" smtClean="0"/>
              <a:t> 파생의 </a:t>
            </a:r>
            <a:r>
              <a:rPr lang="ko-KR" altLang="en-US" sz="1050" dirty="0" err="1" smtClean="0"/>
              <a:t>생성자함수로</a:t>
            </a:r>
            <a:r>
              <a:rPr lang="ko-KR" altLang="en-US" sz="1050" dirty="0" smtClean="0"/>
              <a:t> 수행됩니다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묵시적 콜론초기화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B() // : A() // </a:t>
            </a:r>
            <a:r>
              <a:rPr lang="ko-KR" altLang="en-US" sz="1050" b="1" dirty="0" smtClean="0"/>
              <a:t>묵시적 </a:t>
            </a:r>
            <a:r>
              <a:rPr lang="ko-KR" altLang="en-US" sz="1050" b="1" dirty="0" smtClean="0"/>
              <a:t>콜론초기화 </a:t>
            </a:r>
            <a:r>
              <a:rPr lang="en-US" altLang="ko-KR" sz="1050" b="1" dirty="0" smtClean="0"/>
              <a:t>( </a:t>
            </a:r>
            <a:r>
              <a:rPr lang="ko-KR" altLang="en-US" sz="1050" b="1" dirty="0" smtClean="0"/>
              <a:t>인수를 받지 않는 기본 </a:t>
            </a:r>
            <a:r>
              <a:rPr lang="ko-KR" altLang="en-US" sz="1050" b="1" dirty="0" err="1" smtClean="0"/>
              <a:t>생성자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합수만</a:t>
            </a:r>
            <a:r>
              <a:rPr lang="en-US" altLang="ko-KR" sz="1050" b="1" dirty="0" smtClean="0"/>
              <a:t>! )</a:t>
            </a:r>
            <a:endParaRPr lang="ko-KR" altLang="en-US" sz="1050" b="1" dirty="0" smtClean="0"/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{ … } </a:t>
            </a:r>
          </a:p>
          <a:p>
            <a:pPr defTabSz="288000"/>
            <a:r>
              <a:rPr lang="en-US" altLang="ko-KR" sz="1050" dirty="0" smtClean="0"/>
              <a:t>		B(char c)  // : A() // </a:t>
            </a:r>
            <a:r>
              <a:rPr lang="ko-KR" altLang="en-US" sz="1050" dirty="0" smtClean="0"/>
              <a:t>묵시적 콜론초기화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{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 c; } 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B bb;</a:t>
            </a:r>
          </a:p>
          <a:p>
            <a:pPr defTabSz="288000"/>
            <a:r>
              <a:rPr lang="en-US" altLang="ko-KR" sz="1050" dirty="0" smtClean="0"/>
              <a:t>		B bb(‘A’);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③ 기반클래스에서 물려받은 멤버데이터의 적절한 초기화를 위해 파생클래스의 </a:t>
            </a:r>
            <a:r>
              <a:rPr lang="ko-KR" altLang="en-US" sz="1050" dirty="0" err="1" smtClean="0"/>
              <a:t>생성자함수에서</a:t>
            </a:r>
            <a:r>
              <a:rPr lang="ko-KR" altLang="en-US" sz="1050" dirty="0" smtClean="0"/>
              <a:t> 명시적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콜론</a:t>
            </a:r>
            <a:r>
              <a:rPr lang="en-US" altLang="ko-KR" sz="1050" dirty="0" smtClean="0"/>
              <a:t>(:) </a:t>
            </a:r>
            <a:r>
              <a:rPr lang="ko-KR" altLang="en-US" sz="1050" dirty="0" smtClean="0"/>
              <a:t>초기화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으로 기반클래스의 </a:t>
            </a:r>
            <a:r>
              <a:rPr lang="ko-KR" altLang="en-US" sz="1050" dirty="0" err="1" smtClean="0"/>
              <a:t>생성자함수를</a:t>
            </a:r>
            <a:r>
              <a:rPr lang="ko-KR" altLang="en-US" sz="1050" dirty="0" smtClean="0"/>
              <a:t> 선택 호출할 수 있습니다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	char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B();</a:t>
            </a:r>
          </a:p>
          <a:p>
            <a:pPr defTabSz="288000"/>
            <a:r>
              <a:rPr lang="en-US" altLang="ko-KR" sz="1050" dirty="0" smtClean="0"/>
              <a:t> </a:t>
            </a:r>
            <a:r>
              <a:rPr lang="ko-KR" altLang="en-US" sz="1050" dirty="0" smtClean="0"/>
              <a:t>		</a:t>
            </a:r>
            <a:r>
              <a:rPr lang="en-US" altLang="ko-KR" sz="1050" dirty="0" smtClean="0"/>
              <a:t>B(char c);</a:t>
            </a:r>
          </a:p>
          <a:p>
            <a:pPr defTabSz="288000"/>
            <a:r>
              <a:rPr lang="en-US" altLang="ko-KR" sz="1050" dirty="0" smtClean="0"/>
              <a:t>		B(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n, char c);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B::B() // : A() </a:t>
            </a:r>
            <a:r>
              <a:rPr lang="ko-KR" altLang="en-US" sz="1050" dirty="0" smtClean="0"/>
              <a:t>묵시적 콜론초기화</a:t>
            </a:r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… </a:t>
            </a:r>
          </a:p>
          <a:p>
            <a:pPr defTabSz="288000"/>
            <a:r>
              <a:rPr lang="en-US" altLang="ko-KR" sz="1050" dirty="0" smtClean="0"/>
              <a:t>	}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B::B(char c) : A(5) // </a:t>
            </a:r>
            <a:r>
              <a:rPr lang="ko-KR" altLang="en-US" sz="1050" b="1" dirty="0" smtClean="0"/>
              <a:t>명시적 </a:t>
            </a:r>
            <a:r>
              <a:rPr lang="ko-KR" altLang="en-US" sz="1050" b="1" dirty="0" smtClean="0"/>
              <a:t>콜론초기화 </a:t>
            </a:r>
            <a:r>
              <a:rPr lang="en-US" altLang="ko-KR" sz="1050" b="1" dirty="0" smtClean="0"/>
              <a:t>( </a:t>
            </a:r>
            <a:r>
              <a:rPr lang="ko-KR" altLang="en-US" sz="1050" b="1" dirty="0" smtClean="0"/>
              <a:t>얘 가능</a:t>
            </a:r>
            <a:r>
              <a:rPr lang="en-US" altLang="ko-KR" sz="1050" b="1" dirty="0" smtClean="0"/>
              <a:t>! )</a:t>
            </a:r>
            <a:endParaRPr lang="ko-KR" altLang="en-US" sz="1050" b="1" dirty="0" smtClean="0"/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 c;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B::B(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n, char c) : A(n),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(c) // </a:t>
            </a:r>
            <a:r>
              <a:rPr lang="ko-KR" altLang="en-US" sz="1050" dirty="0" smtClean="0"/>
              <a:t>명시적 콜론초기화</a:t>
            </a:r>
          </a:p>
          <a:p>
            <a:pPr defTabSz="288000"/>
            <a:r>
              <a:rPr lang="en-US" altLang="ko-KR" sz="1050" dirty="0" smtClean="0"/>
              <a:t>	{ … }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④ 상속관계에서 </a:t>
            </a:r>
            <a:r>
              <a:rPr lang="ko-KR" altLang="en-US" sz="1050" dirty="0" err="1" smtClean="0"/>
              <a:t>소멸자함수의</a:t>
            </a:r>
            <a:r>
              <a:rPr lang="ko-KR" altLang="en-US" sz="1050" dirty="0" smtClean="0"/>
              <a:t> 수행순서는 </a:t>
            </a:r>
            <a:r>
              <a:rPr lang="ko-KR" altLang="en-US" sz="1050" dirty="0" err="1" smtClean="0"/>
              <a:t>생성자함수</a:t>
            </a:r>
            <a:r>
              <a:rPr lang="ko-KR" altLang="en-US" sz="1050" dirty="0" smtClean="0"/>
              <a:t> 수행의 역순입니다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파생클래스의 </a:t>
            </a:r>
            <a:r>
              <a:rPr lang="ko-KR" altLang="en-US" sz="1050" dirty="0" err="1" smtClean="0"/>
              <a:t>소멸자함수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기반클래스의 </a:t>
            </a:r>
            <a:r>
              <a:rPr lang="ko-KR" altLang="en-US" sz="1050" dirty="0" err="1" smtClean="0"/>
              <a:t>소멸자함수</a:t>
            </a:r>
            <a:r>
              <a:rPr lang="ko-KR" altLang="en-US" sz="1050" dirty="0" smtClean="0"/>
              <a:t> 순으로 수행됩니다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smtClean="0"/>
              <a:t>기반클래스의 마무리 작업은 기반클래스의 </a:t>
            </a:r>
            <a:r>
              <a:rPr lang="ko-KR" altLang="en-US" sz="1050" dirty="0" err="1" smtClean="0"/>
              <a:t>소멸자함수에서</a:t>
            </a:r>
            <a:r>
              <a:rPr lang="ko-KR" altLang="en-US" sz="1050" dirty="0" smtClean="0"/>
              <a:t> 처리되므로 </a:t>
            </a:r>
            <a:r>
              <a:rPr lang="ko-KR" altLang="en-US" sz="1050" b="1" dirty="0" smtClean="0"/>
              <a:t>파생클래스의 </a:t>
            </a:r>
            <a:r>
              <a:rPr lang="ko-KR" altLang="en-US" sz="1050" b="1" dirty="0" err="1" smtClean="0"/>
              <a:t>소멸자함수에서는</a:t>
            </a:r>
            <a:r>
              <a:rPr lang="ko-KR" altLang="en-US" sz="1050" b="1" dirty="0" smtClean="0"/>
              <a:t> 파생클래스에서의 마무리 작업만을 처리하면 됩니다</a:t>
            </a:r>
            <a:r>
              <a:rPr lang="en-US" altLang="ko-KR" sz="1050" b="1" dirty="0" smtClean="0"/>
              <a:t>. ( </a:t>
            </a:r>
            <a:r>
              <a:rPr lang="ko-KR" altLang="en-US" sz="1050" b="1" dirty="0" smtClean="0"/>
              <a:t>파생 클래스에 추가되는 멤버에 대해서</a:t>
            </a:r>
            <a:r>
              <a:rPr lang="en-US" altLang="ko-KR" sz="1050" b="1" dirty="0" smtClean="0"/>
              <a:t>! )</a:t>
            </a:r>
            <a:endParaRPr lang="en-US" altLang="ko-KR" sz="1050" b="1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⑥ </a:t>
            </a:r>
            <a:r>
              <a:rPr lang="ko-KR" altLang="en-US" sz="1050" b="1" dirty="0" smtClean="0"/>
              <a:t>상속 관계에서 기반의 </a:t>
            </a:r>
            <a:r>
              <a:rPr lang="ko-KR" altLang="en-US" sz="1050" b="1" dirty="0" err="1" smtClean="0"/>
              <a:t>소멸자함수는</a:t>
            </a:r>
            <a:r>
              <a:rPr lang="ko-KR" altLang="en-US" sz="1050" b="1" dirty="0" smtClean="0"/>
              <a:t> 가상</a:t>
            </a:r>
            <a:r>
              <a:rPr lang="en-US" altLang="ko-KR" sz="1050" b="1" dirty="0" smtClean="0"/>
              <a:t>(virtual)</a:t>
            </a:r>
            <a:r>
              <a:rPr lang="ko-KR" altLang="en-US" sz="1050" b="1" dirty="0" smtClean="0"/>
              <a:t>함수로 두는 것이 일반적입니다</a:t>
            </a:r>
            <a:r>
              <a:rPr lang="en-US" altLang="ko-KR" sz="1050" b="1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string </a:t>
            </a:r>
            <a:r>
              <a:rPr lang="ko-KR" altLang="en-US" sz="1050" dirty="0" smtClean="0"/>
              <a:t>클래스로부터 파생클래스 만들기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3.3 </a:t>
            </a:r>
            <a:r>
              <a:rPr lang="ko-KR" altLang="en-US" sz="1050" dirty="0" smtClean="0"/>
              <a:t>기반클래스의 포인터와 참조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ko-KR" altLang="en-US" sz="1050" b="1" dirty="0" smtClean="0"/>
              <a:t>기반클래스의 포인터와 참조는 파생클래스로 만들어진 개체를 가리키고 참조할 수 있습니다</a:t>
            </a:r>
            <a:r>
              <a:rPr lang="en-US" altLang="ko-KR" sz="1050" b="1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 … };</a:t>
            </a:r>
          </a:p>
          <a:p>
            <a:pPr defTabSz="288000"/>
            <a:r>
              <a:rPr lang="en-US" altLang="ko-KR" sz="1050" dirty="0" smtClean="0"/>
              <a:t>	class B : public A{ … 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A *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</a:t>
            </a:r>
            <a:r>
              <a:rPr lang="en-US" altLang="ko-KR" sz="1050" b="1" dirty="0" smtClean="0"/>
              <a:t>B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B bb;</a:t>
            </a:r>
          </a:p>
          <a:p>
            <a:pPr defTabSz="288000"/>
            <a:r>
              <a:rPr lang="en-US" altLang="ko-KR" sz="1050" dirty="0" smtClean="0"/>
              <a:t>	A &amp; </a:t>
            </a:r>
            <a:r>
              <a:rPr lang="en-US" altLang="ko-KR" sz="1050" dirty="0" err="1" smtClean="0"/>
              <a:t>ra</a:t>
            </a:r>
            <a:r>
              <a:rPr lang="en-US" altLang="ko-KR" sz="1050" dirty="0" smtClean="0"/>
              <a:t> = bb;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기반클래스의 포인터는 알 수 없는 타입의 데이터를 </a:t>
            </a:r>
            <a:r>
              <a:rPr lang="ko-KR" altLang="en-US" sz="1050" b="1" dirty="0" smtClean="0"/>
              <a:t>가리키는 </a:t>
            </a:r>
            <a:r>
              <a:rPr lang="en-US" altLang="ko-KR" sz="1050" b="1" dirty="0" smtClean="0"/>
              <a:t>void *</a:t>
            </a:r>
            <a:r>
              <a:rPr lang="ko-KR" altLang="en-US" sz="1050" b="1" dirty="0" smtClean="0"/>
              <a:t>처럼 미래에 만들어질 파생클래스의 개체를 가리키는 포인터로 사용</a:t>
            </a:r>
            <a:r>
              <a:rPr lang="ko-KR" altLang="en-US" sz="1050" dirty="0" smtClean="0"/>
              <a:t>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Swap(void * a, void * b, </a:t>
            </a:r>
            <a:r>
              <a:rPr lang="en-US" altLang="ko-KR" sz="1050" dirty="0" err="1" smtClean="0"/>
              <a:t>size_t</a:t>
            </a:r>
            <a:r>
              <a:rPr lang="en-US" altLang="ko-KR" sz="1050" dirty="0" smtClean="0"/>
              <a:t> size) { … }</a:t>
            </a:r>
          </a:p>
          <a:p>
            <a:pPr defTabSz="288000"/>
            <a:r>
              <a:rPr lang="en-US" altLang="ko-KR" sz="1050" dirty="0" smtClean="0"/>
              <a:t>	...</a:t>
            </a:r>
          </a:p>
          <a:p>
            <a:pPr defTabSz="288000"/>
            <a:r>
              <a:rPr lang="en-US" altLang="ko-KR" sz="1050" dirty="0" smtClean="0"/>
              <a:t>	Swap(&amp;some1, &amp;some2, </a:t>
            </a:r>
            <a:r>
              <a:rPr lang="en-US" altLang="ko-KR" sz="1050" dirty="0" err="1" smtClean="0"/>
              <a:t>sizeof</a:t>
            </a:r>
            <a:r>
              <a:rPr lang="en-US" altLang="ko-KR" sz="1050" dirty="0" smtClean="0"/>
              <a:t>(some1));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구조체를 부모로 둔 자식 클래스의 개체는 부모 구조체 포인터로 접근 가능합니다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typedef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struct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tagPOINT</a:t>
            </a:r>
            <a:r>
              <a:rPr lang="en-US" altLang="ko-KR" sz="1050" dirty="0" smtClean="0"/>
              <a:t>{ // API</a:t>
            </a:r>
            <a:r>
              <a:rPr lang="ko-KR" altLang="en-US" sz="1050" dirty="0" smtClean="0"/>
              <a:t>에서 제공되는 </a:t>
            </a:r>
            <a:r>
              <a:rPr lang="en-US" altLang="ko-KR" sz="1050" dirty="0" smtClean="0"/>
              <a:t>C</a:t>
            </a:r>
            <a:r>
              <a:rPr lang="ko-KR" altLang="en-US" sz="1050" dirty="0" smtClean="0"/>
              <a:t>의 구조체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long x, y;</a:t>
            </a:r>
          </a:p>
          <a:p>
            <a:pPr defTabSz="288000"/>
            <a:r>
              <a:rPr lang="en-US" altLang="ko-KR" sz="1050" dirty="0" smtClean="0"/>
              <a:t>	} POINT, * LPPOINT;</a:t>
            </a:r>
          </a:p>
          <a:p>
            <a:pPr defTabSz="288000"/>
            <a:r>
              <a:rPr lang="en-US" altLang="ko-KR" sz="1050" dirty="0" smtClean="0"/>
              <a:t>	BOOL </a:t>
            </a:r>
            <a:r>
              <a:rPr lang="en-US" altLang="ko-KR" sz="1050" dirty="0" err="1" smtClean="0"/>
              <a:t>GetCursorPos</a:t>
            </a:r>
            <a:r>
              <a:rPr lang="en-US" altLang="ko-KR" sz="1050" dirty="0" smtClean="0"/>
              <a:t>(LPPOINT </a:t>
            </a:r>
            <a:r>
              <a:rPr lang="en-US" altLang="ko-KR" sz="1050" dirty="0" err="1" smtClean="0"/>
              <a:t>lpPoint</a:t>
            </a:r>
            <a:r>
              <a:rPr lang="en-US" altLang="ko-KR" sz="1050" dirty="0" smtClean="0"/>
              <a:t>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class </a:t>
            </a:r>
            <a:r>
              <a:rPr lang="en-US" altLang="ko-KR" sz="1050" dirty="0" err="1" smtClean="0"/>
              <a:t>MPoint</a:t>
            </a:r>
            <a:r>
              <a:rPr lang="en-US" altLang="ko-KR" sz="1050" dirty="0" smtClean="0"/>
              <a:t> : public </a:t>
            </a:r>
            <a:r>
              <a:rPr lang="en-US" altLang="ko-KR" sz="1050" dirty="0" err="1" smtClean="0"/>
              <a:t>tagPOINT</a:t>
            </a:r>
            <a:r>
              <a:rPr lang="en-US" altLang="ko-KR" sz="1050" dirty="0" smtClean="0"/>
              <a:t>{ 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MPoint</a:t>
            </a:r>
            <a:r>
              <a:rPr lang="en-US" altLang="ko-KR" sz="1050" dirty="0" smtClean="0"/>
              <a:t> pt;	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GetCursorPos</a:t>
            </a:r>
            <a:r>
              <a:rPr lang="en-US" altLang="ko-KR" sz="1050" dirty="0" smtClean="0"/>
              <a:t>(&amp;pt):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※ </a:t>
            </a:r>
            <a:r>
              <a:rPr lang="en-US" altLang="ko-KR" sz="1050" dirty="0" err="1" smtClean="0"/>
              <a:t>MPoint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클래스에서 구조체 </a:t>
            </a:r>
            <a:r>
              <a:rPr lang="en-US" altLang="ko-KR" sz="1050" dirty="0" err="1" smtClean="0"/>
              <a:t>tagPOINT</a:t>
            </a:r>
            <a:r>
              <a:rPr lang="ko-KR" altLang="en-US" sz="1050" dirty="0" smtClean="0"/>
              <a:t>를 부모로 지정한 이유는</a:t>
            </a:r>
            <a:r>
              <a:rPr lang="en-US" altLang="ko-KR" sz="1050" dirty="0" smtClean="0"/>
              <a:t>?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상속을 이용한 </a:t>
            </a:r>
            <a:r>
              <a:rPr lang="en-US" altLang="ko-KR" sz="1050" dirty="0" err="1" smtClean="0"/>
              <a:t>IOStream</a:t>
            </a:r>
            <a:r>
              <a:rPr lang="ko-KR" altLang="en-US" sz="1050" dirty="0" smtClean="0"/>
              <a:t>에서 기반클래스의 참조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3.4 </a:t>
            </a:r>
            <a:r>
              <a:rPr lang="ko-KR" altLang="en-US" sz="1050" dirty="0" smtClean="0"/>
              <a:t>재정의</a:t>
            </a:r>
            <a:r>
              <a:rPr lang="en-US" altLang="ko-KR" sz="1050" dirty="0" smtClean="0"/>
              <a:t>(overriding)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b="1" dirty="0" smtClean="0"/>
              <a:t>기반클래스의 멤버함수를 파생클래스에서 다시 정의하는 것</a:t>
            </a:r>
            <a:r>
              <a:rPr lang="ko-KR" altLang="en-US" sz="1050" dirty="0" smtClean="0"/>
              <a:t>을 재정의</a:t>
            </a:r>
            <a:r>
              <a:rPr lang="en-US" altLang="ko-KR" sz="1050" dirty="0" smtClean="0"/>
              <a:t>(overriding)</a:t>
            </a:r>
            <a:r>
              <a:rPr lang="ko-KR" altLang="en-US" sz="1050" dirty="0" smtClean="0"/>
              <a:t>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b="1" dirty="0" smtClean="0"/>
              <a:t>		void sub(void) { … }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b="1" dirty="0" smtClean="0"/>
              <a:t>		void sub(void) { … } </a:t>
            </a:r>
            <a:r>
              <a:rPr lang="en-US" altLang="ko-KR" sz="1050" b="1" dirty="0" smtClean="0"/>
              <a:t>	</a:t>
            </a:r>
            <a:r>
              <a:rPr lang="en-US" altLang="ko-KR" sz="1050" dirty="0" smtClean="0"/>
              <a:t>//</a:t>
            </a:r>
            <a:r>
              <a:rPr lang="en-US" altLang="ko-KR" sz="1050" b="1" dirty="0" smtClean="0"/>
              <a:t> 	overriding</a:t>
            </a:r>
            <a:endParaRPr lang="en-US" altLang="ko-KR" sz="1050" b="1" dirty="0" smtClean="0"/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기반의 멤버함수를 파생클래스에 재정의 시 </a:t>
            </a:r>
            <a:r>
              <a:rPr lang="ko-KR" altLang="en-US" sz="1050" dirty="0" err="1" smtClean="0"/>
              <a:t>리턴형</a:t>
            </a:r>
            <a:r>
              <a:rPr lang="ko-KR" altLang="en-US" sz="1050" dirty="0" smtClean="0"/>
              <a:t> 또는 인수의 개수나 인수형을 변경하여 재정의 할 수 있으나 </a:t>
            </a:r>
            <a:r>
              <a:rPr lang="ko-KR" altLang="en-US" sz="1050" b="1" dirty="0" smtClean="0"/>
              <a:t>기반의 멤버함수 형식 그대로 재정의 하는 것이 일반적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 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 { 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"A::sub"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 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class B : public A 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n) { 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"B::sub(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)"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 } </a:t>
            </a:r>
          </a:p>
          <a:p>
            <a:pPr defTabSz="288000"/>
            <a:r>
              <a:rPr lang="en-US" altLang="ko-KR" sz="1050" dirty="0" smtClean="0"/>
              <a:t>		// using A::sub; // A::sub(void) is now visible as B::sub(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sub(void) { 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"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B::sub"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 return 0; } </a:t>
            </a:r>
          </a:p>
          <a:p>
            <a:pPr defTabSz="288000"/>
            <a:r>
              <a:rPr lang="en-US" altLang="ko-KR" sz="1050" dirty="0" smtClean="0"/>
              <a:t>		// void sub(void) { </a:t>
            </a:r>
            <a:r>
              <a:rPr lang="en-US" altLang="ko-KR" sz="1050" dirty="0" err="1" smtClean="0"/>
              <a:t>cout</a:t>
            </a:r>
            <a:r>
              <a:rPr lang="en-US" altLang="ko-KR" sz="1050" dirty="0" smtClean="0"/>
              <a:t> &lt;&lt; "B::sub" &lt;&lt; </a:t>
            </a:r>
            <a:r>
              <a:rPr lang="en-US" altLang="ko-KR" sz="1050" dirty="0" err="1" smtClean="0"/>
              <a:t>endl</a:t>
            </a:r>
            <a:r>
              <a:rPr lang="en-US" altLang="ko-KR" sz="1050" dirty="0" smtClean="0"/>
              <a:t>; } // </a:t>
            </a:r>
            <a:r>
              <a:rPr lang="ko-KR" altLang="en-US" sz="1050" dirty="0" smtClean="0"/>
              <a:t>일반적인 재정의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B bb;</a:t>
            </a:r>
          </a:p>
          <a:p>
            <a:pPr defTabSz="288000"/>
            <a:r>
              <a:rPr lang="en-US" altLang="ko-KR" sz="1050" dirty="0" smtClean="0"/>
              <a:t>		bb.sub(5); // B::sub(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bb.A</a:t>
            </a:r>
            <a:r>
              <a:rPr lang="en-US" altLang="ko-KR" sz="1050" dirty="0" smtClean="0"/>
              <a:t>::sub(); // A::sub(void)</a:t>
            </a:r>
          </a:p>
          <a:p>
            <a:pPr defTabSz="288000"/>
            <a:r>
              <a:rPr lang="en-US" altLang="ko-KR" sz="1050" dirty="0" smtClean="0"/>
              <a:t>		bb.sub(); //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B::sub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ko-KR" altLang="en-US" sz="1050" dirty="0" smtClean="0"/>
              <a:t>③ 기반클래스의 멤버함수가 파생클래스에서 역할이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부족하거나 부적절한 경우 재정의를 통해서 기능을 추가하거나 보완하기 위한 것으로 기반클래스의 보편적인 코드에 구체적인 코드를 추가하기 위한 방법으로 재정의를 이용합니다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B::sub(void)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… // </a:t>
            </a:r>
            <a:r>
              <a:rPr lang="ko-KR" altLang="en-US" sz="1050" dirty="0" smtClean="0"/>
              <a:t>가능을 추가하거나 보완하기 위한 구체적인 코드 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A :: sub(); // </a:t>
            </a:r>
            <a:r>
              <a:rPr lang="ko-KR" altLang="en-US" sz="1050" dirty="0" smtClean="0"/>
              <a:t>클래스 이름과 </a:t>
            </a:r>
            <a:r>
              <a:rPr lang="en-US" altLang="ko-KR" sz="1050" b="1" dirty="0" smtClean="0"/>
              <a:t>Scope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연산자</a:t>
            </a:r>
            <a:r>
              <a:rPr lang="en-US" altLang="ko-KR" sz="1050" dirty="0" smtClean="0"/>
              <a:t>(::)</a:t>
            </a:r>
            <a:r>
              <a:rPr lang="ko-KR" altLang="en-US" sz="1050" dirty="0" smtClean="0"/>
              <a:t>를 이용해서 기반클래스의 멤버함수 </a:t>
            </a:r>
            <a:r>
              <a:rPr lang="ko-KR" altLang="en-US" sz="1050" b="1" dirty="0" smtClean="0"/>
              <a:t>구분</a:t>
            </a:r>
            <a:r>
              <a:rPr lang="ko-KR" altLang="en-US" sz="1050" dirty="0" smtClean="0"/>
              <a:t> 호출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B bb;</a:t>
            </a:r>
          </a:p>
          <a:p>
            <a:pPr defTabSz="288000"/>
            <a:r>
              <a:rPr lang="en-US" altLang="ko-KR" sz="1050" dirty="0" smtClean="0"/>
              <a:t>		bb.sub(); // </a:t>
            </a:r>
            <a:r>
              <a:rPr lang="ko-KR" altLang="en-US" sz="1050" dirty="0" smtClean="0"/>
              <a:t>클래스 </a:t>
            </a:r>
            <a:r>
              <a:rPr lang="en-US" altLang="ko-KR" sz="1050" dirty="0" smtClean="0"/>
              <a:t>B</a:t>
            </a:r>
            <a:r>
              <a:rPr lang="ko-KR" altLang="en-US" sz="1050" dirty="0" smtClean="0"/>
              <a:t>의 멤버함수 </a:t>
            </a:r>
            <a:r>
              <a:rPr lang="en-US" altLang="ko-KR" sz="1050" dirty="0" smtClean="0"/>
              <a:t>sub() </a:t>
            </a:r>
            <a:r>
              <a:rPr lang="ko-KR" altLang="en-US" sz="1050" dirty="0" smtClean="0"/>
              <a:t>호출  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CWnd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OnLButtonDown</a:t>
            </a:r>
            <a:r>
              <a:rPr lang="en-US" altLang="ko-KR" sz="1050" dirty="0" smtClean="0"/>
              <a:t>(void) { … // </a:t>
            </a:r>
            <a:r>
              <a:rPr lang="ko-KR" altLang="en-US" sz="1050" dirty="0" smtClean="0"/>
              <a:t>보편적인 기본코드 </a:t>
            </a:r>
            <a:r>
              <a:rPr lang="en-US" altLang="ko-KR" sz="1050" dirty="0" smtClean="0"/>
              <a:t>}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OnRButtonUp</a:t>
            </a:r>
            <a:r>
              <a:rPr lang="en-US" altLang="ko-KR" sz="1050" dirty="0" smtClean="0"/>
              <a:t>(void){ … // </a:t>
            </a:r>
            <a:r>
              <a:rPr lang="ko-KR" altLang="en-US" sz="1050" dirty="0" smtClean="0"/>
              <a:t>보편적인 기본코드 </a:t>
            </a:r>
            <a:r>
              <a:rPr lang="en-US" altLang="ko-KR" sz="1050" dirty="0" smtClean="0"/>
              <a:t>}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OnClose</a:t>
            </a:r>
            <a:r>
              <a:rPr lang="en-US" altLang="ko-KR" sz="1050" dirty="0" smtClean="0"/>
              <a:t>(void) { … // </a:t>
            </a:r>
            <a:r>
              <a:rPr lang="ko-KR" altLang="en-US" sz="1050" dirty="0" smtClean="0"/>
              <a:t>보편적인 기본코드 </a:t>
            </a:r>
            <a:r>
              <a:rPr lang="en-US" altLang="ko-KR" sz="1050" dirty="0" smtClean="0"/>
              <a:t>}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class </a:t>
            </a:r>
            <a:r>
              <a:rPr lang="en-US" altLang="ko-KR" sz="1050" dirty="0" err="1" smtClean="0"/>
              <a:t>MyWnd</a:t>
            </a:r>
            <a:r>
              <a:rPr lang="en-US" altLang="ko-KR" sz="1050" dirty="0" smtClean="0"/>
              <a:t> : public </a:t>
            </a:r>
            <a:r>
              <a:rPr lang="en-US" altLang="ko-KR" sz="1050" dirty="0" err="1" smtClean="0"/>
              <a:t>CWnd</a:t>
            </a:r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</a:t>
            </a:r>
            <a:r>
              <a:rPr lang="en-US" altLang="ko-KR" sz="1050" dirty="0" err="1" smtClean="0"/>
              <a:t>OnRButtonUp</a:t>
            </a:r>
            <a:r>
              <a:rPr lang="en-US" altLang="ko-KR" sz="1050" dirty="0" smtClean="0"/>
              <a:t>(void) { … // </a:t>
            </a:r>
            <a:r>
              <a:rPr lang="ko-KR" altLang="en-US" sz="1050" dirty="0" err="1" smtClean="0"/>
              <a:t>켄텍스트</a:t>
            </a:r>
            <a:r>
              <a:rPr lang="ko-KR" altLang="en-US" sz="1050" dirty="0" smtClean="0"/>
              <a:t> 메뉴 </a:t>
            </a:r>
            <a:r>
              <a:rPr lang="en-US" altLang="ko-KR" sz="1050" dirty="0" smtClean="0"/>
              <a:t>}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OnClose</a:t>
            </a:r>
            <a:r>
              <a:rPr lang="en-US" altLang="ko-KR" sz="1050" dirty="0" smtClean="0"/>
              <a:t>(void) { … // </a:t>
            </a:r>
            <a:r>
              <a:rPr lang="ko-KR" altLang="en-US" sz="1050" dirty="0" smtClean="0"/>
              <a:t>종료할까요</a:t>
            </a:r>
            <a:r>
              <a:rPr lang="en-US" altLang="ko-KR" sz="1050" dirty="0" smtClean="0"/>
              <a:t>? }</a:t>
            </a:r>
          </a:p>
          <a:p>
            <a:pPr defTabSz="288000"/>
            <a:r>
              <a:rPr lang="en-US" altLang="ko-KR" sz="1050" dirty="0" smtClean="0"/>
              <a:t>	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46" y="213439"/>
            <a:ext cx="8715372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ko-KR" sz="1050" dirty="0" smtClean="0"/>
              <a:t>3.5 </a:t>
            </a:r>
            <a:r>
              <a:rPr lang="ko-KR" altLang="en-US" sz="1050" dirty="0" smtClean="0"/>
              <a:t>재정의의 문제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파생클래스로 만들어진 개체를 기반클래스의 포인터로 접근하여 재정의 된 멤버함수를 호출하려 할 때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파생클래스에 재정의 된 멤버함수가 아닌 기반클래스의 멤버함수가 호출되는 문제가 발생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class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 { … 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class B : public A{</a:t>
            </a:r>
          </a:p>
          <a:p>
            <a:pPr defTabSz="288000"/>
            <a:r>
              <a:rPr lang="en-US" altLang="ko-KR" sz="1050" dirty="0" smtClean="0"/>
              <a:t>	public:</a:t>
            </a:r>
          </a:p>
          <a:p>
            <a:pPr defTabSz="288000"/>
            <a:r>
              <a:rPr lang="en-US" altLang="ko-KR" sz="1050" dirty="0" smtClean="0"/>
              <a:t>		void sub(void) { … } // overriding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B; // </a:t>
            </a:r>
            <a:r>
              <a:rPr lang="ko-KR" altLang="en-US" sz="1050" dirty="0" smtClean="0"/>
              <a:t>기반클래스의 포인터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-&gt;sub(); // </a:t>
            </a:r>
            <a:r>
              <a:rPr lang="ko-KR" altLang="en-US" sz="1050" dirty="0" smtClean="0"/>
              <a:t>기반클래스의 멤버함수 </a:t>
            </a:r>
            <a:r>
              <a:rPr lang="en-US" altLang="ko-KR" sz="1050" dirty="0" smtClean="0"/>
              <a:t>sub() </a:t>
            </a:r>
            <a:r>
              <a:rPr lang="ko-KR" altLang="en-US" sz="1050" dirty="0" smtClean="0"/>
              <a:t>호출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정적 바인딩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컴파일 타임에 결정되어 버림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하기 때문에 </a:t>
            </a:r>
            <a:r>
              <a:rPr lang="en-US" altLang="ko-KR" sz="1050" dirty="0" smtClean="0"/>
              <a:t>A * </a:t>
            </a:r>
            <a:r>
              <a:rPr lang="ko-KR" altLang="en-US" sz="1050" dirty="0" smtClean="0"/>
              <a:t>타입으로 그냥 인식이 됨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하지만 동적 바인딩을 하면 런타임에 실행이 되면서 </a:t>
            </a:r>
            <a:r>
              <a:rPr lang="en-US" altLang="ko-KR" sz="1050" dirty="0" smtClean="0"/>
              <a:t>B</a:t>
            </a:r>
            <a:r>
              <a:rPr lang="ko-KR" altLang="en-US" sz="1050" dirty="0" smtClean="0"/>
              <a:t>와 관련된 </a:t>
            </a:r>
            <a:r>
              <a:rPr lang="en-US" altLang="ko-KR" sz="1050" dirty="0" smtClean="0"/>
              <a:t>*</a:t>
            </a:r>
            <a:r>
              <a:rPr lang="ko-KR" altLang="en-US" sz="1050" dirty="0" smtClean="0"/>
              <a:t>임을 알 수 </a:t>
            </a:r>
            <a:r>
              <a:rPr lang="ko-KR" altLang="en-US" sz="1050" dirty="0" smtClean="0"/>
              <a:t>있게 됨</a:t>
            </a:r>
            <a:r>
              <a:rPr lang="en-US" altLang="ko-KR" sz="1050" dirty="0" smtClean="0"/>
              <a:t>!</a:t>
            </a:r>
            <a:r>
              <a:rPr lang="en-US" altLang="ko-KR" sz="1050" dirty="0" smtClean="0"/>
              <a:t>		// B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~ </a:t>
            </a:r>
            <a:r>
              <a:rPr lang="ko-KR" altLang="en-US" sz="1050" dirty="0" smtClean="0"/>
              <a:t>이런 식으로 하면 전혀 문제가 되지 않음 </a:t>
            </a:r>
            <a:r>
              <a:rPr lang="en-US" altLang="ko-KR" sz="1050" dirty="0" smtClean="0"/>
              <a:t>! </a:t>
            </a:r>
            <a:r>
              <a:rPr lang="ko-KR" altLang="en-US" sz="1050" dirty="0" smtClean="0"/>
              <a:t>하지만 부모의 </a:t>
            </a:r>
            <a:r>
              <a:rPr lang="ko-KR" altLang="en-US" sz="1050" dirty="0" err="1" smtClean="0"/>
              <a:t>오버라이딩</a:t>
            </a:r>
            <a:r>
              <a:rPr lang="ko-KR" altLang="en-US" sz="1050" dirty="0" smtClean="0"/>
              <a:t> 된 함수를 </a:t>
            </a:r>
            <a:r>
              <a:rPr lang="en-US" altLang="ko-KR" sz="1050" dirty="0" smtClean="0"/>
              <a:t>virtual</a:t>
            </a:r>
            <a:r>
              <a:rPr lang="ko-KR" altLang="en-US" sz="1050" dirty="0" smtClean="0"/>
              <a:t>로 선언해주면 문제 </a:t>
            </a:r>
            <a:r>
              <a:rPr lang="ko-KR" altLang="en-US" sz="1050" dirty="0" smtClean="0"/>
              <a:t>끝</a:t>
            </a:r>
            <a:r>
              <a:rPr lang="en-US" altLang="ko-KR" sz="1050" dirty="0" smtClean="0"/>
              <a:t>! ( </a:t>
            </a:r>
            <a:r>
              <a:rPr lang="en-US" altLang="ko-KR" sz="1050" b="1" dirty="0" smtClean="0"/>
              <a:t>C++</a:t>
            </a:r>
            <a:r>
              <a:rPr lang="ko-KR" altLang="en-US" sz="1050" b="1" dirty="0" smtClean="0"/>
              <a:t>에서는 </a:t>
            </a:r>
            <a:r>
              <a:rPr lang="en-US" altLang="ko-KR" sz="1050" b="1" dirty="0" smtClean="0"/>
              <a:t>virtual</a:t>
            </a:r>
            <a:r>
              <a:rPr lang="ko-KR" altLang="en-US" sz="1050" b="1" dirty="0" smtClean="0"/>
              <a:t>로 선언해줌으로써 동적 바인딩 지원</a:t>
            </a:r>
            <a:r>
              <a:rPr lang="en-US" altLang="ko-KR" sz="1050" dirty="0" smtClean="0"/>
              <a:t> )</a:t>
            </a:r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…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포인터 변수가 가리키는 </a:t>
            </a:r>
            <a:r>
              <a:rPr lang="ko-KR" altLang="en-US" sz="1050" b="1" dirty="0" smtClean="0"/>
              <a:t>개체의 식별이 불가능한 시간</a:t>
            </a:r>
            <a:r>
              <a:rPr lang="en-US" altLang="ko-KR" sz="1050" b="1" dirty="0" smtClean="0"/>
              <a:t>(compile-time)</a:t>
            </a:r>
            <a:r>
              <a:rPr lang="ko-KR" altLang="en-US" sz="1050" b="1" dirty="0" smtClean="0"/>
              <a:t>에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포인터 변수의 타입만으로 함수의 바인딩</a:t>
            </a:r>
            <a:r>
              <a:rPr lang="en-US" altLang="ko-KR" sz="1050" b="1" dirty="0" smtClean="0"/>
              <a:t>(binding)</a:t>
            </a:r>
            <a:r>
              <a:rPr lang="ko-KR" altLang="en-US" sz="1050" b="1" dirty="0" smtClean="0"/>
              <a:t>을 결정</a:t>
            </a:r>
            <a:r>
              <a:rPr lang="ko-KR" altLang="en-US" sz="1050" dirty="0" smtClean="0"/>
              <a:t>하기 때문에 발생되는 문제입니다</a:t>
            </a:r>
            <a:r>
              <a:rPr lang="en-US" altLang="ko-KR" sz="1050" b="1" dirty="0" smtClean="0"/>
              <a:t>.(static binding)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A * 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 = new B; // </a:t>
            </a:r>
            <a:r>
              <a:rPr lang="ko-KR" altLang="en-US" sz="1050" dirty="0" smtClean="0"/>
              <a:t>컴파일 시간에 </a:t>
            </a:r>
            <a:r>
              <a:rPr lang="en-US" altLang="ko-KR" sz="1050" dirty="0" err="1" smtClean="0"/>
              <a:t>ap</a:t>
            </a:r>
            <a:r>
              <a:rPr lang="ko-KR" altLang="en-US" sz="1050" dirty="0" smtClean="0"/>
              <a:t>는 값을 대입받을 수 없음으로 어떤 개체를 가리키는 지 알 수 없습니다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err="1" smtClean="0"/>
              <a:t>ap</a:t>
            </a:r>
            <a:r>
              <a:rPr lang="en-US" altLang="ko-KR" sz="1050" dirty="0" smtClean="0"/>
              <a:t>-&gt;sub(); // </a:t>
            </a:r>
            <a:r>
              <a:rPr lang="en-US" altLang="ko-KR" sz="1050" dirty="0" err="1" smtClean="0"/>
              <a:t>ap</a:t>
            </a:r>
            <a:r>
              <a:rPr lang="ko-KR" altLang="en-US" sz="1050" dirty="0" smtClean="0"/>
              <a:t>가 가리키는 개체의 식별이 불가능한 상태에서 </a:t>
            </a:r>
            <a:r>
              <a:rPr lang="en-US" altLang="ko-KR" sz="1050" dirty="0" err="1" smtClean="0"/>
              <a:t>ap</a:t>
            </a:r>
            <a:r>
              <a:rPr lang="ko-KR" altLang="en-US" sz="1050" dirty="0" smtClean="0"/>
              <a:t>의 자료형으로 개체를 유추하여 함수의 주소를 결정</a:t>
            </a:r>
            <a:r>
              <a:rPr lang="en-US" altLang="ko-KR" sz="1050" dirty="0" smtClean="0"/>
              <a:t>(static binding)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3908</TotalTime>
  <Words>761</Words>
  <Application>Microsoft Office PowerPoint</Application>
  <PresentationFormat>화면 슬라이드 쇼(4:3)</PresentationFormat>
  <Paragraphs>582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상속(inheritance) 문법</dc:title>
  <dc:creator>zerogak@naver.com</dc:creator>
  <cp:lastModifiedBy>student</cp:lastModifiedBy>
  <cp:revision>212</cp:revision>
  <dcterms:created xsi:type="dcterms:W3CDTF">2016-11-13T04:37:36Z</dcterms:created>
  <dcterms:modified xsi:type="dcterms:W3CDTF">2019-10-04T04:59:44Z</dcterms:modified>
</cp:coreProperties>
</file>