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Helvetica Neue"/>
      <p:regular r:id="rId20"/>
      <p:bold r:id="rId21"/>
      <p:italic r:id="rId22"/>
      <p:boldItalic r:id="rId23"/>
    </p:embeddedFont>
    <p:embeddedFont>
      <p:font typeface="Helvetica Neue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hpOyPSJrNxCDlJzMamSA+r7YVy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HelveticaNeueLight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Light-italic.fntdata"/><Relationship Id="rId25" Type="http://schemas.openxmlformats.org/officeDocument/2006/relationships/font" Target="fonts/HelveticaNeueLight-bold.fntdata"/><Relationship Id="rId28" Type="http://customschemas.google.com/relationships/presentationmetadata" Target="metadata"/><Relationship Id="rId27" Type="http://schemas.openxmlformats.org/officeDocument/2006/relationships/font" Target="fonts/HelveticaNeue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31" name="Google Shape;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11436009" y="6402433"/>
            <a:ext cx="153964" cy="135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bg>
      <p:bgPr>
        <a:solidFill>
          <a:srgbClr val="465965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/>
          <p:nvPr/>
        </p:nvSpPr>
        <p:spPr>
          <a:xfrm>
            <a:off x="11367382" y="6324600"/>
            <a:ext cx="291216" cy="291215"/>
          </a:xfrm>
          <a:prstGeom prst="ellipse">
            <a:avLst/>
          </a:prstGeom>
          <a:solidFill>
            <a:srgbClr val="6586B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4"/>
          <p:cNvSpPr txBox="1"/>
          <p:nvPr>
            <p:ph type="title"/>
          </p:nvPr>
        </p:nvSpPr>
        <p:spPr>
          <a:xfrm>
            <a:off x="533400" y="250825"/>
            <a:ext cx="11125200" cy="6435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11436009" y="6402433"/>
            <a:ext cx="153964" cy="135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533400" y="1219200"/>
            <a:ext cx="11125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889000" y="1149350"/>
            <a:ext cx="10413999" cy="23240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45725" spcFirstLastPara="1" rIns="45725" wrap="square" tIns="457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b="0" i="0" sz="5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889000" y="3536950"/>
            <a:ext cx="10413999" cy="793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b="0" i="0" sz="2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b="0" i="0" sz="2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b="0" i="0" sz="2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b="0" i="0" sz="2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5979515" y="6540500"/>
            <a:ext cx="226618" cy="2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25400" spcFirstLastPara="1" rIns="25400" wrap="square" tIns="254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idx="12" type="sldNum"/>
          </p:nvPr>
        </p:nvSpPr>
        <p:spPr>
          <a:xfrm>
            <a:off x="11436009" y="6402433"/>
            <a:ext cx="153964" cy="135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12"/>
          <p:cNvSpPr txBox="1"/>
          <p:nvPr>
            <p:ph type="title"/>
          </p:nvPr>
        </p:nvSpPr>
        <p:spPr>
          <a:xfrm>
            <a:off x="609600" y="92073"/>
            <a:ext cx="10972799" cy="1508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609600" y="1600200"/>
            <a:ext cx="1097279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jpg"/><Relationship Id="rId10" Type="http://schemas.openxmlformats.org/officeDocument/2006/relationships/image" Target="../media/image19.jpg"/><Relationship Id="rId13" Type="http://schemas.openxmlformats.org/officeDocument/2006/relationships/image" Target="../media/image16.jpg"/><Relationship Id="rId1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8.png"/><Relationship Id="rId9" Type="http://schemas.openxmlformats.org/officeDocument/2006/relationships/image" Target="../media/image23.jpg"/><Relationship Id="rId15" Type="http://schemas.openxmlformats.org/officeDocument/2006/relationships/image" Target="../media/image14.jpg"/><Relationship Id="rId14" Type="http://schemas.openxmlformats.org/officeDocument/2006/relationships/image" Target="../media/image13.jpg"/><Relationship Id="rId17" Type="http://schemas.openxmlformats.org/officeDocument/2006/relationships/image" Target="../media/image24.jpg"/><Relationship Id="rId16" Type="http://schemas.openxmlformats.org/officeDocument/2006/relationships/image" Target="../media/image21.jpg"/><Relationship Id="rId5" Type="http://schemas.openxmlformats.org/officeDocument/2006/relationships/image" Target="../media/image20.jpg"/><Relationship Id="rId6" Type="http://schemas.openxmlformats.org/officeDocument/2006/relationships/image" Target="../media/image7.jpg"/><Relationship Id="rId7" Type="http://schemas.openxmlformats.org/officeDocument/2006/relationships/image" Target="../media/image5.png"/><Relationship Id="rId8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urora.jpg" id="24" name="Google Shape;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825" y="0"/>
            <a:ext cx="12231652" cy="843430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/>
          <p:nvPr/>
        </p:nvSpPr>
        <p:spPr>
          <a:xfrm>
            <a:off x="0" y="5098355"/>
            <a:ext cx="12192000" cy="2445445"/>
          </a:xfrm>
          <a:custGeom>
            <a:rect b="b" l="l" r="r" t="t"/>
            <a:pathLst>
              <a:path extrusionOk="0" h="120000" w="120000">
                <a:moveTo>
                  <a:pt x="0" y="62322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62322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tars.png" id="26" name="Google Shape;2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00034" y="-595908"/>
            <a:ext cx="12792068" cy="804981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/>
          <p:nvPr/>
        </p:nvSpPr>
        <p:spPr>
          <a:xfrm>
            <a:off x="990203" y="3309269"/>
            <a:ext cx="10211593" cy="663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Arial"/>
              <a:buNone/>
            </a:pPr>
            <a:r>
              <a:rPr b="1" i="0" lang="en-US" sz="4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River's Edge POC Workshops</a:t>
            </a:r>
            <a:endParaRPr b="1" i="0" sz="4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990203" y="4188333"/>
            <a:ext cx="10211586" cy="4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D6EE"/>
              </a:buClr>
              <a:buSzPts val="6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August 15 - 17, 2017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idx="12" type="sldNum"/>
          </p:nvPr>
        </p:nvSpPr>
        <p:spPr>
          <a:xfrm>
            <a:off x="11367384" y="6324600"/>
            <a:ext cx="2913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</a:pPr>
            <a:fld id="{00000000-1234-1234-1234-123412341234}" type="slidenum">
              <a:rPr b="0" i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0" y="2761700"/>
            <a:ext cx="12192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Quick Demo (Bob)</a:t>
            </a:r>
            <a:endParaRPr b="1" i="0" sz="3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>
            <a:off x="-14138" y="-5655"/>
            <a:ext cx="12220200" cy="6869400"/>
          </a:xfrm>
          <a:prstGeom prst="rect">
            <a:avLst/>
          </a:prstGeom>
          <a:solidFill>
            <a:srgbClr val="8368D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 rot="10800000">
            <a:off x="-12799" y="-172000"/>
            <a:ext cx="12217500" cy="2445300"/>
          </a:xfrm>
          <a:custGeom>
            <a:rect b="b" l="l" r="r" t="t"/>
            <a:pathLst>
              <a:path extrusionOk="0" h="120000" w="120000">
                <a:moveTo>
                  <a:pt x="0" y="62322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62322"/>
                </a:lnTo>
                <a:close/>
              </a:path>
            </a:pathLst>
          </a:custGeom>
          <a:solidFill>
            <a:srgbClr val="F7F7F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11"/>
          <p:cNvGrpSpPr/>
          <p:nvPr/>
        </p:nvGrpSpPr>
        <p:grpSpPr>
          <a:xfrm>
            <a:off x="838199" y="3729595"/>
            <a:ext cx="4958863" cy="1132312"/>
            <a:chOff x="0" y="-1"/>
            <a:chExt cx="4958863" cy="1132312"/>
          </a:xfrm>
        </p:grpSpPr>
        <p:sp>
          <p:nvSpPr>
            <p:cNvPr id="171" name="Google Shape;171;p11"/>
            <p:cNvSpPr/>
            <p:nvPr/>
          </p:nvSpPr>
          <p:spPr>
            <a:xfrm>
              <a:off x="0" y="-1"/>
              <a:ext cx="4953000" cy="55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b="1" i="0" lang="en-US" sz="4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Q&amp;A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5863" y="786712"/>
              <a:ext cx="4953000" cy="345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BD6EE"/>
                </a:buClr>
                <a:buSzPts val="6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BBD6EE"/>
                  </a:solidFill>
                  <a:latin typeface="Arial"/>
                  <a:ea typeface="Arial"/>
                  <a:cs typeface="Arial"/>
                  <a:sym typeface="Arial"/>
                </a:rPr>
                <a:t>What do you think? Questions?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 txBox="1"/>
          <p:nvPr>
            <p:ph idx="12" type="sldNum"/>
          </p:nvPr>
        </p:nvSpPr>
        <p:spPr>
          <a:xfrm>
            <a:off x="11367384" y="6324600"/>
            <a:ext cx="2913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</a:pPr>
            <a:fld id="{00000000-1234-1234-1234-123412341234}" type="slidenum">
              <a:rPr b="0" i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0" y="2761700"/>
            <a:ext cx="12192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Mark Intro</a:t>
            </a:r>
            <a:endParaRPr b="1" i="0" sz="3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idx="12" type="sldNum"/>
          </p:nvPr>
        </p:nvSpPr>
        <p:spPr>
          <a:xfrm>
            <a:off x="11367384" y="6324600"/>
            <a:ext cx="2913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</a:pPr>
            <a:fld id="{00000000-1234-1234-1234-123412341234}" type="slidenum">
              <a:rPr b="0" i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0" y="2761700"/>
            <a:ext cx="12192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”Reimagine” slide</a:t>
            </a:r>
            <a:endParaRPr b="1" i="0" sz="3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>
            <a:off x="-14150" y="0"/>
            <a:ext cx="12206100" cy="6939900"/>
          </a:xfrm>
          <a:prstGeom prst="rect">
            <a:avLst/>
          </a:prstGeom>
          <a:solidFill>
            <a:srgbClr val="8368D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803666" y="670941"/>
            <a:ext cx="10211699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Leadership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803675" y="1461100"/>
            <a:ext cx="10502099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-US" sz="2400" u="none" cap="none" strike="noStrike">
                <a:solidFill>
                  <a:srgbClr val="8DEAE0"/>
                </a:solidFill>
                <a:latin typeface="Arial"/>
                <a:ea typeface="Arial"/>
                <a:cs typeface="Arial"/>
                <a:sym typeface="Arial"/>
              </a:rPr>
              <a:t>Experienced, Fortune 500 companies IBM, AOL &amp; Silicon Valley Startups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1881875" y="2354124"/>
            <a:ext cx="42309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EAE0"/>
              </a:buClr>
              <a:buSzPts val="35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Mike Smith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20+ years IT and consulting, spanning enterprise transformation, system modernization &amp; business process re-engineering. </a:t>
            </a:r>
            <a:r>
              <a:rPr lang="en-US" sz="1000">
                <a:solidFill>
                  <a:srgbClr val="FFFFFF"/>
                </a:solidFill>
              </a:rPr>
              <a:t>Mike </a:t>
            </a: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leads business development and overall corporate strategy.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1881899" y="3747844"/>
            <a:ext cx="4154999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Bob Roberts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25+ years building and advising fast growing technology companies with emphasis on corporate strategy, operations, partnerships and M&amp;A. </a:t>
            </a:r>
            <a:r>
              <a:rPr lang="en-US" sz="1000">
                <a:solidFill>
                  <a:srgbClr val="FFFFFF"/>
                </a:solidFill>
              </a:rPr>
              <a:t>Bob </a:t>
            </a: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focuses on corporate and product strategy at Your Way.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881899" y="5150763"/>
            <a:ext cx="4057199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EAE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Scott Dunn</a:t>
            </a: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25+ year career building and implementing data driven solutions in the Insurance and Education industries. </a:t>
            </a:r>
            <a:r>
              <a:rPr lang="en-US" sz="1000">
                <a:solidFill>
                  <a:srgbClr val="FFFFFF"/>
                </a:solidFill>
              </a:rPr>
              <a:t>Scott </a:t>
            </a: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leads product strategy for </a:t>
            </a:r>
            <a:r>
              <a:rPr lang="en-US" sz="1000">
                <a:solidFill>
                  <a:srgbClr val="FFFFFF"/>
                </a:solidFill>
              </a:rPr>
              <a:t>Your Way </a:t>
            </a: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Claims.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7422399" y="2354124"/>
            <a:ext cx="4163099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EAE0"/>
              </a:buClr>
              <a:buSzPts val="35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Sam </a:t>
            </a: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EAE0"/>
              </a:buClr>
              <a:buSzPts val="25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25+ years technical analysis, design, and systems development experience in complex enterprise transformation efforts. </a:t>
            </a:r>
            <a:r>
              <a:rPr lang="en-US" sz="1000">
                <a:solidFill>
                  <a:srgbClr val="FFFFFF"/>
                </a:solidFill>
              </a:rPr>
              <a:t>Sam </a:t>
            </a: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leads Your Way’s Artificial Intelligence Practice.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7422400" y="3747844"/>
            <a:ext cx="4274700" cy="995999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EAE0"/>
              </a:buClr>
              <a:buSzPts val="35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Alex Adams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16+ years experience architecting, developing and deploying custom web applications, portals &amp; enterprise system integration. </a:t>
            </a:r>
            <a:r>
              <a:rPr lang="en-US" sz="1000">
                <a:solidFill>
                  <a:srgbClr val="FFFFFF"/>
                </a:solidFill>
              </a:rPr>
              <a:t>Alex </a:t>
            </a: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leads internal product development.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7422400" y="5150763"/>
            <a:ext cx="4079099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EAE0"/>
              </a:buClr>
              <a:buSzPts val="35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Jim James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17+ years experience in UX research, strategy &amp; design across various industries, and practice &amp; business development. </a:t>
            </a:r>
            <a:r>
              <a:rPr lang="en-US" sz="1000">
                <a:solidFill>
                  <a:srgbClr val="FFFFFF"/>
                </a:solidFill>
              </a:rPr>
              <a:t>Jim </a:t>
            </a:r>
            <a:r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leads internal UX product design.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1367382" y="6324600"/>
            <a:ext cx="291300" cy="291300"/>
          </a:xfrm>
          <a:prstGeom prst="ellipse">
            <a:avLst/>
          </a:prstGeom>
          <a:solidFill>
            <a:srgbClr val="6586B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11436009" y="6402433"/>
            <a:ext cx="1539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/>
          <p:nvPr/>
        </p:nvSpPr>
        <p:spPr>
          <a:xfrm>
            <a:off x="-14150" y="-5650"/>
            <a:ext cx="12206099" cy="6869399"/>
          </a:xfrm>
          <a:prstGeom prst="rect">
            <a:avLst/>
          </a:prstGeom>
          <a:solidFill>
            <a:srgbClr val="8368D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803666" y="572554"/>
            <a:ext cx="10211699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DNA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p5"/>
          <p:cNvGrpSpPr/>
          <p:nvPr/>
        </p:nvGrpSpPr>
        <p:grpSpPr>
          <a:xfrm>
            <a:off x="866837" y="2229398"/>
            <a:ext cx="10326122" cy="3009060"/>
            <a:chOff x="1221950" y="2332805"/>
            <a:chExt cx="9615534" cy="2801993"/>
          </a:xfrm>
        </p:grpSpPr>
        <p:sp>
          <p:nvSpPr>
            <p:cNvPr id="63" name="Google Shape;63;p5"/>
            <p:cNvSpPr txBox="1"/>
            <p:nvPr/>
          </p:nvSpPr>
          <p:spPr>
            <a:xfrm>
              <a:off x="3977857" y="2838791"/>
              <a:ext cx="6843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DEAE0"/>
                </a:buClr>
                <a:buSzPts val="1500"/>
                <a:buFont typeface="Arial"/>
                <a:buNone/>
              </a:pPr>
              <a:r>
                <a:rPr b="0" i="0" lang="en-US" sz="6000" u="none" cap="none" strike="noStrike">
                  <a:solidFill>
                    <a:srgbClr val="8DEAE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>
              <a:off x="1221950" y="2332805"/>
              <a:ext cx="2564022" cy="2801988"/>
              <a:chOff x="1722366" y="2516708"/>
              <a:chExt cx="2297099" cy="2510292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2007366" y="2516708"/>
                <a:ext cx="1727099" cy="1727099"/>
              </a:xfrm>
              <a:prstGeom prst="ellipse">
                <a:avLst/>
              </a:prstGeom>
              <a:noFill/>
              <a:ln cap="flat" cmpd="sng" w="19050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Brain.png" id="66" name="Google Shape;66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190615" y="2667774"/>
                <a:ext cx="1360604" cy="14253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7" name="Google Shape;67;p5"/>
              <p:cNvSpPr/>
              <p:nvPr/>
            </p:nvSpPr>
            <p:spPr>
              <a:xfrm>
                <a:off x="1722366" y="4569500"/>
                <a:ext cx="2297099" cy="45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Artificial Intelligence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5"/>
            <p:cNvGrpSpPr/>
            <p:nvPr/>
          </p:nvGrpSpPr>
          <p:grpSpPr>
            <a:xfrm>
              <a:off x="5045132" y="2332805"/>
              <a:ext cx="2130379" cy="2801993"/>
              <a:chOff x="5147542" y="2516708"/>
              <a:chExt cx="1908600" cy="2510297"/>
            </a:xfrm>
          </p:grpSpPr>
          <p:sp>
            <p:nvSpPr>
              <p:cNvPr id="69" name="Google Shape;69;p5"/>
              <p:cNvSpPr/>
              <p:nvPr/>
            </p:nvSpPr>
            <p:spPr>
              <a:xfrm>
                <a:off x="5236914" y="2516708"/>
                <a:ext cx="1727099" cy="1727099"/>
              </a:xfrm>
              <a:prstGeom prst="ellipse">
                <a:avLst/>
              </a:prstGeom>
              <a:noFill/>
              <a:ln cap="flat" cmpd="sng" w="19050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Cloud.png" id="70" name="Google Shape;70;p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5464057" y="2684009"/>
                <a:ext cx="1272822" cy="13017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" name="Google Shape;71;p5"/>
              <p:cNvSpPr/>
              <p:nvPr/>
            </p:nvSpPr>
            <p:spPr>
              <a:xfrm>
                <a:off x="5147542" y="4569505"/>
                <a:ext cx="1908600" cy="45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ServiceNow Cloud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8707105" y="2332805"/>
              <a:ext cx="2130379" cy="2801993"/>
              <a:chOff x="8428292" y="2516708"/>
              <a:chExt cx="1908600" cy="2510297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8502110" y="2516708"/>
                <a:ext cx="1727099" cy="1727099"/>
              </a:xfrm>
              <a:prstGeom prst="ellipse">
                <a:avLst/>
              </a:prstGeom>
              <a:noFill/>
              <a:ln cap="flat" cmpd="sng" w="19050">
                <a:solidFill>
                  <a:srgbClr val="CCCCCC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UX.png" id="74" name="Google Shape;74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8826910" y="2878666"/>
                <a:ext cx="1077498" cy="9813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5" name="Google Shape;75;p5"/>
              <p:cNvSpPr/>
              <p:nvPr/>
            </p:nvSpPr>
            <p:spPr>
              <a:xfrm>
                <a:off x="8428292" y="4569505"/>
                <a:ext cx="1908600" cy="45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5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User Experience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" name="Google Shape;76;p5"/>
            <p:cNvSpPr txBox="1"/>
            <p:nvPr/>
          </p:nvSpPr>
          <p:spPr>
            <a:xfrm>
              <a:off x="7638374" y="2838791"/>
              <a:ext cx="6843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DEAE0"/>
                </a:buClr>
                <a:buSzPts val="1500"/>
                <a:buFont typeface="Arial"/>
                <a:buNone/>
              </a:pPr>
              <a:r>
                <a:rPr b="0" i="0" lang="en-US" sz="6000" u="none" cap="none" strike="noStrike">
                  <a:solidFill>
                    <a:srgbClr val="8DEAE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5"/>
          <p:cNvSpPr/>
          <p:nvPr/>
        </p:nvSpPr>
        <p:spPr>
          <a:xfrm>
            <a:off x="11367382" y="6324600"/>
            <a:ext cx="291300" cy="291300"/>
          </a:xfrm>
          <a:prstGeom prst="ellipse">
            <a:avLst/>
          </a:prstGeom>
          <a:solidFill>
            <a:srgbClr val="6586B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 txBox="1"/>
          <p:nvPr>
            <p:ph idx="12" type="sldNum"/>
          </p:nvPr>
        </p:nvSpPr>
        <p:spPr>
          <a:xfrm>
            <a:off x="11436009" y="6402433"/>
            <a:ext cx="1539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/>
          <p:nvPr/>
        </p:nvSpPr>
        <p:spPr>
          <a:xfrm>
            <a:off x="0" y="0"/>
            <a:ext cx="12206100" cy="6869400"/>
          </a:xfrm>
          <a:prstGeom prst="rect">
            <a:avLst/>
          </a:prstGeom>
          <a:solidFill>
            <a:srgbClr val="8368D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 txBox="1"/>
          <p:nvPr>
            <p:ph idx="4294967295" type="title"/>
          </p:nvPr>
        </p:nvSpPr>
        <p:spPr>
          <a:xfrm>
            <a:off x="765034" y="4323857"/>
            <a:ext cx="2676939" cy="6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</a:pPr>
            <a:r>
              <a:rPr lang="en-US" sz="2000">
                <a:solidFill>
                  <a:schemeClr val="lt1"/>
                </a:solidFill>
              </a:rPr>
              <a:t>AI-infused end-to-end claims management and customer portal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11367382" y="6324600"/>
            <a:ext cx="291300" cy="291300"/>
          </a:xfrm>
          <a:prstGeom prst="ellipse">
            <a:avLst/>
          </a:prstGeom>
          <a:solidFill>
            <a:srgbClr val="6586B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11436009" y="6402433"/>
            <a:ext cx="1539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 txBox="1"/>
          <p:nvPr/>
        </p:nvSpPr>
        <p:spPr>
          <a:xfrm>
            <a:off x="4207006" y="4305837"/>
            <a:ext cx="4133464" cy="6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Watson-powered natural language processing, sentiment/tone analysis; predictive analytics; robotic process automation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8631733" y="4323857"/>
            <a:ext cx="3026949" cy="6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45675" spcFirstLastPara="1" rIns="45675" wrap="square" tIns="456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Automate workflow, enhance insight, reduce cost/accelerate resolution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4781571" y="2581638"/>
            <a:ext cx="2245569" cy="539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DEAE0"/>
              </a:buClr>
              <a:buSzPts val="5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</a:rPr>
              <a:t>YourWay 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Claims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Claims Management</a:t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4971" y="1624179"/>
            <a:ext cx="738767" cy="738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65965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1" y="-416858"/>
            <a:ext cx="12176964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 txBox="1"/>
          <p:nvPr/>
        </p:nvSpPr>
        <p:spPr>
          <a:xfrm>
            <a:off x="10073749" y="2499850"/>
            <a:ext cx="1644600" cy="89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Oscar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8281717" y="2499850"/>
            <a:ext cx="1644600" cy="89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Annie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6456216" y="2499850"/>
            <a:ext cx="1644600" cy="89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4659838" y="2499850"/>
            <a:ext cx="1644600" cy="89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Sammie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2812734" y="2499850"/>
            <a:ext cx="1644600" cy="89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862107" y="3982807"/>
            <a:ext cx="121770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Your Way 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Claims Baseline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24847" y="4705175"/>
            <a:ext cx="110490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ServiceNow Platform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7525" y="5813514"/>
            <a:ext cx="121770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Full combination of ServiceNow, </a:t>
            </a:r>
            <a:r>
              <a:rPr lang="en-US" sz="2000">
                <a:solidFill>
                  <a:srgbClr val="FFFFFF"/>
                </a:solidFill>
              </a:rPr>
              <a:t>Your Way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Claims + AI Products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4871147" y="3857112"/>
            <a:ext cx="422400" cy="422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4622" y="3950997"/>
            <a:ext cx="215454" cy="23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0560" y="4679062"/>
            <a:ext cx="422400" cy="42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7"/>
          <p:cNvCxnSpPr/>
          <p:nvPr/>
        </p:nvCxnSpPr>
        <p:spPr>
          <a:xfrm rot="10800000">
            <a:off x="3647700" y="1073738"/>
            <a:ext cx="0" cy="532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7"/>
          <p:cNvSpPr/>
          <p:nvPr/>
        </p:nvSpPr>
        <p:spPr>
          <a:xfrm>
            <a:off x="2993776" y="378899"/>
            <a:ext cx="1206451" cy="192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Virtual Assistant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7"/>
          <p:cNvCxnSpPr/>
          <p:nvPr/>
        </p:nvCxnSpPr>
        <p:spPr>
          <a:xfrm rot="10800000">
            <a:off x="10875400" y="1073738"/>
            <a:ext cx="0" cy="532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7"/>
          <p:cNvSpPr/>
          <p:nvPr/>
        </p:nvSpPr>
        <p:spPr>
          <a:xfrm>
            <a:off x="10016934" y="371245"/>
            <a:ext cx="1701415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Character Recognition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7"/>
          <p:cNvCxnSpPr/>
          <p:nvPr/>
        </p:nvCxnSpPr>
        <p:spPr>
          <a:xfrm rot="10800000">
            <a:off x="9091350" y="1073738"/>
            <a:ext cx="0" cy="532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7"/>
          <p:cNvSpPr/>
          <p:nvPr/>
        </p:nvSpPr>
        <p:spPr>
          <a:xfrm>
            <a:off x="8088139" y="371245"/>
            <a:ext cx="1775935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Smart Data Visualization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7"/>
          <p:cNvCxnSpPr/>
          <p:nvPr/>
        </p:nvCxnSpPr>
        <p:spPr>
          <a:xfrm rot="10800000">
            <a:off x="7265850" y="1073738"/>
            <a:ext cx="0" cy="532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7"/>
          <p:cNvSpPr/>
          <p:nvPr/>
        </p:nvSpPr>
        <p:spPr>
          <a:xfrm>
            <a:off x="6139171" y="362077"/>
            <a:ext cx="2279839" cy="56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Smart Routing + Assignment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7"/>
          <p:cNvCxnSpPr/>
          <p:nvPr/>
        </p:nvCxnSpPr>
        <p:spPr>
          <a:xfrm rot="10800000">
            <a:off x="5334875" y="1053556"/>
            <a:ext cx="0" cy="532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7"/>
          <p:cNvSpPr/>
          <p:nvPr/>
        </p:nvSpPr>
        <p:spPr>
          <a:xfrm>
            <a:off x="4680951" y="358717"/>
            <a:ext cx="1206451" cy="192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 txBox="1"/>
          <p:nvPr>
            <p:ph idx="12" type="sldNum"/>
          </p:nvPr>
        </p:nvSpPr>
        <p:spPr>
          <a:xfrm>
            <a:off x="11367384" y="6324600"/>
            <a:ext cx="2913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</a:pPr>
            <a:fld id="{00000000-1234-1234-1234-123412341234}" type="slidenum">
              <a:rPr b="0" i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>
            <p:ph idx="12" type="sldNum"/>
          </p:nvPr>
        </p:nvSpPr>
        <p:spPr>
          <a:xfrm>
            <a:off x="11367384" y="6324600"/>
            <a:ext cx="2913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</a:pPr>
            <a:fld id="{00000000-1234-1234-1234-123412341234}" type="slidenum">
              <a:rPr b="0" i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0" y="310900"/>
            <a:ext cx="12192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 Roots</a:t>
            </a:r>
            <a:endParaRPr b="1" i="0" sz="36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lean start up.jpg"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5499" y="1584266"/>
            <a:ext cx="1162424" cy="17559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nUX.png" id="125" name="Google Shape;12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1056" y="1232964"/>
            <a:ext cx="1389674" cy="20894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rvice design thinking.jpg" id="126" name="Google Shape;12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1019" y="1347906"/>
            <a:ext cx="1576787" cy="19814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story mapping.jpg" id="127" name="Google Shape;12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30833" y="3846537"/>
            <a:ext cx="1132755" cy="1700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mestorming1.png" id="128" name="Google Shape;12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23048" y="3830578"/>
            <a:ext cx="1282191" cy="1646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gile manifesto.jpg" id="129" name="Google Shape;129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8288" y="3830240"/>
            <a:ext cx="2093452" cy="15701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yota.jpg" id="130" name="Google Shape;130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0614" y="1836911"/>
            <a:ext cx="1026600" cy="153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treme programming.jpg" id="131" name="Google Shape;131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25269" y="1774601"/>
            <a:ext cx="1249149" cy="1565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ppendieck.jpg" id="132" name="Google Shape;132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877593" y="3810787"/>
            <a:ext cx="1162435" cy="153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8"/>
          <p:cNvCxnSpPr/>
          <p:nvPr/>
        </p:nvCxnSpPr>
        <p:spPr>
          <a:xfrm>
            <a:off x="406875" y="3602575"/>
            <a:ext cx="11251800" cy="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lg" w="lg" type="oval"/>
            <a:tailEnd len="lg" w="lg" type="oval"/>
          </a:ln>
        </p:spPr>
      </p:cxnSp>
      <p:pic>
        <p:nvPicPr>
          <p:cNvPr descr="the-four-steps-to-the-epiphany-by-steven-gary-blank.jpg" id="134" name="Google Shape;134;p8"/>
          <p:cNvPicPr preferRelativeResize="0"/>
          <p:nvPr/>
        </p:nvPicPr>
        <p:blipFill rotWithShape="1">
          <a:blip r:embed="rId12">
            <a:alphaModFix/>
          </a:blip>
          <a:srcRect b="0" l="20023" r="20309" t="0"/>
          <a:stretch/>
        </p:blipFill>
        <p:spPr>
          <a:xfrm>
            <a:off x="1645014" y="1770050"/>
            <a:ext cx="1249175" cy="15701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n't make me think.jpg" id="135" name="Google Shape;135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997211" y="1385152"/>
            <a:ext cx="1486650" cy="1907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ign of everyday things.jpg" id="136" name="Google Shape;136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241316" y="3810775"/>
            <a:ext cx="1000147" cy="153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kob Nielsen dwu book.jpg" id="137" name="Google Shape;137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476243" y="3824669"/>
            <a:ext cx="1108904" cy="157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8"/>
          <p:cNvPicPr preferRelativeResize="0"/>
          <p:nvPr/>
        </p:nvPicPr>
        <p:blipFill rotWithShape="1">
          <a:blip r:embed="rId16">
            <a:alphaModFix/>
          </a:blip>
          <a:srcRect b="3333" l="26844" r="27524" t="2977"/>
          <a:stretch/>
        </p:blipFill>
        <p:spPr>
          <a:xfrm>
            <a:off x="10662362" y="1758015"/>
            <a:ext cx="996313" cy="153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9836251" y="3840400"/>
            <a:ext cx="1349621" cy="166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idx="12" type="sldNum"/>
          </p:nvPr>
        </p:nvSpPr>
        <p:spPr>
          <a:xfrm>
            <a:off x="11367384" y="6324600"/>
            <a:ext cx="2913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</a:pPr>
            <a:fld id="{00000000-1234-1234-1234-123412341234}" type="slidenum">
              <a:rPr b="0" i="0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0" y="463000"/>
            <a:ext cx="121920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Core Principles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3427850" y="1889325"/>
            <a:ext cx="72612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Often best done visually; talk more than 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 txBox="1"/>
          <p:nvPr/>
        </p:nvSpPr>
        <p:spPr>
          <a:xfrm>
            <a:off x="3427850" y="1451375"/>
            <a:ext cx="61017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D6EC"/>
              </a:buClr>
              <a:buSzPts val="2400"/>
              <a:buFont typeface="Roboto"/>
              <a:buNone/>
            </a:pPr>
            <a:r>
              <a:rPr b="1" i="0" lang="en-US" sz="2400" u="none" cap="none" strike="noStrike">
                <a:solidFill>
                  <a:srgbClr val="9ED6EC"/>
                </a:solidFill>
                <a:latin typeface="Roboto"/>
                <a:ea typeface="Roboto"/>
                <a:cs typeface="Roboto"/>
                <a:sym typeface="Roboto"/>
              </a:rPr>
              <a:t>Get to a shared understanding, quickly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/>
          <p:nvPr/>
        </p:nvSpPr>
        <p:spPr>
          <a:xfrm>
            <a:off x="2673025" y="1590575"/>
            <a:ext cx="514800" cy="551400"/>
          </a:xfrm>
          <a:prstGeom prst="rect">
            <a:avLst/>
          </a:prstGeom>
          <a:solidFill>
            <a:srgbClr val="9476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3427850" y="4170450"/>
            <a:ext cx="72612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Definitely cross-functional; with clients involved throughout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3427850" y="3732500"/>
            <a:ext cx="61017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D6EC"/>
              </a:buClr>
              <a:buSzPts val="2400"/>
              <a:buFont typeface="Roboto"/>
              <a:buNone/>
            </a:pPr>
            <a:r>
              <a:rPr b="1" i="0" lang="en-US" sz="2400" u="none" cap="none" strike="noStrike">
                <a:solidFill>
                  <a:srgbClr val="9ED6EC"/>
                </a:solidFill>
                <a:latin typeface="Roboto"/>
                <a:ea typeface="Roboto"/>
                <a:cs typeface="Roboto"/>
                <a:sym typeface="Roboto"/>
              </a:rPr>
              <a:t>Design and build together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2673025" y="3871700"/>
            <a:ext cx="514800" cy="551400"/>
          </a:xfrm>
          <a:prstGeom prst="rect">
            <a:avLst/>
          </a:prstGeom>
          <a:solidFill>
            <a:srgbClr val="9476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3427850" y="5340025"/>
            <a:ext cx="72612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 research, usability testing, reviewing data and analytics is still fundamental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3427850" y="4902075"/>
            <a:ext cx="61017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D6EC"/>
              </a:buClr>
              <a:buSzPts val="2400"/>
              <a:buFont typeface="Roboto"/>
              <a:buNone/>
            </a:pPr>
            <a:r>
              <a:rPr b="1" i="0" lang="en-US" sz="2400" u="none" cap="none" strike="noStrike">
                <a:solidFill>
                  <a:srgbClr val="9ED6EC"/>
                </a:solidFill>
                <a:latin typeface="Roboto"/>
                <a:ea typeface="Roboto"/>
                <a:cs typeface="Roboto"/>
                <a:sym typeface="Roboto"/>
              </a:rPr>
              <a:t>Always be learning, with real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673025" y="5041275"/>
            <a:ext cx="514800" cy="551400"/>
          </a:xfrm>
          <a:prstGeom prst="rect">
            <a:avLst/>
          </a:prstGeom>
          <a:solidFill>
            <a:srgbClr val="9476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3427850" y="2993612"/>
            <a:ext cx="72612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 together to understand the desired goals and objectives, then determine the right amount of documentation and deliverables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3427850" y="2555662"/>
            <a:ext cx="61017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D6EC"/>
              </a:buClr>
              <a:buSzPts val="2400"/>
              <a:buFont typeface="Roboto"/>
              <a:buNone/>
            </a:pPr>
            <a:r>
              <a:rPr b="1" i="0" lang="en-US" sz="2400" u="none" cap="none" strike="noStrike">
                <a:solidFill>
                  <a:srgbClr val="9ED6EC"/>
                </a:solidFill>
                <a:latin typeface="Roboto"/>
                <a:ea typeface="Roboto"/>
                <a:cs typeface="Roboto"/>
                <a:sym typeface="Roboto"/>
              </a:rPr>
              <a:t>Focus on outcomes, and the right outputs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/>
          <p:nvPr/>
        </p:nvSpPr>
        <p:spPr>
          <a:xfrm>
            <a:off x="2673025" y="2694862"/>
            <a:ext cx="514800" cy="551400"/>
          </a:xfrm>
          <a:prstGeom prst="rect">
            <a:avLst/>
          </a:prstGeom>
          <a:solidFill>
            <a:srgbClr val="9476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