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ecfc7737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ecfc7737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ecfc773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ecfc773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ecfc7737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ecfc7737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ecfc773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ecfc773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ecfc7737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ecfc7737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ecfc7737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ecfc7737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ecfc7737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ecfc7737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ecfc7737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ecfc7737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ecfc7737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ecfc7737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microsoft.com/fr-fr/azure/bot-service/bot-builder-tutorial-create-basic-bot?view=azure-bot-service-4.0&amp;tabs=csharp%2Cvs" TargetMode="External"/><Relationship Id="rId4" Type="http://schemas.openxmlformats.org/officeDocument/2006/relationships/hyperlink" Target="https://www.youtube.com/watch?v=Vq5Ttlunng8&amp;t=2s" TargetMode="External"/><Relationship Id="rId5" Type="http://schemas.openxmlformats.org/officeDocument/2006/relationships/hyperlink" Target="https://docs.microsoft.com/fr-fr/azure/bot-service/bot-builder-tutorial-add-qna?view=azure-bot-service-4.0&amp;tabs=cshar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fr.wikipedia.org/wiki/Application_web" TargetMode="External"/><Relationship Id="rId4" Type="http://schemas.openxmlformats.org/officeDocument/2006/relationships/hyperlink" Target="https://fr.wikipedia.org/wiki/Extensible_Markup_Language" TargetMode="External"/><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hyperlink" Target="http://localhost:56619/api/messag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52200" y="1001300"/>
            <a:ext cx="3471900" cy="1980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fr">
                <a:solidFill>
                  <a:srgbClr val="000000"/>
                </a:solidFill>
              </a:rPr>
              <a:t>Sujet 2: </a:t>
            </a:r>
            <a:r>
              <a:rPr lang="fr">
                <a:solidFill>
                  <a:srgbClr val="000000"/>
                </a:solidFill>
              </a:rPr>
              <a:t>Conception d’un Chatbot</a:t>
            </a:r>
            <a:endParaRPr>
              <a:solidFill>
                <a:srgbClr val="000000"/>
              </a:solidFill>
            </a:endParaRPr>
          </a:p>
        </p:txBody>
      </p:sp>
      <p:sp>
        <p:nvSpPr>
          <p:cNvPr id="63" name="Google Shape;63;p13"/>
          <p:cNvSpPr txBox="1"/>
          <p:nvPr>
            <p:ph idx="1" type="subTitle"/>
          </p:nvPr>
        </p:nvSpPr>
        <p:spPr>
          <a:xfrm>
            <a:off x="2709000" y="3116575"/>
            <a:ext cx="3615000" cy="920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fr">
                <a:solidFill>
                  <a:srgbClr val="000000"/>
                </a:solidFill>
              </a:rPr>
              <a:t>EL ALLEM Lina                NUBERON </a:t>
            </a:r>
            <a:r>
              <a:rPr b="1" lang="fr">
                <a:solidFill>
                  <a:srgbClr val="000000"/>
                </a:solidFill>
              </a:rPr>
              <a:t>Devick</a:t>
            </a:r>
            <a:endParaRPr b="1">
              <a:solidFill>
                <a:srgbClr val="000000"/>
              </a:solidFill>
            </a:endParaRPr>
          </a:p>
          <a:p>
            <a:pPr indent="0" lvl="0" marL="0" rtl="0" algn="l">
              <a:spcBef>
                <a:spcPts val="0"/>
              </a:spcBef>
              <a:spcAft>
                <a:spcPts val="0"/>
              </a:spcAft>
              <a:buNone/>
            </a:pPr>
            <a:r>
              <a:rPr b="1" lang="fr">
                <a:solidFill>
                  <a:srgbClr val="000000"/>
                </a:solidFill>
              </a:rPr>
              <a:t>		     Groupe 2</a:t>
            </a:r>
            <a:endParaRPr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chemeClr val="lt2"/>
                </a:solidFill>
              </a:rPr>
              <a:t>Références </a:t>
            </a:r>
            <a:endParaRPr>
              <a:solidFill>
                <a:schemeClr val="lt2"/>
              </a:solidFill>
            </a:endParaRPr>
          </a:p>
        </p:txBody>
      </p:sp>
      <p:sp>
        <p:nvSpPr>
          <p:cNvPr id="119" name="Google Shape;119;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t>
            </a:r>
            <a:r>
              <a:rPr lang="fr" u="sng">
                <a:solidFill>
                  <a:schemeClr val="hlink"/>
                </a:solidFill>
                <a:hlinkClick r:id="rId3"/>
              </a:rPr>
              <a:t>https://docs.microsoft.com/fr-fr/azure/bot-service/bot-builder-tutorial-create-basic-bot?view=azure-bot-service-4.0&amp;tabs=csharp%2Cvs</a:t>
            </a:r>
            <a:endParaRPr/>
          </a:p>
          <a:p>
            <a:pPr indent="0" lvl="0" marL="0" rtl="0" algn="l">
              <a:spcBef>
                <a:spcPts val="1200"/>
              </a:spcBef>
              <a:spcAft>
                <a:spcPts val="0"/>
              </a:spcAft>
              <a:buNone/>
            </a:pPr>
            <a:r>
              <a:rPr lang="fr"/>
              <a:t>-</a:t>
            </a:r>
            <a:r>
              <a:rPr lang="fr" u="sng">
                <a:solidFill>
                  <a:schemeClr val="accent5"/>
                </a:solidFill>
                <a:hlinkClick r:id="rId4">
                  <a:extLst>
                    <a:ext uri="{A12FA001-AC4F-418D-AE19-62706E023703}">
                      <ahyp:hlinkClr val="tx"/>
                    </a:ext>
                  </a:extLst>
                </a:hlinkClick>
              </a:rPr>
              <a:t>https://www.youtube.com/watch?v=Vq5Ttlunng8&amp;t=2s</a:t>
            </a:r>
            <a:endParaRPr/>
          </a:p>
          <a:p>
            <a:pPr indent="0" lvl="0" marL="0" rtl="0" algn="l">
              <a:spcBef>
                <a:spcPts val="1200"/>
              </a:spcBef>
              <a:spcAft>
                <a:spcPts val="0"/>
              </a:spcAft>
              <a:buNone/>
            </a:pPr>
            <a:r>
              <a:rPr lang="fr"/>
              <a:t>-</a:t>
            </a:r>
            <a:r>
              <a:rPr lang="fr" u="sng">
                <a:solidFill>
                  <a:schemeClr val="accent5"/>
                </a:solidFill>
                <a:hlinkClick r:id="rId5">
                  <a:extLst>
                    <a:ext uri="{A12FA001-AC4F-418D-AE19-62706E023703}">
                      <ahyp:hlinkClr val="tx"/>
                    </a:ext>
                  </a:extLst>
                </a:hlinkClick>
              </a:rPr>
              <a:t>https://docs.microsoft.com/fr-fr/azure/bot-service/bot-builder-tutorial-add-qna?view=azure-bot-service-4.0&amp;tabs=csharp</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chemeClr val="lt2"/>
                </a:solidFill>
              </a:rPr>
              <a:t>Introduction</a:t>
            </a:r>
            <a:endParaRPr>
              <a:solidFill>
                <a:schemeClr val="lt2"/>
              </a:solidFill>
            </a:endParaRPr>
          </a:p>
        </p:txBody>
      </p:sp>
      <p:sp>
        <p:nvSpPr>
          <p:cNvPr id="69" name="Google Shape;69;p14"/>
          <p:cNvSpPr txBox="1"/>
          <p:nvPr>
            <p:ph idx="1" type="body"/>
          </p:nvPr>
        </p:nvSpPr>
        <p:spPr>
          <a:xfrm>
            <a:off x="311700" y="1646825"/>
            <a:ext cx="8520600" cy="26007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Clr>
                <a:schemeClr val="dk1"/>
              </a:buClr>
              <a:buSzPts val="1100"/>
              <a:buFont typeface="Arial"/>
              <a:buNone/>
            </a:pPr>
            <a:r>
              <a:rPr lang="fr" sz="1350">
                <a:solidFill>
                  <a:srgbClr val="3E4462"/>
                </a:solidFill>
                <a:latin typeface="Arial"/>
                <a:ea typeface="Arial"/>
                <a:cs typeface="Arial"/>
                <a:sym typeface="Arial"/>
              </a:rPr>
              <a:t>Depuis quelques années, de nombreuses entreprises ont compris les atouts remarquables de cet agent conversationnel, dont l’intelligence artificielle analyse les questions du client pour y </a:t>
            </a:r>
            <a:r>
              <a:rPr b="1" lang="fr" sz="1350">
                <a:solidFill>
                  <a:srgbClr val="3E4462"/>
                </a:solidFill>
                <a:latin typeface="Arial"/>
                <a:ea typeface="Arial"/>
                <a:cs typeface="Arial"/>
                <a:sym typeface="Arial"/>
              </a:rPr>
              <a:t>apporter une réponse pertinente</a:t>
            </a:r>
            <a:r>
              <a:rPr lang="fr" sz="1350">
                <a:solidFill>
                  <a:srgbClr val="3E4462"/>
                </a:solidFill>
                <a:latin typeface="Arial"/>
                <a:ea typeface="Arial"/>
                <a:cs typeface="Arial"/>
                <a:sym typeface="Arial"/>
              </a:rPr>
              <a:t>, tout en tenant une conversation d’apparence naturelle.</a:t>
            </a:r>
            <a:endParaRPr sz="1350">
              <a:solidFill>
                <a:srgbClr val="3E4462"/>
              </a:solidFill>
              <a:latin typeface="Arial"/>
              <a:ea typeface="Arial"/>
              <a:cs typeface="Arial"/>
              <a:sym typeface="Arial"/>
            </a:endParaRPr>
          </a:p>
          <a:p>
            <a:pPr indent="0" lvl="0" marL="0" rtl="0" algn="l">
              <a:spcBef>
                <a:spcPts val="1400"/>
              </a:spcBef>
              <a:spcAft>
                <a:spcPts val="0"/>
              </a:spcAft>
              <a:buNone/>
            </a:pPr>
            <a:r>
              <a:rPr lang="fr" sz="1350">
                <a:solidFill>
                  <a:srgbClr val="3E4462"/>
                </a:solidFill>
                <a:latin typeface="Arial"/>
                <a:ea typeface="Arial"/>
                <a:cs typeface="Arial"/>
                <a:sym typeface="Arial"/>
              </a:rPr>
              <a:t>En constant perfectionnement, le chatbot représente </a:t>
            </a:r>
            <a:r>
              <a:rPr b="1" lang="fr" sz="1350">
                <a:solidFill>
                  <a:srgbClr val="3E4462"/>
                </a:solidFill>
                <a:latin typeface="Arial"/>
                <a:ea typeface="Arial"/>
                <a:cs typeface="Arial"/>
                <a:sym typeface="Arial"/>
              </a:rPr>
              <a:t>une opportunité remarquable pour la relation client digitale</a:t>
            </a:r>
            <a:r>
              <a:rPr lang="fr" sz="1350">
                <a:solidFill>
                  <a:srgbClr val="3E4462"/>
                </a:solidFill>
                <a:latin typeface="Arial"/>
                <a:ea typeface="Arial"/>
                <a:cs typeface="Arial"/>
                <a:sym typeface="Arial"/>
              </a:rPr>
              <a:t>, trop souvent engorgée par des requêtes récurrentes et à faible valeur ajoutée.</a:t>
            </a:r>
            <a:endParaRPr sz="1350">
              <a:solidFill>
                <a:srgbClr val="3E4462"/>
              </a:solidFill>
              <a:latin typeface="Arial"/>
              <a:ea typeface="Arial"/>
              <a:cs typeface="Arial"/>
              <a:sym typeface="Arial"/>
            </a:endParaRPr>
          </a:p>
          <a:p>
            <a:pPr indent="0" lvl="0" marL="0" rtl="0" algn="l">
              <a:spcBef>
                <a:spcPts val="1400"/>
              </a:spcBef>
              <a:spcAft>
                <a:spcPts val="0"/>
              </a:spcAft>
              <a:buClr>
                <a:schemeClr val="dk1"/>
              </a:buClr>
              <a:buSzPts val="1100"/>
              <a:buFont typeface="Arial"/>
              <a:buNone/>
            </a:pPr>
            <a:r>
              <a:rPr lang="fr" sz="1350">
                <a:solidFill>
                  <a:srgbClr val="3E4462"/>
                </a:solidFill>
                <a:latin typeface="Arial"/>
                <a:ea typeface="Arial"/>
                <a:cs typeface="Arial"/>
                <a:sym typeface="Arial"/>
              </a:rPr>
              <a:t>Comme son nom l’indique, le chatbot est un programme informatique (un « bot »)</a:t>
            </a:r>
            <a:r>
              <a:rPr b="1" lang="fr" sz="1350">
                <a:solidFill>
                  <a:srgbClr val="3E4462"/>
                </a:solidFill>
                <a:latin typeface="Arial"/>
                <a:ea typeface="Arial"/>
                <a:cs typeface="Arial"/>
                <a:sym typeface="Arial"/>
              </a:rPr>
              <a:t> conçu pour converser avec des interlocuteurs humains</a:t>
            </a:r>
            <a:r>
              <a:rPr lang="fr" sz="1350">
                <a:solidFill>
                  <a:srgbClr val="3E4462"/>
                </a:solidFill>
                <a:latin typeface="Arial"/>
                <a:ea typeface="Arial"/>
                <a:cs typeface="Arial"/>
                <a:sym typeface="Arial"/>
              </a:rPr>
              <a:t> via un service de messagerie instantanée (un « chat »).</a:t>
            </a:r>
            <a:endParaRPr sz="1350">
              <a:solidFill>
                <a:srgbClr val="3E4462"/>
              </a:solidFill>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a:solidFill>
                  <a:schemeClr val="lt2"/>
                </a:solidFill>
              </a:rPr>
              <a:t>Mission de</a:t>
            </a:r>
            <a:r>
              <a:rPr lang="fr">
                <a:solidFill>
                  <a:schemeClr val="lt2"/>
                </a:solidFill>
              </a:rPr>
              <a:t> notre chatbot ?</a:t>
            </a:r>
            <a:endParaRPr>
              <a:solidFill>
                <a:schemeClr val="lt2"/>
              </a:solidFill>
            </a:endParaRPr>
          </a:p>
        </p:txBody>
      </p:sp>
      <p:sp>
        <p:nvSpPr>
          <p:cNvPr id="75" name="Google Shape;75;p15"/>
          <p:cNvSpPr txBox="1"/>
          <p:nvPr>
            <p:ph idx="1" type="body"/>
          </p:nvPr>
        </p:nvSpPr>
        <p:spPr>
          <a:xfrm>
            <a:off x="427650" y="1561200"/>
            <a:ext cx="3819900" cy="202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fr" sz="1300">
                <a:solidFill>
                  <a:srgbClr val="202122"/>
                </a:solidFill>
                <a:highlight>
                  <a:srgbClr val="FFFFFF"/>
                </a:highlight>
                <a:latin typeface="Arial"/>
                <a:ea typeface="Arial"/>
                <a:cs typeface="Arial"/>
                <a:sym typeface="Arial"/>
              </a:rPr>
              <a:t>Notre chatbot se servira d’une base de donnée de réponses pré-définies pour recevoir un message en input, la comparer avec les messages de la base de donnée, et renvoyer la réponse qui correspond ou une réponse prédéfinie en cas de non correspondance.</a:t>
            </a:r>
            <a:endParaRPr sz="130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300">
              <a:solidFill>
                <a:srgbClr val="202122"/>
              </a:solidFill>
              <a:highlight>
                <a:srgbClr val="FFFFFF"/>
              </a:highlight>
              <a:latin typeface="Arial"/>
              <a:ea typeface="Arial"/>
              <a:cs typeface="Arial"/>
              <a:sym typeface="Arial"/>
            </a:endParaRPr>
          </a:p>
        </p:txBody>
      </p:sp>
      <p:pic>
        <p:nvPicPr>
          <p:cNvPr id="76" name="Google Shape;76;p15"/>
          <p:cNvPicPr preferRelativeResize="0"/>
          <p:nvPr/>
        </p:nvPicPr>
        <p:blipFill>
          <a:blip r:embed="rId3">
            <a:alphaModFix/>
          </a:blip>
          <a:stretch>
            <a:fillRect/>
          </a:stretch>
        </p:blipFill>
        <p:spPr>
          <a:xfrm>
            <a:off x="4705600" y="1088825"/>
            <a:ext cx="4180600" cy="32525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1322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fr" sz="3500">
                <a:solidFill>
                  <a:schemeClr val="lt2"/>
                </a:solidFill>
              </a:rPr>
              <a:t>ENVIRONNEMENT</a:t>
            </a:r>
            <a:endParaRPr sz="3500">
              <a:solidFill>
                <a:schemeClr val="lt2"/>
              </a:solidFill>
            </a:endParaRPr>
          </a:p>
        </p:txBody>
      </p:sp>
      <p:sp>
        <p:nvSpPr>
          <p:cNvPr id="82" name="Google Shape;82;p16"/>
          <p:cNvSpPr txBox="1"/>
          <p:nvPr>
            <p:ph idx="1" type="body"/>
          </p:nvPr>
        </p:nvSpPr>
        <p:spPr>
          <a:xfrm>
            <a:off x="1760400" y="937650"/>
            <a:ext cx="7071900" cy="3593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a:t>Bot Framework Emulator</a:t>
            </a:r>
            <a:endParaRPr b="1"/>
          </a:p>
          <a:p>
            <a:pPr indent="0" lvl="0" marL="0" rtl="0" algn="l">
              <a:lnSpc>
                <a:spcPct val="100000"/>
              </a:lnSpc>
              <a:spcBef>
                <a:spcPts val="0"/>
              </a:spcBef>
              <a:spcAft>
                <a:spcPts val="0"/>
              </a:spcAft>
              <a:buNone/>
            </a:pPr>
            <a:r>
              <a:rPr lang="fr" sz="1700"/>
              <a:t>Application de bureau qui permet au </a:t>
            </a:r>
            <a:r>
              <a:rPr lang="fr" sz="1700"/>
              <a:t>développeurs de tester leur bot qui tourne soit localement sur la machine, soit remotely dans un tunnel</a:t>
            </a:r>
            <a:endParaRPr sz="500"/>
          </a:p>
          <a:p>
            <a:pPr indent="0" lvl="0" marL="0" rtl="0" algn="l">
              <a:lnSpc>
                <a:spcPct val="100000"/>
              </a:lnSpc>
              <a:spcBef>
                <a:spcPts val="1500"/>
              </a:spcBef>
              <a:spcAft>
                <a:spcPts val="0"/>
              </a:spcAft>
              <a:buNone/>
            </a:pPr>
            <a:r>
              <a:rPr b="1" lang="fr"/>
              <a:t>Visual Studio</a:t>
            </a:r>
            <a:endParaRPr b="1"/>
          </a:p>
          <a:p>
            <a:pPr indent="0" lvl="0" marL="0" rtl="0" algn="l">
              <a:lnSpc>
                <a:spcPct val="100000"/>
              </a:lnSpc>
              <a:spcBef>
                <a:spcPts val="0"/>
              </a:spcBef>
              <a:spcAft>
                <a:spcPts val="0"/>
              </a:spcAft>
              <a:buNone/>
            </a:pPr>
            <a:r>
              <a:rPr lang="fr" sz="1700">
                <a:solidFill>
                  <a:srgbClr val="202122"/>
                </a:solidFill>
                <a:highlight>
                  <a:srgbClr val="FFFFFF"/>
                </a:highlight>
              </a:rPr>
              <a:t>Ensemble complet d'outils de développement permettant de générer des</a:t>
            </a:r>
            <a:r>
              <a:rPr lang="fr" sz="1700">
                <a:solidFill>
                  <a:srgbClr val="000000"/>
                </a:solidFill>
                <a:highlight>
                  <a:srgbClr val="FFFFFF"/>
                </a:highlight>
              </a:rPr>
              <a:t> </a:t>
            </a:r>
            <a:r>
              <a:rPr lang="fr" sz="1700">
                <a:solidFill>
                  <a:srgbClr val="000000"/>
                </a:solidFill>
                <a:highlight>
                  <a:srgbClr val="FFFFFF"/>
                </a:highlight>
                <a:uFill>
                  <a:noFill/>
                </a:uFill>
                <a:hlinkClick r:id="rId3">
                  <a:extLst>
                    <a:ext uri="{A12FA001-AC4F-418D-AE19-62706E023703}">
                      <ahyp:hlinkClr val="tx"/>
                    </a:ext>
                  </a:extLst>
                </a:hlinkClick>
              </a:rPr>
              <a:t>applications web</a:t>
            </a:r>
            <a:r>
              <a:rPr lang="fr" sz="1700">
                <a:solidFill>
                  <a:srgbClr val="000000"/>
                </a:solidFill>
                <a:highlight>
                  <a:srgbClr val="FFFFFF"/>
                </a:highlight>
              </a:rPr>
              <a:t> ASP.NET</a:t>
            </a:r>
            <a:r>
              <a:rPr lang="fr" sz="1700">
                <a:solidFill>
                  <a:srgbClr val="202122"/>
                </a:solidFill>
                <a:highlight>
                  <a:srgbClr val="FFFFFF"/>
                </a:highlight>
              </a:rPr>
              <a:t>, des services web</a:t>
            </a:r>
            <a:r>
              <a:rPr lang="fr" sz="1700">
                <a:solidFill>
                  <a:srgbClr val="000000"/>
                </a:solidFill>
                <a:highlight>
                  <a:srgbClr val="FFFFFF"/>
                </a:highlight>
              </a:rPr>
              <a:t> </a:t>
            </a:r>
            <a:r>
              <a:rPr lang="fr" sz="1700">
                <a:solidFill>
                  <a:srgbClr val="000000"/>
                </a:solidFill>
                <a:highlight>
                  <a:srgbClr val="FFFFFF"/>
                </a:highlight>
                <a:uFill>
                  <a:noFill/>
                </a:uFill>
                <a:hlinkClick r:id="rId4">
                  <a:extLst>
                    <a:ext uri="{A12FA001-AC4F-418D-AE19-62706E023703}">
                      <ahyp:hlinkClr val="tx"/>
                    </a:ext>
                  </a:extLst>
                </a:hlinkClick>
              </a:rPr>
              <a:t>XML</a:t>
            </a:r>
            <a:r>
              <a:rPr lang="fr" sz="1700">
                <a:solidFill>
                  <a:srgbClr val="202122"/>
                </a:solidFill>
                <a:highlight>
                  <a:srgbClr val="FFFFFF"/>
                </a:highlight>
              </a:rPr>
              <a:t>, des applications bureautiques et des applications mobiles</a:t>
            </a:r>
            <a:endParaRPr sz="1700">
              <a:solidFill>
                <a:srgbClr val="202122"/>
              </a:solidFill>
              <a:highlight>
                <a:srgbClr val="FFFFFF"/>
              </a:highlight>
            </a:endParaRPr>
          </a:p>
          <a:p>
            <a:pPr indent="0" lvl="0" marL="0" rtl="0" algn="l">
              <a:lnSpc>
                <a:spcPct val="100000"/>
              </a:lnSpc>
              <a:spcBef>
                <a:spcPts val="2000"/>
              </a:spcBef>
              <a:spcAft>
                <a:spcPts val="0"/>
              </a:spcAft>
              <a:buNone/>
            </a:pPr>
            <a:r>
              <a:rPr b="1" lang="fr" sz="1700">
                <a:solidFill>
                  <a:srgbClr val="202122"/>
                </a:solidFill>
                <a:highlight>
                  <a:srgbClr val="FFFFFF"/>
                </a:highlight>
              </a:rPr>
              <a:t>Microsoft Azure</a:t>
            </a:r>
            <a:endParaRPr b="1" sz="1700">
              <a:solidFill>
                <a:srgbClr val="202122"/>
              </a:solidFill>
              <a:highlight>
                <a:srgbClr val="FFFFFF"/>
              </a:highlight>
            </a:endParaRPr>
          </a:p>
          <a:p>
            <a:pPr indent="0" lvl="0" marL="0" rtl="0" algn="l">
              <a:lnSpc>
                <a:spcPct val="100000"/>
              </a:lnSpc>
              <a:spcBef>
                <a:spcPts val="0"/>
              </a:spcBef>
              <a:spcAft>
                <a:spcPts val="0"/>
              </a:spcAft>
              <a:buNone/>
            </a:pPr>
            <a:r>
              <a:rPr lang="fr" sz="1700">
                <a:solidFill>
                  <a:srgbClr val="202122"/>
                </a:solidFill>
                <a:highlight>
                  <a:srgbClr val="FFFFFF"/>
                </a:highlight>
              </a:rPr>
              <a:t>Hébergeur en ligne d’applications, de données et de services de Microsoft.</a:t>
            </a:r>
            <a:endParaRPr sz="1700">
              <a:solidFill>
                <a:srgbClr val="202122"/>
              </a:solidFill>
              <a:highlight>
                <a:srgbClr val="FFFFFF"/>
              </a:highlight>
            </a:endParaRPr>
          </a:p>
        </p:txBody>
      </p:sp>
      <p:pic>
        <p:nvPicPr>
          <p:cNvPr id="83" name="Google Shape;83;p16"/>
          <p:cNvPicPr preferRelativeResize="0"/>
          <p:nvPr/>
        </p:nvPicPr>
        <p:blipFill>
          <a:blip r:embed="rId5">
            <a:alphaModFix/>
          </a:blip>
          <a:stretch>
            <a:fillRect/>
          </a:stretch>
        </p:blipFill>
        <p:spPr>
          <a:xfrm>
            <a:off x="311700" y="1041525"/>
            <a:ext cx="917900" cy="917900"/>
          </a:xfrm>
          <a:prstGeom prst="rect">
            <a:avLst/>
          </a:prstGeom>
          <a:noFill/>
          <a:ln>
            <a:noFill/>
          </a:ln>
        </p:spPr>
      </p:pic>
      <p:pic>
        <p:nvPicPr>
          <p:cNvPr id="84" name="Google Shape;84;p16"/>
          <p:cNvPicPr preferRelativeResize="0"/>
          <p:nvPr/>
        </p:nvPicPr>
        <p:blipFill>
          <a:blip r:embed="rId6">
            <a:alphaModFix/>
          </a:blip>
          <a:stretch>
            <a:fillRect/>
          </a:stretch>
        </p:blipFill>
        <p:spPr>
          <a:xfrm>
            <a:off x="311700" y="2368975"/>
            <a:ext cx="917901" cy="917922"/>
          </a:xfrm>
          <a:prstGeom prst="rect">
            <a:avLst/>
          </a:prstGeom>
          <a:noFill/>
          <a:ln>
            <a:noFill/>
          </a:ln>
        </p:spPr>
      </p:pic>
      <p:pic>
        <p:nvPicPr>
          <p:cNvPr id="85" name="Google Shape;85;p16"/>
          <p:cNvPicPr preferRelativeResize="0"/>
          <p:nvPr/>
        </p:nvPicPr>
        <p:blipFill rotWithShape="1">
          <a:blip r:embed="rId7">
            <a:alphaModFix/>
          </a:blip>
          <a:srcRect b="0" l="18213" r="18035" t="3063"/>
          <a:stretch/>
        </p:blipFill>
        <p:spPr>
          <a:xfrm>
            <a:off x="195739" y="3696450"/>
            <a:ext cx="1149824" cy="91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134850" y="86075"/>
            <a:ext cx="4306500" cy="141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Etapes de création du chatbot </a:t>
            </a:r>
            <a:endParaRPr/>
          </a:p>
        </p:txBody>
      </p:sp>
      <p:sp>
        <p:nvSpPr>
          <p:cNvPr id="91" name="Google Shape;91;p17"/>
          <p:cNvSpPr txBox="1"/>
          <p:nvPr>
            <p:ph idx="1" type="subTitle"/>
          </p:nvPr>
        </p:nvSpPr>
        <p:spPr>
          <a:xfrm>
            <a:off x="265500" y="1669200"/>
            <a:ext cx="4045200" cy="31053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fr" sz="1600"/>
              <a:t>La première étape consistait à créer un bot, ainsi sur visual studio nous avons créez un projet en utilisant le modèle Echo Bot proposé. </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fr" sz="1600"/>
              <a:t>Ce dernier propose tout le code nécessaire pour créer le bot. Ensuite on a téléchargé le logiciel Bot framework emulator où on a pu mettre </a:t>
            </a:r>
            <a:r>
              <a:rPr lang="fr" sz="1600"/>
              <a:t>l'URL</a:t>
            </a:r>
            <a:r>
              <a:rPr lang="fr" sz="1600"/>
              <a:t> de notre bot sous cette forme : </a:t>
            </a:r>
            <a:r>
              <a:rPr lang="fr" sz="1600" u="sng">
                <a:solidFill>
                  <a:schemeClr val="hlink"/>
                </a:solidFill>
                <a:highlight>
                  <a:srgbClr val="E3E3E3"/>
                </a:highlight>
                <a:latin typeface="Courier New"/>
                <a:ea typeface="Courier New"/>
                <a:cs typeface="Courier New"/>
                <a:sym typeface="Courier New"/>
                <a:hlinkClick r:id="rId3"/>
              </a:rPr>
              <a:t>http://localhost:44350/api/messages</a:t>
            </a:r>
            <a:endParaRPr sz="1600">
              <a:solidFill>
                <a:srgbClr val="171717"/>
              </a:solidFill>
              <a:highlight>
                <a:srgbClr val="E3E3E3"/>
              </a:highlight>
              <a:latin typeface="Courier New"/>
              <a:ea typeface="Courier New"/>
              <a:cs typeface="Courier New"/>
              <a:sym typeface="Courier New"/>
            </a:endParaRPr>
          </a:p>
          <a:p>
            <a:pPr indent="0" lvl="0" marL="0" rtl="0" algn="just">
              <a:spcBef>
                <a:spcPts val="0"/>
              </a:spcBef>
              <a:spcAft>
                <a:spcPts val="0"/>
              </a:spcAft>
              <a:buNone/>
            </a:pPr>
            <a:r>
              <a:t/>
            </a:r>
            <a:endParaRPr sz="1600">
              <a:solidFill>
                <a:srgbClr val="171717"/>
              </a:solidFill>
              <a:highlight>
                <a:srgbClr val="E3E3E3"/>
              </a:highlight>
              <a:latin typeface="Courier New"/>
              <a:ea typeface="Courier New"/>
              <a:cs typeface="Courier New"/>
              <a:sym typeface="Courier New"/>
            </a:endParaRPr>
          </a:p>
          <a:p>
            <a:pPr indent="0" lvl="0" marL="0" rtl="0" algn="just">
              <a:spcBef>
                <a:spcPts val="0"/>
              </a:spcBef>
              <a:spcAft>
                <a:spcPts val="0"/>
              </a:spcAft>
              <a:buNone/>
            </a:pPr>
            <a:r>
              <a:rPr lang="fr" sz="1600"/>
              <a:t>Au niveau du bot framework emulator on écrit des messages qui sont envoyés au bot, et ce dernier </a:t>
            </a:r>
            <a:r>
              <a:rPr lang="fr" sz="1600"/>
              <a:t>réagit à cela : il renvoyait “Echo : input”</a:t>
            </a:r>
            <a:endParaRPr sz="1600">
              <a:solidFill>
                <a:srgbClr val="171717"/>
              </a:solidFill>
              <a:highlight>
                <a:srgbClr val="E3E3E3"/>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0" y="438825"/>
            <a:ext cx="9143998" cy="4346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subTitle"/>
          </p:nvPr>
        </p:nvSpPr>
        <p:spPr>
          <a:xfrm>
            <a:off x="297100" y="1177475"/>
            <a:ext cx="4045200" cy="299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1800"/>
              <a:t>Ensuite on a </a:t>
            </a:r>
            <a:r>
              <a:rPr lang="fr" sz="1800"/>
              <a:t>créé un compte Azure, dessus on a pu créer notre QnA Maker.</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fr" sz="1800"/>
              <a:t>Elle nous sert de base de question/réponse où on a pu générer pour un nombre de questions données une réponse adéquate.</a:t>
            </a:r>
            <a:r>
              <a:rPr lang="fr" sz="1800"/>
              <a:t>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fr" sz="1800"/>
              <a:t>On l’a publié afin de récupérer les informations nécessaires dont on avait besoin sur Visual studio afin de les connecter.</a:t>
            </a:r>
            <a:endParaRPr sz="1800"/>
          </a:p>
        </p:txBody>
      </p:sp>
      <p:pic>
        <p:nvPicPr>
          <p:cNvPr id="102" name="Google Shape;102;p19"/>
          <p:cNvPicPr preferRelativeResize="0"/>
          <p:nvPr/>
        </p:nvPicPr>
        <p:blipFill rotWithShape="1">
          <a:blip r:embed="rId3">
            <a:alphaModFix/>
          </a:blip>
          <a:srcRect b="6950" l="0" r="38446" t="0"/>
          <a:stretch/>
        </p:blipFill>
        <p:spPr>
          <a:xfrm>
            <a:off x="4572000" y="1106700"/>
            <a:ext cx="4572001" cy="339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47000" y="16145"/>
            <a:ext cx="9097001" cy="49703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1" type="subTitle"/>
          </p:nvPr>
        </p:nvSpPr>
        <p:spPr>
          <a:xfrm>
            <a:off x="286600" y="1040451"/>
            <a:ext cx="4045200" cy="1574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fr" sz="2000"/>
              <a:t>Ensuite on a essayé de modifier le code afin de pouvoir obtenir sur notre Bot framework emulator une réponse provenant de notre base de données.</a:t>
            </a:r>
            <a:endParaRPr sz="2000"/>
          </a:p>
        </p:txBody>
      </p:sp>
      <p:pic>
        <p:nvPicPr>
          <p:cNvPr id="113" name="Google Shape;113;p21"/>
          <p:cNvPicPr preferRelativeResize="0"/>
          <p:nvPr/>
        </p:nvPicPr>
        <p:blipFill>
          <a:blip r:embed="rId3">
            <a:alphaModFix/>
          </a:blip>
          <a:stretch>
            <a:fillRect/>
          </a:stretch>
        </p:blipFill>
        <p:spPr>
          <a:xfrm>
            <a:off x="4572000" y="71413"/>
            <a:ext cx="4506424" cy="5000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