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5"/>
  </p:notesMasterIdLst>
  <p:sldIdLst>
    <p:sldId id="256" r:id="rId2"/>
    <p:sldId id="284" r:id="rId3"/>
    <p:sldId id="287" r:id="rId4"/>
    <p:sldId id="262" r:id="rId5"/>
    <p:sldId id="259" r:id="rId6"/>
    <p:sldId id="286" r:id="rId7"/>
    <p:sldId id="288" r:id="rId8"/>
    <p:sldId id="289" r:id="rId9"/>
    <p:sldId id="261" r:id="rId10"/>
    <p:sldId id="292" r:id="rId11"/>
    <p:sldId id="296" r:id="rId12"/>
    <p:sldId id="291" r:id="rId13"/>
    <p:sldId id="272" r:id="rId14"/>
    <p:sldId id="260" r:id="rId15"/>
    <p:sldId id="295" r:id="rId16"/>
    <p:sldId id="267" r:id="rId17"/>
    <p:sldId id="268" r:id="rId18"/>
    <p:sldId id="271" r:id="rId19"/>
    <p:sldId id="275" r:id="rId20"/>
    <p:sldId id="277" r:id="rId21"/>
    <p:sldId id="278" r:id="rId22"/>
    <p:sldId id="282" r:id="rId23"/>
    <p:sldId id="283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Hind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BC1"/>
    <a:srgbClr val="669B00"/>
    <a:srgbClr val="FF6600"/>
    <a:srgbClr val="7992C5"/>
    <a:srgbClr val="041F30"/>
    <a:srgbClr val="79C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B8A909-6EF0-441D-8C72-E1374BAABE42}">
  <a:tblStyle styleId="{F3B8A909-6EF0-441D-8C72-E1374BAABE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42" autoAdjust="0"/>
  </p:normalViewPr>
  <p:slideViewPr>
    <p:cSldViewPr snapToGrid="0">
      <p:cViewPr varScale="1">
        <p:scale>
          <a:sx n="99" d="100"/>
          <a:sy n="99" d="100"/>
        </p:scale>
        <p:origin x="9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79797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01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dirty="0" smtClean="0"/>
              <a:t>Direct competitor: Lediner.online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dirty="0" smtClean="0"/>
              <a:t>QA: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dirty="0" smtClean="0"/>
              <a:t>Q</a:t>
            </a:r>
            <a:r>
              <a:rPr lang="lt-LT" baseline="0" dirty="0" smtClean="0"/>
              <a:t> – what percent does the card payment take?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1982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626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90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0682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475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747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06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922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207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6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-&gt; said</a:t>
            </a:r>
            <a:r>
              <a:rPr lang="en-US" baseline="0" dirty="0" smtClean="0"/>
              <a:t> he’ll memorize but got it all wrong?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aseline="0" dirty="0" smtClean="0"/>
              <a:t>-&gt; gave a ridiculous explanation on why the bill cannot be split?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-&gt; couldn’t find him when the bill is needed?</a:t>
            </a:r>
          </a:p>
        </p:txBody>
      </p:sp>
    </p:spTree>
    <p:extLst>
      <p:ext uri="{BB962C8B-B14F-4D97-AF65-F5344CB8AC3E}">
        <p14:creationId xmlns:p14="http://schemas.microsoft.com/office/powerpoint/2010/main" val="470239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213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523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4e99475fc_445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4e99475fc_445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109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7873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605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96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090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03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83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5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8" r:id="rId8"/>
    <p:sldLayoutId id="2147483659" r:id="rId9"/>
    <p:sldLayoutId id="2147483660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22" y="2048197"/>
            <a:ext cx="4918672" cy="922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784816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Research</a:t>
            </a:r>
            <a:endParaRPr dirty="0"/>
          </a:p>
        </p:txBody>
      </p:sp>
      <p:sp>
        <p:nvSpPr>
          <p:cNvPr id="18" name="Google Shape;265;p23"/>
          <p:cNvSpPr txBox="1">
            <a:spLocks/>
          </p:cNvSpPr>
          <p:nvPr/>
        </p:nvSpPr>
        <p:spPr>
          <a:xfrm>
            <a:off x="834476" y="1676800"/>
            <a:ext cx="2103796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lt-LT" sz="2400" b="1" dirty="0" smtClean="0">
                <a:solidFill>
                  <a:srgbClr val="FF6600"/>
                </a:solidFill>
                <a:latin typeface="Hind" panose="020B0604020202020204" charset="0"/>
                <a:cs typeface="Hind" panose="020B0604020202020204" charset="0"/>
              </a:rPr>
              <a:t>Competitors</a:t>
            </a:r>
            <a:endParaRPr lang="en-US" sz="2200" dirty="0" smtClean="0">
              <a:solidFill>
                <a:srgbClr val="FF6600"/>
              </a:solidFill>
              <a:latin typeface="Hind" panose="020B0604020202020204" charset="0"/>
              <a:cs typeface="Hind" panose="020B0604020202020204" charset="0"/>
            </a:endParaRPr>
          </a:p>
          <a:p>
            <a:pPr>
              <a:spcBef>
                <a:spcPts val="600"/>
              </a:spcBef>
            </a:pPr>
            <a:r>
              <a:rPr lang="lt-LT" sz="1600" dirty="0" smtClean="0">
                <a:solidFill>
                  <a:srgbClr val="FF6600"/>
                </a:solidFill>
                <a:latin typeface="Hind" panose="020B0604020202020204" charset="0"/>
                <a:cs typeface="Hind" panose="020B0604020202020204" charset="0"/>
              </a:rPr>
              <a:t>Based in </a:t>
            </a:r>
            <a:r>
              <a:rPr lang="lt-LT" sz="1600" dirty="0" smtClean="0">
                <a:solidFill>
                  <a:srgbClr val="FF6600"/>
                </a:solidFill>
                <a:latin typeface="Hind" panose="020B0604020202020204" charset="0"/>
                <a:cs typeface="Hind" panose="020B0604020202020204" charset="0"/>
              </a:rPr>
              <a:t>USA </a:t>
            </a:r>
            <a:r>
              <a:rPr lang="lt-LT" sz="1600" i="1" dirty="0" smtClean="0">
                <a:solidFill>
                  <a:srgbClr val="FF6600"/>
                </a:solidFill>
                <a:latin typeface="Hind" panose="020B0604020202020204" charset="0"/>
                <a:cs typeface="Hind" panose="020B0604020202020204" charset="0"/>
              </a:rPr>
              <a:t>(LeDiner, NorthStar)</a:t>
            </a:r>
            <a:endParaRPr lang="en-US" sz="1600" i="1" dirty="0">
              <a:solidFill>
                <a:srgbClr val="FF6600"/>
              </a:solidFill>
              <a:latin typeface="Hind" panose="020B0604020202020204" charset="0"/>
              <a:cs typeface="Hind" panose="020B0604020202020204" charset="0"/>
            </a:endParaRPr>
          </a:p>
          <a:p>
            <a:pPr>
              <a:spcBef>
                <a:spcPts val="600"/>
              </a:spcBef>
            </a:pPr>
            <a:r>
              <a:rPr lang="lt-LT" sz="1600" dirty="0" smtClean="0">
                <a:solidFill>
                  <a:srgbClr val="FF6600"/>
                </a:solidFill>
                <a:latin typeface="Hind" panose="020B0604020202020204" charset="0"/>
                <a:cs typeface="Hind" panose="020B0604020202020204" charset="0"/>
              </a:rPr>
              <a:t>Exlusive app production, not SaaS</a:t>
            </a:r>
            <a:endParaRPr lang="lt-LT" sz="1600" dirty="0" smtClean="0">
              <a:solidFill>
                <a:srgbClr val="FF6600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19" name="Google Shape;266;p23"/>
          <p:cNvSpPr txBox="1">
            <a:spLocks/>
          </p:cNvSpPr>
          <p:nvPr/>
        </p:nvSpPr>
        <p:spPr>
          <a:xfrm>
            <a:off x="2755359" y="1676800"/>
            <a:ext cx="2412159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lt-LT" sz="2400" b="1" dirty="0" smtClean="0">
                <a:solidFill>
                  <a:srgbClr val="7992C5"/>
                </a:solidFill>
                <a:latin typeface="Hind" panose="020B0604020202020204" charset="0"/>
                <a:cs typeface="Hind" panose="020B0604020202020204" charset="0"/>
              </a:rPr>
              <a:t>Target audience</a:t>
            </a:r>
          </a:p>
          <a:p>
            <a:pPr>
              <a:spcBef>
                <a:spcPts val="600"/>
              </a:spcBef>
            </a:pPr>
            <a:r>
              <a:rPr lang="lt-LT" sz="1600" dirty="0" smtClean="0">
                <a:solidFill>
                  <a:srgbClr val="7992C5"/>
                </a:solidFill>
                <a:latin typeface="Hind" panose="020B0604020202020204" charset="0"/>
                <a:cs typeface="Hind" panose="020B0604020202020204" charset="0"/>
              </a:rPr>
              <a:t>Casual dining, chain restaurants</a:t>
            </a:r>
          </a:p>
          <a:p>
            <a:pPr>
              <a:spcBef>
                <a:spcPts val="600"/>
              </a:spcBef>
            </a:pPr>
            <a:r>
              <a:rPr lang="lt-LT" sz="1600" dirty="0" smtClean="0">
                <a:solidFill>
                  <a:srgbClr val="7992C5"/>
                </a:solidFill>
                <a:latin typeface="Hind" panose="020B0604020202020204" charset="0"/>
                <a:cs typeface="Hind" panose="020B0604020202020204" charset="0"/>
              </a:rPr>
              <a:t>Restaurants with satellite locations</a:t>
            </a:r>
          </a:p>
        </p:txBody>
      </p:sp>
      <p:sp>
        <p:nvSpPr>
          <p:cNvPr id="21" name="Google Shape;267;p23"/>
          <p:cNvSpPr txBox="1">
            <a:spLocks/>
          </p:cNvSpPr>
          <p:nvPr/>
        </p:nvSpPr>
        <p:spPr>
          <a:xfrm>
            <a:off x="5167518" y="1676800"/>
            <a:ext cx="2457649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lt-LT" sz="2400" b="1" dirty="0" smtClean="0">
                <a:solidFill>
                  <a:srgbClr val="79C55F"/>
                </a:solidFill>
                <a:latin typeface="Hind" panose="020B0604020202020204" charset="0"/>
                <a:cs typeface="Hind" panose="020B0604020202020204" charset="0"/>
              </a:rPr>
              <a:t>Integration</a:t>
            </a:r>
            <a:endParaRPr lang="lt-LT" sz="2200" b="1" dirty="0" smtClean="0">
              <a:solidFill>
                <a:srgbClr val="79C55F"/>
              </a:solidFill>
              <a:latin typeface="Hind" panose="020B0604020202020204" charset="0"/>
              <a:cs typeface="Hind" panose="020B0604020202020204" charset="0"/>
            </a:endParaRPr>
          </a:p>
          <a:p>
            <a:pPr>
              <a:spcBef>
                <a:spcPts val="600"/>
              </a:spcBef>
            </a:pPr>
            <a:r>
              <a:rPr lang="lt-LT" sz="1600" dirty="0" smtClean="0">
                <a:solidFill>
                  <a:srgbClr val="79C55F"/>
                </a:solidFill>
                <a:latin typeface="Hind" panose="020B0604020202020204" charset="0"/>
                <a:cs typeface="Hind" panose="020B0604020202020204" charset="0"/>
              </a:rPr>
              <a:t>Integrate with existing PoS systems</a:t>
            </a:r>
          </a:p>
          <a:p>
            <a:pPr>
              <a:spcBef>
                <a:spcPts val="600"/>
              </a:spcBef>
            </a:pPr>
            <a:r>
              <a:rPr lang="lt-LT" sz="1600" dirty="0" smtClean="0">
                <a:solidFill>
                  <a:srgbClr val="79C55F"/>
                </a:solidFill>
                <a:latin typeface="Hind" panose="020B0604020202020204" charset="0"/>
                <a:cs typeface="Hind" panose="020B0604020202020204" charset="0"/>
              </a:rPr>
              <a:t>Separate web app for restaurant may be unnecessary</a:t>
            </a:r>
          </a:p>
        </p:txBody>
      </p:sp>
    </p:spTree>
    <p:extLst>
      <p:ext uri="{BB962C8B-B14F-4D97-AF65-F5344CB8AC3E}">
        <p14:creationId xmlns:p14="http://schemas.microsoft.com/office/powerpoint/2010/main" val="7622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>
            <a:spLocks noGrp="1"/>
          </p:cNvSpPr>
          <p:nvPr>
            <p:ph type="ctrTitle" idx="4294967295"/>
          </p:nvPr>
        </p:nvSpPr>
        <p:spPr>
          <a:xfrm>
            <a:off x="480447" y="1376850"/>
            <a:ext cx="6034200" cy="907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CC00"/>
                </a:solidFill>
              </a:rPr>
              <a:t>6</a:t>
            </a:r>
            <a:r>
              <a:rPr lang="en" sz="2800" dirty="0" smtClean="0">
                <a:solidFill>
                  <a:srgbClr val="FFCC00"/>
                </a:solidFill>
              </a:rPr>
              <a:t>,94 billion $</a:t>
            </a:r>
            <a:endParaRPr sz="2800" dirty="0">
              <a:solidFill>
                <a:srgbClr val="FFCC00"/>
              </a:solidFill>
            </a:endParaRPr>
          </a:p>
        </p:txBody>
      </p:sp>
      <p:sp>
        <p:nvSpPr>
          <p:cNvPr id="324" name="Google Shape;324;p30"/>
          <p:cNvSpPr txBox="1">
            <a:spLocks noGrp="1"/>
          </p:cNvSpPr>
          <p:nvPr>
            <p:ph type="subTitle" idx="4294967295"/>
          </p:nvPr>
        </p:nvSpPr>
        <p:spPr>
          <a:xfrm>
            <a:off x="480447" y="2019398"/>
            <a:ext cx="7477932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Global estimated restaurant management software market worth by 2025</a:t>
            </a:r>
            <a:r>
              <a:rPr lang="en" sz="1800" baseline="30000" dirty="0" smtClean="0"/>
              <a:t>1</a:t>
            </a:r>
            <a:endParaRPr sz="1800" baseline="30000" dirty="0"/>
          </a:p>
        </p:txBody>
      </p:sp>
      <p:sp>
        <p:nvSpPr>
          <p:cNvPr id="325" name="Google Shape;325;p30"/>
          <p:cNvSpPr txBox="1">
            <a:spLocks noGrp="1"/>
          </p:cNvSpPr>
          <p:nvPr>
            <p:ph type="ctrTitle" idx="4294967295"/>
          </p:nvPr>
        </p:nvSpPr>
        <p:spPr>
          <a:xfrm>
            <a:off x="1131376" y="2598644"/>
            <a:ext cx="6470542" cy="8163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FF0066"/>
                </a:solidFill>
              </a:rPr>
              <a:t>14,6</a:t>
            </a:r>
            <a:r>
              <a:rPr lang="en-US" sz="2800" dirty="0">
                <a:solidFill>
                  <a:srgbClr val="FF0066"/>
                </a:solidFill>
              </a:rPr>
              <a:t>% </a:t>
            </a:r>
            <a:r>
              <a:rPr lang="en-US" sz="2800" dirty="0" smtClean="0">
                <a:solidFill>
                  <a:srgbClr val="FF0066"/>
                </a:solidFill>
              </a:rPr>
              <a:t>average growth rate</a:t>
            </a:r>
            <a:endParaRPr sz="2800" dirty="0">
              <a:solidFill>
                <a:srgbClr val="FF0066"/>
              </a:solidFill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subTitle" idx="4294967295"/>
          </p:nvPr>
        </p:nvSpPr>
        <p:spPr>
          <a:xfrm>
            <a:off x="1131376" y="3092799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/>
              <a:t>of </a:t>
            </a:r>
            <a:r>
              <a:rPr lang="en-US" sz="1800" dirty="0" err="1" smtClean="0"/>
              <a:t>PoS</a:t>
            </a:r>
            <a:r>
              <a:rPr lang="en-US" sz="1800" dirty="0" smtClean="0"/>
              <a:t> systems usage per period</a:t>
            </a:r>
            <a:r>
              <a:rPr lang="en-US" sz="1800" baseline="30000" dirty="0">
                <a:solidFill>
                  <a:schemeClr val="bg1"/>
                </a:solidFill>
              </a:rPr>
              <a:t> 1</a:t>
            </a:r>
            <a:endParaRPr lang="en-US" sz="1800" dirty="0"/>
          </a:p>
        </p:txBody>
      </p:sp>
      <p:sp>
        <p:nvSpPr>
          <p:cNvPr id="10" name="Google Shape;326;p30"/>
          <p:cNvSpPr txBox="1">
            <a:spLocks/>
          </p:cNvSpPr>
          <p:nvPr/>
        </p:nvSpPr>
        <p:spPr>
          <a:xfrm>
            <a:off x="2089688" y="4680325"/>
            <a:ext cx="6690102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None/>
            </a:pPr>
            <a:r>
              <a:rPr lang="en-US" sz="1050" baseline="30000" dirty="0" smtClean="0">
                <a:solidFill>
                  <a:schemeClr val="bg1"/>
                </a:solidFill>
              </a:rPr>
              <a:t>1 </a:t>
            </a:r>
            <a:r>
              <a:rPr lang="lt-LT" sz="1050" dirty="0" smtClean="0">
                <a:solidFill>
                  <a:schemeClr val="bg1"/>
                </a:solidFill>
              </a:rPr>
              <a:t>https</a:t>
            </a:r>
            <a:r>
              <a:rPr lang="lt-LT" sz="1050" dirty="0">
                <a:solidFill>
                  <a:schemeClr val="bg1"/>
                </a:solidFill>
              </a:rPr>
              <a:t>://</a:t>
            </a:r>
            <a:r>
              <a:rPr lang="lt-LT" sz="1050" dirty="0" smtClean="0">
                <a:solidFill>
                  <a:schemeClr val="bg1"/>
                </a:solidFill>
              </a:rPr>
              <a:t>www.grandviewresearch.com/press-release/global-restaurant-management-software-market</a:t>
            </a:r>
            <a:r>
              <a:rPr lang="en-US" sz="1050" dirty="0" smtClean="0">
                <a:solidFill>
                  <a:schemeClr val="bg1"/>
                </a:solidFill>
              </a:rPr>
              <a:t>, May 2018</a:t>
            </a:r>
            <a:endParaRPr lang="lt-LT" sz="1050" dirty="0">
              <a:solidFill>
                <a:schemeClr val="bg1"/>
              </a:solidFill>
            </a:endParaRPr>
          </a:p>
        </p:txBody>
      </p:sp>
      <p:sp>
        <p:nvSpPr>
          <p:cNvPr id="16" name="Google Shape;334;p31"/>
          <p:cNvSpPr txBox="1">
            <a:spLocks/>
          </p:cNvSpPr>
          <p:nvPr/>
        </p:nvSpPr>
        <p:spPr>
          <a:xfrm>
            <a:off x="1067088" y="912850"/>
            <a:ext cx="5784816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b="1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Scalability</a:t>
            </a:r>
            <a:endParaRPr lang="lt-LT" sz="3000" b="1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18" name="Google Shape;346;p31"/>
          <p:cNvSpPr txBox="1"/>
          <p:nvPr/>
        </p:nvSpPr>
        <p:spPr>
          <a:xfrm>
            <a:off x="916790" y="3556236"/>
            <a:ext cx="6470543" cy="98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55BC1"/>
                </a:solidFill>
                <a:latin typeface="Hind"/>
                <a:ea typeface="Hind"/>
                <a:cs typeface="Hind"/>
                <a:sym typeface="Hind"/>
              </a:rPr>
              <a:t>Easy entry </a:t>
            </a:r>
          </a:p>
        </p:txBody>
      </p:sp>
      <p:sp>
        <p:nvSpPr>
          <p:cNvPr id="20" name="Google Shape;326;p30"/>
          <p:cNvSpPr txBox="1">
            <a:spLocks/>
          </p:cNvSpPr>
          <p:nvPr/>
        </p:nvSpPr>
        <p:spPr>
          <a:xfrm>
            <a:off x="916790" y="4135600"/>
            <a:ext cx="60342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n-US" sz="1800" dirty="0" smtClean="0"/>
              <a:t>1 platform for restaurants, 1 app for customers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5801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SCALABILITY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3649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1018320" y="428142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dirty="0" smtClean="0"/>
              <a:t>What‘s next?</a:t>
            </a:r>
            <a:endParaRPr dirty="0"/>
          </a:p>
        </p:txBody>
      </p:sp>
      <p:grpSp>
        <p:nvGrpSpPr>
          <p:cNvPr id="335" name="Google Shape;335;p31"/>
          <p:cNvGrpSpPr/>
          <p:nvPr/>
        </p:nvGrpSpPr>
        <p:grpSpPr>
          <a:xfrm rot="13135652" flipH="1">
            <a:off x="4368785" y="3041834"/>
            <a:ext cx="821730" cy="1228760"/>
            <a:chOff x="4171679" y="1802748"/>
            <a:chExt cx="821730" cy="1228760"/>
          </a:xfrm>
        </p:grpSpPr>
        <p:sp>
          <p:nvSpPr>
            <p:cNvPr id="336" name="Google Shape;336;p31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C55BC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C55BC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 rot="13087627" flipH="1">
            <a:off x="2263602" y="1698726"/>
            <a:ext cx="821730" cy="1228859"/>
            <a:chOff x="1972825" y="1803752"/>
            <a:chExt cx="821730" cy="1228859"/>
          </a:xfrm>
        </p:grpSpPr>
        <p:sp>
          <p:nvSpPr>
            <p:cNvPr id="339" name="Google Shape;339;p31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1"/>
          <p:cNvSpPr txBox="1"/>
          <p:nvPr/>
        </p:nvSpPr>
        <p:spPr>
          <a:xfrm>
            <a:off x="0" y="1197064"/>
            <a:ext cx="2730078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Integrate</a:t>
            </a:r>
            <a:endParaRPr lang="lt-LT" sz="2400" b="1" dirty="0" smtClean="0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dirty="0" smtClean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Meeting </a:t>
            </a:r>
            <a:r>
              <a:rPr lang="lt-LT" sz="1600" dirty="0" smtClean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with</a:t>
            </a:r>
            <a:r>
              <a:rPr lang="en-US" sz="1600" dirty="0" smtClean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/>
            </a:r>
            <a:br>
              <a:rPr lang="en-US" sz="1600" dirty="0" smtClean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</a:br>
            <a:r>
              <a:rPr lang="lt-LT" sz="1600" dirty="0" smtClean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r>
              <a:rPr lang="lt-LT" sz="1600" dirty="0" smtClean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R-keeper rep </a:t>
            </a:r>
            <a:r>
              <a:rPr lang="lt-LT" sz="1600" dirty="0" smtClean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Paulius</a:t>
            </a:r>
            <a:r>
              <a:rPr lang="en-US" sz="1600" dirty="0" smtClean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r>
              <a:rPr lang="lt-LT" sz="1600" dirty="0" smtClean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Kudulis</a:t>
            </a:r>
            <a:endParaRPr lang="lt-LT" sz="1600" dirty="0" smtClean="0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1663268" y="2578612"/>
            <a:ext cx="2899266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Finalize</a:t>
            </a:r>
            <a:endParaRPr lang="lt-LT" sz="2400" b="1" dirty="0" smtClean="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dirty="0" smtClean="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Finish up mobile app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Improve UX</a:t>
            </a:r>
            <a:endParaRPr lang="lt-LT" sz="1600" dirty="0" smtClean="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3719819" y="3577225"/>
            <a:ext cx="2944317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Sell</a:t>
            </a:r>
            <a:endParaRPr lang="lt-LT" sz="2400" b="1" dirty="0" smtClean="0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dirty="0" smtClean="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Show the MVP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dirty="0" smtClean="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Discuss </a:t>
            </a:r>
            <a:r>
              <a:rPr lang="en-US" sz="1600" dirty="0" smtClean="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with restaurants</a:t>
            </a:r>
            <a:endParaRPr lang="lt-LT" sz="1600" dirty="0" smtClean="0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1573078" y="1980773"/>
            <a:ext cx="5683576" cy="11005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“</a:t>
            </a:r>
            <a:r>
              <a:rPr lang="lt-LT" dirty="0" smtClean="0"/>
              <a:t>This may work.</a:t>
            </a:r>
            <a:br>
              <a:rPr lang="lt-LT" dirty="0" smtClean="0"/>
            </a:br>
            <a:r>
              <a:rPr lang="lt-LT" dirty="0" smtClean="0"/>
              <a:t>For some restaurants, I guess</a:t>
            </a:r>
            <a:r>
              <a:rPr lang="en" dirty="0" smtClean="0"/>
              <a:t>”</a:t>
            </a:r>
            <a:r>
              <a:rPr lang="lt-LT" dirty="0" smtClean="0"/>
              <a:t> </a:t>
            </a:r>
          </a:p>
        </p:txBody>
      </p:sp>
      <p:sp>
        <p:nvSpPr>
          <p:cNvPr id="4" name="Google Shape;225;p19"/>
          <p:cNvSpPr txBox="1">
            <a:spLocks/>
          </p:cNvSpPr>
          <p:nvPr/>
        </p:nvSpPr>
        <p:spPr>
          <a:xfrm>
            <a:off x="1573078" y="2918633"/>
            <a:ext cx="5683576" cy="110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r">
              <a:buFont typeface="Hind"/>
              <a:buNone/>
            </a:pPr>
            <a:r>
              <a:rPr lang="en-US" i="0" dirty="0" smtClean="0"/>
              <a:t>Tom Nicholson,</a:t>
            </a:r>
            <a:endParaRPr lang="lt-LT" i="0" dirty="0" smtClean="0"/>
          </a:p>
          <a:p>
            <a:pPr marL="0" indent="0" algn="r">
              <a:buFont typeface="Hind"/>
              <a:buNone/>
            </a:pPr>
            <a:r>
              <a:rPr lang="en-US" i="0" dirty="0" smtClean="0"/>
              <a:t> founder of </a:t>
            </a:r>
            <a:r>
              <a:rPr lang="lt-LT" i="0" dirty="0" smtClean="0"/>
              <a:t>Jurgis and Drakonas</a:t>
            </a:r>
            <a:endParaRPr lang="en-US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4;p31"/>
          <p:cNvSpPr txBox="1">
            <a:spLocks/>
          </p:cNvSpPr>
          <p:nvPr/>
        </p:nvSpPr>
        <p:spPr>
          <a:xfrm>
            <a:off x="377091" y="259280"/>
            <a:ext cx="5784816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lt-LT" sz="3000" b="1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Team</a:t>
            </a:r>
            <a:endParaRPr lang="lt-LT" sz="3000" b="1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56488" y="547710"/>
            <a:ext cx="2156738" cy="2363211"/>
            <a:chOff x="1116584" y="575786"/>
            <a:chExt cx="2156738" cy="2363211"/>
          </a:xfrm>
        </p:grpSpPr>
        <p:pic>
          <p:nvPicPr>
            <p:cNvPr id="6" name="Picture 2" descr="C:\Users\Laurynas\Desktop\team\Aurimas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425" y="575786"/>
              <a:ext cx="1676400" cy="1676400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  <a:effectLst/>
          </p:spPr>
        </p:pic>
        <p:sp>
          <p:nvSpPr>
            <p:cNvPr id="11" name="Google Shape;225;p19"/>
            <p:cNvSpPr txBox="1">
              <a:spLocks/>
            </p:cNvSpPr>
            <p:nvPr/>
          </p:nvSpPr>
          <p:spPr>
            <a:xfrm>
              <a:off x="1116584" y="2109731"/>
              <a:ext cx="2156738" cy="829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1pPr>
              <a:lvl2pPr marL="914400" marR="0" lvl="1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»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 marL="0" indent="0">
                <a:buFont typeface="Hind"/>
                <a:buNone/>
              </a:pPr>
              <a:r>
                <a:rPr lang="lt-LT" sz="1600" i="0" dirty="0" smtClean="0"/>
                <a:t>Aurimas Šimkus</a:t>
              </a:r>
              <a:br>
                <a:rPr lang="lt-LT" sz="1600" i="0" dirty="0" smtClean="0"/>
              </a:br>
              <a:r>
                <a:rPr lang="en-US" sz="1600" b="0" i="0" dirty="0" smtClean="0"/>
                <a:t>Solution architect</a:t>
              </a:r>
              <a:endParaRPr lang="en-US" sz="1600" b="0" i="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59839" y="543391"/>
            <a:ext cx="2156738" cy="2362085"/>
            <a:chOff x="3272984" y="565849"/>
            <a:chExt cx="2156738" cy="2362085"/>
          </a:xfrm>
        </p:grpSpPr>
        <p:pic>
          <p:nvPicPr>
            <p:cNvPr id="3" name="Picture 3" descr="C:\Users\Laurynas\Desktop\team\Jurgis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516" y="565849"/>
              <a:ext cx="1676400" cy="16764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Google Shape;225;p19"/>
            <p:cNvSpPr txBox="1">
              <a:spLocks/>
            </p:cNvSpPr>
            <p:nvPr/>
          </p:nvSpPr>
          <p:spPr>
            <a:xfrm>
              <a:off x="3272984" y="2098668"/>
              <a:ext cx="2156738" cy="829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1pPr>
              <a:lvl2pPr marL="914400" marR="0" lvl="1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»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 marL="0" indent="0">
                <a:buFont typeface="Hind"/>
                <a:buNone/>
              </a:pPr>
              <a:r>
                <a:rPr lang="lt-LT" sz="1600" i="0" dirty="0" smtClean="0"/>
                <a:t>Jurgis Kargaudas</a:t>
              </a:r>
              <a:br>
                <a:rPr lang="lt-LT" sz="1600" i="0" dirty="0" smtClean="0"/>
              </a:br>
              <a:r>
                <a:rPr lang="en-US" sz="1600" b="0" i="0" dirty="0" smtClean="0"/>
                <a:t>Full-stack dev</a:t>
              </a:r>
              <a:endParaRPr lang="en-US" sz="1400" b="0" i="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78095" y="547710"/>
            <a:ext cx="2532116" cy="2357766"/>
            <a:chOff x="5185105" y="565849"/>
            <a:chExt cx="2532116" cy="2357766"/>
          </a:xfrm>
        </p:grpSpPr>
        <p:pic>
          <p:nvPicPr>
            <p:cNvPr id="4" name="Picture 4" descr="C:\Users\Laurynas\Desktop\team\Arturas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7608" y="565849"/>
              <a:ext cx="1683327" cy="168332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Google Shape;225;p19"/>
            <p:cNvSpPr txBox="1">
              <a:spLocks/>
            </p:cNvSpPr>
            <p:nvPr/>
          </p:nvSpPr>
          <p:spPr>
            <a:xfrm>
              <a:off x="5185105" y="2094349"/>
              <a:ext cx="2532116" cy="829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1pPr>
              <a:lvl2pPr marL="914400" marR="0" lvl="1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»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 marL="0" indent="0">
                <a:buFont typeface="Hind"/>
                <a:buNone/>
              </a:pPr>
              <a:r>
                <a:rPr lang="lt-LT" sz="1600" i="0" dirty="0" smtClean="0"/>
                <a:t>Artūras Bončkus</a:t>
              </a:r>
              <a:br>
                <a:rPr lang="lt-LT" sz="1600" i="0" dirty="0" smtClean="0"/>
              </a:br>
              <a:r>
                <a:rPr lang="en-US" sz="1600" b="0" i="0" dirty="0" smtClean="0"/>
                <a:t>Mobile app dev</a:t>
              </a:r>
              <a:endParaRPr lang="en-US" sz="1400" b="0" i="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64840" y="2872223"/>
            <a:ext cx="2156738" cy="2366883"/>
            <a:chOff x="2254413" y="2864220"/>
            <a:chExt cx="2156738" cy="2366883"/>
          </a:xfrm>
        </p:grpSpPr>
        <p:pic>
          <p:nvPicPr>
            <p:cNvPr id="5" name="Picture 5" descr="C:\Users\Laurynas\Desktop\team\Lauryna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4583" y="2864220"/>
              <a:ext cx="1676399" cy="1676399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Google Shape;225;p19"/>
            <p:cNvSpPr txBox="1">
              <a:spLocks/>
            </p:cNvSpPr>
            <p:nvPr/>
          </p:nvSpPr>
          <p:spPr>
            <a:xfrm>
              <a:off x="2254413" y="4401837"/>
              <a:ext cx="2156738" cy="829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1pPr>
              <a:lvl2pPr marL="914400" marR="0" lvl="1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»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 marL="0" indent="0">
                <a:buFont typeface="Hind"/>
                <a:buNone/>
              </a:pPr>
              <a:r>
                <a:rPr lang="lt-LT" sz="1600" i="0" dirty="0" smtClean="0"/>
                <a:t>Laurynas Šimkūnas</a:t>
              </a:r>
              <a:br>
                <a:rPr lang="lt-LT" sz="1600" i="0" dirty="0" smtClean="0"/>
              </a:br>
              <a:r>
                <a:rPr lang="en-US" sz="1600" b="0" i="0" dirty="0" smtClean="0"/>
                <a:t>Back-end dev</a:t>
              </a:r>
              <a:endParaRPr lang="en-US" sz="1400" b="0" i="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42266" y="2870293"/>
            <a:ext cx="2156738" cy="2368813"/>
            <a:chOff x="4542266" y="2870293"/>
            <a:chExt cx="2156738" cy="236881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3959" y="2870293"/>
              <a:ext cx="1673352" cy="1700109"/>
            </a:xfrm>
            <a:prstGeom prst="ellipse">
              <a:avLst/>
            </a:prstGeom>
          </p:spPr>
        </p:pic>
        <p:sp>
          <p:nvSpPr>
            <p:cNvPr id="17" name="Google Shape;225;p19"/>
            <p:cNvSpPr txBox="1">
              <a:spLocks/>
            </p:cNvSpPr>
            <p:nvPr/>
          </p:nvSpPr>
          <p:spPr>
            <a:xfrm>
              <a:off x="4542266" y="4409840"/>
              <a:ext cx="2156738" cy="829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1pPr>
              <a:lvl2pPr marL="914400" marR="0" lvl="1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›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81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2400"/>
                <a:buFont typeface="Hind"/>
                <a:buChar char="»"/>
                <a:defRPr sz="2400" b="1" i="1" u="none" strike="noStrike" cap="none">
                  <a:solidFill>
                    <a:srgbClr val="FFFFFF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 marL="0" indent="0">
                <a:buFont typeface="Hind"/>
                <a:buNone/>
              </a:pPr>
              <a:r>
                <a:rPr lang="lt-LT" sz="1600" i="0" dirty="0" smtClean="0"/>
                <a:t>Arvydas Jocius</a:t>
              </a:r>
              <a:br>
                <a:rPr lang="lt-LT" sz="1600" i="0" dirty="0" smtClean="0"/>
              </a:br>
              <a:r>
                <a:rPr lang="en-US" sz="1600" b="0" i="0" dirty="0" smtClean="0"/>
                <a:t>Business developer</a:t>
              </a:r>
              <a:endParaRPr lang="en-US" sz="1400" b="0" i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92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2983325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Gray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116120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White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480545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Black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97" name="Google Shape;297;p27"/>
          <p:cNvGraphicFramePr/>
          <p:nvPr/>
        </p:nvGraphicFramePr>
        <p:xfrm>
          <a:off x="1129000" y="1737981"/>
          <a:ext cx="5772300" cy="2339700"/>
        </p:xfrm>
        <a:graphic>
          <a:graphicData uri="http://schemas.openxmlformats.org/drawingml/2006/table">
            <a:tbl>
              <a:tblPr>
                <a:noFill/>
                <a:tableStyleId>{F3B8A909-6EF0-441D-8C72-E1374BAABE42}</a:tableStyleId>
              </a:tblPr>
              <a:tblGrid>
                <a:gridCol w="1443075"/>
                <a:gridCol w="1443075"/>
                <a:gridCol w="1443075"/>
                <a:gridCol w="1443075"/>
              </a:tblGrid>
              <a:tr h="58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Yellow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7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Blue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30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15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Orange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5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24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16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9528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C00"/>
                </a:solidFill>
              </a:rPr>
              <a:t>89,526,124$</a:t>
            </a:r>
            <a:endParaRPr sz="7200">
              <a:solidFill>
                <a:srgbClr val="FFCC00"/>
              </a:solidFill>
            </a:endParaRPr>
          </a:p>
        </p:txBody>
      </p:sp>
      <p:sp>
        <p:nvSpPr>
          <p:cNvPr id="324" name="Google Shape;324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14875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25" name="Google Shape;325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3581693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66"/>
                </a:solidFill>
              </a:rPr>
              <a:t>100%</a:t>
            </a:r>
            <a:endParaRPr sz="7200">
              <a:solidFill>
                <a:srgbClr val="FF0066"/>
              </a:solidFill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4116401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2267247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6600"/>
                </a:solidFill>
              </a:rPr>
              <a:t>185,244</a:t>
            </a:r>
            <a:r>
              <a:rPr lang="en" sz="4800">
                <a:solidFill>
                  <a:srgbClr val="FF6600"/>
                </a:solidFill>
              </a:rPr>
              <a:t> users</a:t>
            </a:r>
            <a:endParaRPr sz="4800">
              <a:solidFill>
                <a:srgbClr val="FF6600"/>
              </a:solidFill>
            </a:endParaRPr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2801955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5146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3CCCC"/>
                </a:solidFill>
              </a:rPr>
              <a:t>ANDROID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73" name="Google Shape;373;p34"/>
          <p:cNvSpPr/>
          <p:nvPr/>
        </p:nvSpPr>
        <p:spPr>
          <a:xfrm>
            <a:off x="5240125" y="839000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341;p31"/>
          <p:cNvGrpSpPr/>
          <p:nvPr/>
        </p:nvGrpSpPr>
        <p:grpSpPr>
          <a:xfrm rot="3456722">
            <a:off x="5677848" y="686274"/>
            <a:ext cx="766793" cy="1000651"/>
            <a:chOff x="5808538" y="1803695"/>
            <a:chExt cx="821730" cy="1228977"/>
          </a:xfrm>
        </p:grpSpPr>
        <p:sp>
          <p:nvSpPr>
            <p:cNvPr id="10" name="Google Shape;342;p31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43;p31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87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FF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9" name="Google Shape;389;p36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66"/>
                </a:solidFill>
              </a:rPr>
              <a:t>TABLET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3076725" y="896774"/>
            <a:ext cx="4596701" cy="357858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3269080" y="1086811"/>
            <a:ext cx="4212000" cy="26895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4294967295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99FF"/>
                </a:solidFill>
              </a:rPr>
              <a:t>DESKTOP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41"/>
          <p:cNvGrpSpPr/>
          <p:nvPr/>
        </p:nvGrpSpPr>
        <p:grpSpPr>
          <a:xfrm>
            <a:off x="1063545" y="422362"/>
            <a:ext cx="302266" cy="382273"/>
            <a:chOff x="584925" y="238125"/>
            <a:chExt cx="415200" cy="525100"/>
          </a:xfrm>
        </p:grpSpPr>
        <p:sp>
          <p:nvSpPr>
            <p:cNvPr id="427" name="Google Shape;427;p4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41"/>
          <p:cNvGrpSpPr/>
          <p:nvPr/>
        </p:nvGrpSpPr>
        <p:grpSpPr>
          <a:xfrm>
            <a:off x="1543589" y="477908"/>
            <a:ext cx="323614" cy="269396"/>
            <a:chOff x="1244325" y="314425"/>
            <a:chExt cx="444525" cy="370050"/>
          </a:xfrm>
        </p:grpSpPr>
        <p:sp>
          <p:nvSpPr>
            <p:cNvPr id="434" name="Google Shape;434;p4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41"/>
          <p:cNvGrpSpPr/>
          <p:nvPr/>
        </p:nvGrpSpPr>
        <p:grpSpPr>
          <a:xfrm>
            <a:off x="2041431" y="476580"/>
            <a:ext cx="309400" cy="272054"/>
            <a:chOff x="1928175" y="312600"/>
            <a:chExt cx="425000" cy="373700"/>
          </a:xfrm>
        </p:grpSpPr>
        <p:sp>
          <p:nvSpPr>
            <p:cNvPr id="437" name="Google Shape;437;p4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41"/>
          <p:cNvSpPr/>
          <p:nvPr/>
        </p:nvSpPr>
        <p:spPr>
          <a:xfrm>
            <a:off x="2560122" y="466801"/>
            <a:ext cx="253380" cy="29160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1"/>
          <p:cNvSpPr/>
          <p:nvPr/>
        </p:nvSpPr>
        <p:spPr>
          <a:xfrm>
            <a:off x="3068163" y="467693"/>
            <a:ext cx="218728" cy="289817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41"/>
          <p:cNvGrpSpPr/>
          <p:nvPr/>
        </p:nvGrpSpPr>
        <p:grpSpPr>
          <a:xfrm>
            <a:off x="3490497" y="462365"/>
            <a:ext cx="355628" cy="300500"/>
            <a:chOff x="3918650" y="293075"/>
            <a:chExt cx="488500" cy="412775"/>
          </a:xfrm>
        </p:grpSpPr>
        <p:sp>
          <p:nvSpPr>
            <p:cNvPr id="442" name="Google Shape;442;p4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41"/>
          <p:cNvGrpSpPr/>
          <p:nvPr/>
        </p:nvGrpSpPr>
        <p:grpSpPr>
          <a:xfrm>
            <a:off x="4012783" y="439688"/>
            <a:ext cx="292510" cy="345836"/>
            <a:chOff x="4636075" y="261925"/>
            <a:chExt cx="401800" cy="475050"/>
          </a:xfrm>
        </p:grpSpPr>
        <p:sp>
          <p:nvSpPr>
            <p:cNvPr id="446" name="Google Shape;446;p4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41"/>
          <p:cNvSpPr/>
          <p:nvPr/>
        </p:nvSpPr>
        <p:spPr>
          <a:xfrm>
            <a:off x="4482088" y="466346"/>
            <a:ext cx="335171" cy="292510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41"/>
          <p:cNvGrpSpPr/>
          <p:nvPr/>
        </p:nvGrpSpPr>
        <p:grpSpPr>
          <a:xfrm>
            <a:off x="4993799" y="468590"/>
            <a:ext cx="293384" cy="287596"/>
            <a:chOff x="5983625" y="301625"/>
            <a:chExt cx="403000" cy="395050"/>
          </a:xfrm>
        </p:grpSpPr>
        <p:sp>
          <p:nvSpPr>
            <p:cNvPr id="452" name="Google Shape;452;p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41"/>
          <p:cNvGrpSpPr/>
          <p:nvPr/>
        </p:nvGrpSpPr>
        <p:grpSpPr>
          <a:xfrm>
            <a:off x="5486746" y="466351"/>
            <a:ext cx="288943" cy="288506"/>
            <a:chOff x="6660750" y="298550"/>
            <a:chExt cx="396900" cy="396300"/>
          </a:xfrm>
        </p:grpSpPr>
        <p:sp>
          <p:nvSpPr>
            <p:cNvPr id="473" name="Google Shape;473;p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41"/>
          <p:cNvGrpSpPr/>
          <p:nvPr/>
        </p:nvGrpSpPr>
        <p:grpSpPr>
          <a:xfrm>
            <a:off x="1063545" y="920641"/>
            <a:ext cx="302266" cy="365838"/>
            <a:chOff x="584925" y="922575"/>
            <a:chExt cx="415200" cy="502525"/>
          </a:xfrm>
        </p:grpSpPr>
        <p:sp>
          <p:nvSpPr>
            <p:cNvPr id="476" name="Google Shape;476;p4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41"/>
          <p:cNvGrpSpPr/>
          <p:nvPr/>
        </p:nvGrpSpPr>
        <p:grpSpPr>
          <a:xfrm>
            <a:off x="1545372" y="912197"/>
            <a:ext cx="320065" cy="381399"/>
            <a:chOff x="1246775" y="910975"/>
            <a:chExt cx="439650" cy="523900"/>
          </a:xfrm>
        </p:grpSpPr>
        <p:sp>
          <p:nvSpPr>
            <p:cNvPr id="480" name="Google Shape;480;p4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41"/>
          <p:cNvGrpSpPr/>
          <p:nvPr/>
        </p:nvGrpSpPr>
        <p:grpSpPr>
          <a:xfrm>
            <a:off x="2040103" y="973530"/>
            <a:ext cx="312057" cy="259605"/>
            <a:chOff x="1926350" y="995225"/>
            <a:chExt cx="428650" cy="356600"/>
          </a:xfrm>
        </p:grpSpPr>
        <p:sp>
          <p:nvSpPr>
            <p:cNvPr id="484" name="Google Shape;484;p41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41"/>
          <p:cNvSpPr/>
          <p:nvPr/>
        </p:nvSpPr>
        <p:spPr>
          <a:xfrm>
            <a:off x="2534333" y="951729"/>
            <a:ext cx="304959" cy="303176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1"/>
          <p:cNvSpPr/>
          <p:nvPr/>
        </p:nvSpPr>
        <p:spPr>
          <a:xfrm>
            <a:off x="3025503" y="966853"/>
            <a:ext cx="304049" cy="272945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1"/>
          <p:cNvSpPr/>
          <p:nvPr/>
        </p:nvSpPr>
        <p:spPr>
          <a:xfrm>
            <a:off x="3520659" y="969073"/>
            <a:ext cx="295168" cy="268486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1"/>
          <p:cNvSpPr/>
          <p:nvPr/>
        </p:nvSpPr>
        <p:spPr>
          <a:xfrm>
            <a:off x="4021147" y="97173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41"/>
          <p:cNvGrpSpPr/>
          <p:nvPr/>
        </p:nvGrpSpPr>
        <p:grpSpPr>
          <a:xfrm>
            <a:off x="4497740" y="953984"/>
            <a:ext cx="304049" cy="304486"/>
            <a:chOff x="5302225" y="968375"/>
            <a:chExt cx="417650" cy="418250"/>
          </a:xfrm>
        </p:grpSpPr>
        <p:sp>
          <p:nvSpPr>
            <p:cNvPr id="493" name="Google Shape;493;p4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41"/>
          <p:cNvGrpSpPr/>
          <p:nvPr/>
        </p:nvGrpSpPr>
        <p:grpSpPr>
          <a:xfrm>
            <a:off x="4952012" y="919750"/>
            <a:ext cx="376958" cy="367167"/>
            <a:chOff x="5926225" y="921350"/>
            <a:chExt cx="517800" cy="504350"/>
          </a:xfrm>
        </p:grpSpPr>
        <p:sp>
          <p:nvSpPr>
            <p:cNvPr id="496" name="Google Shape;496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41"/>
          <p:cNvGrpSpPr/>
          <p:nvPr/>
        </p:nvGrpSpPr>
        <p:grpSpPr>
          <a:xfrm>
            <a:off x="5455187" y="926866"/>
            <a:ext cx="352061" cy="352953"/>
            <a:chOff x="6617400" y="931125"/>
            <a:chExt cx="483600" cy="484825"/>
          </a:xfrm>
        </p:grpSpPr>
        <p:sp>
          <p:nvSpPr>
            <p:cNvPr id="499" name="Google Shape;499;p41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41"/>
          <p:cNvGrpSpPr/>
          <p:nvPr/>
        </p:nvGrpSpPr>
        <p:grpSpPr>
          <a:xfrm>
            <a:off x="1044872" y="1474922"/>
            <a:ext cx="339612" cy="238274"/>
            <a:chOff x="559275" y="1683950"/>
            <a:chExt cx="466500" cy="327300"/>
          </a:xfrm>
        </p:grpSpPr>
        <p:sp>
          <p:nvSpPr>
            <p:cNvPr id="502" name="Google Shape;502;p4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41"/>
          <p:cNvGrpSpPr/>
          <p:nvPr/>
        </p:nvGrpSpPr>
        <p:grpSpPr>
          <a:xfrm>
            <a:off x="1535599" y="1427821"/>
            <a:ext cx="339612" cy="332496"/>
            <a:chOff x="1233350" y="1619250"/>
            <a:chExt cx="466500" cy="456725"/>
          </a:xfrm>
        </p:grpSpPr>
        <p:sp>
          <p:nvSpPr>
            <p:cNvPr id="505" name="Google Shape;505;p4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41"/>
          <p:cNvGrpSpPr/>
          <p:nvPr/>
        </p:nvGrpSpPr>
        <p:grpSpPr>
          <a:xfrm>
            <a:off x="2036991" y="1434919"/>
            <a:ext cx="318282" cy="318282"/>
            <a:chOff x="1922075" y="1629000"/>
            <a:chExt cx="437200" cy="437200"/>
          </a:xfrm>
        </p:grpSpPr>
        <p:sp>
          <p:nvSpPr>
            <p:cNvPr id="510" name="Google Shape;510;p4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41"/>
          <p:cNvGrpSpPr/>
          <p:nvPr/>
        </p:nvGrpSpPr>
        <p:grpSpPr>
          <a:xfrm>
            <a:off x="2526389" y="1433590"/>
            <a:ext cx="320939" cy="320939"/>
            <a:chOff x="2594325" y="1627175"/>
            <a:chExt cx="440850" cy="440850"/>
          </a:xfrm>
        </p:grpSpPr>
        <p:sp>
          <p:nvSpPr>
            <p:cNvPr id="513" name="Google Shape;513;p4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41"/>
          <p:cNvSpPr/>
          <p:nvPr/>
        </p:nvSpPr>
        <p:spPr>
          <a:xfrm>
            <a:off x="3031272" y="1447795"/>
            <a:ext cx="292510" cy="292492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41"/>
          <p:cNvGrpSpPr/>
          <p:nvPr/>
        </p:nvGrpSpPr>
        <p:grpSpPr>
          <a:xfrm>
            <a:off x="3538072" y="1895584"/>
            <a:ext cx="260478" cy="368950"/>
            <a:chOff x="3984000" y="1594200"/>
            <a:chExt cx="357800" cy="506800"/>
          </a:xfrm>
        </p:grpSpPr>
        <p:sp>
          <p:nvSpPr>
            <p:cNvPr id="518" name="Google Shape;518;p41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41"/>
          <p:cNvGrpSpPr/>
          <p:nvPr/>
        </p:nvGrpSpPr>
        <p:grpSpPr>
          <a:xfrm>
            <a:off x="3987448" y="1488700"/>
            <a:ext cx="343179" cy="210720"/>
            <a:chOff x="4601275" y="1702875"/>
            <a:chExt cx="471400" cy="289450"/>
          </a:xfrm>
        </p:grpSpPr>
        <p:sp>
          <p:nvSpPr>
            <p:cNvPr id="521" name="Google Shape;521;p41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41"/>
          <p:cNvGrpSpPr/>
          <p:nvPr/>
        </p:nvGrpSpPr>
        <p:grpSpPr>
          <a:xfrm>
            <a:off x="4494628" y="1437139"/>
            <a:ext cx="310274" cy="313841"/>
            <a:chOff x="5297950" y="1632050"/>
            <a:chExt cx="426200" cy="431100"/>
          </a:xfrm>
        </p:grpSpPr>
        <p:sp>
          <p:nvSpPr>
            <p:cNvPr id="527" name="Google Shape;527;p41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1"/>
          <p:cNvGrpSpPr/>
          <p:nvPr/>
        </p:nvGrpSpPr>
        <p:grpSpPr>
          <a:xfrm>
            <a:off x="4984462" y="1427821"/>
            <a:ext cx="312057" cy="332496"/>
            <a:chOff x="5970800" y="1619250"/>
            <a:chExt cx="428650" cy="456725"/>
          </a:xfrm>
        </p:grpSpPr>
        <p:sp>
          <p:nvSpPr>
            <p:cNvPr id="530" name="Google Shape;530;p4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41"/>
          <p:cNvGrpSpPr/>
          <p:nvPr/>
        </p:nvGrpSpPr>
        <p:grpSpPr>
          <a:xfrm>
            <a:off x="5460975" y="1423817"/>
            <a:ext cx="349822" cy="319155"/>
            <a:chOff x="6625350" y="1613750"/>
            <a:chExt cx="480525" cy="438400"/>
          </a:xfrm>
        </p:grpSpPr>
        <p:sp>
          <p:nvSpPr>
            <p:cNvPr id="536" name="Google Shape;536;p4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41"/>
          <p:cNvGrpSpPr/>
          <p:nvPr/>
        </p:nvGrpSpPr>
        <p:grpSpPr>
          <a:xfrm>
            <a:off x="1082655" y="1942990"/>
            <a:ext cx="264046" cy="283611"/>
            <a:chOff x="611175" y="2326900"/>
            <a:chExt cx="362700" cy="389575"/>
          </a:xfrm>
        </p:grpSpPr>
        <p:sp>
          <p:nvSpPr>
            <p:cNvPr id="542" name="Google Shape;542;p4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1"/>
          <p:cNvSpPr/>
          <p:nvPr/>
        </p:nvSpPr>
        <p:spPr>
          <a:xfrm>
            <a:off x="1566244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2056959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2547674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41"/>
          <p:cNvGrpSpPr/>
          <p:nvPr/>
        </p:nvGrpSpPr>
        <p:grpSpPr>
          <a:xfrm>
            <a:off x="3103347" y="1897654"/>
            <a:ext cx="148476" cy="370734"/>
            <a:chOff x="3386850" y="2264625"/>
            <a:chExt cx="203950" cy="509250"/>
          </a:xfrm>
        </p:grpSpPr>
        <p:sp>
          <p:nvSpPr>
            <p:cNvPr id="550" name="Google Shape;550;p4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41"/>
          <p:cNvGrpSpPr/>
          <p:nvPr/>
        </p:nvGrpSpPr>
        <p:grpSpPr>
          <a:xfrm>
            <a:off x="4098141" y="1944773"/>
            <a:ext cx="121794" cy="276494"/>
            <a:chOff x="4753325" y="2329350"/>
            <a:chExt cx="167300" cy="379800"/>
          </a:xfrm>
        </p:grpSpPr>
        <p:sp>
          <p:nvSpPr>
            <p:cNvPr id="553" name="Google Shape;553;p4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1"/>
          <p:cNvGrpSpPr/>
          <p:nvPr/>
        </p:nvGrpSpPr>
        <p:grpSpPr>
          <a:xfrm>
            <a:off x="3605175" y="1899419"/>
            <a:ext cx="126272" cy="367185"/>
            <a:chOff x="4076175" y="2267050"/>
            <a:chExt cx="173450" cy="504375"/>
          </a:xfrm>
        </p:grpSpPr>
        <p:sp>
          <p:nvSpPr>
            <p:cNvPr id="556" name="Google Shape;556;p4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41"/>
          <p:cNvSpPr/>
          <p:nvPr/>
        </p:nvSpPr>
        <p:spPr>
          <a:xfrm>
            <a:off x="4510534" y="1938056"/>
            <a:ext cx="278278" cy="293384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41"/>
          <p:cNvGrpSpPr/>
          <p:nvPr/>
        </p:nvGrpSpPr>
        <p:grpSpPr>
          <a:xfrm>
            <a:off x="4987575" y="1943427"/>
            <a:ext cx="305833" cy="282719"/>
            <a:chOff x="5975075" y="2327500"/>
            <a:chExt cx="420100" cy="388350"/>
          </a:xfrm>
        </p:grpSpPr>
        <p:sp>
          <p:nvSpPr>
            <p:cNvPr id="560" name="Google Shape;560;p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1"/>
          <p:cNvGrpSpPr/>
          <p:nvPr/>
        </p:nvGrpSpPr>
        <p:grpSpPr>
          <a:xfrm>
            <a:off x="5537415" y="1934982"/>
            <a:ext cx="187606" cy="305833"/>
            <a:chOff x="6730350" y="2315900"/>
            <a:chExt cx="257700" cy="420100"/>
          </a:xfrm>
        </p:grpSpPr>
        <p:sp>
          <p:nvSpPr>
            <p:cNvPr id="563" name="Google Shape;563;p4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41"/>
          <p:cNvGrpSpPr/>
          <p:nvPr/>
        </p:nvGrpSpPr>
        <p:grpSpPr>
          <a:xfrm>
            <a:off x="1167103" y="2402158"/>
            <a:ext cx="95150" cy="346728"/>
            <a:chOff x="727175" y="2957625"/>
            <a:chExt cx="130700" cy="476275"/>
          </a:xfrm>
        </p:grpSpPr>
        <p:sp>
          <p:nvSpPr>
            <p:cNvPr id="569" name="Google Shape;569;p41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41"/>
          <p:cNvSpPr/>
          <p:nvPr/>
        </p:nvSpPr>
        <p:spPr>
          <a:xfrm>
            <a:off x="2050298" y="2388332"/>
            <a:ext cx="291600" cy="374283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1597365" y="2388332"/>
            <a:ext cx="216034" cy="374283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41"/>
          <p:cNvGrpSpPr/>
          <p:nvPr/>
        </p:nvGrpSpPr>
        <p:grpSpPr>
          <a:xfrm>
            <a:off x="2518381" y="2413260"/>
            <a:ext cx="336955" cy="324506"/>
            <a:chOff x="2583325" y="2972875"/>
            <a:chExt cx="462850" cy="445750"/>
          </a:xfrm>
        </p:grpSpPr>
        <p:sp>
          <p:nvSpPr>
            <p:cNvPr id="574" name="Google Shape;574;p41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41"/>
          <p:cNvGrpSpPr/>
          <p:nvPr/>
        </p:nvGrpSpPr>
        <p:grpSpPr>
          <a:xfrm>
            <a:off x="2997550" y="2461726"/>
            <a:ext cx="360069" cy="227591"/>
            <a:chOff x="3241525" y="3039450"/>
            <a:chExt cx="494600" cy="312625"/>
          </a:xfrm>
        </p:grpSpPr>
        <p:sp>
          <p:nvSpPr>
            <p:cNvPr id="577" name="Google Shape;577;p41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41"/>
          <p:cNvSpPr/>
          <p:nvPr/>
        </p:nvSpPr>
        <p:spPr>
          <a:xfrm>
            <a:off x="4004258" y="2420781"/>
            <a:ext cx="309400" cy="309382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41"/>
          <p:cNvGrpSpPr/>
          <p:nvPr/>
        </p:nvGrpSpPr>
        <p:grpSpPr>
          <a:xfrm>
            <a:off x="4463506" y="2437720"/>
            <a:ext cx="372518" cy="275603"/>
            <a:chOff x="5255200" y="3006475"/>
            <a:chExt cx="511700" cy="378575"/>
          </a:xfrm>
        </p:grpSpPr>
        <p:sp>
          <p:nvSpPr>
            <p:cNvPr id="581" name="Google Shape;581;p4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41"/>
          <p:cNvGrpSpPr/>
          <p:nvPr/>
        </p:nvGrpSpPr>
        <p:grpSpPr>
          <a:xfrm>
            <a:off x="3517615" y="2421723"/>
            <a:ext cx="301392" cy="307598"/>
            <a:chOff x="3955900" y="2984500"/>
            <a:chExt cx="414000" cy="422525"/>
          </a:xfrm>
        </p:grpSpPr>
        <p:sp>
          <p:nvSpPr>
            <p:cNvPr id="584" name="Google Shape;584;p41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41"/>
          <p:cNvSpPr/>
          <p:nvPr/>
        </p:nvSpPr>
        <p:spPr>
          <a:xfrm>
            <a:off x="1047975" y="2933719"/>
            <a:ext cx="336937" cy="26493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1"/>
          <p:cNvSpPr/>
          <p:nvPr/>
        </p:nvSpPr>
        <p:spPr>
          <a:xfrm>
            <a:off x="5023033" y="2406549"/>
            <a:ext cx="234707" cy="33784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41"/>
          <p:cNvGrpSpPr/>
          <p:nvPr/>
        </p:nvGrpSpPr>
        <p:grpSpPr>
          <a:xfrm>
            <a:off x="5516084" y="2417264"/>
            <a:ext cx="230266" cy="327181"/>
            <a:chOff x="6701050" y="2978375"/>
            <a:chExt cx="316300" cy="449425"/>
          </a:xfrm>
        </p:grpSpPr>
        <p:sp>
          <p:nvSpPr>
            <p:cNvPr id="590" name="Google Shape;590;p4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41"/>
          <p:cNvGrpSpPr/>
          <p:nvPr/>
        </p:nvGrpSpPr>
        <p:grpSpPr>
          <a:xfrm>
            <a:off x="1541368" y="2956002"/>
            <a:ext cx="328073" cy="220493"/>
            <a:chOff x="1241275" y="3718400"/>
            <a:chExt cx="450650" cy="302875"/>
          </a:xfrm>
        </p:grpSpPr>
        <p:sp>
          <p:nvSpPr>
            <p:cNvPr id="593" name="Google Shape;593;p4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41"/>
          <p:cNvGrpSpPr/>
          <p:nvPr/>
        </p:nvGrpSpPr>
        <p:grpSpPr>
          <a:xfrm>
            <a:off x="2036554" y="2939112"/>
            <a:ext cx="319155" cy="254709"/>
            <a:chOff x="1921475" y="3695200"/>
            <a:chExt cx="438400" cy="349875"/>
          </a:xfrm>
        </p:grpSpPr>
        <p:sp>
          <p:nvSpPr>
            <p:cNvPr id="598" name="Google Shape;598;p41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41"/>
          <p:cNvGrpSpPr/>
          <p:nvPr/>
        </p:nvGrpSpPr>
        <p:grpSpPr>
          <a:xfrm>
            <a:off x="2530393" y="2935108"/>
            <a:ext cx="312931" cy="262280"/>
            <a:chOff x="2599825" y="3689700"/>
            <a:chExt cx="429850" cy="360275"/>
          </a:xfrm>
        </p:grpSpPr>
        <p:sp>
          <p:nvSpPr>
            <p:cNvPr id="602" name="Google Shape;602;p4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41"/>
          <p:cNvGrpSpPr/>
          <p:nvPr/>
        </p:nvGrpSpPr>
        <p:grpSpPr>
          <a:xfrm>
            <a:off x="3036225" y="2907990"/>
            <a:ext cx="282719" cy="295168"/>
            <a:chOff x="3294650" y="3652450"/>
            <a:chExt cx="388350" cy="405450"/>
          </a:xfrm>
        </p:grpSpPr>
        <p:sp>
          <p:nvSpPr>
            <p:cNvPr id="605" name="Google Shape;605;p4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1"/>
          <p:cNvGrpSpPr/>
          <p:nvPr/>
        </p:nvGrpSpPr>
        <p:grpSpPr>
          <a:xfrm>
            <a:off x="3503401" y="2945337"/>
            <a:ext cx="329820" cy="241823"/>
            <a:chOff x="3936375" y="3703750"/>
            <a:chExt cx="453050" cy="332175"/>
          </a:xfrm>
        </p:grpSpPr>
        <p:sp>
          <p:nvSpPr>
            <p:cNvPr id="609" name="Google Shape;609;p41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1"/>
          <p:cNvGrpSpPr/>
          <p:nvPr/>
        </p:nvGrpSpPr>
        <p:grpSpPr>
          <a:xfrm>
            <a:off x="3994128" y="2945337"/>
            <a:ext cx="329820" cy="241823"/>
            <a:chOff x="4610450" y="3703750"/>
            <a:chExt cx="453050" cy="332175"/>
          </a:xfrm>
        </p:grpSpPr>
        <p:sp>
          <p:nvSpPr>
            <p:cNvPr id="615" name="Google Shape;615;p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41"/>
          <p:cNvGrpSpPr/>
          <p:nvPr/>
        </p:nvGrpSpPr>
        <p:grpSpPr>
          <a:xfrm>
            <a:off x="4496411" y="2920894"/>
            <a:ext cx="306706" cy="290709"/>
            <a:chOff x="5300400" y="3670175"/>
            <a:chExt cx="421300" cy="399325"/>
          </a:xfrm>
        </p:grpSpPr>
        <p:sp>
          <p:nvSpPr>
            <p:cNvPr id="618" name="Google Shape;618;p41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41"/>
          <p:cNvSpPr/>
          <p:nvPr/>
        </p:nvSpPr>
        <p:spPr>
          <a:xfrm>
            <a:off x="4969690" y="2895499"/>
            <a:ext cx="341396" cy="34137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41"/>
          <p:cNvGrpSpPr/>
          <p:nvPr/>
        </p:nvGrpSpPr>
        <p:grpSpPr>
          <a:xfrm>
            <a:off x="5482305" y="2917327"/>
            <a:ext cx="297825" cy="297843"/>
            <a:chOff x="6654650" y="3665275"/>
            <a:chExt cx="409100" cy="409125"/>
          </a:xfrm>
        </p:grpSpPr>
        <p:sp>
          <p:nvSpPr>
            <p:cNvPr id="625" name="Google Shape;625;p4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41"/>
          <p:cNvGrpSpPr/>
          <p:nvPr/>
        </p:nvGrpSpPr>
        <p:grpSpPr>
          <a:xfrm>
            <a:off x="1053317" y="3395605"/>
            <a:ext cx="322722" cy="322741"/>
            <a:chOff x="570875" y="4322250"/>
            <a:chExt cx="443300" cy="443325"/>
          </a:xfrm>
        </p:grpSpPr>
        <p:sp>
          <p:nvSpPr>
            <p:cNvPr id="628" name="Google Shape;628;p4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41"/>
          <p:cNvSpPr/>
          <p:nvPr/>
        </p:nvSpPr>
        <p:spPr>
          <a:xfrm>
            <a:off x="1530682" y="3458212"/>
            <a:ext cx="349404" cy="19737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41"/>
          <p:cNvGrpSpPr/>
          <p:nvPr/>
        </p:nvGrpSpPr>
        <p:grpSpPr>
          <a:xfrm>
            <a:off x="2078778" y="3371617"/>
            <a:ext cx="234707" cy="370716"/>
            <a:chOff x="1979475" y="4289300"/>
            <a:chExt cx="322400" cy="509225"/>
          </a:xfrm>
        </p:grpSpPr>
        <p:sp>
          <p:nvSpPr>
            <p:cNvPr id="634" name="Google Shape;634;p41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1"/>
          <p:cNvGrpSpPr/>
          <p:nvPr/>
        </p:nvGrpSpPr>
        <p:grpSpPr>
          <a:xfrm>
            <a:off x="2548611" y="3376495"/>
            <a:ext cx="276931" cy="360961"/>
            <a:chOff x="2624850" y="4296000"/>
            <a:chExt cx="380400" cy="495825"/>
          </a:xfrm>
        </p:grpSpPr>
        <p:sp>
          <p:nvSpPr>
            <p:cNvPr id="638" name="Google Shape;638;p4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41"/>
          <p:cNvSpPr/>
          <p:nvPr/>
        </p:nvSpPr>
        <p:spPr>
          <a:xfrm>
            <a:off x="3520222" y="3408873"/>
            <a:ext cx="296041" cy="296059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1"/>
          <p:cNvSpPr/>
          <p:nvPr/>
        </p:nvSpPr>
        <p:spPr>
          <a:xfrm>
            <a:off x="3029507" y="3427546"/>
            <a:ext cx="296041" cy="25871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4009590" y="3407545"/>
            <a:ext cx="298735" cy="298717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41"/>
          <p:cNvGrpSpPr/>
          <p:nvPr/>
        </p:nvGrpSpPr>
        <p:grpSpPr>
          <a:xfrm>
            <a:off x="4478630" y="3412057"/>
            <a:ext cx="342269" cy="289835"/>
            <a:chOff x="5275975" y="4344850"/>
            <a:chExt cx="470150" cy="398125"/>
          </a:xfrm>
        </p:grpSpPr>
        <p:sp>
          <p:nvSpPr>
            <p:cNvPr id="645" name="Google Shape;645;p4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41"/>
          <p:cNvSpPr/>
          <p:nvPr/>
        </p:nvSpPr>
        <p:spPr>
          <a:xfrm>
            <a:off x="4986579" y="3403104"/>
            <a:ext cx="307616" cy="307598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41"/>
          <p:cNvGrpSpPr/>
          <p:nvPr/>
        </p:nvGrpSpPr>
        <p:grpSpPr>
          <a:xfrm>
            <a:off x="5473405" y="3388507"/>
            <a:ext cx="315624" cy="336937"/>
            <a:chOff x="6642425" y="4312500"/>
            <a:chExt cx="433550" cy="462825"/>
          </a:xfrm>
        </p:grpSpPr>
        <p:sp>
          <p:nvSpPr>
            <p:cNvPr id="650" name="Google Shape;650;p4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41"/>
          <p:cNvSpPr/>
          <p:nvPr/>
        </p:nvSpPr>
        <p:spPr>
          <a:xfrm>
            <a:off x="1011976" y="3928034"/>
            <a:ext cx="405387" cy="239166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4" name="Google Shape;654;p41"/>
          <p:cNvGrpSpPr/>
          <p:nvPr/>
        </p:nvGrpSpPr>
        <p:grpSpPr>
          <a:xfrm>
            <a:off x="1543589" y="3888570"/>
            <a:ext cx="323614" cy="318282"/>
            <a:chOff x="1244325" y="4999400"/>
            <a:chExt cx="444525" cy="437200"/>
          </a:xfrm>
        </p:grpSpPr>
        <p:sp>
          <p:nvSpPr>
            <p:cNvPr id="655" name="Google Shape;655;p4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41"/>
          <p:cNvGrpSpPr/>
          <p:nvPr/>
        </p:nvGrpSpPr>
        <p:grpSpPr>
          <a:xfrm>
            <a:off x="2063217" y="3878341"/>
            <a:ext cx="265829" cy="338720"/>
            <a:chOff x="1958100" y="4985350"/>
            <a:chExt cx="365150" cy="465275"/>
          </a:xfrm>
        </p:grpSpPr>
        <p:sp>
          <p:nvSpPr>
            <p:cNvPr id="661" name="Google Shape;661;p41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1"/>
          <p:cNvGrpSpPr/>
          <p:nvPr/>
        </p:nvGrpSpPr>
        <p:grpSpPr>
          <a:xfrm>
            <a:off x="2534378" y="3891227"/>
            <a:ext cx="304959" cy="313386"/>
            <a:chOff x="2605300" y="5003050"/>
            <a:chExt cx="418900" cy="430475"/>
          </a:xfrm>
        </p:grpSpPr>
        <p:sp>
          <p:nvSpPr>
            <p:cNvPr id="665" name="Google Shape;665;p4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1"/>
          <p:cNvGrpSpPr/>
          <p:nvPr/>
        </p:nvGrpSpPr>
        <p:grpSpPr>
          <a:xfrm>
            <a:off x="2995330" y="3897906"/>
            <a:ext cx="364510" cy="299608"/>
            <a:chOff x="3238475" y="5012225"/>
            <a:chExt cx="500700" cy="411550"/>
          </a:xfrm>
        </p:grpSpPr>
        <p:sp>
          <p:nvSpPr>
            <p:cNvPr id="669" name="Google Shape;669;p41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>
            <a:off x="3959002" y="3865893"/>
            <a:ext cx="400072" cy="363618"/>
            <a:chOff x="4562200" y="4968250"/>
            <a:chExt cx="549550" cy="499475"/>
          </a:xfrm>
        </p:grpSpPr>
        <p:sp>
          <p:nvSpPr>
            <p:cNvPr id="675" name="Google Shape;675;p4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41"/>
          <p:cNvGrpSpPr/>
          <p:nvPr/>
        </p:nvGrpSpPr>
        <p:grpSpPr>
          <a:xfrm>
            <a:off x="3529627" y="3886349"/>
            <a:ext cx="277368" cy="322267"/>
            <a:chOff x="3972400" y="4996350"/>
            <a:chExt cx="381000" cy="442675"/>
          </a:xfrm>
        </p:grpSpPr>
        <p:sp>
          <p:nvSpPr>
            <p:cNvPr id="681" name="Google Shape;681;p41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41"/>
          <p:cNvGrpSpPr/>
          <p:nvPr/>
        </p:nvGrpSpPr>
        <p:grpSpPr>
          <a:xfrm>
            <a:off x="4453295" y="3859231"/>
            <a:ext cx="392956" cy="376940"/>
            <a:chOff x="5241175" y="4959100"/>
            <a:chExt cx="539775" cy="517775"/>
          </a:xfrm>
        </p:grpSpPr>
        <p:sp>
          <p:nvSpPr>
            <p:cNvPr id="684" name="Google Shape;684;p4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41"/>
          <p:cNvSpPr/>
          <p:nvPr/>
        </p:nvSpPr>
        <p:spPr>
          <a:xfrm>
            <a:off x="4967470" y="3952040"/>
            <a:ext cx="345836" cy="191155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1" name="Google Shape;691;p41"/>
          <p:cNvGrpSpPr/>
          <p:nvPr/>
        </p:nvGrpSpPr>
        <p:grpSpPr>
          <a:xfrm>
            <a:off x="5504527" y="3915233"/>
            <a:ext cx="252052" cy="289835"/>
            <a:chOff x="6685175" y="5036025"/>
            <a:chExt cx="346225" cy="398125"/>
          </a:xfrm>
        </p:grpSpPr>
        <p:sp>
          <p:nvSpPr>
            <p:cNvPr id="692" name="Google Shape;692;p4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41"/>
          <p:cNvGrpSpPr/>
          <p:nvPr/>
        </p:nvGrpSpPr>
        <p:grpSpPr>
          <a:xfrm>
            <a:off x="6131017" y="2563399"/>
            <a:ext cx="432570" cy="421334"/>
            <a:chOff x="5926225" y="921350"/>
            <a:chExt cx="517800" cy="504350"/>
          </a:xfrm>
        </p:grpSpPr>
        <p:sp>
          <p:nvSpPr>
            <p:cNvPr id="698" name="Google Shape;698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00" name="Google Shape;700;p41"/>
          <p:cNvSpPr/>
          <p:nvPr/>
        </p:nvSpPr>
        <p:spPr>
          <a:xfrm>
            <a:off x="6324938" y="27994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41"/>
          <p:cNvGrpSpPr/>
          <p:nvPr/>
        </p:nvGrpSpPr>
        <p:grpSpPr>
          <a:xfrm>
            <a:off x="7016005" y="2542779"/>
            <a:ext cx="432570" cy="421334"/>
            <a:chOff x="5926225" y="921350"/>
            <a:chExt cx="517800" cy="504350"/>
          </a:xfrm>
        </p:grpSpPr>
        <p:sp>
          <p:nvSpPr>
            <p:cNvPr id="702" name="Google Shape;702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7438526" y="27788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" name="Google Shape;705;p41"/>
          <p:cNvGrpSpPr/>
          <p:nvPr/>
        </p:nvGrpSpPr>
        <p:grpSpPr>
          <a:xfrm>
            <a:off x="6131285" y="3291821"/>
            <a:ext cx="1075937" cy="1047989"/>
            <a:chOff x="5926225" y="921350"/>
            <a:chExt cx="517800" cy="504350"/>
          </a:xfrm>
        </p:grpSpPr>
        <p:sp>
          <p:nvSpPr>
            <p:cNvPr id="706" name="Google Shape;706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41"/>
          <p:cNvSpPr/>
          <p:nvPr/>
        </p:nvSpPr>
        <p:spPr>
          <a:xfrm>
            <a:off x="6613598" y="38789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33CC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 txBox="1"/>
          <p:nvPr/>
        </p:nvSpPr>
        <p:spPr>
          <a:xfrm>
            <a:off x="6019975" y="312075"/>
            <a:ext cx="18543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. 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This means that you can: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Resize them without losing quality.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fill color and opacity.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line color, width and style.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Isn’t that nice? :)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Examples: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 txBox="1"/>
          <p:nvPr/>
        </p:nvSpPr>
        <p:spPr>
          <a:xfrm>
            <a:off x="2468650" y="761875"/>
            <a:ext cx="54267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Now you can use any emoji as an icon!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6" name="Google Shape;716;p42"/>
          <p:cNvSpPr txBox="1"/>
          <p:nvPr/>
        </p:nvSpPr>
        <p:spPr>
          <a:xfrm>
            <a:off x="1085500" y="2221850"/>
            <a:ext cx="67728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0066"/>
                </a:highlight>
                <a:latin typeface="Hind"/>
                <a:ea typeface="Hind"/>
                <a:cs typeface="Hind"/>
                <a:sym typeface="Hi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FF0066"/>
              </a:highlight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7" name="Google Shape;717;p42"/>
          <p:cNvSpPr txBox="1"/>
          <p:nvPr/>
        </p:nvSpPr>
        <p:spPr>
          <a:xfrm>
            <a:off x="9537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CC00"/>
                </a:solidFill>
              </a:rPr>
              <a:t>😉</a:t>
            </a:r>
            <a:endParaRPr sz="9600">
              <a:solidFill>
                <a:srgbClr val="FFCC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491">
            <a:off x="3054869" y="1275898"/>
            <a:ext cx="4912463" cy="391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34224">
            <a:off x="961530" y="2024843"/>
            <a:ext cx="4974000" cy="1093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82177">
            <a:off x="63461" y="200605"/>
            <a:ext cx="5219650" cy="869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5723">
            <a:off x="2808027" y="3485377"/>
            <a:ext cx="6324600" cy="542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444590">
            <a:off x="1020412" y="4343111"/>
            <a:ext cx="61245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510579" y="2965628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DEMO</a:t>
            </a:r>
            <a:endParaRPr sz="7200" dirty="0"/>
          </a:p>
        </p:txBody>
      </p:sp>
      <p:sp>
        <p:nvSpPr>
          <p:cNvPr id="240" name="Google Shape;240;p21"/>
          <p:cNvSpPr/>
          <p:nvPr/>
        </p:nvSpPr>
        <p:spPr>
          <a:xfrm>
            <a:off x="5066647" y="71718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21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42" name="Google Shape;242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45" name="Google Shape;245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21"/>
          <p:cNvSpPr/>
          <p:nvPr/>
        </p:nvSpPr>
        <p:spPr>
          <a:xfrm rot="1892490">
            <a:off x="6821707" y="1112575"/>
            <a:ext cx="275600" cy="2631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 rot="-931596">
            <a:off x="6258096" y="1950628"/>
            <a:ext cx="186411" cy="177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VALUE</a:t>
            </a:r>
            <a:br>
              <a:rPr lang="en" dirty="0" smtClean="0"/>
            </a:br>
            <a:r>
              <a:rPr lang="en" dirty="0" smtClean="0"/>
              <a:t>PROPOSITION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dirty="0" smtClean="0"/>
              <a:t>Value for restaurant</a:t>
            </a:r>
            <a:endParaRPr dirty="0"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834476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FF6600"/>
                </a:solidFill>
              </a:rPr>
              <a:t>Reduce</a:t>
            </a:r>
            <a:r>
              <a:rPr lang="lt-LT" sz="2000" b="1" dirty="0" smtClean="0">
                <a:solidFill>
                  <a:srgbClr val="FF6600"/>
                </a:solidFill>
              </a:rPr>
              <a:t>d</a:t>
            </a:r>
            <a:r>
              <a:rPr lang="en" sz="2000" b="1" dirty="0" smtClean="0">
                <a:solidFill>
                  <a:srgbClr val="FF6600"/>
                </a:solidFill>
              </a:rPr>
              <a:t> costs</a:t>
            </a:r>
            <a:endParaRPr lang="en" dirty="0">
              <a:solidFill>
                <a:srgbClr val="FF66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6600"/>
                </a:solidFill>
              </a:rPr>
              <a:t>Less staff needed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6600"/>
                </a:solidFill>
              </a:rPr>
              <a:t>Remove</a:t>
            </a:r>
            <a:r>
              <a:rPr lang="lt-LT" dirty="0" smtClean="0">
                <a:solidFill>
                  <a:srgbClr val="FF6600"/>
                </a:solidFill>
              </a:rPr>
              <a:t>d</a:t>
            </a:r>
            <a:r>
              <a:rPr lang="en" dirty="0" smtClean="0">
                <a:solidFill>
                  <a:srgbClr val="FF6600"/>
                </a:solidFill>
              </a:rPr>
              <a:t> printed menus</a:t>
            </a:r>
            <a:endParaRPr dirty="0">
              <a:solidFill>
                <a:srgbClr val="FF6600"/>
              </a:solidFill>
            </a:endParaRPr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2"/>
          </p:nvPr>
        </p:nvSpPr>
        <p:spPr>
          <a:xfrm>
            <a:off x="2727392" y="1676800"/>
            <a:ext cx="257131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7992C5"/>
                </a:solidFill>
              </a:rPr>
              <a:t>Increase</a:t>
            </a:r>
            <a:r>
              <a:rPr lang="lt-LT" sz="2000" b="1" dirty="0" smtClean="0">
                <a:solidFill>
                  <a:srgbClr val="7992C5"/>
                </a:solidFill>
              </a:rPr>
              <a:t>d</a:t>
            </a:r>
            <a:r>
              <a:rPr lang="en-US" sz="2000" b="1" dirty="0" smtClean="0">
                <a:solidFill>
                  <a:srgbClr val="7992C5"/>
                </a:solidFill>
              </a:rPr>
              <a:t> revenue</a:t>
            </a:r>
            <a:endParaRPr sz="2000" b="1" dirty="0">
              <a:solidFill>
                <a:srgbClr val="7992C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992C5"/>
                </a:solidFill>
              </a:rPr>
              <a:t>More customers served in a shorter time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992C5"/>
                </a:solidFill>
              </a:rPr>
              <a:t>Automatic upselling </a:t>
            </a:r>
            <a:r>
              <a:rPr lang="en" dirty="0" smtClean="0">
                <a:solidFill>
                  <a:srgbClr val="7992C5"/>
                </a:solidFill>
              </a:rPr>
              <a:t>in-app</a:t>
            </a:r>
            <a:endParaRPr lang="en" dirty="0" smtClean="0">
              <a:solidFill>
                <a:srgbClr val="7992C5"/>
              </a:solidFill>
            </a:endParaRPr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3"/>
          </p:nvPr>
        </p:nvSpPr>
        <p:spPr>
          <a:xfrm>
            <a:off x="5167518" y="1676800"/>
            <a:ext cx="2457649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79C55F"/>
                </a:solidFill>
              </a:rPr>
              <a:t>Improve</a:t>
            </a:r>
            <a:r>
              <a:rPr lang="lt-LT" sz="2000" b="1" dirty="0" smtClean="0">
                <a:solidFill>
                  <a:srgbClr val="79C55F"/>
                </a:solidFill>
              </a:rPr>
              <a:t>d</a:t>
            </a:r>
            <a:r>
              <a:rPr lang="en-US" sz="2000" b="1" dirty="0" smtClean="0">
                <a:solidFill>
                  <a:srgbClr val="79C55F"/>
                </a:solidFill>
              </a:rPr>
              <a:t> customer experience</a:t>
            </a:r>
            <a:endParaRPr sz="2000" b="1" dirty="0">
              <a:solidFill>
                <a:srgbClr val="79C55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9C55F"/>
                </a:solidFill>
              </a:rPr>
              <a:t>Order instantly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9C55F"/>
                </a:solidFill>
              </a:rPr>
              <a:t>Remove</a:t>
            </a:r>
            <a:r>
              <a:rPr lang="lt-LT" dirty="0" smtClean="0">
                <a:solidFill>
                  <a:srgbClr val="79C55F"/>
                </a:solidFill>
              </a:rPr>
              <a:t>d</a:t>
            </a:r>
            <a:r>
              <a:rPr lang="en" dirty="0" smtClean="0">
                <a:solidFill>
                  <a:srgbClr val="79C55F"/>
                </a:solidFill>
              </a:rPr>
              <a:t> waiter error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9C55F"/>
                </a:solidFill>
              </a:rPr>
              <a:t>Seamless card payments in-app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9C55F"/>
                </a:solidFill>
              </a:rPr>
              <a:t> </a:t>
            </a:r>
            <a:endParaRPr dirty="0">
              <a:solidFill>
                <a:srgbClr val="79C55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79C5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4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PROTOTYPE</a:t>
            </a:r>
            <a:br>
              <a:rPr lang="en" dirty="0" smtClean="0"/>
            </a:br>
            <a:r>
              <a:rPr lang="en" dirty="0" smtClean="0"/>
              <a:t> STATUS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77326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BUSINESS</a:t>
            </a:r>
            <a:br>
              <a:rPr lang="en" dirty="0" smtClean="0"/>
            </a:br>
            <a:r>
              <a:rPr lang="en" dirty="0" smtClean="0"/>
              <a:t> 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48659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Business model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7138128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-US" dirty="0" smtClean="0"/>
              <a:t>Monthly subscription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Basic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Premium: </a:t>
            </a:r>
            <a:r>
              <a:rPr lang="en-US" dirty="0" smtClean="0"/>
              <a:t>promotion, upselling in-app</a:t>
            </a:r>
            <a:endParaRPr lang="en-US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-US" dirty="0" smtClean="0"/>
              <a:t>Percentage of transaction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Free </a:t>
            </a:r>
            <a:r>
              <a:rPr lang="en" dirty="0" smtClean="0"/>
              <a:t>trial – </a:t>
            </a:r>
            <a:r>
              <a:rPr lang="en-US" dirty="0" smtClean="0"/>
              <a:t>no monthly fee until enough customers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440</Words>
  <Application>Microsoft Office PowerPoint</Application>
  <PresentationFormat>On-screen Show (16:9)</PresentationFormat>
  <Paragraphs>123</Paragraphs>
  <Slides>23</Slides>
  <Notes>22</Notes>
  <HiddenSlides>12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Arial</vt:lpstr>
      <vt:lpstr>Hind</vt:lpstr>
      <vt:lpstr>Dumaine</vt:lpstr>
      <vt:lpstr>PowerPoint Presentation</vt:lpstr>
      <vt:lpstr>PowerPoint Presentation</vt:lpstr>
      <vt:lpstr>PowerPoint Presentation</vt:lpstr>
      <vt:lpstr>DEMO</vt:lpstr>
      <vt:lpstr> VALUE PROPOSITION</vt:lpstr>
      <vt:lpstr>Value for restaurant</vt:lpstr>
      <vt:lpstr> PROTOTYPE  STATUS</vt:lpstr>
      <vt:lpstr> BUSINESS  MODEL</vt:lpstr>
      <vt:lpstr>Business model</vt:lpstr>
      <vt:lpstr>Research</vt:lpstr>
      <vt:lpstr>6,94 billion $</vt:lpstr>
      <vt:lpstr> SCALABILITY</vt:lpstr>
      <vt:lpstr>What‘s next?</vt:lpstr>
      <vt:lpstr>PowerPoint Presentation</vt:lpstr>
      <vt:lpstr>PowerPoint Presentation</vt:lpstr>
      <vt:lpstr>Use charts to explain your ideas</vt:lpstr>
      <vt:lpstr>And tables to compare data</vt:lpstr>
      <vt:lpstr>89,526,124$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WAITERLESS</dc:title>
  <dc:creator>Jurgis</dc:creator>
  <cp:lastModifiedBy>Jurgis Kargaudas</cp:lastModifiedBy>
  <cp:revision>39</cp:revision>
  <dcterms:modified xsi:type="dcterms:W3CDTF">2018-10-14T12:17:02Z</dcterms:modified>
</cp:coreProperties>
</file>