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84" r:id="rId3"/>
    <p:sldId id="287" r:id="rId4"/>
    <p:sldId id="259" r:id="rId5"/>
    <p:sldId id="286" r:id="rId6"/>
    <p:sldId id="288" r:id="rId7"/>
    <p:sldId id="262" r:id="rId8"/>
    <p:sldId id="289" r:id="rId9"/>
    <p:sldId id="261" r:id="rId10"/>
    <p:sldId id="292" r:id="rId11"/>
    <p:sldId id="291" r:id="rId12"/>
    <p:sldId id="272" r:id="rId13"/>
    <p:sldId id="260" r:id="rId14"/>
    <p:sldId id="295" r:id="rId15"/>
    <p:sldId id="267" r:id="rId16"/>
    <p:sldId id="268" r:id="rId17"/>
    <p:sldId id="271" r:id="rId18"/>
    <p:sldId id="275" r:id="rId19"/>
    <p:sldId id="277" r:id="rId20"/>
    <p:sldId id="278" r:id="rId21"/>
    <p:sldId id="282" r:id="rId22"/>
    <p:sldId id="283" r:id="rId23"/>
  </p:sldIdLst>
  <p:sldSz cx="9144000" cy="5143500" type="screen16x9"/>
  <p:notesSz cx="6858000" cy="9144000"/>
  <p:embeddedFontLst>
    <p:embeddedFont>
      <p:font typeface="Hind" panose="020B060402020202020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2C5"/>
    <a:srgbClr val="FF6600"/>
    <a:srgbClr val="041F30"/>
    <a:srgbClr val="79C55F"/>
    <a:srgbClr val="66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B8A909-6EF0-441D-8C72-E1374BAABE42}">
  <a:tblStyle styleId="{F3B8A909-6EF0-441D-8C72-E1374BAABE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42" autoAdjust="0"/>
  </p:normalViewPr>
  <p:slideViewPr>
    <p:cSldViewPr snapToGrid="0">
      <p:cViewPr varScale="1">
        <p:scale>
          <a:sx n="99" d="100"/>
          <a:sy n="99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9797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01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0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68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75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4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06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922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20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63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213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52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-&gt; said</a:t>
            </a:r>
            <a:r>
              <a:rPr lang="en-US" baseline="0" dirty="0" smtClean="0"/>
              <a:t> he’ll memorize but got it all wrong?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dirty="0" smtClean="0"/>
              <a:t>-&gt; gave a ridiculous explanation on why the bill cannot be split?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-&gt; couldn’t find him when the bill is needed?</a:t>
            </a:r>
          </a:p>
        </p:txBody>
      </p:sp>
    </p:spTree>
    <p:extLst>
      <p:ext uri="{BB962C8B-B14F-4D97-AF65-F5344CB8AC3E}">
        <p14:creationId xmlns:p14="http://schemas.microsoft.com/office/powerpoint/2010/main" val="47023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4e99475fc_44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4e99475fc_44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0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96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0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03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60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833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5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Direct competitor: Lediner.online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QA: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Q</a:t>
            </a:r>
            <a:r>
              <a:rPr lang="lt-LT" baseline="0" dirty="0" smtClean="0"/>
              <a:t> – what percent does the card payment take?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19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WAITERLESS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784816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Research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" name="Google Shape;265;p23"/>
          <p:cNvSpPr txBox="1">
            <a:spLocks/>
          </p:cNvSpPr>
          <p:nvPr/>
        </p:nvSpPr>
        <p:spPr>
          <a:xfrm>
            <a:off x="834476" y="1676800"/>
            <a:ext cx="2103796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lt-LT" sz="2000" b="1" dirty="0" smtClean="0">
                <a:solidFill>
                  <a:srgbClr val="FF6600"/>
                </a:solidFill>
                <a:latin typeface="Hind" panose="020B0604020202020204" charset="0"/>
                <a:cs typeface="Hind" panose="020B0604020202020204" charset="0"/>
              </a:rPr>
              <a:t>Competitors</a:t>
            </a:r>
            <a:endParaRPr lang="en-US" dirty="0" smtClean="0">
              <a:solidFill>
                <a:srgbClr val="FF6600"/>
              </a:solidFill>
              <a:latin typeface="Hind" panose="020B0604020202020204" charset="0"/>
              <a:cs typeface="Hind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lt-LT" dirty="0" smtClean="0">
                <a:solidFill>
                  <a:srgbClr val="FF6600"/>
                </a:solidFill>
                <a:latin typeface="Hind" panose="020B0604020202020204" charset="0"/>
                <a:cs typeface="Hind" panose="020B0604020202020204" charset="0"/>
              </a:rPr>
              <a:t>Based in USA</a:t>
            </a:r>
            <a:endParaRPr lang="en-US" dirty="0" smtClean="0">
              <a:solidFill>
                <a:srgbClr val="FF6600"/>
              </a:solidFill>
              <a:latin typeface="Hind" panose="020B0604020202020204" charset="0"/>
              <a:cs typeface="Hind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lt-LT" dirty="0" smtClean="0">
                <a:solidFill>
                  <a:srgbClr val="FF6600"/>
                </a:solidFill>
                <a:latin typeface="Hind" panose="020B0604020202020204" charset="0"/>
                <a:cs typeface="Hind" panose="020B0604020202020204" charset="0"/>
              </a:rPr>
              <a:t>Missing card in-app payments</a:t>
            </a:r>
          </a:p>
          <a:p>
            <a:pPr>
              <a:spcBef>
                <a:spcPts val="600"/>
              </a:spcBef>
            </a:pPr>
            <a:r>
              <a:rPr lang="lt-LT" dirty="0" smtClean="0">
                <a:solidFill>
                  <a:srgbClr val="FF6600"/>
                </a:solidFill>
                <a:latin typeface="Hind" panose="020B0604020202020204" charset="0"/>
                <a:cs typeface="Hind" panose="020B0604020202020204" charset="0"/>
              </a:rPr>
              <a:t>Indirect (e.g. Wolt) may start doing it themselves</a:t>
            </a:r>
          </a:p>
        </p:txBody>
      </p:sp>
      <p:sp>
        <p:nvSpPr>
          <p:cNvPr id="19" name="Google Shape;266;p23"/>
          <p:cNvSpPr txBox="1">
            <a:spLocks/>
          </p:cNvSpPr>
          <p:nvPr/>
        </p:nvSpPr>
        <p:spPr>
          <a:xfrm>
            <a:off x="2950255" y="1676800"/>
            <a:ext cx="2217263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lt-LT" sz="2000" b="1" dirty="0" smtClean="0">
                <a:solidFill>
                  <a:srgbClr val="7992C5"/>
                </a:solidFill>
                <a:latin typeface="Hind" panose="020B0604020202020204" charset="0"/>
                <a:cs typeface="Hind" panose="020B0604020202020204" charset="0"/>
              </a:rPr>
              <a:t>Target audience</a:t>
            </a:r>
          </a:p>
          <a:p>
            <a:pPr>
              <a:spcBef>
                <a:spcPts val="600"/>
              </a:spcBef>
            </a:pPr>
            <a:r>
              <a:rPr lang="lt-LT" dirty="0" smtClean="0">
                <a:solidFill>
                  <a:srgbClr val="7992C5"/>
                </a:solidFill>
                <a:latin typeface="Hind" panose="020B0604020202020204" charset="0"/>
                <a:cs typeface="Hind" panose="020B0604020202020204" charset="0"/>
              </a:rPr>
              <a:t>Casual dining, chain restaurants</a:t>
            </a:r>
          </a:p>
          <a:p>
            <a:pPr>
              <a:spcBef>
                <a:spcPts val="600"/>
              </a:spcBef>
            </a:pPr>
            <a:r>
              <a:rPr lang="lt-LT" dirty="0" smtClean="0">
                <a:solidFill>
                  <a:srgbClr val="7992C5"/>
                </a:solidFill>
                <a:latin typeface="Hind" panose="020B0604020202020204" charset="0"/>
                <a:cs typeface="Hind" panose="020B0604020202020204" charset="0"/>
              </a:rPr>
              <a:t>Restaurants with satellite locations</a:t>
            </a:r>
          </a:p>
        </p:txBody>
      </p:sp>
      <p:sp>
        <p:nvSpPr>
          <p:cNvPr id="21" name="Google Shape;267;p23"/>
          <p:cNvSpPr txBox="1">
            <a:spLocks/>
          </p:cNvSpPr>
          <p:nvPr/>
        </p:nvSpPr>
        <p:spPr>
          <a:xfrm>
            <a:off x="5167518" y="1676800"/>
            <a:ext cx="2457649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lt-LT" sz="2000" b="1" dirty="0" smtClean="0">
                <a:solidFill>
                  <a:srgbClr val="79C55F"/>
                </a:solidFill>
                <a:latin typeface="Hind" panose="020B0604020202020204" charset="0"/>
                <a:cs typeface="Hind" panose="020B0604020202020204" charset="0"/>
              </a:rPr>
              <a:t>Integration</a:t>
            </a:r>
          </a:p>
          <a:p>
            <a:pPr>
              <a:spcBef>
                <a:spcPts val="600"/>
              </a:spcBef>
            </a:pPr>
            <a:r>
              <a:rPr lang="lt-LT" dirty="0" smtClean="0">
                <a:solidFill>
                  <a:srgbClr val="79C55F"/>
                </a:solidFill>
                <a:latin typeface="Hind" panose="020B0604020202020204" charset="0"/>
                <a:cs typeface="Hind" panose="020B0604020202020204" charset="0"/>
              </a:rPr>
              <a:t>Integrate with existing PoS systems</a:t>
            </a:r>
          </a:p>
          <a:p>
            <a:pPr>
              <a:spcBef>
                <a:spcPts val="600"/>
              </a:spcBef>
            </a:pPr>
            <a:r>
              <a:rPr lang="lt-LT" dirty="0" smtClean="0">
                <a:solidFill>
                  <a:srgbClr val="79C55F"/>
                </a:solidFill>
                <a:latin typeface="Hind" panose="020B0604020202020204" charset="0"/>
                <a:cs typeface="Hind" panose="020B0604020202020204" charset="0"/>
              </a:rPr>
              <a:t>Separate web app for restaurant may be unnecessary</a:t>
            </a:r>
          </a:p>
        </p:txBody>
      </p:sp>
    </p:spTree>
    <p:extLst>
      <p:ext uri="{BB962C8B-B14F-4D97-AF65-F5344CB8AC3E}">
        <p14:creationId xmlns:p14="http://schemas.microsoft.com/office/powerpoint/2010/main" val="7622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SCALABILITY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3649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18320" y="428142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What‘s next?</a:t>
            </a:r>
            <a:endParaRPr dirty="0"/>
          </a:p>
        </p:txBody>
      </p:sp>
      <p:grpSp>
        <p:nvGrpSpPr>
          <p:cNvPr id="335" name="Google Shape;335;p31"/>
          <p:cNvGrpSpPr/>
          <p:nvPr/>
        </p:nvGrpSpPr>
        <p:grpSpPr>
          <a:xfrm rot="13135652" flipH="1">
            <a:off x="4368785" y="3041834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3087627" flipH="1">
            <a:off x="2147365" y="1687759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28620" y="1146422"/>
            <a:ext cx="252961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b="1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Improve UX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Meeting with R-keeper rep Paulius Kudulis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Upgrade mobile-app UX</a:t>
            </a:r>
            <a:endParaRPr sz="2000" dirty="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1868028" y="2695556"/>
            <a:ext cx="2899266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b="1" dirty="0" smtClean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Finalize solution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smtClean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Finish up mobile app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smtClean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Add integrations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971520" y="3774628"/>
            <a:ext cx="2944317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b="1" dirty="0" smtClean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Contact restaurants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smtClean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Show the MVP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smtClean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Discuss possible usage</a:t>
            </a: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573078" y="1980773"/>
            <a:ext cx="5683576" cy="1100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lt-LT" dirty="0" smtClean="0"/>
              <a:t>This may work.</a:t>
            </a:r>
            <a:br>
              <a:rPr lang="lt-LT" dirty="0" smtClean="0"/>
            </a:br>
            <a:r>
              <a:rPr lang="lt-LT" dirty="0" smtClean="0"/>
              <a:t>For some restaurants, I guess</a:t>
            </a:r>
            <a:r>
              <a:rPr lang="en" dirty="0" smtClean="0"/>
              <a:t>”</a:t>
            </a:r>
            <a:r>
              <a:rPr lang="lt-LT" dirty="0" smtClean="0"/>
              <a:t> </a:t>
            </a:r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225;p19"/>
          <p:cNvSpPr txBox="1">
            <a:spLocks/>
          </p:cNvSpPr>
          <p:nvPr/>
        </p:nvSpPr>
        <p:spPr>
          <a:xfrm>
            <a:off x="1573078" y="2918633"/>
            <a:ext cx="5683576" cy="110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r">
              <a:buFont typeface="Hind"/>
              <a:buNone/>
            </a:pPr>
            <a:r>
              <a:rPr lang="en-US" i="0" dirty="0" smtClean="0"/>
              <a:t>Tom Nicholson,</a:t>
            </a:r>
            <a:endParaRPr lang="lt-LT" i="0" dirty="0" smtClean="0"/>
          </a:p>
          <a:p>
            <a:pPr marL="0" indent="0" algn="r">
              <a:buFont typeface="Hind"/>
              <a:buNone/>
            </a:pPr>
            <a:r>
              <a:rPr lang="en-US" i="0" dirty="0" smtClean="0"/>
              <a:t> founder of </a:t>
            </a:r>
            <a:r>
              <a:rPr lang="lt-LT" i="0" dirty="0" smtClean="0"/>
              <a:t>Jurgis and Drakonas</a:t>
            </a:r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3" descr="C:\Users\Laurynas\Desktop\team\Jurg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16" y="565849"/>
            <a:ext cx="1676400" cy="167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Laurynas\Desktop\team\Artura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608" y="565849"/>
            <a:ext cx="1683327" cy="168332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aurynas\Desktop\team\Lauryna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83" y="2864220"/>
            <a:ext cx="1676399" cy="167639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aurynas\Desktop\team\Aurima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25" y="575786"/>
            <a:ext cx="1676400" cy="1676400"/>
          </a:xfrm>
          <a:prstGeom prst="ellipse">
            <a:avLst/>
          </a:prstGeom>
          <a:blipFill>
            <a:blip r:embed="rId6"/>
            <a:tile tx="0" ty="0" sx="100000" sy="100000" flip="none" algn="tl"/>
          </a:blipFill>
          <a:effectLst/>
        </p:spPr>
      </p:pic>
      <p:sp>
        <p:nvSpPr>
          <p:cNvPr id="7" name="Google Shape;334;p31"/>
          <p:cNvSpPr txBox="1">
            <a:spLocks/>
          </p:cNvSpPr>
          <p:nvPr/>
        </p:nvSpPr>
        <p:spPr>
          <a:xfrm>
            <a:off x="377091" y="259280"/>
            <a:ext cx="5784816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lt-LT" sz="3000" b="1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Team</a:t>
            </a:r>
            <a:endParaRPr lang="lt-LT" sz="3000" b="1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11" name="Google Shape;225;p19"/>
          <p:cNvSpPr txBox="1">
            <a:spLocks/>
          </p:cNvSpPr>
          <p:nvPr/>
        </p:nvSpPr>
        <p:spPr>
          <a:xfrm>
            <a:off x="1159256" y="2208149"/>
            <a:ext cx="2156738" cy="82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lt-LT" sz="1600" i="0" dirty="0" smtClean="0"/>
              <a:t>Aurimas Šimkus</a:t>
            </a:r>
            <a:br>
              <a:rPr lang="lt-LT" sz="1600" i="0" dirty="0" smtClean="0"/>
            </a:br>
            <a:r>
              <a:rPr lang="lt-LT" sz="1400" b="0" i="0" dirty="0" smtClean="0"/>
              <a:t>Solution architect</a:t>
            </a:r>
            <a:endParaRPr lang="en-US" sz="1400" b="0" i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71" y="2887144"/>
            <a:ext cx="1673352" cy="1700109"/>
          </a:xfrm>
          <a:prstGeom prst="ellipse">
            <a:avLst/>
          </a:prstGeom>
        </p:spPr>
      </p:pic>
      <p:sp>
        <p:nvSpPr>
          <p:cNvPr id="14" name="Google Shape;225;p19"/>
          <p:cNvSpPr txBox="1">
            <a:spLocks/>
          </p:cNvSpPr>
          <p:nvPr/>
        </p:nvSpPr>
        <p:spPr>
          <a:xfrm>
            <a:off x="3258347" y="2200503"/>
            <a:ext cx="2156738" cy="82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lt-LT" sz="1600" i="0" dirty="0" smtClean="0"/>
              <a:t>Jurgis Kargaudas</a:t>
            </a:r>
            <a:br>
              <a:rPr lang="lt-LT" sz="1600" i="0" dirty="0" smtClean="0"/>
            </a:br>
            <a:r>
              <a:rPr lang="lt-LT" sz="1600" b="0" i="0" dirty="0" smtClean="0"/>
              <a:t>Full-stack dev</a:t>
            </a:r>
            <a:endParaRPr lang="en-US" sz="1400" b="0" i="0" dirty="0"/>
          </a:p>
        </p:txBody>
      </p:sp>
      <p:sp>
        <p:nvSpPr>
          <p:cNvPr id="15" name="Google Shape;225;p19"/>
          <p:cNvSpPr txBox="1">
            <a:spLocks/>
          </p:cNvSpPr>
          <p:nvPr/>
        </p:nvSpPr>
        <p:spPr>
          <a:xfrm>
            <a:off x="5372020" y="2223055"/>
            <a:ext cx="2156738" cy="82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lt-LT" sz="1600" i="0" dirty="0" smtClean="0"/>
              <a:t>Artūras Bončkus</a:t>
            </a:r>
            <a:br>
              <a:rPr lang="lt-LT" sz="1600" i="0" dirty="0" smtClean="0"/>
            </a:br>
            <a:r>
              <a:rPr lang="lt-LT" sz="1600" b="0" i="0" dirty="0" smtClean="0"/>
              <a:t>Mobile app dev</a:t>
            </a:r>
            <a:endParaRPr lang="en-US" sz="1400" b="0" i="0" dirty="0"/>
          </a:p>
        </p:txBody>
      </p:sp>
      <p:sp>
        <p:nvSpPr>
          <p:cNvPr id="16" name="Google Shape;225;p19"/>
          <p:cNvSpPr txBox="1">
            <a:spLocks/>
          </p:cNvSpPr>
          <p:nvPr/>
        </p:nvSpPr>
        <p:spPr>
          <a:xfrm>
            <a:off x="2260344" y="4401837"/>
            <a:ext cx="2156738" cy="82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lt-LT" sz="1600" i="0" dirty="0" smtClean="0"/>
              <a:t>Laurynas Šimkūnas</a:t>
            </a:r>
            <a:br>
              <a:rPr lang="lt-LT" sz="1600" i="0" dirty="0" smtClean="0"/>
            </a:br>
            <a:r>
              <a:rPr lang="lt-LT" sz="1600" b="0" i="0" dirty="0" smtClean="0"/>
              <a:t>Back-end dev</a:t>
            </a:r>
            <a:endParaRPr lang="en-US" sz="1400" b="0" i="0" dirty="0"/>
          </a:p>
        </p:txBody>
      </p:sp>
      <p:sp>
        <p:nvSpPr>
          <p:cNvPr id="17" name="Google Shape;225;p19"/>
          <p:cNvSpPr txBox="1">
            <a:spLocks/>
          </p:cNvSpPr>
          <p:nvPr/>
        </p:nvSpPr>
        <p:spPr>
          <a:xfrm>
            <a:off x="4427940" y="4422076"/>
            <a:ext cx="2156738" cy="82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lt-LT" sz="1600" i="0" dirty="0" smtClean="0"/>
              <a:t>Arvydas Jocius</a:t>
            </a:r>
            <a:br>
              <a:rPr lang="lt-LT" sz="1600" i="0" dirty="0" smtClean="0"/>
            </a:br>
            <a:r>
              <a:rPr lang="lt-LT" sz="1600" b="0" i="0" dirty="0" smtClean="0"/>
              <a:t>Product owner</a:t>
            </a:r>
            <a:endParaRPr lang="en-US" sz="1400" b="0" i="0" dirty="0"/>
          </a:p>
        </p:txBody>
      </p:sp>
    </p:spTree>
    <p:extLst>
      <p:ext uri="{BB962C8B-B14F-4D97-AF65-F5344CB8AC3E}">
        <p14:creationId xmlns:p14="http://schemas.microsoft.com/office/powerpoint/2010/main" val="21692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1129000" y="1737981"/>
          <a:ext cx="5772300" cy="2339700"/>
        </p:xfrm>
        <a:graphic>
          <a:graphicData uri="http://schemas.openxmlformats.org/drawingml/2006/table">
            <a:tbl>
              <a:tblPr>
                <a:noFill/>
                <a:tableStyleId>{F3B8A909-6EF0-441D-8C72-E1374BAABE42}</a:tableStyleId>
              </a:tblPr>
              <a:tblGrid>
                <a:gridCol w="1443075"/>
                <a:gridCol w="1443075"/>
                <a:gridCol w="1443075"/>
                <a:gridCol w="1443075"/>
              </a:tblGrid>
              <a:tr h="58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CCCC"/>
                </a:solidFill>
              </a:rPr>
              <a:t>ANDROID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73" name="Google Shape;373;p34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66"/>
                </a:solidFill>
              </a:rPr>
              <a:t>TABLET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341;p31"/>
          <p:cNvGrpSpPr/>
          <p:nvPr/>
        </p:nvGrpSpPr>
        <p:grpSpPr>
          <a:xfrm rot="3456722">
            <a:off x="5677848" y="686274"/>
            <a:ext cx="766793" cy="1000651"/>
            <a:chOff x="5808538" y="1803695"/>
            <a:chExt cx="821730" cy="1228977"/>
          </a:xfrm>
        </p:grpSpPr>
        <p:sp>
          <p:nvSpPr>
            <p:cNvPr id="10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99FF"/>
                </a:solidFill>
              </a:rPr>
              <a:t>DESKTOP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427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434" name="Google Shape;434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41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37" name="Google Shape;437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41"/>
          <p:cNvSpPr/>
          <p:nvPr/>
        </p:nvSpPr>
        <p:spPr>
          <a:xfrm>
            <a:off x="2560122" y="466801"/>
            <a:ext cx="253380" cy="2916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3068163" y="467693"/>
            <a:ext cx="218728" cy="289817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41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42" name="Google Shape;442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46" name="Google Shape;446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41"/>
          <p:cNvSpPr/>
          <p:nvPr/>
        </p:nvSpPr>
        <p:spPr>
          <a:xfrm>
            <a:off x="4482088" y="466346"/>
            <a:ext cx="335171" cy="29251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41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52" name="Google Shape;452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473" name="Google Shape;473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476" name="Google Shape;476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1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480" name="Google Shape;480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1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484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1"/>
          <p:cNvSpPr/>
          <p:nvPr/>
        </p:nvSpPr>
        <p:spPr>
          <a:xfrm>
            <a:off x="2534333" y="951729"/>
            <a:ext cx="304959" cy="30317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025503" y="966853"/>
            <a:ext cx="304049" cy="27294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3520659" y="969073"/>
            <a:ext cx="295168" cy="26848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4021147" y="97173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493" name="Google Shape;493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496" name="Google Shape;49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499" name="Google Shape;499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502" name="Google Shape;502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505" name="Google Shape;505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510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1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513" name="Google Shape;513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41"/>
          <p:cNvSpPr/>
          <p:nvPr/>
        </p:nvSpPr>
        <p:spPr>
          <a:xfrm>
            <a:off x="3031272" y="1447795"/>
            <a:ext cx="292510" cy="29249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518" name="Google Shape;518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521" name="Google Shape;521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1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527" name="Google Shape;527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1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530" name="Google Shape;530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36" name="Google Shape;536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42" name="Google Shape;542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1"/>
          <p:cNvSpPr/>
          <p:nvPr/>
        </p:nvSpPr>
        <p:spPr>
          <a:xfrm>
            <a:off x="156624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2056959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254767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1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50" name="Google Shape;550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41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53" name="Google Shape;553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1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556" name="Google Shape;556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1"/>
          <p:cNvSpPr/>
          <p:nvPr/>
        </p:nvSpPr>
        <p:spPr>
          <a:xfrm>
            <a:off x="4510534" y="1938056"/>
            <a:ext cx="278278" cy="29338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41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560" name="Google Shape;560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563" name="Google Shape;563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1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569" name="Google Shape;569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1"/>
          <p:cNvSpPr/>
          <p:nvPr/>
        </p:nvSpPr>
        <p:spPr>
          <a:xfrm>
            <a:off x="2050298" y="2388332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1597365" y="2388332"/>
            <a:ext cx="216034" cy="3742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41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574" name="Google Shape;574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1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577" name="Google Shape;577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41"/>
          <p:cNvSpPr/>
          <p:nvPr/>
        </p:nvSpPr>
        <p:spPr>
          <a:xfrm>
            <a:off x="4004258" y="2420781"/>
            <a:ext cx="309400" cy="30938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1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581" name="Google Shape;581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584" name="Google Shape;584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1047975" y="2933719"/>
            <a:ext cx="336937" cy="26493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5023033" y="2406549"/>
            <a:ext cx="234707" cy="33784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41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590" name="Google Shape;590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593" name="Google Shape;593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1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598" name="Google Shape;598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1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602" name="Google Shape;602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41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605" name="Google Shape;605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609" name="Google Shape;609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615" name="Google Shape;615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1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618" name="Google Shape;618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41"/>
          <p:cNvSpPr/>
          <p:nvPr/>
        </p:nvSpPr>
        <p:spPr>
          <a:xfrm>
            <a:off x="4969690" y="2895499"/>
            <a:ext cx="341396" cy="3413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625" name="Google Shape;625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628" name="Google Shape;628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1"/>
          <p:cNvSpPr/>
          <p:nvPr/>
        </p:nvSpPr>
        <p:spPr>
          <a:xfrm>
            <a:off x="1530682" y="3458212"/>
            <a:ext cx="349404" cy="19737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1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634" name="Google Shape;634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38" name="Google Shape;638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41"/>
          <p:cNvSpPr/>
          <p:nvPr/>
        </p:nvSpPr>
        <p:spPr>
          <a:xfrm>
            <a:off x="3520222" y="3408873"/>
            <a:ext cx="296041" cy="29605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3029507" y="3427546"/>
            <a:ext cx="296041" cy="25871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4009590" y="3407545"/>
            <a:ext cx="298735" cy="29871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41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45" name="Google Shape;645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41"/>
          <p:cNvSpPr/>
          <p:nvPr/>
        </p:nvSpPr>
        <p:spPr>
          <a:xfrm>
            <a:off x="4986579" y="3403104"/>
            <a:ext cx="307616" cy="3075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50" name="Google Shape;650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41"/>
          <p:cNvSpPr/>
          <p:nvPr/>
        </p:nvSpPr>
        <p:spPr>
          <a:xfrm>
            <a:off x="1011976" y="3928034"/>
            <a:ext cx="405387" cy="23916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41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655" name="Google Shape;655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41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661" name="Google Shape;661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665" name="Google Shape;665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669" name="Google Shape;669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675" name="Google Shape;675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681" name="Google Shape;681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84" name="Google Shape;684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1"/>
          <p:cNvSpPr/>
          <p:nvPr/>
        </p:nvSpPr>
        <p:spPr>
          <a:xfrm>
            <a:off x="4967470" y="3952040"/>
            <a:ext cx="345836" cy="19115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1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692" name="Google Shape;692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1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698" name="Google Shape;698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00" name="Google Shape;700;p41"/>
          <p:cNvSpPr/>
          <p:nvPr/>
        </p:nvSpPr>
        <p:spPr>
          <a:xfrm>
            <a:off x="6324938" y="2799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41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702" name="Google Shape;702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7438526" y="2778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1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706" name="Google Shape;70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1"/>
          <p:cNvSpPr/>
          <p:nvPr/>
        </p:nvSpPr>
        <p:spPr>
          <a:xfrm>
            <a:off x="6613598" y="3878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0" name="Google Shape;710;p4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  <p:sp>
        <p:nvSpPr>
          <p:cNvPr id="718" name="Google Shape;718;p4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91">
            <a:off x="3054869" y="1275898"/>
            <a:ext cx="4912463" cy="391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4224">
            <a:off x="961530" y="2024843"/>
            <a:ext cx="4974000" cy="1093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2177">
            <a:off x="63461" y="200605"/>
            <a:ext cx="5219650" cy="869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5723">
            <a:off x="2808027" y="3485377"/>
            <a:ext cx="6324600" cy="54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44590">
            <a:off x="1020412" y="4343111"/>
            <a:ext cx="6124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VALUE</a:t>
            </a:r>
            <a:br>
              <a:rPr lang="en" dirty="0" smtClean="0"/>
            </a:br>
            <a:r>
              <a:rPr lang="en" dirty="0" smtClean="0"/>
              <a:t>PROPOSITION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 smtClean="0"/>
              <a:t>Value for restaurant</a:t>
            </a:r>
            <a:endParaRPr dirty="0"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834476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6600"/>
                </a:solidFill>
              </a:rPr>
              <a:t>Reduce</a:t>
            </a:r>
            <a:r>
              <a:rPr lang="lt-LT" sz="2000" b="1" dirty="0" smtClean="0">
                <a:solidFill>
                  <a:srgbClr val="FF6600"/>
                </a:solidFill>
              </a:rPr>
              <a:t>d</a:t>
            </a:r>
            <a:r>
              <a:rPr lang="en" sz="2000" b="1" dirty="0" smtClean="0">
                <a:solidFill>
                  <a:srgbClr val="FF6600"/>
                </a:solidFill>
              </a:rPr>
              <a:t> </a:t>
            </a:r>
            <a:r>
              <a:rPr lang="en" sz="2000" b="1" dirty="0" smtClean="0">
                <a:solidFill>
                  <a:srgbClr val="FF6600"/>
                </a:solidFill>
              </a:rPr>
              <a:t>costs</a:t>
            </a:r>
            <a:endParaRPr lang="en" dirty="0">
              <a:solidFill>
                <a:srgbClr val="FF66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6600"/>
                </a:solidFill>
              </a:rPr>
              <a:t>Less staff needed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6600"/>
                </a:solidFill>
              </a:rPr>
              <a:t>Remove</a:t>
            </a:r>
            <a:r>
              <a:rPr lang="lt-LT" dirty="0" smtClean="0">
                <a:solidFill>
                  <a:srgbClr val="FF6600"/>
                </a:solidFill>
              </a:rPr>
              <a:t>d</a:t>
            </a:r>
            <a:r>
              <a:rPr lang="en" dirty="0" smtClean="0">
                <a:solidFill>
                  <a:srgbClr val="FF6600"/>
                </a:solidFill>
              </a:rPr>
              <a:t> </a:t>
            </a:r>
            <a:r>
              <a:rPr lang="en" dirty="0" smtClean="0">
                <a:solidFill>
                  <a:srgbClr val="FF6600"/>
                </a:solidFill>
              </a:rPr>
              <a:t>printed menus</a:t>
            </a:r>
            <a:endParaRPr dirty="0">
              <a:solidFill>
                <a:srgbClr val="FF6600"/>
              </a:solidFill>
            </a:endParaRPr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2596208" y="1672034"/>
            <a:ext cx="257131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7992C5"/>
                </a:solidFill>
              </a:rPr>
              <a:t>Increase</a:t>
            </a:r>
            <a:r>
              <a:rPr lang="lt-LT" sz="2000" b="1" dirty="0" smtClean="0">
                <a:solidFill>
                  <a:srgbClr val="7992C5"/>
                </a:solidFill>
              </a:rPr>
              <a:t>d</a:t>
            </a:r>
            <a:r>
              <a:rPr lang="en-US" sz="2000" b="1" dirty="0" smtClean="0">
                <a:solidFill>
                  <a:srgbClr val="7992C5"/>
                </a:solidFill>
              </a:rPr>
              <a:t> </a:t>
            </a:r>
            <a:r>
              <a:rPr lang="en-US" sz="2000" b="1" dirty="0" smtClean="0">
                <a:solidFill>
                  <a:srgbClr val="7992C5"/>
                </a:solidFill>
              </a:rPr>
              <a:t>revenue</a:t>
            </a:r>
            <a:endParaRPr sz="2000" b="1" dirty="0">
              <a:solidFill>
                <a:srgbClr val="7992C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92C5"/>
                </a:solidFill>
              </a:rPr>
              <a:t>More customers served in a shorter time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92C5"/>
                </a:solidFill>
              </a:rPr>
              <a:t>Automatic upselling in-app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92C5"/>
                </a:solidFill>
              </a:rPr>
              <a:t>Easier satellite location managemenet</a:t>
            </a:r>
            <a:endParaRPr dirty="0">
              <a:solidFill>
                <a:srgbClr val="7992C5"/>
              </a:solidFill>
            </a:endParaRPr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167518" y="1676800"/>
            <a:ext cx="2457649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79C55F"/>
                </a:solidFill>
              </a:rPr>
              <a:t>Improve</a:t>
            </a:r>
            <a:r>
              <a:rPr lang="lt-LT" sz="2000" b="1" dirty="0" smtClean="0">
                <a:solidFill>
                  <a:srgbClr val="79C55F"/>
                </a:solidFill>
              </a:rPr>
              <a:t>d</a:t>
            </a:r>
            <a:r>
              <a:rPr lang="en-US" sz="2000" b="1" dirty="0" smtClean="0">
                <a:solidFill>
                  <a:srgbClr val="79C55F"/>
                </a:solidFill>
              </a:rPr>
              <a:t> </a:t>
            </a:r>
            <a:r>
              <a:rPr lang="en-US" sz="2000" b="1" dirty="0" smtClean="0">
                <a:solidFill>
                  <a:srgbClr val="79C55F"/>
                </a:solidFill>
              </a:rPr>
              <a:t>customer experience</a:t>
            </a:r>
            <a:endParaRPr sz="2000" b="1" dirty="0">
              <a:solidFill>
                <a:srgbClr val="79C55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Order instantly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Remove</a:t>
            </a:r>
            <a:r>
              <a:rPr lang="lt-LT" dirty="0" smtClean="0">
                <a:solidFill>
                  <a:srgbClr val="79C55F"/>
                </a:solidFill>
              </a:rPr>
              <a:t>d</a:t>
            </a:r>
            <a:r>
              <a:rPr lang="en" dirty="0" smtClean="0">
                <a:solidFill>
                  <a:srgbClr val="79C55F"/>
                </a:solidFill>
              </a:rPr>
              <a:t> </a:t>
            </a:r>
            <a:r>
              <a:rPr lang="en" dirty="0" smtClean="0">
                <a:solidFill>
                  <a:srgbClr val="79C55F"/>
                </a:solidFill>
              </a:rPr>
              <a:t>waiter error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Seamless card payments in-app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 </a:t>
            </a:r>
            <a:endParaRPr dirty="0">
              <a:solidFill>
                <a:srgbClr val="79C55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79C55F"/>
              </a:solidFill>
            </a:endParaRPr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4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PROTOTYPE</a:t>
            </a:r>
            <a:br>
              <a:rPr lang="en" dirty="0" smtClean="0"/>
            </a:br>
            <a:r>
              <a:rPr lang="en" dirty="0" smtClean="0"/>
              <a:t> STATUS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7326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510579" y="2965628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DEMO</a:t>
            </a:r>
            <a:endParaRPr sz="7200" dirty="0"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BUSINESS</a:t>
            </a:r>
            <a:br>
              <a:rPr lang="en" dirty="0" smtClean="0"/>
            </a:br>
            <a:r>
              <a:rPr lang="en" dirty="0" smtClean="0"/>
              <a:t> MODEL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48659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model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7138128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 dirty="0" smtClean="0"/>
              <a:t>Monthly subscription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Basic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Premium: promotions in-app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 dirty="0" smtClean="0"/>
              <a:t>Percent of each transaction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Free trial </a:t>
            </a:r>
            <a:r>
              <a:rPr lang="en" dirty="0" smtClean="0"/>
              <a:t>– </a:t>
            </a:r>
            <a:r>
              <a:rPr lang="lt-LT" dirty="0" smtClean="0"/>
              <a:t>each restaurant can try out the platform without monthly fee for a limited period</a:t>
            </a: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443</Words>
  <Application>Microsoft Office PowerPoint</Application>
  <PresentationFormat>On-screen Show (16:9)</PresentationFormat>
  <Paragraphs>140</Paragraphs>
  <Slides>22</Slides>
  <Notes>20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Hind</vt:lpstr>
      <vt:lpstr>Calibri</vt:lpstr>
      <vt:lpstr>Arial</vt:lpstr>
      <vt:lpstr>Dumaine</vt:lpstr>
      <vt:lpstr>WAITERLESS</vt:lpstr>
      <vt:lpstr>PowerPoint Presentation</vt:lpstr>
      <vt:lpstr>PowerPoint Presentation</vt:lpstr>
      <vt:lpstr> VALUE PROPOSITION</vt:lpstr>
      <vt:lpstr>Value for restaurant</vt:lpstr>
      <vt:lpstr> PROTOTYPE  STATUS</vt:lpstr>
      <vt:lpstr>DEMO</vt:lpstr>
      <vt:lpstr> BUSINESS  MODEL</vt:lpstr>
      <vt:lpstr>Business model</vt:lpstr>
      <vt:lpstr>Research</vt:lpstr>
      <vt:lpstr> SCALABILITY</vt:lpstr>
      <vt:lpstr>What‘s next?</vt:lpstr>
      <vt:lpstr>PowerPoint Presentation</vt:lpstr>
      <vt:lpstr>PowerPoint Presentation</vt:lpstr>
      <vt:lpstr>Use charts to explain your ideas</vt:lpstr>
      <vt:lpstr>And tables to compare data</vt:lpstr>
      <vt:lpstr>89,526,124$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WAITERLESS</dc:title>
  <dc:creator>Jurgis</dc:creator>
  <cp:lastModifiedBy>Jurgis Kargaudas</cp:lastModifiedBy>
  <cp:revision>23</cp:revision>
  <dcterms:modified xsi:type="dcterms:W3CDTF">2018-10-13T22:12:53Z</dcterms:modified>
</cp:coreProperties>
</file>