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4"/>
  </p:notesMasterIdLst>
  <p:sldIdLst>
    <p:sldId id="256" r:id="rId4"/>
    <p:sldId id="261" r:id="rId5"/>
    <p:sldId id="264" r:id="rId6"/>
    <p:sldId id="301" r:id="rId7"/>
    <p:sldId id="314" r:id="rId8"/>
    <p:sldId id="265" r:id="rId9"/>
    <p:sldId id="315" r:id="rId10"/>
    <p:sldId id="302" r:id="rId11"/>
    <p:sldId id="303" r:id="rId12"/>
    <p:sldId id="305" r:id="rId13"/>
    <p:sldId id="307" r:id="rId14"/>
    <p:sldId id="308" r:id="rId15"/>
    <p:sldId id="310" r:id="rId16"/>
    <p:sldId id="312" r:id="rId17"/>
    <p:sldId id="313" r:id="rId18"/>
    <p:sldId id="317" r:id="rId19"/>
    <p:sldId id="320" r:id="rId20"/>
    <p:sldId id="318" r:id="rId21"/>
    <p:sldId id="319" r:id="rId22"/>
    <p:sldId id="262"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p:cViewPr varScale="1">
        <p:scale>
          <a:sx n="156" d="100"/>
          <a:sy n="156" d="100"/>
        </p:scale>
        <p:origin x="360" y="176"/>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2020. 5. 2.</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059832" y="2571750"/>
            <a:ext cx="5219924" cy="504056"/>
          </a:xfrm>
        </p:spPr>
        <p:txBody>
          <a:bodyPr/>
          <a:lstStyle/>
          <a:p>
            <a:pPr algn="ctr">
              <a:lnSpc>
                <a:spcPct val="140000"/>
              </a:lnSpc>
              <a:defRPr/>
            </a:pPr>
            <a:r>
              <a:rPr lang="en-US" altLang="zh-CN" sz="1600" b="1" dirty="0">
                <a:solidFill>
                  <a:srgbClr val="41464B"/>
                </a:solidFill>
                <a:latin typeface="Microsoft YaHei" panose="020B0503020204020204" pitchFamily="34" charset="-122"/>
                <a:ea typeface="Microsoft YaHei" panose="020B0503020204020204" pitchFamily="34" charset="-122"/>
              </a:rPr>
              <a:t>2019 US Accident Visualization </a:t>
            </a:r>
            <a:endParaRPr lang="en-US" altLang="zh-CN" sz="1000" dirty="0">
              <a:latin typeface="Microsoft YaHei" panose="020B0503020204020204" pitchFamily="34" charset="-122"/>
              <a:ea typeface="Microsoft YaHei" panose="020B0503020204020204" pitchFamily="34" charset="-122"/>
            </a:endParaRPr>
          </a:p>
        </p:txBody>
      </p:sp>
      <p:sp>
        <p:nvSpPr>
          <p:cNvPr id="13" name="TextBox 2">
            <a:extLst>
              <a:ext uri="{FF2B5EF4-FFF2-40B4-BE49-F238E27FC236}">
                <a16:creationId xmlns:a16="http://schemas.microsoft.com/office/drawing/2014/main" id="{1C23C394-9811-5947-ADE4-8810AB92F9DA}"/>
              </a:ext>
            </a:extLst>
          </p:cNvPr>
          <p:cNvSpPr txBox="1"/>
          <p:nvPr/>
        </p:nvSpPr>
        <p:spPr>
          <a:xfrm>
            <a:off x="2699792" y="1036789"/>
            <a:ext cx="6120680" cy="1514728"/>
          </a:xfrm>
          <a:prstGeom prst="rect">
            <a:avLst/>
          </a:prstGeom>
        </p:spPr>
        <p:txBody>
          <a:bodyPr rtlCol="0" anchor="b">
            <a:normAutofit/>
          </a:bodyPr>
          <a:lstStyle/>
          <a:p>
            <a:pPr algn="ctr">
              <a:lnSpc>
                <a:spcPct val="140000"/>
              </a:lnSpc>
              <a:defRPr/>
            </a:pPr>
            <a:r>
              <a:rPr lang="en-US" sz="3200" b="1" dirty="0">
                <a:solidFill>
                  <a:srgbClr val="41464B"/>
                </a:solidFill>
                <a:latin typeface="Microsoft YaHei" panose="020B0503020204020204" pitchFamily="34" charset="-122"/>
                <a:ea typeface="Microsoft YaHei" panose="020B0503020204020204" pitchFamily="34" charset="-122"/>
              </a:rPr>
              <a:t>What is Correlated with the US Traffic Accident?</a:t>
            </a:r>
            <a:endParaRPr lang="en-US" sz="900" dirty="0">
              <a:latin typeface="Microsoft YaHei" panose="020B0503020204020204" pitchFamily="34" charset="-122"/>
              <a:ea typeface="Microsoft YaHei" panose="020B0503020204020204" pitchFamily="34" charset="-122"/>
            </a:endParaRPr>
          </a:p>
        </p:txBody>
      </p:sp>
      <p:sp>
        <p:nvSpPr>
          <p:cNvPr id="5" name="Text Placeholder 3">
            <a:extLst>
              <a:ext uri="{FF2B5EF4-FFF2-40B4-BE49-F238E27FC236}">
                <a16:creationId xmlns:a16="http://schemas.microsoft.com/office/drawing/2014/main" id="{1ED882F3-BD49-784B-B1CB-4BEFB490C69D}"/>
              </a:ext>
            </a:extLst>
          </p:cNvPr>
          <p:cNvSpPr txBox="1">
            <a:spLocks/>
          </p:cNvSpPr>
          <p:nvPr/>
        </p:nvSpPr>
        <p:spPr>
          <a:xfrm>
            <a:off x="2411760" y="3283741"/>
            <a:ext cx="6228036" cy="792088"/>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40000"/>
              </a:lnSpc>
              <a:defRPr/>
            </a:pPr>
            <a:r>
              <a:rPr lang="en-US" altLang="zh-CN" sz="1100" dirty="0">
                <a:latin typeface="Microsoft YaHei" panose="020B0503020204020204" pitchFamily="34" charset="-122"/>
                <a:ea typeface="Microsoft YaHei" panose="020B0503020204020204" pitchFamily="34" charset="-122"/>
              </a:rPr>
              <a:t>He Qing 19450141</a:t>
            </a:r>
            <a:r>
              <a:rPr lang="zh-CN" altLang="en-US" sz="1100" dirty="0">
                <a:latin typeface="Microsoft YaHei" panose="020B0503020204020204" pitchFamily="34" charset="-122"/>
                <a:ea typeface="Microsoft YaHei" panose="020B0503020204020204" pitchFamily="34" charset="-122"/>
              </a:rPr>
              <a:t>   </a:t>
            </a:r>
            <a:endParaRPr lang="en-US" altLang="zh-CN" sz="1100" dirty="0">
              <a:latin typeface="Microsoft YaHei" panose="020B0503020204020204" pitchFamily="34" charset="-122"/>
              <a:ea typeface="Microsoft YaHei" panose="020B0503020204020204" pitchFamily="34" charset="-122"/>
            </a:endParaRPr>
          </a:p>
          <a:p>
            <a:pPr algn="ctr">
              <a:lnSpc>
                <a:spcPct val="140000"/>
              </a:lnSpc>
              <a:defRPr/>
            </a:pPr>
            <a:r>
              <a:rPr lang="zh-CN" altLang="en-US" sz="1100" dirty="0">
                <a:latin typeface="Microsoft YaHei" panose="020B0503020204020204" pitchFamily="34" charset="-122"/>
                <a:ea typeface="Microsoft YaHei" panose="020B0503020204020204" pitchFamily="34" charset="-122"/>
              </a:rPr>
              <a:t> </a:t>
            </a:r>
            <a:r>
              <a:rPr lang="en-US" altLang="zh-CN" sz="1100" dirty="0">
                <a:latin typeface="Microsoft YaHei" panose="020B0503020204020204" pitchFamily="34" charset="-122"/>
                <a:ea typeface="Microsoft YaHei" panose="020B0503020204020204" pitchFamily="34" charset="-122"/>
              </a:rPr>
              <a:t>Shi Yi 19451512</a:t>
            </a:r>
            <a:r>
              <a:rPr lang="zh-CN" altLang="en-US" sz="1100" dirty="0">
                <a:latin typeface="Microsoft YaHei" panose="020B0503020204020204" pitchFamily="34" charset="-122"/>
                <a:ea typeface="Microsoft YaHei" panose="020B0503020204020204" pitchFamily="34" charset="-122"/>
              </a:rPr>
              <a:t>  </a:t>
            </a:r>
            <a:endParaRPr lang="en-US" altLang="zh-CN" sz="1100" dirty="0">
              <a:latin typeface="Microsoft YaHei" panose="020B0503020204020204" pitchFamily="34" charset="-122"/>
              <a:ea typeface="Microsoft YaHei" panose="020B0503020204020204" pitchFamily="34" charset="-122"/>
            </a:endParaRPr>
          </a:p>
          <a:p>
            <a:pPr algn="ctr">
              <a:lnSpc>
                <a:spcPct val="140000"/>
              </a:lnSpc>
              <a:defRPr/>
            </a:pPr>
            <a:r>
              <a:rPr lang="zh-CN" altLang="en-US" sz="1100" dirty="0">
                <a:latin typeface="Microsoft YaHei" panose="020B0503020204020204" pitchFamily="34" charset="-122"/>
                <a:ea typeface="Microsoft YaHei" panose="020B0503020204020204" pitchFamily="34" charset="-122"/>
              </a:rPr>
              <a:t> </a:t>
            </a:r>
            <a:r>
              <a:rPr lang="en-US" altLang="zh-CN" sz="1100" dirty="0">
                <a:latin typeface="Microsoft YaHei" panose="020B0503020204020204" pitchFamily="34" charset="-122"/>
                <a:ea typeface="Microsoft YaHei" panose="020B0503020204020204" pitchFamily="34" charset="-122"/>
              </a:rPr>
              <a:t>Liu </a:t>
            </a:r>
            <a:r>
              <a:rPr lang="en-US" altLang="zh-CN" sz="1100" dirty="0" err="1">
                <a:latin typeface="Microsoft YaHei" panose="020B0503020204020204" pitchFamily="34" charset="-122"/>
                <a:ea typeface="Microsoft YaHei" panose="020B0503020204020204" pitchFamily="34" charset="-122"/>
              </a:rPr>
              <a:t>Zhaoxing</a:t>
            </a:r>
            <a:r>
              <a:rPr lang="en-US" altLang="zh-CN" sz="1100" dirty="0">
                <a:latin typeface="Microsoft YaHei" panose="020B0503020204020204" pitchFamily="34" charset="-122"/>
                <a:ea typeface="Microsoft YaHei" panose="020B0503020204020204" pitchFamily="34" charset="-122"/>
              </a:rPr>
              <a:t> 19456182</a:t>
            </a:r>
            <a:r>
              <a:rPr lang="zh-CN" altLang="en-US" sz="1100" dirty="0">
                <a:latin typeface="Microsoft YaHei" panose="020B0503020204020204" pitchFamily="34" charset="-122"/>
                <a:ea typeface="Microsoft YaHei" panose="020B0503020204020204" pitchFamily="34" charset="-122"/>
              </a:rPr>
              <a:t> </a:t>
            </a:r>
            <a:endParaRPr lang="en-US" altLang="zh-CN" sz="1100" dirty="0">
              <a:latin typeface="Microsoft YaHei" panose="020B0503020204020204" pitchFamily="34" charset="-122"/>
              <a:ea typeface="Microsoft YaHei" panose="020B0503020204020204" pitchFamily="34" charset="-122"/>
            </a:endParaRPr>
          </a:p>
          <a:p>
            <a:pPr algn="ctr">
              <a:lnSpc>
                <a:spcPct val="140000"/>
              </a:lnSpc>
              <a:defRPr/>
            </a:pPr>
            <a:r>
              <a:rPr lang="zh-CN" altLang="en-US" sz="1100" dirty="0">
                <a:latin typeface="Microsoft YaHei" panose="020B0503020204020204" pitchFamily="34" charset="-122"/>
                <a:ea typeface="Microsoft YaHei" panose="020B0503020204020204" pitchFamily="34" charset="-122"/>
              </a:rPr>
              <a:t> </a:t>
            </a:r>
            <a:r>
              <a:rPr lang="en-US" altLang="zh-CN" sz="1100" dirty="0">
                <a:latin typeface="Microsoft YaHei" panose="020B0503020204020204" pitchFamily="34" charset="-122"/>
                <a:ea typeface="Microsoft YaHei" panose="020B0503020204020204" pitchFamily="34" charset="-122"/>
              </a:rPr>
              <a:t>Mai </a:t>
            </a:r>
            <a:r>
              <a:rPr lang="en-US" altLang="zh-CN" sz="1100" dirty="0" err="1">
                <a:latin typeface="Microsoft YaHei" panose="020B0503020204020204" pitchFamily="34" charset="-122"/>
                <a:ea typeface="Microsoft YaHei" panose="020B0503020204020204" pitchFamily="34" charset="-122"/>
              </a:rPr>
              <a:t>Kailun</a:t>
            </a:r>
            <a:r>
              <a:rPr lang="en-US" altLang="zh-CN" sz="1100" dirty="0">
                <a:latin typeface="Microsoft YaHei" panose="020B0503020204020204" pitchFamily="34" charset="-122"/>
                <a:ea typeface="Microsoft YaHei" panose="020B0503020204020204" pitchFamily="34" charset="-122"/>
              </a:rPr>
              <a:t> 19456506</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10" name="Text Placeholder 2">
            <a:extLst>
              <a:ext uri="{FF2B5EF4-FFF2-40B4-BE49-F238E27FC236}">
                <a16:creationId xmlns:a16="http://schemas.microsoft.com/office/drawing/2014/main" id="{28781232-2447-1C45-9726-2539D4DCE9AD}"/>
              </a:ext>
            </a:extLst>
          </p:cNvPr>
          <p:cNvSpPr>
            <a:spLocks noGrp="1"/>
          </p:cNvSpPr>
          <p:nvPr>
            <p:ph type="body" sz="quarter" idx="11"/>
          </p:nvPr>
        </p:nvSpPr>
        <p:spPr>
          <a:xfrm>
            <a:off x="0" y="771550"/>
            <a:ext cx="9144000" cy="288032"/>
          </a:xfrm>
          <a:prstGeom prst="rect">
            <a:avLst/>
          </a:prstGeom>
        </p:spPr>
        <p:txBody>
          <a:bodyPr/>
          <a:lstStyle/>
          <a:p>
            <a:pPr>
              <a:lnSpc>
                <a:spcPct val="170000"/>
              </a:lnSpc>
              <a:defRPr/>
            </a:pPr>
            <a:r>
              <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rPr>
              <a:t>Overview: Season distribution for severity</a:t>
            </a:r>
          </a:p>
        </p:txBody>
      </p:sp>
      <p:sp>
        <p:nvSpPr>
          <p:cNvPr id="4" name="椭圆 3">
            <a:extLst>
              <a:ext uri="{FF2B5EF4-FFF2-40B4-BE49-F238E27FC236}">
                <a16:creationId xmlns:a16="http://schemas.microsoft.com/office/drawing/2014/main" id="{537018F0-4267-D443-A202-AE83469495BE}"/>
              </a:ext>
            </a:extLst>
          </p:cNvPr>
          <p:cNvSpPr/>
          <p:nvPr/>
        </p:nvSpPr>
        <p:spPr>
          <a:xfrm>
            <a:off x="2771800" y="1563638"/>
            <a:ext cx="576064" cy="216024"/>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pic>
        <p:nvPicPr>
          <p:cNvPr id="7" name="Picture 3">
            <a:extLst>
              <a:ext uri="{FF2B5EF4-FFF2-40B4-BE49-F238E27FC236}">
                <a16:creationId xmlns:a16="http://schemas.microsoft.com/office/drawing/2014/main" id="{ECA19517-CF74-DA40-847A-3709C21D0C31}"/>
              </a:ext>
            </a:extLst>
          </p:cNvPr>
          <p:cNvPicPr>
            <a:picLocks noChangeAspect="1"/>
          </p:cNvPicPr>
          <p:nvPr/>
        </p:nvPicPr>
        <p:blipFill>
          <a:blip r:embed="rId2">
            <a:alphaModFix/>
          </a:blip>
          <a:srcRect l="8026" t="19438" r="131" b="12880"/>
          <a:stretch>
            <a:fillRect/>
          </a:stretch>
        </p:blipFill>
        <p:spPr>
          <a:xfrm>
            <a:off x="1509713" y="1196166"/>
            <a:ext cx="6124575" cy="2533650"/>
          </a:xfrm>
          <a:prstGeom prst="rect">
            <a:avLst/>
          </a:prstGeom>
        </p:spPr>
      </p:pic>
      <p:sp>
        <p:nvSpPr>
          <p:cNvPr id="8" name="TextBox 4">
            <a:extLst>
              <a:ext uri="{FF2B5EF4-FFF2-40B4-BE49-F238E27FC236}">
                <a16:creationId xmlns:a16="http://schemas.microsoft.com/office/drawing/2014/main" id="{C40A0261-73BC-D84C-BA9E-EF1AF86E3BD0}"/>
              </a:ext>
            </a:extLst>
          </p:cNvPr>
          <p:cNvSpPr txBox="1"/>
          <p:nvPr/>
        </p:nvSpPr>
        <p:spPr>
          <a:xfrm>
            <a:off x="1150647" y="3862549"/>
            <a:ext cx="6842705" cy="678327"/>
          </a:xfrm>
          <a:prstGeom prst="rect">
            <a:avLst/>
          </a:prstGeom>
        </p:spPr>
        <p:txBody>
          <a:bodyPr wrap="square" rtlCol="0" anchor="t">
            <a:spAutoFit/>
          </a:bodyPr>
          <a:lstStyle/>
          <a:p>
            <a:pPr marL="455295" lvl="1" indent="-171450">
              <a:lnSpc>
                <a:spcPct val="170000"/>
              </a:lnSpc>
              <a:buFont typeface="Arial" panose="020B0604020202020204" pitchFamily="34" charset="0"/>
              <a:buChar char="•"/>
            </a:pPr>
            <a:r>
              <a:rPr lang="en-US" sz="1200" dirty="0">
                <a:solidFill>
                  <a:schemeClr val="tx1">
                    <a:lumMod val="75000"/>
                    <a:lumOff val="25000"/>
                  </a:schemeClr>
                </a:solidFill>
                <a:latin typeface="Microsoft YaHei" panose="020B0503020204020204" pitchFamily="34" charset="-122"/>
                <a:ea typeface="Microsoft YaHei" panose="020B0503020204020204" pitchFamily="34" charset="-122"/>
              </a:rPr>
              <a:t>In the winter there are more traffic accidents, especially for level 2 severity (220,501)</a:t>
            </a:r>
          </a:p>
          <a:p>
            <a:pPr lvl="1" indent="-173355">
              <a:lnSpc>
                <a:spcPct val="170000"/>
              </a:lnSpc>
              <a:buChar char="•"/>
            </a:pPr>
            <a:r>
              <a:rPr lang="en-US" sz="1200" dirty="0">
                <a:solidFill>
                  <a:schemeClr val="tx1">
                    <a:lumMod val="75000"/>
                    <a:lumOff val="25000"/>
                  </a:schemeClr>
                </a:solidFill>
                <a:latin typeface="Microsoft YaHei" panose="020B0503020204020204" pitchFamily="34" charset="-122"/>
                <a:ea typeface="Microsoft YaHei" panose="020B0503020204020204" pitchFamily="34" charset="-122"/>
              </a:rPr>
              <a:t>However, more serious accidents occurred more often in the first season</a:t>
            </a:r>
          </a:p>
        </p:txBody>
      </p:sp>
    </p:spTree>
    <p:extLst>
      <p:ext uri="{BB962C8B-B14F-4D97-AF65-F5344CB8AC3E}">
        <p14:creationId xmlns:p14="http://schemas.microsoft.com/office/powerpoint/2010/main" val="177456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10" name="Text Placeholder 2">
            <a:extLst>
              <a:ext uri="{FF2B5EF4-FFF2-40B4-BE49-F238E27FC236}">
                <a16:creationId xmlns:a16="http://schemas.microsoft.com/office/drawing/2014/main" id="{28781232-2447-1C45-9726-2539D4DCE9AD}"/>
              </a:ext>
            </a:extLst>
          </p:cNvPr>
          <p:cNvSpPr>
            <a:spLocks noGrp="1"/>
          </p:cNvSpPr>
          <p:nvPr>
            <p:ph type="body" sz="quarter" idx="11"/>
          </p:nvPr>
        </p:nvSpPr>
        <p:spPr>
          <a:xfrm>
            <a:off x="0" y="771550"/>
            <a:ext cx="9144000" cy="288032"/>
          </a:xfrm>
          <a:prstGeom prst="rect">
            <a:avLst/>
          </a:prstGeom>
        </p:spPr>
        <p:txBody>
          <a:bodyPr/>
          <a:lstStyle/>
          <a:p>
            <a:pPr>
              <a:lnSpc>
                <a:spcPct val="170000"/>
              </a:lnSpc>
              <a:defRPr/>
            </a:pPr>
            <a:r>
              <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rPr>
              <a:t>Overview: Geographic distribution for severity</a:t>
            </a:r>
          </a:p>
        </p:txBody>
      </p:sp>
      <p:sp>
        <p:nvSpPr>
          <p:cNvPr id="4" name="椭圆 3">
            <a:extLst>
              <a:ext uri="{FF2B5EF4-FFF2-40B4-BE49-F238E27FC236}">
                <a16:creationId xmlns:a16="http://schemas.microsoft.com/office/drawing/2014/main" id="{537018F0-4267-D443-A202-AE83469495BE}"/>
              </a:ext>
            </a:extLst>
          </p:cNvPr>
          <p:cNvSpPr/>
          <p:nvPr/>
        </p:nvSpPr>
        <p:spPr>
          <a:xfrm>
            <a:off x="2771800" y="1563638"/>
            <a:ext cx="576064" cy="216024"/>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
        <p:nvSpPr>
          <p:cNvPr id="8" name="TextBox 4">
            <a:extLst>
              <a:ext uri="{FF2B5EF4-FFF2-40B4-BE49-F238E27FC236}">
                <a16:creationId xmlns:a16="http://schemas.microsoft.com/office/drawing/2014/main" id="{C40A0261-73BC-D84C-BA9E-EF1AF86E3BD0}"/>
              </a:ext>
            </a:extLst>
          </p:cNvPr>
          <p:cNvSpPr txBox="1"/>
          <p:nvPr/>
        </p:nvSpPr>
        <p:spPr>
          <a:xfrm>
            <a:off x="1258656" y="3866400"/>
            <a:ext cx="6842705" cy="992259"/>
          </a:xfrm>
          <a:prstGeom prst="rect">
            <a:avLst/>
          </a:prstGeom>
        </p:spPr>
        <p:txBody>
          <a:bodyPr wrap="square" rtlCol="0" anchor="t">
            <a:spAutoFit/>
          </a:bodyPr>
          <a:lstStyle/>
          <a:p>
            <a:pPr marL="455295" lvl="1" indent="-171450">
              <a:lnSpc>
                <a:spcPct val="170000"/>
              </a:lnSpc>
              <a:buFont typeface="Arial" panose="020B0604020202020204" pitchFamily="34" charset="0"/>
              <a:buChar char="•"/>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California (CA) has a significantly larger number (231,307) of accidents than other      states</a:t>
            </a:r>
          </a:p>
          <a:p>
            <a:pPr lvl="1" indent="-173355">
              <a:lnSpc>
                <a:spcPct val="170000"/>
              </a:lnSpc>
              <a:buChar char="•"/>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The following 6 states also have huge figures, but luckily their severity is not high</a:t>
            </a:r>
          </a:p>
        </p:txBody>
      </p:sp>
      <p:pic>
        <p:nvPicPr>
          <p:cNvPr id="9" name="Picture 4">
            <a:extLst>
              <a:ext uri="{FF2B5EF4-FFF2-40B4-BE49-F238E27FC236}">
                <a16:creationId xmlns:a16="http://schemas.microsoft.com/office/drawing/2014/main" id="{6A2A8E2B-C761-C243-82DB-F24DC7987907}"/>
              </a:ext>
            </a:extLst>
          </p:cNvPr>
          <p:cNvPicPr>
            <a:picLocks noChangeAspect="1"/>
          </p:cNvPicPr>
          <p:nvPr/>
        </p:nvPicPr>
        <p:blipFill>
          <a:blip r:embed="rId2">
            <a:alphaModFix/>
          </a:blip>
          <a:srcRect l="7763" t="19438" b="12646"/>
          <a:stretch>
            <a:fillRect/>
          </a:stretch>
        </p:blipFill>
        <p:spPr>
          <a:xfrm>
            <a:off x="1428750" y="1195200"/>
            <a:ext cx="6286500" cy="2600325"/>
          </a:xfrm>
          <a:prstGeom prst="rect">
            <a:avLst/>
          </a:prstGeom>
        </p:spPr>
      </p:pic>
      <p:sp>
        <p:nvSpPr>
          <p:cNvPr id="3" name="椭圆 2">
            <a:extLst>
              <a:ext uri="{FF2B5EF4-FFF2-40B4-BE49-F238E27FC236}">
                <a16:creationId xmlns:a16="http://schemas.microsoft.com/office/drawing/2014/main" id="{D260ECC3-6BBC-644C-B67C-4FF3E001FFF3}"/>
              </a:ext>
            </a:extLst>
          </p:cNvPr>
          <p:cNvSpPr/>
          <p:nvPr/>
        </p:nvSpPr>
        <p:spPr>
          <a:xfrm>
            <a:off x="1907704" y="1563638"/>
            <a:ext cx="216024" cy="360040"/>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12621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10" name="Text Placeholder 2">
            <a:extLst>
              <a:ext uri="{FF2B5EF4-FFF2-40B4-BE49-F238E27FC236}">
                <a16:creationId xmlns:a16="http://schemas.microsoft.com/office/drawing/2014/main" id="{28781232-2447-1C45-9726-2539D4DCE9AD}"/>
              </a:ext>
            </a:extLst>
          </p:cNvPr>
          <p:cNvSpPr>
            <a:spLocks noGrp="1"/>
          </p:cNvSpPr>
          <p:nvPr>
            <p:ph type="body" sz="quarter" idx="11"/>
          </p:nvPr>
        </p:nvSpPr>
        <p:spPr>
          <a:xfrm>
            <a:off x="0" y="770400"/>
            <a:ext cx="9144000" cy="288032"/>
          </a:xfrm>
          <a:prstGeom prst="rect">
            <a:avLst/>
          </a:prstGeom>
        </p:spPr>
        <p:txBody>
          <a:bodyPr/>
          <a:lstStyle/>
          <a:p>
            <a:pPr>
              <a:lnSpc>
                <a:spcPct val="170000"/>
              </a:lnSpc>
              <a:defRPr/>
            </a:pPr>
            <a:r>
              <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rPr>
              <a:t>Overview: Geographic distribution for severity</a:t>
            </a:r>
          </a:p>
        </p:txBody>
      </p:sp>
      <p:pic>
        <p:nvPicPr>
          <p:cNvPr id="11" name="Picture 3">
            <a:extLst>
              <a:ext uri="{FF2B5EF4-FFF2-40B4-BE49-F238E27FC236}">
                <a16:creationId xmlns:a16="http://schemas.microsoft.com/office/drawing/2014/main" id="{32DFCEC7-FD77-8442-905E-5188E3BC4A5C}"/>
              </a:ext>
            </a:extLst>
          </p:cNvPr>
          <p:cNvPicPr>
            <a:picLocks noChangeAspect="1"/>
          </p:cNvPicPr>
          <p:nvPr/>
        </p:nvPicPr>
        <p:blipFill>
          <a:blip r:embed="rId2">
            <a:alphaModFix/>
          </a:blip>
          <a:srcRect l="13026" t="19672" b="12880"/>
          <a:stretch>
            <a:fillRect/>
          </a:stretch>
        </p:blipFill>
        <p:spPr>
          <a:xfrm>
            <a:off x="952500" y="1310400"/>
            <a:ext cx="7419975" cy="3228975"/>
          </a:xfrm>
          <a:prstGeom prst="rect">
            <a:avLst/>
          </a:prstGeom>
        </p:spPr>
      </p:pic>
      <p:sp>
        <p:nvSpPr>
          <p:cNvPr id="5" name="文本框 4">
            <a:extLst>
              <a:ext uri="{FF2B5EF4-FFF2-40B4-BE49-F238E27FC236}">
                <a16:creationId xmlns:a16="http://schemas.microsoft.com/office/drawing/2014/main" id="{2D1F0FDD-CCF6-C040-97C1-5CEA1A70C99D}"/>
              </a:ext>
            </a:extLst>
          </p:cNvPr>
          <p:cNvSpPr txBox="1"/>
          <p:nvPr/>
        </p:nvSpPr>
        <p:spPr>
          <a:xfrm>
            <a:off x="5004048" y="3075806"/>
            <a:ext cx="3816424" cy="1780552"/>
          </a:xfrm>
          <a:prstGeom prst="rect">
            <a:avLst/>
          </a:prstGeom>
          <a:solidFill>
            <a:schemeClr val="bg1">
              <a:alpha val="57000"/>
            </a:schemeClr>
          </a:solidFill>
          <a:ln w="47625">
            <a:noFill/>
          </a:ln>
        </p:spPr>
        <p:txBody>
          <a:bodyPr wrap="square" rtlCol="0">
            <a:spAutoFit/>
          </a:bodyPr>
          <a:lstStyle/>
          <a:p>
            <a:pPr marL="180000" lvl="1" indent="-173355">
              <a:lnSpc>
                <a:spcPct val="170000"/>
              </a:lnSpc>
              <a:buChar char="•"/>
            </a:pPr>
            <a:r>
              <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rPr>
              <a:t>The states with the highest mean of severity yet           fewest accidents are in the northern central part of the US</a:t>
            </a:r>
          </a:p>
          <a:p>
            <a:pPr marL="180000" lvl="1" indent="-173355">
              <a:lnSpc>
                <a:spcPct val="170000"/>
              </a:lnSpc>
              <a:buChar char="•"/>
            </a:pPr>
            <a:r>
              <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rPr>
              <a:t>Maybe the geographic situation there is not friendly for developing transportation, so the traffic is small and the capability of recovering traffic is weak</a:t>
            </a:r>
          </a:p>
        </p:txBody>
      </p:sp>
    </p:spTree>
    <p:extLst>
      <p:ext uri="{BB962C8B-B14F-4D97-AF65-F5344CB8AC3E}">
        <p14:creationId xmlns:p14="http://schemas.microsoft.com/office/powerpoint/2010/main" val="319361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6" name="文本占位符 5">
            <a:extLst>
              <a:ext uri="{FF2B5EF4-FFF2-40B4-BE49-F238E27FC236}">
                <a16:creationId xmlns:a16="http://schemas.microsoft.com/office/drawing/2014/main" id="{1DC9E56F-A5E4-AA42-9F7E-E74D63E7795C}"/>
              </a:ext>
            </a:extLst>
          </p:cNvPr>
          <p:cNvSpPr>
            <a:spLocks noGrp="1"/>
          </p:cNvSpPr>
          <p:nvPr>
            <p:ph type="body" sz="quarter" idx="11"/>
          </p:nvPr>
        </p:nvSpPr>
        <p:spPr>
          <a:xfrm>
            <a:off x="0" y="892800"/>
            <a:ext cx="9144000" cy="288032"/>
          </a:xfrm>
        </p:spPr>
        <p:txBody>
          <a:bodyPr/>
          <a:lstStyle/>
          <a:p>
            <a:endParaRPr lang="en-US" altLang="zh-CN" dirty="0"/>
          </a:p>
          <a:p>
            <a:r>
              <a:rPr lang="en-US" altLang="zh-CN" dirty="0">
                <a:latin typeface="Microsoft YaHei" panose="020B0503020204020204" pitchFamily="34" charset="-122"/>
                <a:ea typeface="Microsoft YaHei" panose="020B0503020204020204" pitchFamily="34" charset="-122"/>
              </a:rPr>
              <a:t>Weather factors on traffic accidents</a:t>
            </a:r>
          </a:p>
          <a:p>
            <a:endParaRPr lang="zh-CN" altLang="en-US" dirty="0"/>
          </a:p>
        </p:txBody>
      </p:sp>
      <p:pic>
        <p:nvPicPr>
          <p:cNvPr id="11" name="Picture 3">
            <a:extLst>
              <a:ext uri="{FF2B5EF4-FFF2-40B4-BE49-F238E27FC236}">
                <a16:creationId xmlns:a16="http://schemas.microsoft.com/office/drawing/2014/main" id="{0FA4B1F4-1A21-9741-9E02-57CCC6211056}"/>
              </a:ext>
            </a:extLst>
          </p:cNvPr>
          <p:cNvPicPr>
            <a:picLocks noChangeAspect="1"/>
          </p:cNvPicPr>
          <p:nvPr/>
        </p:nvPicPr>
        <p:blipFill>
          <a:blip r:embed="rId2">
            <a:alphaModFix/>
          </a:blip>
          <a:srcRect/>
          <a:stretch>
            <a:fillRect/>
          </a:stretch>
        </p:blipFill>
        <p:spPr>
          <a:xfrm>
            <a:off x="3962400" y="1310400"/>
            <a:ext cx="4410075" cy="3514725"/>
          </a:xfrm>
          <a:prstGeom prst="rect">
            <a:avLst/>
          </a:prstGeom>
        </p:spPr>
      </p:pic>
      <p:sp>
        <p:nvSpPr>
          <p:cNvPr id="12" name="TextBox 4">
            <a:extLst>
              <a:ext uri="{FF2B5EF4-FFF2-40B4-BE49-F238E27FC236}">
                <a16:creationId xmlns:a16="http://schemas.microsoft.com/office/drawing/2014/main" id="{05DA039A-7B91-FB4B-8A1D-ED73048F5AE4}"/>
              </a:ext>
            </a:extLst>
          </p:cNvPr>
          <p:cNvSpPr txBox="1"/>
          <p:nvPr/>
        </p:nvSpPr>
        <p:spPr>
          <a:xfrm>
            <a:off x="489612" y="1560084"/>
            <a:ext cx="3494775" cy="2472600"/>
          </a:xfrm>
          <a:prstGeom prst="rect">
            <a:avLst/>
          </a:prstGeom>
        </p:spPr>
        <p:txBody>
          <a:bodyPr wrap="square" rtlCol="0" anchor="t">
            <a:spAutoFit/>
          </a:bodyPr>
          <a:lstStyle/>
          <a:p>
            <a:pPr algn="l">
              <a:lnSpc>
                <a:spcPct val="140000"/>
              </a:lnSpc>
              <a:defRPr/>
            </a:pP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1. Accidents mostly happened in fair  weather</a:t>
            </a:r>
          </a:p>
          <a:p>
            <a:pPr algn="l">
              <a:lnSpc>
                <a:spcPct val="140000"/>
              </a:lnSpc>
            </a:pP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2. Higher average accident severity in critical weather</a:t>
            </a:r>
          </a:p>
          <a:p>
            <a:pPr algn="l">
              <a:lnSpc>
                <a:spcPct val="140000"/>
              </a:lnSpc>
            </a:pP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3. Almost no impact from visibility and humidity</a:t>
            </a:r>
          </a:p>
          <a:p>
            <a:pPr algn="l">
              <a:lnSpc>
                <a:spcPct val="140000"/>
              </a:lnSpc>
            </a:pP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4. Higher precipitation may have high-</a:t>
            </a:r>
            <a:r>
              <a:rPr lang="en-US" sz="1400" dirty="0" err="1">
                <a:solidFill>
                  <a:schemeClr val="tx1">
                    <a:lumMod val="75000"/>
                    <a:lumOff val="25000"/>
                  </a:schemeClr>
                </a:solidFill>
                <a:latin typeface="Microsoft YaHei" panose="020B0503020204020204" pitchFamily="34" charset="-122"/>
                <a:ea typeface="Microsoft YaHei" panose="020B0503020204020204" pitchFamily="34" charset="-122"/>
              </a:rPr>
              <a:t>er</a:t>
            </a: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 severity</a:t>
            </a:r>
          </a:p>
        </p:txBody>
      </p:sp>
    </p:spTree>
    <p:extLst>
      <p:ext uri="{BB962C8B-B14F-4D97-AF65-F5344CB8AC3E}">
        <p14:creationId xmlns:p14="http://schemas.microsoft.com/office/powerpoint/2010/main" val="240297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6" name="文本占位符 5">
            <a:extLst>
              <a:ext uri="{FF2B5EF4-FFF2-40B4-BE49-F238E27FC236}">
                <a16:creationId xmlns:a16="http://schemas.microsoft.com/office/drawing/2014/main" id="{1DC9E56F-A5E4-AA42-9F7E-E74D63E7795C}"/>
              </a:ext>
            </a:extLst>
          </p:cNvPr>
          <p:cNvSpPr>
            <a:spLocks noGrp="1"/>
          </p:cNvSpPr>
          <p:nvPr>
            <p:ph type="body" sz="quarter" idx="11"/>
          </p:nvPr>
        </p:nvSpPr>
        <p:spPr>
          <a:xfrm>
            <a:off x="-19359" y="893633"/>
            <a:ext cx="9144000" cy="288032"/>
          </a:xfrm>
        </p:spPr>
        <p:txBody>
          <a:bodyPr/>
          <a:lstStyle/>
          <a:p>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Weather factors on traffic accidents</a:t>
            </a:r>
          </a:p>
          <a:p>
            <a:endParaRPr lang="zh-CN" altLang="en-US" dirty="0"/>
          </a:p>
        </p:txBody>
      </p:sp>
      <p:pic>
        <p:nvPicPr>
          <p:cNvPr id="7" name="Picture 3">
            <a:extLst>
              <a:ext uri="{FF2B5EF4-FFF2-40B4-BE49-F238E27FC236}">
                <a16:creationId xmlns:a16="http://schemas.microsoft.com/office/drawing/2014/main" id="{810E7FC2-72EF-9049-84A9-989C12191954}"/>
              </a:ext>
            </a:extLst>
          </p:cNvPr>
          <p:cNvPicPr>
            <a:picLocks noChangeAspect="1"/>
          </p:cNvPicPr>
          <p:nvPr/>
        </p:nvPicPr>
        <p:blipFill>
          <a:blip r:embed="rId2">
            <a:alphaModFix/>
          </a:blip>
          <a:srcRect/>
          <a:stretch>
            <a:fillRect/>
          </a:stretch>
        </p:blipFill>
        <p:spPr>
          <a:xfrm>
            <a:off x="539552" y="1481818"/>
            <a:ext cx="3619500" cy="2476500"/>
          </a:xfrm>
          <a:prstGeom prst="rect">
            <a:avLst/>
          </a:prstGeom>
        </p:spPr>
      </p:pic>
      <p:pic>
        <p:nvPicPr>
          <p:cNvPr id="8" name="Picture 5">
            <a:extLst>
              <a:ext uri="{FF2B5EF4-FFF2-40B4-BE49-F238E27FC236}">
                <a16:creationId xmlns:a16="http://schemas.microsoft.com/office/drawing/2014/main" id="{07BA602B-E977-8B41-8F2F-7905E6CCAAF9}"/>
              </a:ext>
            </a:extLst>
          </p:cNvPr>
          <p:cNvPicPr>
            <a:picLocks noChangeAspect="1"/>
          </p:cNvPicPr>
          <p:nvPr/>
        </p:nvPicPr>
        <p:blipFill>
          <a:blip r:embed="rId3">
            <a:alphaModFix/>
          </a:blip>
          <a:srcRect/>
          <a:stretch>
            <a:fillRect/>
          </a:stretch>
        </p:blipFill>
        <p:spPr>
          <a:xfrm>
            <a:off x="4788024" y="1481818"/>
            <a:ext cx="3609975" cy="2476500"/>
          </a:xfrm>
          <a:prstGeom prst="rect">
            <a:avLst/>
          </a:prstGeom>
        </p:spPr>
      </p:pic>
      <p:sp>
        <p:nvSpPr>
          <p:cNvPr id="9" name="TextBox 6">
            <a:extLst>
              <a:ext uri="{FF2B5EF4-FFF2-40B4-BE49-F238E27FC236}">
                <a16:creationId xmlns:a16="http://schemas.microsoft.com/office/drawing/2014/main" id="{22DAD19B-8A77-8D4B-9811-9A13FE113B59}"/>
              </a:ext>
            </a:extLst>
          </p:cNvPr>
          <p:cNvSpPr txBox="1"/>
          <p:nvPr/>
        </p:nvSpPr>
        <p:spPr>
          <a:xfrm>
            <a:off x="2627784" y="4045964"/>
            <a:ext cx="7391400" cy="397994"/>
          </a:xfrm>
          <a:prstGeom prst="rect">
            <a:avLst/>
          </a:prstGeom>
        </p:spPr>
        <p:txBody>
          <a:bodyPr rtlCol="0" anchor="t">
            <a:spAutoFit/>
          </a:bodyPr>
          <a:lstStyle/>
          <a:p>
            <a:pPr algn="l">
              <a:lnSpc>
                <a:spcPct val="170000"/>
              </a:lnSpc>
              <a:defRPr/>
            </a:pPr>
            <a:r>
              <a:rPr lang="en-US" sz="1350" dirty="0">
                <a:solidFill>
                  <a:schemeClr val="tx1">
                    <a:lumMod val="75000"/>
                    <a:lumOff val="25000"/>
                  </a:schemeClr>
                </a:solidFill>
                <a:latin typeface="Microsoft YaHei"/>
              </a:rPr>
              <a:t>Distribution of Accidents in different severity</a:t>
            </a:r>
            <a:endParaRPr lang="en-US" sz="825" dirty="0">
              <a:solidFill>
                <a:schemeClr val="tx1">
                  <a:lumMod val="75000"/>
                  <a:lumOff val="25000"/>
                </a:schemeClr>
              </a:solidFill>
            </a:endParaRPr>
          </a:p>
        </p:txBody>
      </p:sp>
    </p:spTree>
    <p:extLst>
      <p:ext uri="{BB962C8B-B14F-4D97-AF65-F5344CB8AC3E}">
        <p14:creationId xmlns:p14="http://schemas.microsoft.com/office/powerpoint/2010/main" val="343110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6" name="文本占位符 5">
            <a:extLst>
              <a:ext uri="{FF2B5EF4-FFF2-40B4-BE49-F238E27FC236}">
                <a16:creationId xmlns:a16="http://schemas.microsoft.com/office/drawing/2014/main" id="{1DC9E56F-A5E4-AA42-9F7E-E74D63E7795C}"/>
              </a:ext>
            </a:extLst>
          </p:cNvPr>
          <p:cNvSpPr>
            <a:spLocks noGrp="1"/>
          </p:cNvSpPr>
          <p:nvPr>
            <p:ph type="body" sz="quarter" idx="11"/>
          </p:nvPr>
        </p:nvSpPr>
        <p:spPr>
          <a:xfrm>
            <a:off x="0" y="892800"/>
            <a:ext cx="9144000" cy="288032"/>
          </a:xfrm>
        </p:spPr>
        <p:txBody>
          <a:bodyPr/>
          <a:lstStyle/>
          <a:p>
            <a:endParaRPr lang="en-US" altLang="zh-CN" dirty="0"/>
          </a:p>
          <a:p>
            <a:r>
              <a:rPr lang="en-US" altLang="zh-CN" dirty="0">
                <a:latin typeface="Microsoft YaHei" panose="020B0503020204020204" pitchFamily="34" charset="-122"/>
                <a:ea typeface="Microsoft YaHei" panose="020B0503020204020204" pitchFamily="34" charset="-122"/>
              </a:rPr>
              <a:t>Traffic POI factors on traffic accidents</a:t>
            </a:r>
          </a:p>
          <a:p>
            <a:endParaRPr lang="zh-CN" altLang="en-US" dirty="0"/>
          </a:p>
        </p:txBody>
      </p:sp>
      <p:sp>
        <p:nvSpPr>
          <p:cNvPr id="12" name="TextBox 4">
            <a:extLst>
              <a:ext uri="{FF2B5EF4-FFF2-40B4-BE49-F238E27FC236}">
                <a16:creationId xmlns:a16="http://schemas.microsoft.com/office/drawing/2014/main" id="{05DA039A-7B91-FB4B-8A1D-ED73048F5AE4}"/>
              </a:ext>
            </a:extLst>
          </p:cNvPr>
          <p:cNvSpPr txBox="1"/>
          <p:nvPr/>
        </p:nvSpPr>
        <p:spPr>
          <a:xfrm>
            <a:off x="514635" y="1405612"/>
            <a:ext cx="3634964" cy="3107774"/>
          </a:xfrm>
          <a:prstGeom prst="rect">
            <a:avLst/>
          </a:prstGeom>
        </p:spPr>
        <p:txBody>
          <a:bodyPr wrap="square" rtlCol="0" anchor="t">
            <a:spAutoFit/>
          </a:bodyPr>
          <a:lstStyle/>
          <a:p>
            <a:pPr>
              <a:lnSpc>
                <a:spcPct val="170000"/>
              </a:lnSpc>
              <a:defRPr/>
            </a:pPr>
            <a:r>
              <a:rPr lang="en-US" altLang="zh-CN" sz="1300" dirty="0">
                <a:solidFill>
                  <a:schemeClr val="tx1">
                    <a:lumMod val="75000"/>
                    <a:lumOff val="25000"/>
                  </a:schemeClr>
                </a:solidFill>
                <a:latin typeface="Microsoft YaHei" panose="020B0503020204020204" pitchFamily="34" charset="-122"/>
                <a:ea typeface="Microsoft YaHei" panose="020B0503020204020204" pitchFamily="34" charset="-122"/>
              </a:rPr>
              <a:t>1. Traffic accidents less happened with POI signs than without it</a:t>
            </a:r>
          </a:p>
          <a:p>
            <a:pPr>
              <a:lnSpc>
                <a:spcPct val="170000"/>
              </a:lnSpc>
            </a:pPr>
            <a:r>
              <a:rPr lang="en-US" altLang="zh-CN" sz="1300" dirty="0">
                <a:solidFill>
                  <a:schemeClr val="tx1">
                    <a:lumMod val="75000"/>
                    <a:lumOff val="25000"/>
                  </a:schemeClr>
                </a:solidFill>
                <a:latin typeface="Microsoft YaHei" panose="020B0503020204020204" pitchFamily="34" charset="-122"/>
                <a:ea typeface="Microsoft YaHei" panose="020B0503020204020204" pitchFamily="34" charset="-122"/>
              </a:rPr>
              <a:t>2. Accidents with POI signs during the day had the lowest severity</a:t>
            </a:r>
          </a:p>
          <a:p>
            <a:pPr>
              <a:lnSpc>
                <a:spcPct val="170000"/>
              </a:lnSpc>
            </a:pPr>
            <a:r>
              <a:rPr lang="en-US" altLang="zh-CN" sz="1300" dirty="0">
                <a:solidFill>
                  <a:schemeClr val="tx1">
                    <a:lumMod val="75000"/>
                    <a:lumOff val="25000"/>
                  </a:schemeClr>
                </a:solidFill>
                <a:latin typeface="Microsoft YaHei" panose="020B0503020204020204" pitchFamily="34" charset="-122"/>
                <a:ea typeface="Microsoft YaHei" panose="020B0503020204020204" pitchFamily="34" charset="-122"/>
              </a:rPr>
              <a:t>3. Road sections without POI signs have a   higher average severity of traffic accidents at night, reaching to 2.3884.</a:t>
            </a:r>
          </a:p>
          <a:p>
            <a:pPr>
              <a:lnSpc>
                <a:spcPct val="170000"/>
              </a:lnSpc>
            </a:pPr>
            <a:r>
              <a:rPr lang="en-US" altLang="zh-CN" sz="1300" dirty="0">
                <a:solidFill>
                  <a:schemeClr val="tx1">
                    <a:lumMod val="75000"/>
                    <a:lumOff val="25000"/>
                  </a:schemeClr>
                </a:solidFill>
                <a:latin typeface="Microsoft YaHei" panose="020B0503020204020204" pitchFamily="34" charset="-122"/>
                <a:ea typeface="Microsoft YaHei" panose="020B0503020204020204" pitchFamily="34" charset="-122"/>
              </a:rPr>
              <a:t>4. More accidents during the day than at     nights</a:t>
            </a:r>
            <a:endParaRPr lang="en-US" sz="13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7" name="Picture 4">
            <a:extLst>
              <a:ext uri="{FF2B5EF4-FFF2-40B4-BE49-F238E27FC236}">
                <a16:creationId xmlns:a16="http://schemas.microsoft.com/office/drawing/2014/main" id="{FB8A3E93-9FE9-3644-B0CD-7381F9B16017}"/>
              </a:ext>
            </a:extLst>
          </p:cNvPr>
          <p:cNvPicPr>
            <a:picLocks noChangeAspect="1"/>
          </p:cNvPicPr>
          <p:nvPr/>
        </p:nvPicPr>
        <p:blipFill>
          <a:blip r:embed="rId2">
            <a:alphaModFix/>
          </a:blip>
          <a:srcRect/>
          <a:stretch>
            <a:fillRect/>
          </a:stretch>
        </p:blipFill>
        <p:spPr>
          <a:xfrm>
            <a:off x="4427984" y="1512855"/>
            <a:ext cx="4229154" cy="2472600"/>
          </a:xfrm>
          <a:prstGeom prst="rect">
            <a:avLst/>
          </a:prstGeom>
        </p:spPr>
      </p:pic>
    </p:spTree>
    <p:extLst>
      <p:ext uri="{BB962C8B-B14F-4D97-AF65-F5344CB8AC3E}">
        <p14:creationId xmlns:p14="http://schemas.microsoft.com/office/powerpoint/2010/main" val="117760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12" name="TextBox 4">
            <a:extLst>
              <a:ext uri="{FF2B5EF4-FFF2-40B4-BE49-F238E27FC236}">
                <a16:creationId xmlns:a16="http://schemas.microsoft.com/office/drawing/2014/main" id="{05DA039A-7B91-FB4B-8A1D-ED73048F5AE4}"/>
              </a:ext>
            </a:extLst>
          </p:cNvPr>
          <p:cNvSpPr txBox="1"/>
          <p:nvPr/>
        </p:nvSpPr>
        <p:spPr>
          <a:xfrm>
            <a:off x="395536" y="1279003"/>
            <a:ext cx="3787459" cy="2931636"/>
          </a:xfrm>
          <a:prstGeom prst="rect">
            <a:avLst/>
          </a:prstGeom>
        </p:spPr>
        <p:txBody>
          <a:bodyPr wrap="square" rtlCol="0" anchor="t">
            <a:spAutoFit/>
          </a:bodyPr>
          <a:lstStyle/>
          <a:p>
            <a:pPr>
              <a:lnSpc>
                <a:spcPct val="170000"/>
              </a:lnSpc>
              <a:defRPr/>
            </a:pPr>
            <a:r>
              <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rPr>
              <a:t>1. The number of accidents without POI signs in the  United States was as high as 696,988</a:t>
            </a:r>
          </a:p>
          <a:p>
            <a:pPr>
              <a:lnSpc>
                <a:spcPct val="170000"/>
              </a:lnSpc>
              <a:defRPr/>
            </a:pPr>
            <a:r>
              <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rPr>
              <a:t>2. The average severity of the accidents was reaching 2.352</a:t>
            </a:r>
          </a:p>
          <a:p>
            <a:pPr>
              <a:lnSpc>
                <a:spcPct val="170000"/>
              </a:lnSpc>
              <a:defRPr/>
            </a:pPr>
            <a:r>
              <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rPr>
              <a:t>3. The nearby Traffic signs on the Top 3 number of    accidents were Traffic signal, Junction, and Crossing</a:t>
            </a:r>
          </a:p>
          <a:p>
            <a:pPr>
              <a:lnSpc>
                <a:spcPct val="170000"/>
              </a:lnSpc>
              <a:defRPr/>
            </a:pPr>
            <a:r>
              <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rPr>
              <a:t>4. The most serious accident occurred near the            junction, with an average severity of 2.428</a:t>
            </a:r>
          </a:p>
          <a:p>
            <a:pPr>
              <a:lnSpc>
                <a:spcPct val="170000"/>
              </a:lnSpc>
              <a:defRPr/>
            </a:pPr>
            <a:r>
              <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rPr>
              <a:t>5. The presence of a turning loop sign had no effect   on the occurrence of a traffic accident</a:t>
            </a:r>
          </a:p>
        </p:txBody>
      </p:sp>
      <p:pic>
        <p:nvPicPr>
          <p:cNvPr id="8" name="Picture 4">
            <a:extLst>
              <a:ext uri="{FF2B5EF4-FFF2-40B4-BE49-F238E27FC236}">
                <a16:creationId xmlns:a16="http://schemas.microsoft.com/office/drawing/2014/main" id="{1E084764-8C12-5943-8B69-4B96605E43C4}"/>
              </a:ext>
            </a:extLst>
          </p:cNvPr>
          <p:cNvPicPr>
            <a:picLocks noChangeAspect="1"/>
          </p:cNvPicPr>
          <p:nvPr/>
        </p:nvPicPr>
        <p:blipFill>
          <a:blip r:embed="rId2">
            <a:alphaModFix/>
          </a:blip>
          <a:srcRect/>
          <a:stretch>
            <a:fillRect/>
          </a:stretch>
        </p:blipFill>
        <p:spPr>
          <a:xfrm>
            <a:off x="4123522" y="1442409"/>
            <a:ext cx="4900719" cy="2258682"/>
          </a:xfrm>
          <a:prstGeom prst="rect">
            <a:avLst/>
          </a:prstGeom>
        </p:spPr>
      </p:pic>
      <p:sp>
        <p:nvSpPr>
          <p:cNvPr id="3" name="矩形 2">
            <a:extLst>
              <a:ext uri="{FF2B5EF4-FFF2-40B4-BE49-F238E27FC236}">
                <a16:creationId xmlns:a16="http://schemas.microsoft.com/office/drawing/2014/main" id="{40F98AC7-4445-9544-BD47-403D56FF2B04}"/>
              </a:ext>
            </a:extLst>
          </p:cNvPr>
          <p:cNvSpPr/>
          <p:nvPr/>
        </p:nvSpPr>
        <p:spPr>
          <a:xfrm>
            <a:off x="4182996" y="1851670"/>
            <a:ext cx="417970" cy="36004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文本占位符 5">
            <a:extLst>
              <a:ext uri="{FF2B5EF4-FFF2-40B4-BE49-F238E27FC236}">
                <a16:creationId xmlns:a16="http://schemas.microsoft.com/office/drawing/2014/main" id="{31CBDB1C-6800-864E-906F-FC981ACE521F}"/>
              </a:ext>
            </a:extLst>
          </p:cNvPr>
          <p:cNvSpPr>
            <a:spLocks noGrp="1"/>
          </p:cNvSpPr>
          <p:nvPr>
            <p:ph type="body" sz="quarter" idx="11"/>
          </p:nvPr>
        </p:nvSpPr>
        <p:spPr>
          <a:xfrm>
            <a:off x="0" y="892800"/>
            <a:ext cx="9144000" cy="288032"/>
          </a:xfrm>
        </p:spPr>
        <p:txBody>
          <a:bodyPr/>
          <a:lstStyle/>
          <a:p>
            <a:endParaRPr lang="en-US" altLang="zh-CN" dirty="0"/>
          </a:p>
          <a:p>
            <a:r>
              <a:rPr lang="en-US" altLang="zh-CN" dirty="0">
                <a:latin typeface="Microsoft YaHei" panose="020B0503020204020204" pitchFamily="34" charset="-122"/>
                <a:ea typeface="Microsoft YaHei" panose="020B0503020204020204" pitchFamily="34" charset="-122"/>
              </a:rPr>
              <a:t>Traffic POI factors on traffic accidents</a:t>
            </a:r>
          </a:p>
          <a:p>
            <a:endParaRPr lang="zh-CN" altLang="en-US" dirty="0"/>
          </a:p>
        </p:txBody>
      </p:sp>
    </p:spTree>
    <p:extLst>
      <p:ext uri="{BB962C8B-B14F-4D97-AF65-F5344CB8AC3E}">
        <p14:creationId xmlns:p14="http://schemas.microsoft.com/office/powerpoint/2010/main" val="17891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Microsoft YaHei" panose="020B0503020204020204" pitchFamily="34" charset="-122"/>
                <a:ea typeface="Microsoft YaHei" panose="020B0503020204020204" pitchFamily="34" charset="-122"/>
              </a:rPr>
              <a:t>Conclusion</a:t>
            </a:r>
            <a:endParaRPr lang="ko-KR" altLang="en-US" dirty="0">
              <a:latin typeface="Microsoft YaHei" panose="020B0503020204020204" pitchFamily="34" charset="-122"/>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76442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56844" y="2691485"/>
            <a:ext cx="1063076" cy="2261485"/>
            <a:chOff x="4630955" y="3880561"/>
            <a:chExt cx="914400" cy="1945207"/>
          </a:xfrm>
        </p:grpSpPr>
        <p:sp>
          <p:nvSpPr>
            <p:cNvPr id="5" name="Right Triangle 4"/>
            <p:cNvSpPr/>
            <p:nvPr/>
          </p:nvSpPr>
          <p:spPr>
            <a:xfrm>
              <a:off x="4630955" y="3880561"/>
              <a:ext cx="914400" cy="914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Right Triangle 5"/>
            <p:cNvSpPr/>
            <p:nvPr/>
          </p:nvSpPr>
          <p:spPr>
            <a:xfrm rot="5400000">
              <a:off x="4630955" y="4911368"/>
              <a:ext cx="914400" cy="9144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7" name="Group 6"/>
          <p:cNvGrpSpPr/>
          <p:nvPr/>
        </p:nvGrpSpPr>
        <p:grpSpPr>
          <a:xfrm rot="10800000">
            <a:off x="539552" y="771550"/>
            <a:ext cx="1063076" cy="2261485"/>
            <a:chOff x="4630955" y="3880561"/>
            <a:chExt cx="914400" cy="1945207"/>
          </a:xfrm>
        </p:grpSpPr>
        <p:sp>
          <p:nvSpPr>
            <p:cNvPr id="8" name="Right Triangle 7"/>
            <p:cNvSpPr/>
            <p:nvPr/>
          </p:nvSpPr>
          <p:spPr>
            <a:xfrm>
              <a:off x="4630955" y="3880561"/>
              <a:ext cx="914400" cy="9144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Right Triangle 8"/>
            <p:cNvSpPr/>
            <p:nvPr/>
          </p:nvSpPr>
          <p:spPr>
            <a:xfrm rot="5400000">
              <a:off x="4630955" y="4911368"/>
              <a:ext cx="914400" cy="9144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1" name="TextBox 10"/>
          <p:cNvSpPr txBox="1"/>
          <p:nvPr/>
        </p:nvSpPr>
        <p:spPr>
          <a:xfrm>
            <a:off x="1751318" y="970024"/>
            <a:ext cx="4980922" cy="409728"/>
          </a:xfrm>
          <a:prstGeom prst="rect">
            <a:avLst/>
          </a:prstGeom>
          <a:noFill/>
        </p:spPr>
        <p:txBody>
          <a:bodyPr wrap="square" rtlCol="0">
            <a:spAutoFit/>
          </a:bodyPr>
          <a:lstStyle/>
          <a:p>
            <a:pPr>
              <a:lnSpc>
                <a:spcPct val="170000"/>
              </a:lnSpc>
              <a:defRPr/>
            </a:pPr>
            <a:r>
              <a:rPr lang="en-US" altLang="zh-CN" sz="1400" dirty="0">
                <a:solidFill>
                  <a:srgbClr val="000000"/>
                </a:solidFill>
                <a:latin typeface="Microsoft YaHei" panose="020B0503020204020204" pitchFamily="34" charset="-122"/>
                <a:ea typeface="Microsoft YaHei" panose="020B0503020204020204" pitchFamily="34" charset="-122"/>
              </a:rPr>
              <a:t>Accidents will not usually be benign with severity at 1</a:t>
            </a:r>
            <a:endParaRPr lang="en-US" altLang="zh-CN" sz="1400" dirty="0">
              <a:latin typeface="Microsoft YaHei" panose="020B0503020204020204" pitchFamily="34" charset="-122"/>
              <a:ea typeface="Microsoft YaHei" panose="020B0503020204020204" pitchFamily="34" charset="-122"/>
            </a:endParaRPr>
          </a:p>
        </p:txBody>
      </p:sp>
      <p:sp>
        <p:nvSpPr>
          <p:cNvPr id="14" name="TextBox 13"/>
          <p:cNvSpPr txBox="1"/>
          <p:nvPr/>
        </p:nvSpPr>
        <p:spPr>
          <a:xfrm>
            <a:off x="2483769" y="4093310"/>
            <a:ext cx="4366036" cy="738664"/>
          </a:xfrm>
          <a:prstGeom prst="rect">
            <a:avLst/>
          </a:prstGeom>
          <a:noFill/>
        </p:spPr>
        <p:txBody>
          <a:bodyPr wrap="square" rtlCol="0">
            <a:spAutoFit/>
          </a:bodyPr>
          <a:lstStyle/>
          <a:p>
            <a:r>
              <a:rPr lang="en-US" altLang="ko-KR" sz="1400"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The wind direction, average visibility and humidity have less correlation with the number and severity of accidents</a:t>
            </a:r>
          </a:p>
        </p:txBody>
      </p:sp>
      <p:sp>
        <p:nvSpPr>
          <p:cNvPr id="17" name="TextBox 16"/>
          <p:cNvSpPr txBox="1"/>
          <p:nvPr/>
        </p:nvSpPr>
        <p:spPr>
          <a:xfrm>
            <a:off x="2483768" y="2976052"/>
            <a:ext cx="4366037" cy="738664"/>
          </a:xfrm>
          <a:prstGeom prst="rect">
            <a:avLst/>
          </a:prstGeom>
          <a:noFill/>
        </p:spPr>
        <p:txBody>
          <a:bodyPr wrap="square" rtlCol="0">
            <a:spAutoFit/>
          </a:bodyPr>
          <a:lstStyle/>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POI can have an obvious correlation to accident severity, as the average severity is lower than those on the road without POI</a:t>
            </a:r>
          </a:p>
        </p:txBody>
      </p:sp>
      <p:sp>
        <p:nvSpPr>
          <p:cNvPr id="20" name="TextBox 19"/>
          <p:cNvSpPr txBox="1"/>
          <p:nvPr/>
        </p:nvSpPr>
        <p:spPr>
          <a:xfrm>
            <a:off x="1755618" y="2060620"/>
            <a:ext cx="4976622" cy="523220"/>
          </a:xfrm>
          <a:prstGeom prst="rect">
            <a:avLst/>
          </a:prstGeom>
          <a:noFill/>
        </p:spPr>
        <p:txBody>
          <a:bodyPr wrap="square" rtlCol="0">
            <a:spAutoFit/>
          </a:bodyPr>
          <a:lstStyle/>
          <a:p>
            <a:r>
              <a:rPr lang="en-US" altLang="ko-KR" sz="1400"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Accidents happen more frequently in the daytime probably as a result of people going out in the daytime</a:t>
            </a:r>
          </a:p>
        </p:txBody>
      </p:sp>
      <p:sp>
        <p:nvSpPr>
          <p:cNvPr id="31" name="Text Placeholder 1">
            <a:extLst>
              <a:ext uri="{FF2B5EF4-FFF2-40B4-BE49-F238E27FC236}">
                <a16:creationId xmlns:a16="http://schemas.microsoft.com/office/drawing/2014/main" id="{B68AD025-9F1E-A54B-8D1D-EE38274A4819}"/>
              </a:ext>
            </a:extLst>
          </p:cNvPr>
          <p:cNvSpPr>
            <a:spLocks noGrp="1"/>
          </p:cNvSpPr>
          <p:nvPr>
            <p:ph type="body" sz="quarter" idx="10"/>
          </p:nvPr>
        </p:nvSpPr>
        <p:spPr>
          <a:xfrm>
            <a:off x="0" y="123478"/>
            <a:ext cx="9144000" cy="576064"/>
          </a:xfrm>
        </p:spPr>
        <p:txBody>
          <a:bodyPr/>
          <a:lstStyle/>
          <a:p>
            <a:pPr>
              <a:lnSpc>
                <a:spcPct val="140000"/>
              </a:lnSpc>
              <a:defRPr/>
            </a:pPr>
            <a:r>
              <a:rPr lang="en-US" altLang="zh-CN" b="1" dirty="0">
                <a:solidFill>
                  <a:srgbClr val="41464B"/>
                </a:solidFill>
                <a:latin typeface="Microsoft YaHei"/>
              </a:rPr>
              <a:t>Conclusion</a:t>
            </a:r>
            <a:endParaRPr lang="en-US" altLang="zh-CN" sz="1000" dirty="0"/>
          </a:p>
        </p:txBody>
      </p:sp>
    </p:spTree>
    <p:extLst>
      <p:ext uri="{BB962C8B-B14F-4D97-AF65-F5344CB8AC3E}">
        <p14:creationId xmlns:p14="http://schemas.microsoft.com/office/powerpoint/2010/main" val="214024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56844" y="2691485"/>
            <a:ext cx="1063076" cy="2261485"/>
            <a:chOff x="4630955" y="3880561"/>
            <a:chExt cx="914400" cy="1945207"/>
          </a:xfrm>
        </p:grpSpPr>
        <p:sp>
          <p:nvSpPr>
            <p:cNvPr id="5" name="Right Triangle 4"/>
            <p:cNvSpPr/>
            <p:nvPr/>
          </p:nvSpPr>
          <p:spPr>
            <a:xfrm>
              <a:off x="4630955" y="3880561"/>
              <a:ext cx="914400" cy="914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Right Triangle 5"/>
            <p:cNvSpPr/>
            <p:nvPr/>
          </p:nvSpPr>
          <p:spPr>
            <a:xfrm rot="5400000">
              <a:off x="4630955" y="4911368"/>
              <a:ext cx="914400" cy="9144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7" name="Group 6"/>
          <p:cNvGrpSpPr/>
          <p:nvPr/>
        </p:nvGrpSpPr>
        <p:grpSpPr>
          <a:xfrm rot="10800000">
            <a:off x="539552" y="771550"/>
            <a:ext cx="1063076" cy="2261485"/>
            <a:chOff x="4630955" y="3880561"/>
            <a:chExt cx="914400" cy="1945207"/>
          </a:xfrm>
        </p:grpSpPr>
        <p:sp>
          <p:nvSpPr>
            <p:cNvPr id="8" name="Right Triangle 7"/>
            <p:cNvSpPr/>
            <p:nvPr/>
          </p:nvSpPr>
          <p:spPr>
            <a:xfrm>
              <a:off x="4630955" y="3880561"/>
              <a:ext cx="914400" cy="9144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Right Triangle 8"/>
            <p:cNvSpPr/>
            <p:nvPr/>
          </p:nvSpPr>
          <p:spPr>
            <a:xfrm rot="5400000">
              <a:off x="4630955" y="4911368"/>
              <a:ext cx="914400" cy="9144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1" name="TextBox 10"/>
          <p:cNvSpPr txBox="1"/>
          <p:nvPr/>
        </p:nvSpPr>
        <p:spPr>
          <a:xfrm>
            <a:off x="1751317" y="970024"/>
            <a:ext cx="5105525" cy="775982"/>
          </a:xfrm>
          <a:prstGeom prst="rect">
            <a:avLst/>
          </a:prstGeom>
          <a:noFill/>
        </p:spPr>
        <p:txBody>
          <a:bodyPr wrap="square" rtlCol="0">
            <a:spAutoFit/>
          </a:bodyPr>
          <a:lstStyle/>
          <a:p>
            <a:pPr>
              <a:lnSpc>
                <a:spcPct val="170000"/>
              </a:lnSpc>
              <a:defRPr/>
            </a:pPr>
            <a:r>
              <a:rPr lang="en-US" altLang="zh-CN" sz="1400" dirty="0">
                <a:solidFill>
                  <a:srgbClr val="000000"/>
                </a:solidFill>
                <a:latin typeface="Microsoft YaHei" panose="020B0503020204020204" pitchFamily="34" charset="-122"/>
                <a:ea typeface="Microsoft YaHei" panose="020B0503020204020204" pitchFamily="34" charset="-122"/>
              </a:rPr>
              <a:t>Precipitation has a strong correlation with the severity of accidents</a:t>
            </a:r>
          </a:p>
        </p:txBody>
      </p:sp>
      <p:sp>
        <p:nvSpPr>
          <p:cNvPr id="14" name="TextBox 13"/>
          <p:cNvSpPr txBox="1"/>
          <p:nvPr/>
        </p:nvSpPr>
        <p:spPr>
          <a:xfrm>
            <a:off x="2483769" y="4093310"/>
            <a:ext cx="4366036" cy="738664"/>
          </a:xfrm>
          <a:prstGeom prst="rect">
            <a:avLst/>
          </a:prstGeom>
          <a:noFill/>
        </p:spPr>
        <p:txBody>
          <a:bodyPr wrap="square" rtlCol="0">
            <a:spAutoFit/>
          </a:bodyPr>
          <a:lstStyle/>
          <a:p>
            <a:r>
              <a:rPr lang="en-US" altLang="ko-KR" sz="1400"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Drivers should pay more attention to nearby traffic signs and bad weather conditions to avoid traffic accidents</a:t>
            </a:r>
          </a:p>
        </p:txBody>
      </p:sp>
      <p:sp>
        <p:nvSpPr>
          <p:cNvPr id="17" name="TextBox 16"/>
          <p:cNvSpPr txBox="1"/>
          <p:nvPr/>
        </p:nvSpPr>
        <p:spPr>
          <a:xfrm>
            <a:off x="2483770" y="3076965"/>
            <a:ext cx="4464494" cy="523220"/>
          </a:xfrm>
          <a:prstGeom prst="rect">
            <a:avLst/>
          </a:prstGeom>
          <a:noFill/>
        </p:spPr>
        <p:txBody>
          <a:bodyPr wrap="square" rtlCol="0">
            <a:spAutoFit/>
          </a:bodyPr>
          <a:lstStyle/>
          <a:p>
            <a:r>
              <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Driving in critical weather conditions needs more concentration</a:t>
            </a:r>
          </a:p>
        </p:txBody>
      </p:sp>
      <p:sp>
        <p:nvSpPr>
          <p:cNvPr id="20" name="TextBox 19"/>
          <p:cNvSpPr txBox="1"/>
          <p:nvPr/>
        </p:nvSpPr>
        <p:spPr>
          <a:xfrm>
            <a:off x="1755618" y="2060620"/>
            <a:ext cx="4976622" cy="523220"/>
          </a:xfrm>
          <a:prstGeom prst="rect">
            <a:avLst/>
          </a:prstGeom>
          <a:noFill/>
        </p:spPr>
        <p:txBody>
          <a:bodyPr wrap="square" rtlCol="0">
            <a:spAutoFit/>
          </a:bodyPr>
          <a:lstStyle/>
          <a:p>
            <a:r>
              <a:rPr lang="en-US" altLang="ko-KR" sz="1400"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Governments are supposed to set up more necessary traffic signals or signs on roads</a:t>
            </a:r>
          </a:p>
        </p:txBody>
      </p:sp>
      <p:sp>
        <p:nvSpPr>
          <p:cNvPr id="31" name="Text Placeholder 1">
            <a:extLst>
              <a:ext uri="{FF2B5EF4-FFF2-40B4-BE49-F238E27FC236}">
                <a16:creationId xmlns:a16="http://schemas.microsoft.com/office/drawing/2014/main" id="{B68AD025-9F1E-A54B-8D1D-EE38274A4819}"/>
              </a:ext>
            </a:extLst>
          </p:cNvPr>
          <p:cNvSpPr>
            <a:spLocks noGrp="1"/>
          </p:cNvSpPr>
          <p:nvPr>
            <p:ph type="body" sz="quarter" idx="10"/>
          </p:nvPr>
        </p:nvSpPr>
        <p:spPr>
          <a:xfrm>
            <a:off x="0" y="123478"/>
            <a:ext cx="9144000" cy="576064"/>
          </a:xfrm>
        </p:spPr>
        <p:txBody>
          <a:bodyPr/>
          <a:lstStyle/>
          <a:p>
            <a:pPr>
              <a:lnSpc>
                <a:spcPct val="140000"/>
              </a:lnSpc>
              <a:defRPr/>
            </a:pPr>
            <a:r>
              <a:rPr lang="en-US" altLang="zh-CN" b="1" dirty="0">
                <a:solidFill>
                  <a:srgbClr val="41464B"/>
                </a:solidFill>
                <a:latin typeface="Microsoft YaHei"/>
              </a:rPr>
              <a:t>Conclusion</a:t>
            </a:r>
            <a:endParaRPr lang="en-US" altLang="zh-CN" sz="1000" dirty="0"/>
          </a:p>
        </p:txBody>
      </p:sp>
    </p:spTree>
    <p:extLst>
      <p:ext uri="{BB962C8B-B14F-4D97-AF65-F5344CB8AC3E}">
        <p14:creationId xmlns:p14="http://schemas.microsoft.com/office/powerpoint/2010/main" val="231178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tx1">
                    <a:lumMod val="75000"/>
                    <a:lumOff val="25000"/>
                  </a:schemeClr>
                </a:solidFill>
                <a:cs typeface="Arial" pitchFamily="34" charset="0"/>
              </a:rPr>
              <a:t>Content</a:t>
            </a:r>
          </a:p>
        </p:txBody>
      </p:sp>
      <p:grpSp>
        <p:nvGrpSpPr>
          <p:cNvPr id="4" name="Group 3"/>
          <p:cNvGrpSpPr/>
          <p:nvPr/>
        </p:nvGrpSpPr>
        <p:grpSpPr>
          <a:xfrm>
            <a:off x="2267744" y="1059582"/>
            <a:ext cx="6552728"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1 </a:t>
            </a:r>
            <a:endParaRPr lang="ko-KR" altLang="en-US" sz="2800" dirty="0">
              <a:solidFill>
                <a:schemeClr val="bg1"/>
              </a:solidFill>
            </a:endParaRPr>
          </a:p>
        </p:txBody>
      </p:sp>
      <p:sp>
        <p:nvSpPr>
          <p:cNvPr id="10" name="TextBox 10"/>
          <p:cNvSpPr txBox="1"/>
          <p:nvPr/>
        </p:nvSpPr>
        <p:spPr bwMode="auto">
          <a:xfrm>
            <a:off x="3409020" y="1332116"/>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Background</a:t>
            </a:r>
          </a:p>
        </p:txBody>
      </p:sp>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258726" y="3828663"/>
            <a:ext cx="6552728" cy="914400"/>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2 </a:t>
            </a:r>
            <a:endParaRPr lang="ko-KR" altLang="en-US" sz="2800" dirty="0">
              <a:solidFill>
                <a:schemeClr val="bg1"/>
              </a:solidFill>
            </a:endParaRPr>
          </a:p>
        </p:txBody>
      </p:sp>
      <p:sp>
        <p:nvSpPr>
          <p:cNvPr id="26" name="TextBox 10"/>
          <p:cNvSpPr txBox="1"/>
          <p:nvPr/>
        </p:nvSpPr>
        <p:spPr bwMode="auto">
          <a:xfrm>
            <a:off x="3400002" y="2252335"/>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Method</a:t>
            </a:r>
          </a:p>
        </p:txBody>
      </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3 </a:t>
            </a:r>
            <a:endParaRPr lang="ko-KR" altLang="en-US" sz="2800" dirty="0">
              <a:solidFill>
                <a:schemeClr val="bg1"/>
              </a:solidFill>
            </a:endParaRPr>
          </a:p>
        </p:txBody>
      </p:sp>
      <p:sp>
        <p:nvSpPr>
          <p:cNvPr id="30" name="TextBox 10"/>
          <p:cNvSpPr txBox="1"/>
          <p:nvPr/>
        </p:nvSpPr>
        <p:spPr bwMode="auto">
          <a:xfrm>
            <a:off x="3400002" y="3178170"/>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Result</a:t>
            </a:r>
          </a:p>
        </p:txBody>
      </p:sp>
      <p:sp>
        <p:nvSpPr>
          <p:cNvPr id="32" name="직사각형 39"/>
          <p:cNvSpPr/>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sp>
        <p:nvSpPr>
          <p:cNvPr id="34" name="TextBox 10"/>
          <p:cNvSpPr txBox="1"/>
          <p:nvPr/>
        </p:nvSpPr>
        <p:spPr bwMode="auto">
          <a:xfrm>
            <a:off x="3394974" y="4113437"/>
            <a:ext cx="475252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latin typeface="Microsoft YaHei" panose="020B0503020204020204" pitchFamily="34" charset="-122"/>
                <a:ea typeface="Microsoft YaHei" panose="020B0503020204020204" pitchFamily="34" charset="-122"/>
                <a:cs typeface="Arial" pitchFamily="34" charset="0"/>
              </a:rPr>
              <a:t>Conclusion</a:t>
            </a: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03848" y="2211710"/>
            <a:ext cx="2736303" cy="576063"/>
          </a:xfrm>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Microsoft YaHei" panose="020B0503020204020204" pitchFamily="34" charset="-122"/>
                <a:ea typeface="Microsoft YaHei" panose="020B0503020204020204" pitchFamily="34" charset="-122"/>
              </a:rPr>
              <a:t>Background</a:t>
            </a:r>
            <a:endParaRPr lang="ko-KR" altLang="en-US" dirty="0">
              <a:latin typeface="Microsoft YaHei" panose="020B0503020204020204" pitchFamily="34" charset="-122"/>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2453" y="987574"/>
            <a:ext cx="590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1720992" y="1275606"/>
            <a:ext cx="5702017" cy="3102388"/>
          </a:xfrm>
          <a:prstGeom prst="rect">
            <a:avLst/>
          </a:prstGeom>
          <a:noFill/>
        </p:spPr>
        <p:txBody>
          <a:bodyPr wrap="square" rtlCol="0">
            <a:spAutoFit/>
          </a:bodyPr>
          <a:lstStyle/>
          <a:p>
            <a:pPr marL="285750" indent="-285750">
              <a:lnSpc>
                <a:spcPct val="170000"/>
              </a:lnSpc>
              <a:buFont typeface="Arial" panose="020B0604020202020204" pitchFamily="34" charset="0"/>
              <a:buChar char="•"/>
              <a:defRPr/>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The major public health problem </a:t>
            </a:r>
            <a:endParaRPr lang="en-US" altLang="zh-CN" sz="8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nSpc>
                <a:spcPct val="170000"/>
              </a:lnSpc>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According to the WHO Global status, there were 1.3 million people die on   the world’s roads and 20 - 50 million are injured every year. Road traffic </a:t>
            </a:r>
            <a:r>
              <a:rPr lang="zh-CN" altLang="en-US" sz="12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 crashes are a major cause of death among all age groups.</a:t>
            </a:r>
          </a:p>
          <a:p>
            <a:pPr marL="285750" indent="-285750">
              <a:lnSpc>
                <a:spcPct val="170000"/>
              </a:lnSpc>
              <a:buFont typeface="Arial" panose="020B0604020202020204" pitchFamily="34" charset="0"/>
              <a:buChar char="•"/>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The purpose of our project </a:t>
            </a:r>
          </a:p>
          <a:p>
            <a:pPr>
              <a:lnSpc>
                <a:spcPct val="170000"/>
              </a:lnSpc>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To better understand road safety and develop effective road safety interventions, it‘s necessary to know what exactly affects the occurrence of traffic accidents. The purpose of this visualization project is to explore the external </a:t>
            </a:r>
            <a:r>
              <a:rPr lang="zh-CN" altLang="en-US" sz="12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factors that affected traffic accidents in the United States in 2019.</a:t>
            </a:r>
          </a:p>
          <a:p>
            <a:pPr algn="ctr"/>
            <a:endParaRPr lang="en-US" altLang="ko-KR" sz="1200" dirty="0">
              <a:solidFill>
                <a:schemeClr val="tx1">
                  <a:lumMod val="75000"/>
                  <a:lumOff val="25000"/>
                </a:schemeClr>
              </a:solidFill>
              <a:cs typeface="Arial" pitchFamily="34" charset="0"/>
            </a:endParaRPr>
          </a:p>
        </p:txBody>
      </p:sp>
      <p:sp>
        <p:nvSpPr>
          <p:cNvPr id="11" name="Text Placeholder 1">
            <a:extLst>
              <a:ext uri="{FF2B5EF4-FFF2-40B4-BE49-F238E27FC236}">
                <a16:creationId xmlns:a16="http://schemas.microsoft.com/office/drawing/2014/main" id="{086E3AE1-6584-4844-9D18-E22874903D8F}"/>
              </a:ext>
            </a:extLst>
          </p:cNvPr>
          <p:cNvSpPr txBox="1">
            <a:spLocks/>
          </p:cNvSpPr>
          <p:nvPr/>
        </p:nvSpPr>
        <p:spPr>
          <a:xfrm>
            <a:off x="152400" y="275878"/>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defRPr/>
            </a:pPr>
            <a:r>
              <a:rPr lang="en-US" altLang="zh-CN" b="1">
                <a:solidFill>
                  <a:srgbClr val="41464B"/>
                </a:solidFill>
                <a:latin typeface="Microsoft YaHei"/>
              </a:rPr>
              <a:t>Background</a:t>
            </a:r>
            <a:endParaRPr lang="en-US" altLang="zh-CN" sz="1000" dirty="0"/>
          </a:p>
        </p:txBody>
      </p:sp>
    </p:spTree>
    <p:extLst>
      <p:ext uri="{BB962C8B-B14F-4D97-AF65-F5344CB8AC3E}">
        <p14:creationId xmlns:p14="http://schemas.microsoft.com/office/powerpoint/2010/main" val="293288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Microsoft YaHei" panose="020B0503020204020204" pitchFamily="34" charset="-122"/>
                <a:ea typeface="Microsoft YaHei" panose="020B0503020204020204" pitchFamily="34" charset="-122"/>
              </a:rPr>
              <a:t>Method</a:t>
            </a:r>
            <a:endParaRPr lang="ko-KR" altLang="en-US" dirty="0">
              <a:latin typeface="Microsoft YaHei" panose="020B0503020204020204" pitchFamily="34" charset="-122"/>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674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Method</a:t>
            </a:r>
            <a:endParaRPr lang="en-US" altLang="zh-CN" sz="1000" dirty="0"/>
          </a:p>
        </p:txBody>
      </p:sp>
      <p:sp>
        <p:nvSpPr>
          <p:cNvPr id="51" name="TextBox 3">
            <a:extLst>
              <a:ext uri="{FF2B5EF4-FFF2-40B4-BE49-F238E27FC236}">
                <a16:creationId xmlns:a16="http://schemas.microsoft.com/office/drawing/2014/main" id="{5277E9FE-CE17-C946-AA92-90D9F2C58FB1}"/>
              </a:ext>
            </a:extLst>
          </p:cNvPr>
          <p:cNvSpPr txBox="1"/>
          <p:nvPr/>
        </p:nvSpPr>
        <p:spPr>
          <a:xfrm>
            <a:off x="1259632" y="987574"/>
            <a:ext cx="6768752" cy="3672408"/>
          </a:xfrm>
          <a:prstGeom prst="rect">
            <a:avLst/>
          </a:prstGeom>
        </p:spPr>
        <p:txBody>
          <a:bodyPr rtlCol="0" anchor="t">
            <a:normAutofit fontScale="25000" lnSpcReduction="20000"/>
          </a:bodyPr>
          <a:lstStyle/>
          <a:p>
            <a:pPr marL="457200" indent="-457200" algn="l">
              <a:lnSpc>
                <a:spcPct val="170000"/>
              </a:lnSpc>
              <a:buFont typeface="Wingdings" pitchFamily="2" charset="2"/>
              <a:buChar char="Ø"/>
              <a:defRPr/>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Data acquisition</a:t>
            </a:r>
          </a:p>
          <a:p>
            <a:pPr algn="l">
              <a:lnSpc>
                <a:spcPct val="170000"/>
              </a:lnSpc>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We use the countrywide traffic accident dataset, which covers 49 states of the United States in the year of 2019. This data uses two APIs that provide streaming traffic event data.</a:t>
            </a:r>
          </a:p>
          <a:p>
            <a:pPr algn="l">
              <a:lnSpc>
                <a:spcPct val="170000"/>
              </a:lnSpc>
            </a:pPr>
            <a:endParaRPr lang="en-US" sz="48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457200" indent="-457200" algn="l">
              <a:lnSpc>
                <a:spcPct val="170000"/>
              </a:lnSpc>
              <a:buFont typeface="Wingdings" pitchFamily="2" charset="2"/>
              <a:buChar char="Ø"/>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Research question</a:t>
            </a:r>
          </a:p>
          <a:p>
            <a:pPr algn="l">
              <a:lnSpc>
                <a:spcPct val="170000"/>
              </a:lnSpc>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The basic overview of the traffic accidents </a:t>
            </a:r>
          </a:p>
          <a:p>
            <a:pPr>
              <a:lnSpc>
                <a:spcPct val="170000"/>
              </a:lnSpc>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Weather factors on traffic accidents</a:t>
            </a:r>
          </a:p>
          <a:p>
            <a:pPr>
              <a:lnSpc>
                <a:spcPct val="170000"/>
              </a:lnSpc>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Traffic POI factors on traffic accidents</a:t>
            </a:r>
          </a:p>
          <a:p>
            <a:pPr>
              <a:lnSpc>
                <a:spcPct val="170000"/>
              </a:lnSpc>
            </a:pPr>
            <a:endParaRPr sz="37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457200" indent="-457200" algn="l">
              <a:lnSpc>
                <a:spcPct val="170000"/>
              </a:lnSpc>
              <a:buFont typeface="Wingdings" pitchFamily="2" charset="2"/>
              <a:buChar char="Ø"/>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Visualization method</a:t>
            </a:r>
          </a:p>
          <a:p>
            <a:pPr algn="l">
              <a:lnSpc>
                <a:spcPct val="170000"/>
              </a:lnSpc>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Tableau: draw a combination of pie chart, box plot, histogram and map to visualize the above questions</a:t>
            </a:r>
          </a:p>
          <a:p>
            <a:pPr algn="l">
              <a:lnSpc>
                <a:spcPct val="170000"/>
              </a:lnSpc>
            </a:pPr>
            <a:r>
              <a:rPr lang="en-US" sz="4800" dirty="0">
                <a:solidFill>
                  <a:schemeClr val="tx1">
                    <a:lumMod val="75000"/>
                    <a:lumOff val="25000"/>
                  </a:schemeClr>
                </a:solidFill>
                <a:latin typeface="Microsoft YaHei" panose="020B0503020204020204" pitchFamily="34" charset="-122"/>
                <a:ea typeface="Microsoft YaHei" panose="020B0503020204020204" pitchFamily="34" charset="-122"/>
              </a:rPr>
              <a:t>Python: data cleaning; draw a violin plot to visualize how weather factors can influence the severity of accident in US</a:t>
            </a:r>
          </a:p>
          <a:p>
            <a:pPr algn="l">
              <a:lnSpc>
                <a:spcPct val="170000"/>
              </a:lnSpc>
            </a:pPr>
            <a:endParaRPr sz="20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57" name="组合 56">
            <a:extLst>
              <a:ext uri="{FF2B5EF4-FFF2-40B4-BE49-F238E27FC236}">
                <a16:creationId xmlns:a16="http://schemas.microsoft.com/office/drawing/2014/main" id="{B2E4D5E9-88EB-C540-9F63-E8C26EC00341}"/>
              </a:ext>
            </a:extLst>
          </p:cNvPr>
          <p:cNvGrpSpPr/>
          <p:nvPr/>
        </p:nvGrpSpPr>
        <p:grpSpPr>
          <a:xfrm>
            <a:off x="1115616" y="882414"/>
            <a:ext cx="6984776" cy="3993592"/>
            <a:chOff x="1151620" y="954422"/>
            <a:chExt cx="6984776" cy="3993592"/>
          </a:xfrm>
        </p:grpSpPr>
        <p:sp>
          <p:nvSpPr>
            <p:cNvPr id="54" name="矩形 53">
              <a:extLst>
                <a:ext uri="{FF2B5EF4-FFF2-40B4-BE49-F238E27FC236}">
                  <a16:creationId xmlns:a16="http://schemas.microsoft.com/office/drawing/2014/main" id="{8FF7CC68-42E6-B249-B2C9-372A6BF8510F}"/>
                </a:ext>
              </a:extLst>
            </p:cNvPr>
            <p:cNvSpPr/>
            <p:nvPr/>
          </p:nvSpPr>
          <p:spPr>
            <a:xfrm>
              <a:off x="1151620" y="954422"/>
              <a:ext cx="6984776" cy="1080120"/>
            </a:xfrm>
            <a:prstGeom prst="rect">
              <a:avLst/>
            </a:prstGeom>
            <a:solidFill>
              <a:srgbClr val="F8B2A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5" name="矩形 54">
              <a:extLst>
                <a:ext uri="{FF2B5EF4-FFF2-40B4-BE49-F238E27FC236}">
                  <a16:creationId xmlns:a16="http://schemas.microsoft.com/office/drawing/2014/main" id="{3E5DA2E8-FB25-3549-B63F-449E9CAEF0C7}"/>
                </a:ext>
              </a:extLst>
            </p:cNvPr>
            <p:cNvSpPr/>
            <p:nvPr/>
          </p:nvSpPr>
          <p:spPr>
            <a:xfrm>
              <a:off x="1151620" y="2034542"/>
              <a:ext cx="6984776" cy="1401304"/>
            </a:xfrm>
            <a:prstGeom prst="rect">
              <a:avLst/>
            </a:prstGeom>
            <a:solidFill>
              <a:srgbClr val="9AD3E9">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6" name="矩形 55">
              <a:extLst>
                <a:ext uri="{FF2B5EF4-FFF2-40B4-BE49-F238E27FC236}">
                  <a16:creationId xmlns:a16="http://schemas.microsoft.com/office/drawing/2014/main" id="{2F6D6389-4143-454B-886A-9E34BD8FBF45}"/>
                </a:ext>
              </a:extLst>
            </p:cNvPr>
            <p:cNvSpPr/>
            <p:nvPr/>
          </p:nvSpPr>
          <p:spPr>
            <a:xfrm>
              <a:off x="1151620" y="3435846"/>
              <a:ext cx="6984776" cy="1512168"/>
            </a:xfrm>
            <a:prstGeom prst="rect">
              <a:avLst/>
            </a:prstGeom>
            <a:solidFill>
              <a:srgbClr val="98DFB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323940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latin typeface="Microsoft YaHei" panose="020B0503020204020204" pitchFamily="34" charset="-122"/>
                <a:ea typeface="Microsoft YaHei" panose="020B0503020204020204" pitchFamily="34" charset="-122"/>
              </a:rPr>
              <a:t>Result</a:t>
            </a:r>
            <a:endParaRPr lang="ko-KR" altLang="en-US" dirty="0">
              <a:latin typeface="Microsoft YaHei" panose="020B0503020204020204" pitchFamily="34" charset="-122"/>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09243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pic>
        <p:nvPicPr>
          <p:cNvPr id="8" name="Picture 4">
            <a:extLst>
              <a:ext uri="{FF2B5EF4-FFF2-40B4-BE49-F238E27FC236}">
                <a16:creationId xmlns:a16="http://schemas.microsoft.com/office/drawing/2014/main" id="{1E8B9B0B-3DDE-1142-92A8-64B975FC043B}"/>
              </a:ext>
            </a:extLst>
          </p:cNvPr>
          <p:cNvPicPr>
            <a:picLocks noChangeAspect="1"/>
          </p:cNvPicPr>
          <p:nvPr/>
        </p:nvPicPr>
        <p:blipFill>
          <a:blip r:embed="rId2">
            <a:alphaModFix/>
          </a:blip>
          <a:srcRect/>
          <a:stretch>
            <a:fillRect/>
          </a:stretch>
        </p:blipFill>
        <p:spPr>
          <a:xfrm>
            <a:off x="3963043" y="1343025"/>
            <a:ext cx="4800600" cy="2457450"/>
          </a:xfrm>
          <a:prstGeom prst="rect">
            <a:avLst/>
          </a:prstGeom>
        </p:spPr>
      </p:pic>
      <p:sp>
        <p:nvSpPr>
          <p:cNvPr id="9" name="TextBox 3">
            <a:extLst>
              <a:ext uri="{FF2B5EF4-FFF2-40B4-BE49-F238E27FC236}">
                <a16:creationId xmlns:a16="http://schemas.microsoft.com/office/drawing/2014/main" id="{FC3B3BE9-A716-9E42-936E-0EBB1029A7A8}"/>
              </a:ext>
            </a:extLst>
          </p:cNvPr>
          <p:cNvSpPr txBox="1"/>
          <p:nvPr/>
        </p:nvSpPr>
        <p:spPr>
          <a:xfrm>
            <a:off x="577809" y="1343025"/>
            <a:ext cx="3391102" cy="3042642"/>
          </a:xfrm>
          <a:prstGeom prst="rect">
            <a:avLst/>
          </a:prstGeom>
        </p:spPr>
        <p:txBody>
          <a:bodyPr rtlCol="0" anchor="t">
            <a:normAutofit/>
          </a:bodyPr>
          <a:lstStyle/>
          <a:p>
            <a:pPr>
              <a:lnSpc>
                <a:spcPct val="170000"/>
              </a:lnSpc>
            </a:pP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1. Four severity from 1 to 4</a:t>
            </a:r>
          </a:p>
          <a:p>
            <a:pPr>
              <a:lnSpc>
                <a:spcPct val="170000"/>
              </a:lnSpc>
            </a:pP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Severity 1 indicates the least impact on traffic and 4 indicates a significant impact on traffic </a:t>
            </a:r>
          </a:p>
          <a:p>
            <a:pPr>
              <a:lnSpc>
                <a:spcPct val="170000"/>
              </a:lnSpc>
            </a:pPr>
            <a:r>
              <a:rPr lang="en-US" sz="1400" dirty="0">
                <a:solidFill>
                  <a:schemeClr val="tx1">
                    <a:lumMod val="75000"/>
                    <a:lumOff val="25000"/>
                  </a:schemeClr>
                </a:solidFill>
                <a:latin typeface="Microsoft YaHei" panose="020B0503020204020204" pitchFamily="34" charset="-122"/>
                <a:ea typeface="Microsoft YaHei" panose="020B0503020204020204" pitchFamily="34" charset="-122"/>
              </a:rPr>
              <a:t>2. Almost all accidents caused 2-3       level severity of impact on traffic </a:t>
            </a:r>
          </a:p>
        </p:txBody>
      </p:sp>
      <p:sp>
        <p:nvSpPr>
          <p:cNvPr id="10" name="Text Placeholder 2">
            <a:extLst>
              <a:ext uri="{FF2B5EF4-FFF2-40B4-BE49-F238E27FC236}">
                <a16:creationId xmlns:a16="http://schemas.microsoft.com/office/drawing/2014/main" id="{28781232-2447-1C45-9726-2539D4DCE9AD}"/>
              </a:ext>
            </a:extLst>
          </p:cNvPr>
          <p:cNvSpPr>
            <a:spLocks noGrp="1"/>
          </p:cNvSpPr>
          <p:nvPr>
            <p:ph type="body" sz="quarter" idx="11"/>
          </p:nvPr>
        </p:nvSpPr>
        <p:spPr>
          <a:xfrm>
            <a:off x="0" y="771550"/>
            <a:ext cx="9144000" cy="288032"/>
          </a:xfrm>
          <a:prstGeom prst="rect">
            <a:avLst/>
          </a:prstGeom>
        </p:spPr>
        <p:txBody>
          <a:bodyPr/>
          <a:lstStyle/>
          <a:p>
            <a:pPr>
              <a:lnSpc>
                <a:spcPct val="170000"/>
              </a:lnSpc>
              <a:defRPr/>
            </a:pPr>
            <a:r>
              <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rPr>
              <a:t>Overview: Severity of car accidents</a:t>
            </a:r>
          </a:p>
        </p:txBody>
      </p:sp>
    </p:spTree>
    <p:extLst>
      <p:ext uri="{BB962C8B-B14F-4D97-AF65-F5344CB8AC3E}">
        <p14:creationId xmlns:p14="http://schemas.microsoft.com/office/powerpoint/2010/main" val="189600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140000"/>
              </a:lnSpc>
              <a:defRPr/>
            </a:pPr>
            <a:r>
              <a:rPr lang="en-US" altLang="zh-CN" b="1" dirty="0">
                <a:solidFill>
                  <a:srgbClr val="41464B"/>
                </a:solidFill>
                <a:latin typeface="Microsoft YaHei"/>
              </a:rPr>
              <a:t>Result</a:t>
            </a:r>
            <a:endParaRPr lang="en-US" altLang="zh-CN" sz="1000" dirty="0"/>
          </a:p>
        </p:txBody>
      </p:sp>
      <p:sp>
        <p:nvSpPr>
          <p:cNvPr id="10" name="Text Placeholder 2">
            <a:extLst>
              <a:ext uri="{FF2B5EF4-FFF2-40B4-BE49-F238E27FC236}">
                <a16:creationId xmlns:a16="http://schemas.microsoft.com/office/drawing/2014/main" id="{28781232-2447-1C45-9726-2539D4DCE9AD}"/>
              </a:ext>
            </a:extLst>
          </p:cNvPr>
          <p:cNvSpPr>
            <a:spLocks noGrp="1"/>
          </p:cNvSpPr>
          <p:nvPr>
            <p:ph type="body" sz="quarter" idx="11"/>
          </p:nvPr>
        </p:nvSpPr>
        <p:spPr>
          <a:xfrm>
            <a:off x="0" y="807430"/>
            <a:ext cx="9144000" cy="288000"/>
          </a:xfrm>
          <a:prstGeom prst="rect">
            <a:avLst/>
          </a:prstGeom>
        </p:spPr>
        <p:txBody>
          <a:bodyPr/>
          <a:lstStyle/>
          <a:p>
            <a:pPr>
              <a:lnSpc>
                <a:spcPct val="170000"/>
              </a:lnSpc>
              <a:defRPr/>
            </a:pPr>
            <a:r>
              <a:rPr lang="en-US" altLang="zh-CN" dirty="0">
                <a:solidFill>
                  <a:schemeClr val="tx1">
                    <a:lumMod val="65000"/>
                    <a:lumOff val="35000"/>
                  </a:schemeClr>
                </a:solidFill>
                <a:latin typeface="Microsoft YaHei" panose="020B0503020204020204" pitchFamily="34" charset="-122"/>
                <a:ea typeface="Microsoft YaHei" panose="020B0503020204020204" pitchFamily="34" charset="-122"/>
              </a:rPr>
              <a:t>Overview: Severity of car accidents</a:t>
            </a:r>
          </a:p>
        </p:txBody>
      </p:sp>
      <p:pic>
        <p:nvPicPr>
          <p:cNvPr id="6" name="Picture 4">
            <a:extLst>
              <a:ext uri="{FF2B5EF4-FFF2-40B4-BE49-F238E27FC236}">
                <a16:creationId xmlns:a16="http://schemas.microsoft.com/office/drawing/2014/main" id="{6B36C969-5A28-4A46-8855-502CF42F5A97}"/>
              </a:ext>
            </a:extLst>
          </p:cNvPr>
          <p:cNvPicPr>
            <a:picLocks noChangeAspect="1"/>
          </p:cNvPicPr>
          <p:nvPr/>
        </p:nvPicPr>
        <p:blipFill>
          <a:blip r:embed="rId2">
            <a:alphaModFix/>
          </a:blip>
          <a:srcRect/>
          <a:stretch>
            <a:fillRect/>
          </a:stretch>
        </p:blipFill>
        <p:spPr>
          <a:xfrm>
            <a:off x="1619672" y="1221522"/>
            <a:ext cx="6142500" cy="2520000"/>
          </a:xfrm>
          <a:prstGeom prst="rect">
            <a:avLst/>
          </a:prstGeom>
        </p:spPr>
      </p:pic>
      <p:sp>
        <p:nvSpPr>
          <p:cNvPr id="3" name="矩形 2">
            <a:extLst>
              <a:ext uri="{FF2B5EF4-FFF2-40B4-BE49-F238E27FC236}">
                <a16:creationId xmlns:a16="http://schemas.microsoft.com/office/drawing/2014/main" id="{1CA7512E-CE55-C742-B3FB-EF34708D58CA}"/>
              </a:ext>
            </a:extLst>
          </p:cNvPr>
          <p:cNvSpPr/>
          <p:nvPr/>
        </p:nvSpPr>
        <p:spPr>
          <a:xfrm>
            <a:off x="1486566" y="3867614"/>
            <a:ext cx="6408713" cy="992259"/>
          </a:xfrm>
          <a:prstGeom prst="rect">
            <a:avLst/>
          </a:prstGeom>
        </p:spPr>
        <p:txBody>
          <a:bodyPr wrap="square">
            <a:spAutoFit/>
          </a:bodyPr>
          <a:lstStyle/>
          <a:p>
            <a:pPr marL="171450" indent="-171450">
              <a:lnSpc>
                <a:spcPct val="170000"/>
              </a:lnSpc>
              <a:buFont typeface="Arial" panose="020B0604020202020204" pitchFamily="34" charset="0"/>
              <a:buChar char="•"/>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The numbers of severity-4 traffic accidents in 2019 in most cities are within 100 </a:t>
            </a:r>
          </a:p>
          <a:p>
            <a:pPr marL="171450" indent="-171450">
              <a:lnSpc>
                <a:spcPct val="170000"/>
              </a:lnSpc>
              <a:buFont typeface="Arial" panose="020B0604020202020204" pitchFamily="34" charset="0"/>
              <a:buChar char="•"/>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The figures in several cities in Florida (FL) is far more than 100, and Mai Ami is the city with most severity-4 accidents (779) in the country</a:t>
            </a:r>
          </a:p>
        </p:txBody>
      </p:sp>
    </p:spTree>
    <p:extLst>
      <p:ext uri="{BB962C8B-B14F-4D97-AF65-F5344CB8AC3E}">
        <p14:creationId xmlns:p14="http://schemas.microsoft.com/office/powerpoint/2010/main" val="2691850760"/>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TotalTime>
  <Words>801</Words>
  <Application>Microsoft Macintosh PowerPoint</Application>
  <PresentationFormat>全屏显示(16:9)</PresentationFormat>
  <Paragraphs>95</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20</vt:i4>
      </vt:variant>
    </vt:vector>
  </HeadingPairs>
  <TitlesOfParts>
    <vt:vector size="27" baseType="lpstr">
      <vt:lpstr>Microsoft YaHei</vt:lpstr>
      <vt:lpstr>맑은 고딕</vt:lpstr>
      <vt:lpstr>Arial</vt:lpstr>
      <vt:lpstr>Wingdings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麦 凯伦</cp:lastModifiedBy>
  <cp:revision>90</cp:revision>
  <dcterms:created xsi:type="dcterms:W3CDTF">2016-12-05T23:26:54Z</dcterms:created>
  <dcterms:modified xsi:type="dcterms:W3CDTF">2020-05-02T14:39:06Z</dcterms:modified>
</cp:coreProperties>
</file>