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8.jpeg" ContentType="image/jpeg"/>
  <Override PartName="/ppt/media/image7.png" ContentType="image/png"/>
  <Override PartName="/ppt/media/image5.png" ContentType="image/png"/>
  <Override PartName="/ppt/media/image4.jpeg" ContentType="image/jpe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62120" y="685800"/>
            <a:ext cx="754344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62120" y="2715480"/>
            <a:ext cx="754344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62120" y="68580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27440" y="68580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27440" y="271548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62120" y="271548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62120" y="685800"/>
            <a:ext cx="754344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62120" y="685800"/>
            <a:ext cx="754344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98800" y="685800"/>
            <a:ext cx="4870080" cy="388584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98800" y="685800"/>
            <a:ext cx="4870080" cy="388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62120" y="685800"/>
            <a:ext cx="7543440" cy="388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62120" y="685800"/>
            <a:ext cx="754344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62120" y="685800"/>
            <a:ext cx="368100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27440" y="685800"/>
            <a:ext cx="368100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62120" y="4572000"/>
            <a:ext cx="6781320" cy="741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62120" y="68580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762120" y="271548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27440" y="685800"/>
            <a:ext cx="368100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62120" y="685800"/>
            <a:ext cx="3681000" cy="388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27440" y="68580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27440" y="271548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6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62120" y="68580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27440" y="68580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62120" y="2715480"/>
            <a:ext cx="7543440" cy="1853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77240" y="0"/>
            <a:ext cx="7543440" cy="380520"/>
          </a:xfrm>
          <a:prstGeom prst="rect">
            <a:avLst/>
          </a:prstGeom>
          <a:solidFill>
            <a:srgbClr val="ad0101"/>
          </a:solidFill>
          <a:ln w="2232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777240" y="6172200"/>
            <a:ext cx="7543440" cy="27000"/>
          </a:xfrm>
          <a:prstGeom prst="rect">
            <a:avLst/>
          </a:prstGeom>
          <a:solidFill>
            <a:srgbClr val="ad0101"/>
          </a:solidFill>
          <a:ln w="22320"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599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pt-BR" sz="5400">
                <a:solidFill>
                  <a:srgbClr val="262626"/>
                </a:solidFill>
                <a:latin typeface="Impact"/>
              </a:rPr>
              <a:t>Clique para editar o formato do texto do títuloClick to edit Master 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762120" y="685800"/>
            <a:ext cx="7543440" cy="38858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pt-BR" sz="2400">
                <a:solidFill>
                  <a:srgbClr val="303030"/>
                </a:solidFill>
                <a:latin typeface="Times New Roman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400">
                <a:solidFill>
                  <a:srgbClr val="303030"/>
                </a:solidFill>
                <a:latin typeface="Times New Roman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solidFill>
                  <a:srgbClr val="303030"/>
                </a:solidFill>
                <a:latin typeface="Times New Roman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400">
                <a:solidFill>
                  <a:srgbClr val="303030"/>
                </a:solidFill>
                <a:latin typeface="Times New Roman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400">
                <a:solidFill>
                  <a:srgbClr val="303030"/>
                </a:solidFill>
                <a:latin typeface="Times New Roman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400">
                <a:solidFill>
                  <a:srgbClr val="303030"/>
                </a:solidFill>
                <a:latin typeface="Times New Roman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303030"/>
                </a:solidFill>
                <a:latin typeface="Times New Roman"/>
              </a:rPr>
              <a:t>7.º Nível da estrutura de tópicosClick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200">
                <a:solidFill>
                  <a:srgbClr val="303030"/>
                </a:solidFill>
                <a:latin typeface="Times New Roman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000">
                <a:solidFill>
                  <a:srgbClr val="303030"/>
                </a:solidFill>
                <a:latin typeface="Times New Roman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pt-BR">
                <a:solidFill>
                  <a:srgbClr val="303030"/>
                </a:solidFill>
                <a:latin typeface="Times New Roman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pt-BR">
                <a:solidFill>
                  <a:srgbClr val="303030"/>
                </a:solidFill>
                <a:latin typeface="Times New Roman"/>
              </a:rPr>
              <a:t>Fifth level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248520" y="62089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pt-BR" sz="1200">
                <a:solidFill>
                  <a:srgbClr val="454545"/>
                </a:solidFill>
                <a:latin typeface="Times New Roman"/>
              </a:rPr>
              <a:t>05/08/14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762120" y="6208920"/>
            <a:ext cx="487368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7620120" y="5687640"/>
            <a:ext cx="761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B6160E4-DE13-4366-BC7C-4B1E7B81E9FA}" type="slidenum">
              <a:rPr lang="pt-BR" sz="2400">
                <a:solidFill>
                  <a:srgbClr val="262626"/>
                </a:solidFill>
                <a:latin typeface="Impact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08560" y="-871200"/>
            <a:ext cx="7543440" cy="49752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i="1" lang="pt-BR" sz="6000" u="sng">
                <a:solidFill>
                  <a:srgbClr val="0000cc"/>
                </a:solidFill>
                <a:latin typeface="Agency FB"/>
              </a:rPr>
              <a:t>G</a:t>
            </a:r>
            <a:r>
              <a:rPr b="1" i="1" lang="pt-BR" sz="4800" u="sng">
                <a:solidFill>
                  <a:srgbClr val="303030"/>
                </a:solidFill>
                <a:latin typeface="Agency FB"/>
              </a:rPr>
              <a:t>d</a:t>
            </a:r>
            <a:r>
              <a:rPr b="1" i="1" lang="pt-BR" sz="6000" u="sng">
                <a:solidFill>
                  <a:srgbClr val="ffff00"/>
                </a:solidFill>
                <a:latin typeface="Agency FB"/>
              </a:rPr>
              <a:t>E</a:t>
            </a:r>
            <a:r>
              <a:rPr b="1" lang="pt-BR" sz="6000">
                <a:solidFill>
                  <a:srgbClr val="303030"/>
                </a:solidFill>
                <a:latin typeface="Agency FB"/>
              </a:rPr>
              <a:t> GERENCIADOR DE EMPRESAS</a:t>
            </a:r>
            <a:endParaRPr/>
          </a:p>
        </p:txBody>
      </p:sp>
      <p:pic>
        <p:nvPicPr>
          <p:cNvPr id="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64000" y="3312000"/>
            <a:ext cx="3960000" cy="259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48000" y="216360"/>
            <a:ext cx="6781320" cy="1367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pt-BR" sz="5400">
                <a:solidFill>
                  <a:srgbClr val="262626"/>
                </a:solidFill>
                <a:latin typeface="Impact"/>
              </a:rPr>
              <a:t>
</a:t>
            </a:r>
            <a:r>
              <a:rPr lang="pt-BR" sz="5400">
                <a:solidFill>
                  <a:srgbClr val="262626"/>
                </a:solidFill>
                <a:latin typeface="Impact"/>
              </a:rPr>
              <a:t>
</a:t>
            </a:r>
            <a:r>
              <a:rPr lang="pt-BR" sz="5400">
                <a:solidFill>
                  <a:srgbClr val="262626"/>
                </a:solidFill>
                <a:latin typeface="Impact"/>
              </a:rPr>
              <a:t>
</a:t>
            </a:r>
            <a:r>
              <a:rPr lang="pt-BR" sz="5400">
                <a:solidFill>
                  <a:srgbClr val="262626"/>
                </a:solidFill>
                <a:latin typeface="Impact"/>
              </a:rPr>
              <a:t>
</a:t>
            </a:r>
            <a:r>
              <a:rPr lang="pt-BR" sz="5400">
                <a:solidFill>
                  <a:srgbClr val="262626"/>
                </a:solidFill>
                <a:latin typeface="Impact"/>
              </a:rPr>
              <a:t>
</a:t>
            </a:r>
            <a:r>
              <a:rPr lang="pt-BR" sz="5400">
                <a:solidFill>
                  <a:srgbClr val="262626"/>
                </a:solidFill>
                <a:latin typeface="Impact"/>
              </a:rPr>
              <a:t>
</a:t>
            </a:r>
            <a:r>
              <a:rPr lang="pt-BR" sz="5400">
                <a:solidFill>
                  <a:srgbClr val="262626"/>
                </a:solidFill>
                <a:latin typeface="Impact"/>
              </a:rPr>
              <a:t>
</a:t>
            </a:r>
            <a:r>
              <a:rPr lang="pt-BR" sz="5400">
                <a:solidFill>
                  <a:srgbClr val="262626"/>
                </a:solidFill>
                <a:latin typeface="Impact"/>
              </a:rPr>
              <a:t>
</a:t>
            </a:r>
            <a:r>
              <a:rPr lang="pt-BR" sz="33170">
                <a:solidFill>
                  <a:srgbClr val="262626"/>
                </a:solidFill>
                <a:latin typeface="Impact"/>
              </a:rPr>
              <a:t>APRESENTAÇÃO:</a:t>
            </a:r>
            <a:endParaRPr/>
          </a:p>
        </p:txBody>
      </p:sp>
      <p:pic>
        <p:nvPicPr>
          <p:cNvPr id="4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10560" y="3789000"/>
            <a:ext cx="4466520" cy="213696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792000" y="1880640"/>
            <a:ext cx="7632360" cy="22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Times New Roman"/>
              </a:rPr>
              <a:t>	</a:t>
            </a:r>
            <a:r>
              <a:rPr lang="pt-BR" sz="2800">
                <a:solidFill>
                  <a:srgbClr val="000000"/>
                </a:solidFill>
                <a:latin typeface="Times New Roman"/>
              </a:rPr>
              <a:t>Este projeto foi proposto como finalização da primeira etapa do curso </a:t>
            </a:r>
            <a:r>
              <a:rPr i="1" lang="pt-BR" sz="2800">
                <a:solidFill>
                  <a:srgbClr val="000000"/>
                </a:solidFill>
                <a:latin typeface="Times New Roman"/>
              </a:rPr>
              <a:t>Py4noobs</a:t>
            </a:r>
            <a:r>
              <a:rPr lang="pt-BR" sz="2800">
                <a:solidFill>
                  <a:srgbClr val="000000"/>
                </a:solidFill>
                <a:latin typeface="Times New Roman"/>
              </a:rPr>
              <a:t> . Aplicando em prática os comandos e funções aprendidas durante o curso.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899640" y="692640"/>
            <a:ext cx="6113880" cy="1158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pt-BR" sz="4800">
                <a:solidFill>
                  <a:srgbClr val="262626"/>
                </a:solidFill>
                <a:latin typeface="Impact"/>
              </a:rPr>
              <a:t>PROPOSTA: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971640" y="1656000"/>
            <a:ext cx="7056360" cy="2376000"/>
          </a:xfrm>
          <a:prstGeom prst="rect">
            <a:avLst/>
          </a:prstGeom>
        </p:spPr>
        <p:txBody>
          <a:bodyPr anchor="ctr"/>
          <a:p>
            <a:pPr algn="just">
              <a:lnSpc>
                <a:spcPct val="100000"/>
              </a:lnSpc>
            </a:pPr>
            <a:r>
              <a:rPr lang="pt-BR" sz="2800">
                <a:solidFill>
                  <a:srgbClr val="303030"/>
                </a:solidFill>
                <a:latin typeface="Times New Roman"/>
              </a:rPr>
              <a:t>	</a:t>
            </a:r>
            <a:r>
              <a:rPr lang="pt-BR" sz="2800">
                <a:solidFill>
                  <a:srgbClr val="303030"/>
                </a:solidFill>
                <a:latin typeface="Times New Roman"/>
              </a:rPr>
              <a:t>Desenvolvimento de um programa a partir da linguagem Python que realize o gerenciamento de uma empresa. </a:t>
            </a:r>
            <a:endParaRPr/>
          </a:p>
        </p:txBody>
      </p:sp>
      <p:pic>
        <p:nvPicPr>
          <p:cNvPr id="48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48000" y="3704400"/>
            <a:ext cx="4032000" cy="169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043640" y="620640"/>
            <a:ext cx="6991560" cy="1079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pt-BR" sz="5400">
                <a:solidFill>
                  <a:srgbClr val="262626"/>
                </a:solidFill>
                <a:latin typeface="Impact"/>
              </a:rPr>
              <a:t>ESTRUTURA DO PROGRAMA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827640" y="1845000"/>
            <a:ext cx="7416360" cy="4104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2400">
                <a:solidFill>
                  <a:srgbClr val="303030"/>
                </a:solidFill>
                <a:latin typeface="Times New Roman"/>
              </a:rPr>
              <a:t>     </a:t>
            </a:r>
            <a:r>
              <a:rPr lang="pt-BR" sz="2400">
                <a:solidFill>
                  <a:srgbClr val="303030"/>
                </a:solidFill>
                <a:latin typeface="Times New Roman"/>
              </a:rPr>
              <a:t>I . ENTRADA E TRATAMENTO DE DADOS: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200">
                <a:solidFill>
                  <a:srgbClr val="303030"/>
                </a:solidFill>
                <a:latin typeface="Times New Roman"/>
              </a:rPr>
              <a:t>a) Cadastro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200">
                <a:solidFill>
                  <a:srgbClr val="303030"/>
                </a:solidFill>
                <a:latin typeface="Times New Roman"/>
              </a:rPr>
              <a:t>b) Atualização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200">
                <a:solidFill>
                  <a:srgbClr val="303030"/>
                </a:solidFill>
                <a:latin typeface="Times New Roman"/>
              </a:rPr>
              <a:t>c)  Exclusão</a:t>
            </a:r>
            <a:endParaRPr/>
          </a:p>
          <a:p>
            <a:endParaRPr/>
          </a:p>
          <a:p>
            <a:r>
              <a:rPr lang="pt-BR" sz="2200">
                <a:solidFill>
                  <a:srgbClr val="303030"/>
                </a:solidFill>
                <a:latin typeface="Times New Roman"/>
              </a:rPr>
              <a:t>II .INTERFACE GRÁFICA: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200">
                <a:solidFill>
                  <a:srgbClr val="303030"/>
                </a:solidFill>
                <a:latin typeface="Times New Roman"/>
              </a:rPr>
              <a:t>a) Simples e Objetiva</a:t>
            </a:r>
            <a:endParaRPr/>
          </a:p>
          <a:p>
            <a:endParaRPr/>
          </a:p>
          <a:p>
            <a:r>
              <a:rPr lang="pt-BR" sz="2200">
                <a:solidFill>
                  <a:srgbClr val="303030"/>
                </a:solidFill>
                <a:latin typeface="Times New Roman"/>
              </a:rPr>
              <a:t>III . BANCO DE DADOS: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200">
                <a:solidFill>
                  <a:srgbClr val="303030"/>
                </a:solidFill>
                <a:latin typeface="Times New Roman"/>
              </a:rPr>
              <a:t>a) Armazenamento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200">
                <a:solidFill>
                  <a:srgbClr val="303030"/>
                </a:solidFill>
                <a:latin typeface="Times New Roman"/>
              </a:rPr>
              <a:t>b) Facilita a pesquisa de dados </a:t>
            </a:r>
            <a:endParaRPr/>
          </a:p>
          <a:p>
            <a:endParaRPr/>
          </a:p>
          <a:p>
            <a:r>
              <a:rPr lang="pt-BR" sz="2200">
                <a:solidFill>
                  <a:srgbClr val="303030"/>
                </a:solidFill>
                <a:latin typeface="Times New Roman"/>
              </a:rPr>
              <a:t>IV . PLOT DE GRÁFICOS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200">
                <a:solidFill>
                  <a:srgbClr val="303030"/>
                </a:solidFill>
                <a:latin typeface="Times New Roman"/>
              </a:rPr>
              <a:t>a) Apresenta o tratamento de dados</a:t>
            </a:r>
            <a:endParaRPr/>
          </a:p>
          <a:p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403640" y="692640"/>
            <a:ext cx="6192360" cy="10144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pt-BR" sz="5400">
                <a:solidFill>
                  <a:srgbClr val="262626"/>
                </a:solidFill>
                <a:latin typeface="Impact"/>
              </a:rPr>
              <a:t>VANTAGENS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827640" y="1772640"/>
            <a:ext cx="7416360" cy="3672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600">
                <a:solidFill>
                  <a:srgbClr val="303030"/>
                </a:solidFill>
                <a:latin typeface="Times New Roman"/>
              </a:rPr>
              <a:t>I. Facilidade de pesquisa de dados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600">
                <a:solidFill>
                  <a:srgbClr val="303030"/>
                </a:solidFill>
                <a:latin typeface="Times New Roman"/>
              </a:rPr>
              <a:t>II. Apresentação e compreensão através de gráficos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600">
                <a:solidFill>
                  <a:srgbClr val="303030"/>
                </a:solidFill>
                <a:latin typeface="Times New Roman"/>
              </a:rPr>
              <a:t>III. Interface gráfica clara e simples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600">
                <a:solidFill>
                  <a:srgbClr val="303030"/>
                </a:solidFill>
                <a:latin typeface="Times New Roman"/>
              </a:rPr>
              <a:t>IV. A realização dos cálculos com a receita previnem erros humanos  e gastos com lápis e papel.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3959640" y="2952000"/>
            <a:ext cx="6552360" cy="791640"/>
          </a:xfrm>
          <a:prstGeom prst="rect">
            <a:avLst/>
          </a:prstGeom>
        </p:spPr>
        <p:txBody>
          <a:bodyPr anchor="b"/>
          <a:p>
            <a:r>
              <a:rPr lang="pt-BR" sz="6600">
                <a:latin typeface="Times New Roman"/>
              </a:rPr>
              <a:t>X</a:t>
            </a:r>
            <a:endParaRPr/>
          </a:p>
        </p:txBody>
      </p:sp>
      <p:pic>
        <p:nvPicPr>
          <p:cNvPr id="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2376000"/>
            <a:ext cx="3240000" cy="208800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96000" y="2016000"/>
            <a:ext cx="3960000" cy="2592000"/>
          </a:xfrm>
          <a:prstGeom prst="rect">
            <a:avLst/>
          </a:prstGeom>
          <a:ln>
            <a:noFill/>
          </a:ln>
        </p:spPr>
      </p:pic>
      <p:sp>
        <p:nvSpPr>
          <p:cNvPr id="56" name="TextShape 2"/>
          <p:cNvSpPr txBox="1"/>
          <p:nvPr/>
        </p:nvSpPr>
        <p:spPr>
          <a:xfrm>
            <a:off x="1008000" y="1656000"/>
            <a:ext cx="1728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pt-BR">
                <a:latin typeface="Arial"/>
              </a:rPr>
              <a:t>Antigamente</a:t>
            </a:r>
            <a:endParaRPr/>
          </a:p>
        </p:txBody>
      </p:sp>
      <p:sp>
        <p:nvSpPr>
          <p:cNvPr id="57" name="TextShape 3"/>
          <p:cNvSpPr txBox="1"/>
          <p:nvPr/>
        </p:nvSpPr>
        <p:spPr>
          <a:xfrm>
            <a:off x="5904000" y="1584000"/>
            <a:ext cx="2016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pt-BR">
                <a:latin typeface="Arial"/>
              </a:rPr>
              <a:t>A partir de agora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1475640" y="548640"/>
            <a:ext cx="6480360" cy="1230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pt-BR" sz="5400">
                <a:solidFill>
                  <a:srgbClr val="262626"/>
                </a:solidFill>
                <a:latin typeface="Impact"/>
              </a:rPr>
              <a:t>PROGRAMAÇÃO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827640" y="1989000"/>
            <a:ext cx="7344360" cy="3744000"/>
          </a:xfrm>
          <a:prstGeom prst="rect">
            <a:avLst/>
          </a:prstGeom>
        </p:spPr>
        <p:txBody>
          <a:bodyPr anchor="ctr"/>
          <a:p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2051640" y="548640"/>
            <a:ext cx="4824000" cy="729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pt-BR" sz="5400">
                <a:solidFill>
                  <a:srgbClr val="262626"/>
                </a:solidFill>
                <a:latin typeface="Impact"/>
              </a:rPr>
              <a:t>SOFTWARES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899640" y="1700640"/>
            <a:ext cx="7272360" cy="1872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303030"/>
                </a:solidFill>
                <a:latin typeface="Times New Roman"/>
              </a:rPr>
              <a:t>SISTEMA OPERACIONAL : LINUX – UBUNTU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303030"/>
                </a:solidFill>
                <a:latin typeface="Times New Roman"/>
              </a:rPr>
              <a:t>GLADES + GTK 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303030"/>
                </a:solidFill>
                <a:latin typeface="Times New Roman"/>
              </a:rPr>
              <a:t>SOFTWARE DO BANCO DE DADOS: SQLiteman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