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38A1F7-5BD4-4951-8A05-AE9874AD5582}">
  <a:tblStyle styleId="{0B38A1F7-5BD4-4951-8A05-AE9874AD55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A0E36EE-C217-4033-A578-E16A936A8A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845bb3d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845bb3d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4845bb3d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845bb3d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845bb3d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4845bb3d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845bb3d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845bb3d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4845bb3d8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845bb3d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845bb3d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4845bb3d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845bb3d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845bb3d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4845bb3d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9e1cd4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9e1cd4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49e1cd4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845bb3d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845bb3d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4845bb3d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845bb3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845bb3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4845bb3d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845bb3d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845bb3d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4845bb3d8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Sports Scheduling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Avinash Karada, Long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Balanced Tournament Designs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Input: A set of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teams T = { 1, …,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} and a number of facilities F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Output: Mapping of the games in set G = { g</a:t>
            </a:r>
            <a:r>
              <a:rPr baseline="-25000" lang="en-US">
                <a:solidFill>
                  <a:srgbClr val="2F2B20"/>
                </a:solidFill>
              </a:rPr>
              <a:t>ij</a:t>
            </a:r>
            <a:r>
              <a:rPr lang="en-US">
                <a:solidFill>
                  <a:srgbClr val="2F2B20"/>
                </a:solidFill>
              </a:rPr>
              <a:t> : </a:t>
            </a:r>
            <a:r>
              <a:rPr i="1" lang="en-US">
                <a:solidFill>
                  <a:srgbClr val="2F2B20"/>
                </a:solidFill>
              </a:rPr>
              <a:t>i</a:t>
            </a:r>
            <a:r>
              <a:rPr lang="en-US">
                <a:solidFill>
                  <a:srgbClr val="2F2B20"/>
                </a:solidFill>
              </a:rPr>
              <a:t>, </a:t>
            </a:r>
            <a:r>
              <a:rPr i="1" lang="en-US">
                <a:solidFill>
                  <a:srgbClr val="2F2B20"/>
                </a:solidFill>
              </a:rPr>
              <a:t>j</a:t>
            </a:r>
            <a:r>
              <a:rPr lang="en-US">
                <a:solidFill>
                  <a:srgbClr val="2F2B20"/>
                </a:solidFill>
              </a:rPr>
              <a:t> ∈ T, i &lt; j } to slots available at each facility as decribed by S = { s</a:t>
            </a:r>
            <a:r>
              <a:rPr baseline="-25000" lang="en-US">
                <a:solidFill>
                  <a:srgbClr val="2F2B20"/>
                </a:solidFill>
              </a:rPr>
              <a:t>fk</a:t>
            </a:r>
            <a:r>
              <a:rPr lang="en-US">
                <a:solidFill>
                  <a:srgbClr val="2F2B20"/>
                </a:solidFill>
              </a:rPr>
              <a:t>, f = 1, …, F, k = 1, …,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– 1 if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is even and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if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is odd } such that no more than one game involving team </a:t>
            </a:r>
            <a:r>
              <a:rPr i="1" lang="en-US">
                <a:solidFill>
                  <a:srgbClr val="2F2B20"/>
                </a:solidFill>
              </a:rPr>
              <a:t>i </a:t>
            </a:r>
            <a:r>
              <a:rPr lang="en-US">
                <a:solidFill>
                  <a:srgbClr val="2F2B20"/>
                </a:solidFill>
              </a:rPr>
              <a:t>is assigned to a particular slot and the difference between the number of apperances of team </a:t>
            </a:r>
            <a:r>
              <a:rPr i="1" lang="en-US">
                <a:solidFill>
                  <a:srgbClr val="2F2B20"/>
                </a:solidFill>
              </a:rPr>
              <a:t>i</a:t>
            </a:r>
            <a:r>
              <a:rPr lang="en-US">
                <a:solidFill>
                  <a:srgbClr val="2F2B20"/>
                </a:solidFill>
              </a:rPr>
              <a:t> at two separate facilities is no more than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BTDP-NO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38200" y="1421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“Bracelet” algorithm – Works with 2m+1 odd teams</a:t>
            </a:r>
            <a:endParaRPr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Arrange teams 1 through 2m + 1 into an elongated pentagon or “bracelet”. Indicate facility associated with each row containing two teams.</a:t>
            </a:r>
            <a:endParaRPr sz="2800"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For each slot k= 1, …, 2m+1 give the team at the top of the pentagon the bye. For each row with two teams, </a:t>
            </a:r>
            <a:r>
              <a:rPr i="1" lang="en-US" sz="2800">
                <a:solidFill>
                  <a:srgbClr val="2F2B20"/>
                </a:solidFill>
              </a:rPr>
              <a:t>i, j</a:t>
            </a:r>
            <a:r>
              <a:rPr lang="en-US" sz="2800">
                <a:solidFill>
                  <a:srgbClr val="2F2B20"/>
                </a:solidFill>
              </a:rPr>
              <a:t> associated with facility </a:t>
            </a:r>
            <a:r>
              <a:rPr i="1" lang="en-US" sz="2800">
                <a:solidFill>
                  <a:srgbClr val="2F2B20"/>
                </a:solidFill>
              </a:rPr>
              <a:t>f</a:t>
            </a:r>
            <a:r>
              <a:rPr lang="en-US" sz="2800">
                <a:solidFill>
                  <a:srgbClr val="2F2B20"/>
                </a:solidFill>
              </a:rPr>
              <a:t>, assign g</a:t>
            </a:r>
            <a:r>
              <a:rPr baseline="-25000" lang="en-US" sz="2800">
                <a:solidFill>
                  <a:srgbClr val="2F2B20"/>
                </a:solidFill>
              </a:rPr>
              <a:t>ij </a:t>
            </a:r>
            <a:r>
              <a:rPr lang="en-US" sz="2800">
                <a:solidFill>
                  <a:srgbClr val="2F2B20"/>
                </a:solidFill>
              </a:rPr>
              <a:t>to s</a:t>
            </a:r>
            <a:r>
              <a:rPr baseline="-25000" lang="en-US" sz="2800">
                <a:solidFill>
                  <a:srgbClr val="2F2B20"/>
                </a:solidFill>
              </a:rPr>
              <a:t>kf</a:t>
            </a:r>
            <a:r>
              <a:rPr lang="en-US" sz="2800">
                <a:solidFill>
                  <a:srgbClr val="2F2B20"/>
                </a:solidFill>
              </a:rPr>
              <a:t>. Then shift teams one position in CW direction</a:t>
            </a:r>
            <a:endParaRPr sz="2800"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Example: </a:t>
            </a:r>
            <a:r>
              <a:rPr i="1" lang="en-US" sz="2800">
                <a:solidFill>
                  <a:srgbClr val="2F2B20"/>
                </a:solidFill>
              </a:rPr>
              <a:t>m</a:t>
            </a:r>
            <a:r>
              <a:rPr lang="en-US" sz="2800">
                <a:solidFill>
                  <a:srgbClr val="2F2B20"/>
                </a:solidFill>
              </a:rPr>
              <a:t> = 2</a:t>
            </a:r>
            <a:endParaRPr sz="2800"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525" y="4981175"/>
            <a:ext cx="2266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Bipartite Tournament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38200" y="1825625"/>
            <a:ext cx="10515600" cy="47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Input: Two teams with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players T</a:t>
            </a:r>
            <a:r>
              <a:rPr baseline="-25000" lang="en-US">
                <a:solidFill>
                  <a:srgbClr val="2F2B20"/>
                </a:solidFill>
              </a:rPr>
              <a:t>1</a:t>
            </a:r>
            <a:r>
              <a:rPr lang="en-US">
                <a:solidFill>
                  <a:srgbClr val="2F2B20"/>
                </a:solidFill>
              </a:rPr>
              <a:t> = { x</a:t>
            </a:r>
            <a:r>
              <a:rPr baseline="-25000" lang="en-US">
                <a:solidFill>
                  <a:srgbClr val="2F2B20"/>
                </a:solidFill>
              </a:rPr>
              <a:t>1</a:t>
            </a:r>
            <a:r>
              <a:rPr lang="en-US">
                <a:solidFill>
                  <a:srgbClr val="2F2B20"/>
                </a:solidFill>
              </a:rPr>
              <a:t>, …, x</a:t>
            </a:r>
            <a:r>
              <a:rPr baseline="-25000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} and T</a:t>
            </a:r>
            <a:r>
              <a:rPr baseline="-25000" lang="en-US">
                <a:solidFill>
                  <a:srgbClr val="2F2B20"/>
                </a:solidFill>
              </a:rPr>
              <a:t>2</a:t>
            </a:r>
            <a:r>
              <a:rPr lang="en-US">
                <a:solidFill>
                  <a:srgbClr val="2F2B20"/>
                </a:solidFill>
              </a:rPr>
              <a:t> = {y</a:t>
            </a:r>
            <a:r>
              <a:rPr baseline="-25000" lang="en-US">
                <a:solidFill>
                  <a:srgbClr val="2F2B20"/>
                </a:solidFill>
              </a:rPr>
              <a:t>1</a:t>
            </a:r>
            <a:r>
              <a:rPr lang="en-US">
                <a:solidFill>
                  <a:srgbClr val="2F2B20"/>
                </a:solidFill>
              </a:rPr>
              <a:t>, …, y</a:t>
            </a:r>
            <a:r>
              <a:rPr baseline="-25000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}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Output: A mapping of the games in the set </a:t>
            </a:r>
            <a:br>
              <a:rPr lang="en-US">
                <a:solidFill>
                  <a:srgbClr val="2F2B20"/>
                </a:solidFill>
              </a:rPr>
            </a:br>
            <a:r>
              <a:rPr lang="en-US">
                <a:solidFill>
                  <a:srgbClr val="2F2B20"/>
                </a:solidFill>
              </a:rPr>
              <a:t>G = { g</a:t>
            </a:r>
            <a:r>
              <a:rPr baseline="-25000" lang="en-US">
                <a:solidFill>
                  <a:srgbClr val="2F2B20"/>
                </a:solidFill>
              </a:rPr>
              <a:t>ij</a:t>
            </a:r>
            <a:r>
              <a:rPr lang="en-US">
                <a:solidFill>
                  <a:srgbClr val="2F2B20"/>
                </a:solidFill>
              </a:rPr>
              <a:t> : i ∈ T</a:t>
            </a:r>
            <a:r>
              <a:rPr baseline="-25000" lang="en-US">
                <a:solidFill>
                  <a:srgbClr val="2F2B20"/>
                </a:solidFill>
              </a:rPr>
              <a:t>1</a:t>
            </a:r>
            <a:r>
              <a:rPr lang="en-US">
                <a:solidFill>
                  <a:srgbClr val="2F2B20"/>
                </a:solidFill>
              </a:rPr>
              <a:t>, j ∈ T</a:t>
            </a:r>
            <a:r>
              <a:rPr baseline="-25000" lang="en-US">
                <a:solidFill>
                  <a:srgbClr val="2F2B20"/>
                </a:solidFill>
              </a:rPr>
              <a:t>2</a:t>
            </a:r>
            <a:r>
              <a:rPr lang="en-US">
                <a:solidFill>
                  <a:srgbClr val="2F2B20"/>
                </a:solidFill>
              </a:rPr>
              <a:t> },  to the slots in set S = { s</a:t>
            </a:r>
            <a:r>
              <a:rPr baseline="-25000" lang="en-US">
                <a:solidFill>
                  <a:srgbClr val="2F2B20"/>
                </a:solidFill>
              </a:rPr>
              <a:t>k</a:t>
            </a:r>
            <a:r>
              <a:rPr lang="en-US">
                <a:solidFill>
                  <a:srgbClr val="2F2B20"/>
                </a:solidFill>
              </a:rPr>
              <a:t>, k = 1, …, </a:t>
            </a:r>
            <a:r>
              <a:rPr i="1" lang="en-US">
                <a:solidFill>
                  <a:srgbClr val="2F2B20"/>
                </a:solidFill>
              </a:rPr>
              <a:t>n</a:t>
            </a:r>
            <a:r>
              <a:rPr lang="en-US">
                <a:solidFill>
                  <a:srgbClr val="2F2B20"/>
                </a:solidFill>
              </a:rPr>
              <a:t> } such that exactly one game including </a:t>
            </a:r>
            <a:r>
              <a:rPr i="1" lang="en-US">
                <a:solidFill>
                  <a:srgbClr val="2F2B20"/>
                </a:solidFill>
              </a:rPr>
              <a:t>t</a:t>
            </a:r>
            <a:r>
              <a:rPr lang="en-US">
                <a:solidFill>
                  <a:srgbClr val="2F2B20"/>
                </a:solidFill>
              </a:rPr>
              <a:t> is mapped to any given slot for all t ∈ T</a:t>
            </a:r>
            <a:r>
              <a:rPr baseline="-25000" lang="en-US">
                <a:solidFill>
                  <a:srgbClr val="2F2B20"/>
                </a:solidFill>
              </a:rPr>
              <a:t>1</a:t>
            </a:r>
            <a:r>
              <a:rPr lang="en-US">
                <a:solidFill>
                  <a:srgbClr val="2F2B20"/>
                </a:solidFill>
              </a:rPr>
              <a:t> ∪ T</a:t>
            </a:r>
            <a:r>
              <a:rPr baseline="-25000" lang="en-US">
                <a:solidFill>
                  <a:srgbClr val="2F2B20"/>
                </a:solidFill>
              </a:rPr>
              <a:t>2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In other words, given two groups, ensure that each member of one group plays the members of the other group.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Not just limited to teams of players, but can also encompass Leagues and conferences of teams.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Also equivalent to Latin Square</a:t>
            </a:r>
            <a:endParaRPr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Graph Algorithm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38200" y="1569050"/>
            <a:ext cx="10515600" cy="51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Sports Scheduling problem can also be solved as a graph problem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The sports schedule would be represented on a graph with 2m teams, as a graph K</a:t>
            </a:r>
            <a:r>
              <a:rPr baseline="-25000" lang="en-US">
                <a:solidFill>
                  <a:srgbClr val="2F2B20"/>
                </a:solidFill>
              </a:rPr>
              <a:t>2m</a:t>
            </a:r>
            <a:r>
              <a:rPr lang="en-US">
                <a:solidFill>
                  <a:srgbClr val="2F2B20"/>
                </a:solidFill>
              </a:rPr>
              <a:t> with 2m different edge values or colors. Edge [i, j] would represent a game between team i and team j where i and j are vertex nodes.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SRRT problem can be presented as a 1-factorization of K</a:t>
            </a:r>
            <a:r>
              <a:rPr baseline="-25000" lang="en-US">
                <a:solidFill>
                  <a:srgbClr val="2F2B20"/>
                </a:solidFill>
              </a:rPr>
              <a:t>2m</a:t>
            </a:r>
            <a:r>
              <a:rPr lang="en-US">
                <a:solidFill>
                  <a:srgbClr val="2F2B20"/>
                </a:solidFill>
              </a:rPr>
              <a:t> such that each vertex is not connected by any two edges of the same value. In this way, by taking the 1-factor of a certain value, you receive a perfect matching of pairs.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This graph should be oriented such that the directions indicate the home/away orientation of the game</a:t>
            </a:r>
            <a:endParaRPr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Sports Scheduling Problems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Minimum Breaks Problem – minimize number total breaks, home stands and road trips. With even teams, only two feasible schedules exist with no breaks. With odd teams, many more schedules exist</a:t>
            </a:r>
            <a:endParaRPr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Geographical Location – Ensure that geographically close teams do not play each other consecutively to ensure maximum fan attendenance</a:t>
            </a:r>
            <a:endParaRPr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Divisions – Sports leagues often arrange teams into divisions based on geographical closeness. Therefore, matchup inter‑division games on weekdays and intra-division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10515600" cy="607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round robin tournament problem (SRRTP)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team plays each other team exactly once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Double round robin tournament problem (DRRTP)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team plays each other team exactly twice (usually once at each venue)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Balanced tournament design problem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team plays every team exactly once, but requires the set of games played by a given team to be equally distributed over the possible facilities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Bipartite tournament problem (BTP)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teams with n players each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player must compete exactly once against every player on the opposing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knowledge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Schedule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a mapping of games to slots, or time periods, such that each team plays at most once in each slot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assume a schedule is </a:t>
            </a:r>
            <a:r>
              <a:rPr i="1" lang="en-US"/>
              <a:t>compact</a:t>
            </a:r>
            <a:r>
              <a:rPr lang="en-US"/>
              <a:t> unless otherwise noted.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schedule is said to be compact if it includes the minimum possible number of slots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pattern is a vector of </a:t>
            </a:r>
            <a:r>
              <a:rPr i="1" lang="en-US"/>
              <a:t>home</a:t>
            </a:r>
            <a:r>
              <a:rPr lang="en-US"/>
              <a:t> (H), </a:t>
            </a:r>
            <a:r>
              <a:rPr i="1" lang="en-US"/>
              <a:t>away</a:t>
            </a:r>
            <a:r>
              <a:rPr lang="en-US"/>
              <a:t> (A), or </a:t>
            </a:r>
            <a:r>
              <a:rPr i="1" lang="en-US"/>
              <a:t>bye</a:t>
            </a:r>
            <a:r>
              <a:rPr lang="en-US"/>
              <a:t> (B) designations for a single team over the slots in the schedule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patterns are said to be complementary if in every slot one pattern has a home and the other has an away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knowledge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648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 set - It is a collection of patterns, one for each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Tour - A tour is the schedule for a single team in the tournament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Trip - A trip is a series of consecutive away games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 Stand - A home stand is a series of consecutive home games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Round Robin Tournaments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SRRT for n teams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 is even, requires n-1 slots, each team plays in every slot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 is odd, requires n slots, each team has one bye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A set of n teams T = {1,…,n}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Output: A mapping of the games in the set G = {g</a:t>
            </a:r>
            <a:r>
              <a:rPr baseline="-25000" lang="en-US"/>
              <a:t>ij</a:t>
            </a:r>
            <a:r>
              <a:rPr lang="en-US"/>
              <a:t> : i, j ∈ T, i &lt; j}, to the slots in the set S = {s</a:t>
            </a:r>
            <a:r>
              <a:rPr baseline="-25000" lang="en-US"/>
              <a:t>k</a:t>
            </a:r>
            <a:r>
              <a:rPr lang="en-US"/>
              <a:t>, k = 1,... , n − 1 if n even and k = 1,... , n if n odd} such that no more than one game including i is mapped to any given slot for all i ∈ 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SRRTP-C (circle method)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2332984" y="4752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{0B38A1F7-5BD4-4951-8A05-AE9874AD5582}</a:tableStyleId>
              </a:tblPr>
              <a:tblGrid>
                <a:gridCol w="3763025"/>
                <a:gridCol w="3763025"/>
              </a:tblGrid>
              <a:tr h="30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vs 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vs 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 vs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vs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 vs</a:t>
                      </a:r>
                      <a:r>
                        <a:rPr lang="en-US" sz="1800"/>
                        <a:t>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 vs 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vs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 vs 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80350" y="1668600"/>
            <a:ext cx="105156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Label the teams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∞, 1, 2,. . . , n−1.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 day i , play i vs.∞, (i−1) vs. (i+1), (i−2) vs. (i+2),. . . , (i−(n/2−1)) vs. (i + (n/2 + 1)), each integer being reduced (mod n − 1) to lie in the interval [1, n − 1]. Replace ∞ with n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ex: 8 teams, 2 days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Round Robin Tournament and Latin Squares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838188" y="16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{1A0E36EE-C217-4033-A578-E16A936A8ADC}</a:tableStyleId>
              </a:tblPr>
              <a:tblGrid>
                <a:gridCol w="493175"/>
                <a:gridCol w="493175"/>
                <a:gridCol w="493175"/>
                <a:gridCol w="493175"/>
                <a:gridCol w="493175"/>
                <a:gridCol w="493175"/>
              </a:tblGrid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9"/>
          <p:cNvSpPr txBox="1"/>
          <p:nvPr/>
        </p:nvSpPr>
        <p:spPr>
          <a:xfrm>
            <a:off x="6315275" y="1412850"/>
            <a:ext cx="47562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Latin square is an n × n array filled with n different symbols, each occurring exactly once in each row and exactly once in each column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RRT can be reduced to Latin Squares problems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creating a Latin square where each row and column of the array is a representation of a team, one can create a schedule for a tournament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79875"/>
            <a:ext cx="4535274" cy="1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Round Robin Pattern Sets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Previous methods construct schedules by assigning team matchups to schedule slots. The reverse process has also been suggested to be an effective alternative</a:t>
            </a:r>
            <a:endParaRPr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Generate pattern set for each team after which compatible teams can be paired</a:t>
            </a:r>
            <a:endParaRPr sz="2800"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Generating good pattern sets, therefore, is necessary for a good schedule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5E47"/>
              </a:buClr>
              <a:buSzPts val="4600"/>
              <a:buFont typeface="Cambria"/>
              <a:buNone/>
            </a:pPr>
            <a:r>
              <a:rPr lang="en-US">
                <a:solidFill>
                  <a:srgbClr val="000000"/>
                </a:solidFill>
              </a:rPr>
              <a:t>Round Robin Pattern Sets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Patterns generated for each team will either be feasible patterns, where patterns for the set of teams will generate a RRT, or it they will be infeasible, where patterns cannot be matched to form an RRT</a:t>
            </a:r>
            <a:endParaRPr>
              <a:solidFill>
                <a:srgbClr val="2F2B20"/>
              </a:solidFill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800"/>
              <a:buChar char="•"/>
            </a:pPr>
            <a:r>
              <a:rPr lang="en-US">
                <a:solidFill>
                  <a:srgbClr val="2F2B20"/>
                </a:solidFill>
              </a:rPr>
              <a:t>Whole set of necessary conditions not currently known</a:t>
            </a:r>
            <a:endParaRPr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Each pair must differ by at least one slot</a:t>
            </a:r>
            <a:endParaRPr sz="2800"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For DRRT, every pattern pair generated for any two teams must contain, alternatively, a home and away pattern</a:t>
            </a:r>
            <a:endParaRPr sz="2800">
              <a:solidFill>
                <a:srgbClr val="2F2B20"/>
              </a:solidFill>
            </a:endParaRPr>
          </a:p>
          <a:p>
            <a:pPr indent="-2794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CBEBD"/>
              </a:buClr>
              <a:buSzPts val="2800"/>
              <a:buChar char="•"/>
            </a:pPr>
            <a:r>
              <a:rPr lang="en-US" sz="2800">
                <a:solidFill>
                  <a:srgbClr val="2F2B20"/>
                </a:solidFill>
              </a:rPr>
              <a:t>For all RRT, every slot in pattern set must include equal number of home and away games</a:t>
            </a:r>
            <a:endParaRPr sz="2800">
              <a:solidFill>
                <a:srgbClr val="2F2B2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