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57" r:id="rId3"/>
    <p:sldId id="258" r:id="rId4"/>
    <p:sldId id="263" r:id="rId5"/>
    <p:sldId id="259" r:id="rId6"/>
    <p:sldId id="261" r:id="rId7"/>
    <p:sldId id="260" r:id="rId8"/>
    <p:sldId id="262" r:id="rId9"/>
    <p:sldId id="265" r:id="rId10"/>
    <p:sldId id="276" r:id="rId11"/>
    <p:sldId id="277" r:id="rId12"/>
    <p:sldId id="278" r:id="rId13"/>
    <p:sldId id="279" r:id="rId14"/>
    <p:sldId id="266" r:id="rId15"/>
    <p:sldId id="280" r:id="rId16"/>
    <p:sldId id="264" r:id="rId17"/>
    <p:sldId id="267" r:id="rId18"/>
    <p:sldId id="268" r:id="rId19"/>
    <p:sldId id="269" r:id="rId20"/>
    <p:sldId id="270" r:id="rId21"/>
    <p:sldId id="271" r:id="rId22"/>
    <p:sldId id="272" r:id="rId23"/>
    <p:sldId id="273" r:id="rId24"/>
    <p:sldId id="274" r:id="rId25"/>
    <p:sldId id="275"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C05F7F-A2CB-4EAD-8CA6-3E6DDA6D7C12}" type="datetimeFigureOut">
              <a:rPr lang="en-US" smtClean="0"/>
              <a:t>1/26/2019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0D8527-E02B-4786-9601-C0AF02D17C68}" type="slidenum">
              <a:rPr lang="en-US" smtClean="0"/>
              <a:t>‹#›</a:t>
            </a:fld>
            <a:endParaRPr lang="en-US"/>
          </a:p>
        </p:txBody>
      </p:sp>
    </p:spTree>
    <p:extLst>
      <p:ext uri="{BB962C8B-B14F-4D97-AF65-F5344CB8AC3E}">
        <p14:creationId xmlns:p14="http://schemas.microsoft.com/office/powerpoint/2010/main" val="107083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http://www.steves-internet-guide.com/publishing-messages-mqtt-client/</a:t>
            </a:r>
            <a:endParaRPr lang="en-US" dirty="0"/>
          </a:p>
        </p:txBody>
      </p:sp>
      <p:sp>
        <p:nvSpPr>
          <p:cNvPr id="4" name="Slide Number Placeholder 3"/>
          <p:cNvSpPr>
            <a:spLocks noGrp="1"/>
          </p:cNvSpPr>
          <p:nvPr>
            <p:ph type="sldNum" sz="quarter" idx="10"/>
          </p:nvPr>
        </p:nvSpPr>
        <p:spPr/>
        <p:txBody>
          <a:bodyPr/>
          <a:lstStyle/>
          <a:p>
            <a:fld id="{EF0D8527-E02B-4786-9601-C0AF02D17C68}" type="slidenum">
              <a:rPr lang="en-US" smtClean="0"/>
              <a:t>9</a:t>
            </a:fld>
            <a:endParaRPr lang="en-US"/>
          </a:p>
        </p:txBody>
      </p:sp>
    </p:spTree>
    <p:extLst>
      <p:ext uri="{BB962C8B-B14F-4D97-AF65-F5344CB8AC3E}">
        <p14:creationId xmlns:p14="http://schemas.microsoft.com/office/powerpoint/2010/main" val="352834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http://www.steves-internet-guide.com/subscribing-topics-mqtt-client/</a:t>
            </a:r>
            <a:endParaRPr lang="en-US" dirty="0"/>
          </a:p>
        </p:txBody>
      </p:sp>
      <p:sp>
        <p:nvSpPr>
          <p:cNvPr id="4" name="Slide Number Placeholder 3"/>
          <p:cNvSpPr>
            <a:spLocks noGrp="1"/>
          </p:cNvSpPr>
          <p:nvPr>
            <p:ph type="sldNum" sz="quarter" idx="10"/>
          </p:nvPr>
        </p:nvSpPr>
        <p:spPr/>
        <p:txBody>
          <a:bodyPr/>
          <a:lstStyle/>
          <a:p>
            <a:fld id="{EF0D8527-E02B-4786-9601-C0AF02D17C68}" type="slidenum">
              <a:rPr lang="en-US" smtClean="0"/>
              <a:t>14</a:t>
            </a:fld>
            <a:endParaRPr lang="en-US"/>
          </a:p>
        </p:txBody>
      </p:sp>
    </p:spTree>
    <p:extLst>
      <p:ext uri="{BB962C8B-B14F-4D97-AF65-F5344CB8AC3E}">
        <p14:creationId xmlns:p14="http://schemas.microsoft.com/office/powerpoint/2010/main" val="88847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http://www.steves-internet-guide.com/mqtt-python-callbacks/</a:t>
            </a:r>
            <a:endParaRPr lang="en-US" dirty="0"/>
          </a:p>
        </p:txBody>
      </p:sp>
      <p:sp>
        <p:nvSpPr>
          <p:cNvPr id="4" name="Slide Number Placeholder 3"/>
          <p:cNvSpPr>
            <a:spLocks noGrp="1"/>
          </p:cNvSpPr>
          <p:nvPr>
            <p:ph type="sldNum" sz="quarter" idx="10"/>
          </p:nvPr>
        </p:nvSpPr>
        <p:spPr/>
        <p:txBody>
          <a:bodyPr/>
          <a:lstStyle/>
          <a:p>
            <a:fld id="{EF0D8527-E02B-4786-9601-C0AF02D17C68}" type="slidenum">
              <a:rPr lang="en-US" smtClean="0"/>
              <a:t>16</a:t>
            </a:fld>
            <a:endParaRPr lang="en-US"/>
          </a:p>
        </p:txBody>
      </p:sp>
    </p:spTree>
    <p:extLst>
      <p:ext uri="{BB962C8B-B14F-4D97-AF65-F5344CB8AC3E}">
        <p14:creationId xmlns:p14="http://schemas.microsoft.com/office/powerpoint/2010/main" val="164672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http://www.steves-internet-guide.com/loop-python-mqtt-client/</a:t>
            </a:r>
            <a:endParaRPr lang="en-US" dirty="0"/>
          </a:p>
        </p:txBody>
      </p:sp>
      <p:sp>
        <p:nvSpPr>
          <p:cNvPr id="4" name="Slide Number Placeholder 3"/>
          <p:cNvSpPr>
            <a:spLocks noGrp="1"/>
          </p:cNvSpPr>
          <p:nvPr>
            <p:ph type="sldNum" sz="quarter" idx="10"/>
          </p:nvPr>
        </p:nvSpPr>
        <p:spPr/>
        <p:txBody>
          <a:bodyPr/>
          <a:lstStyle/>
          <a:p>
            <a:fld id="{EF0D8527-E02B-4786-9601-C0AF02D17C68}" type="slidenum">
              <a:rPr lang="en-US" smtClean="0"/>
              <a:t>22</a:t>
            </a:fld>
            <a:endParaRPr lang="en-US"/>
          </a:p>
        </p:txBody>
      </p:sp>
    </p:spTree>
    <p:extLst>
      <p:ext uri="{BB962C8B-B14F-4D97-AF65-F5344CB8AC3E}">
        <p14:creationId xmlns:p14="http://schemas.microsoft.com/office/powerpoint/2010/main" val="366101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1F6046D-6BA3-4362-B367-87B2B9559818}" type="datetimeFigureOut">
              <a:rPr lang="en-US" smtClean="0"/>
              <a:t>1/26/2019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F7B1D93-D9F0-4205-862B-37A1C5E9140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F6046D-6BA3-4362-B367-87B2B9559818}"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B1D93-D9F0-4205-862B-37A1C5E914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1F6046D-6BA3-4362-B367-87B2B9559818}" type="datetimeFigureOut">
              <a:rPr lang="en-US" smtClean="0"/>
              <a:t>1/26/2019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F7B1D93-D9F0-4205-862B-37A1C5E9140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1F6046D-6BA3-4362-B367-87B2B9559818}"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F7B1D93-D9F0-4205-862B-37A1C5E91404}"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1F6046D-6BA3-4362-B367-87B2B9559818}" type="datetimeFigureOut">
              <a:rPr lang="en-US" smtClean="0"/>
              <a:t>1/26/2019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F7B1D93-D9F0-4205-862B-37A1C5E91404}"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1F6046D-6BA3-4362-B367-87B2B9559818}" type="datetimeFigureOut">
              <a:rPr lang="en-US" smtClean="0"/>
              <a:t>1/26/2019</a:t>
            </a:fld>
            <a:endParaRPr lang="en-US"/>
          </a:p>
        </p:txBody>
      </p:sp>
      <p:sp>
        <p:nvSpPr>
          <p:cNvPr id="10" name="Slide Number Placeholder 9"/>
          <p:cNvSpPr>
            <a:spLocks noGrp="1"/>
          </p:cNvSpPr>
          <p:nvPr>
            <p:ph type="sldNum" sz="quarter" idx="16"/>
          </p:nvPr>
        </p:nvSpPr>
        <p:spPr/>
        <p:txBody>
          <a:bodyPr rtlCol="0"/>
          <a:lstStyle/>
          <a:p>
            <a:fld id="{DF7B1D93-D9F0-4205-862B-37A1C5E91404}"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1F6046D-6BA3-4362-B367-87B2B9559818}" type="datetimeFigureOut">
              <a:rPr lang="en-US" smtClean="0"/>
              <a:t>1/26/2019</a:t>
            </a:fld>
            <a:endParaRPr lang="en-US"/>
          </a:p>
        </p:txBody>
      </p:sp>
      <p:sp>
        <p:nvSpPr>
          <p:cNvPr id="12" name="Slide Number Placeholder 11"/>
          <p:cNvSpPr>
            <a:spLocks noGrp="1"/>
          </p:cNvSpPr>
          <p:nvPr>
            <p:ph type="sldNum" sz="quarter" idx="16"/>
          </p:nvPr>
        </p:nvSpPr>
        <p:spPr/>
        <p:txBody>
          <a:bodyPr rtlCol="0"/>
          <a:lstStyle/>
          <a:p>
            <a:fld id="{DF7B1D93-D9F0-4205-862B-37A1C5E91404}"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F6046D-6BA3-4362-B367-87B2B9559818}"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F7B1D93-D9F0-4205-862B-37A1C5E914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6046D-6BA3-4362-B367-87B2B9559818}"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F7B1D93-D9F0-4205-862B-37A1C5E914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F6046D-6BA3-4362-B367-87B2B9559818}"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F7B1D93-D9F0-4205-862B-37A1C5E91404}"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1F6046D-6BA3-4362-B367-87B2B9559818}" type="datetimeFigureOut">
              <a:rPr lang="en-US" smtClean="0"/>
              <a:t>1/26/2019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F7B1D93-D9F0-4205-862B-37A1C5E91404}"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1F6046D-6BA3-4362-B367-87B2B9559818}" type="datetimeFigureOut">
              <a:rPr lang="en-US" smtClean="0"/>
              <a:t>1/26/2019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F7B1D93-D9F0-4205-862B-37A1C5E914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ocs.oasis-open.org/mqtt/mqtt/v3.1.1/os/mqtt-v3.1.1-os.html#_Toc39871804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hivemq.com/blog/mqtt-essentials-part-7-persistent-session-queuing-messag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kamilfb.github.io/mqtt-spy/" TargetMode="External"/><Relationship Id="rId2" Type="http://schemas.openxmlformats.org/officeDocument/2006/relationships/hyperlink" Target="http://www.jensd.de/apps/mqttfx/" TargetMode="External"/><Relationship Id="rId1" Type="http://schemas.openxmlformats.org/officeDocument/2006/relationships/slideLayout" Target="../slideLayouts/slideLayout2.xml"/><Relationship Id="rId5" Type="http://schemas.openxmlformats.org/officeDocument/2006/relationships/hyperlink" Target="https://chrome.google.com/webstore/detail/mqttlens/hemojaaeigabkbcookmlgmdigohjobjm" TargetMode="External"/><Relationship Id="rId4" Type="http://schemas.openxmlformats.org/officeDocument/2006/relationships/hyperlink" Target="https://play.google.com/store/apps/details?id=at.tripwire.mqtt.clien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MQTT TUTORIAL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649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Publishing a </a:t>
            </a:r>
            <a:r>
              <a:rPr lang="en-US" b="1" dirty="0" smtClean="0"/>
              <a:t>Message</a:t>
            </a:r>
            <a:endParaRPr lang="en-US" dirty="0"/>
          </a:p>
        </p:txBody>
      </p:sp>
      <p:sp>
        <p:nvSpPr>
          <p:cNvPr id="3" name="Content Placeholder 2"/>
          <p:cNvSpPr>
            <a:spLocks noGrp="1"/>
          </p:cNvSpPr>
          <p:nvPr>
            <p:ph sz="quarter" idx="1"/>
          </p:nvPr>
        </p:nvSpPr>
        <p:spPr/>
        <p:txBody>
          <a:bodyPr/>
          <a:lstStyle/>
          <a:p>
            <a:pPr marL="0" indent="0">
              <a:buNone/>
            </a:pPr>
            <a:r>
              <a:rPr lang="en-US" dirty="0" smtClean="0"/>
              <a:t>1. Create </a:t>
            </a:r>
            <a:r>
              <a:rPr lang="en-US" dirty="0"/>
              <a:t>a client object.</a:t>
            </a:r>
          </a:p>
          <a:p>
            <a:pPr marL="0" indent="0">
              <a:buNone/>
            </a:pPr>
            <a:r>
              <a:rPr lang="en-US" dirty="0" smtClean="0"/>
              <a:t>2. Create </a:t>
            </a:r>
            <a:r>
              <a:rPr lang="en-US" dirty="0"/>
              <a:t>a client connection.</a:t>
            </a:r>
          </a:p>
          <a:p>
            <a:pPr marL="0" indent="0">
              <a:buNone/>
            </a:pPr>
            <a:r>
              <a:rPr lang="en-US" dirty="0" smtClean="0"/>
              <a:t>3. publish </a:t>
            </a:r>
            <a:r>
              <a:rPr lang="en-US" dirty="0"/>
              <a:t>the message</a:t>
            </a:r>
          </a:p>
          <a:p>
            <a:pPr marL="0" indent="0">
              <a:buNone/>
            </a:pPr>
            <a:r>
              <a:rPr lang="en-US" dirty="0" smtClean="0"/>
              <a:t>4. Examine </a:t>
            </a:r>
            <a:r>
              <a:rPr lang="en-US" dirty="0"/>
              <a:t>the return code of the publish request</a:t>
            </a:r>
          </a:p>
          <a:p>
            <a:pPr marL="0" indent="0">
              <a:buNone/>
            </a:pPr>
            <a:r>
              <a:rPr lang="en-US" dirty="0" smtClean="0"/>
              <a:t>5. Examine </a:t>
            </a:r>
            <a:r>
              <a:rPr lang="en-US" dirty="0"/>
              <a:t>the publish acknowledgement using the </a:t>
            </a:r>
            <a:r>
              <a:rPr lang="en-US" b="1" dirty="0" err="1"/>
              <a:t>on_publish</a:t>
            </a:r>
            <a:r>
              <a:rPr lang="en-US" dirty="0"/>
              <a:t> callback</a:t>
            </a:r>
          </a:p>
          <a:p>
            <a:pPr marL="514350" indent="-514350">
              <a:buFont typeface="+mj-lt"/>
              <a:buAutoNum type="arabicPeriod"/>
            </a:pPr>
            <a:endParaRPr lang="en-US" dirty="0"/>
          </a:p>
        </p:txBody>
      </p:sp>
    </p:spTree>
    <p:extLst>
      <p:ext uri="{BB962C8B-B14F-4D97-AF65-F5344CB8AC3E}">
        <p14:creationId xmlns:p14="http://schemas.microsoft.com/office/powerpoint/2010/main" val="418504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b="1" dirty="0" smtClean="0"/>
          </a:p>
          <a:p>
            <a:pPr marL="0" indent="0">
              <a:buNone/>
            </a:pPr>
            <a:r>
              <a:rPr lang="en-US" b="1" dirty="0" smtClean="0"/>
              <a:t>Note </a:t>
            </a:r>
            <a:r>
              <a:rPr lang="en-US" b="1" dirty="0"/>
              <a:t>1:</a:t>
            </a:r>
            <a:r>
              <a:rPr lang="en-US" dirty="0"/>
              <a:t> you don’t appear to need a </a:t>
            </a:r>
            <a:r>
              <a:rPr lang="en-US" b="1" dirty="0"/>
              <a:t>client loop</a:t>
            </a:r>
            <a:r>
              <a:rPr lang="en-US" dirty="0"/>
              <a:t> to process the </a:t>
            </a:r>
            <a:r>
              <a:rPr lang="en-US" b="1" dirty="0" err="1"/>
              <a:t>on_publish</a:t>
            </a:r>
            <a:r>
              <a:rPr lang="en-US" dirty="0"/>
              <a:t> </a:t>
            </a:r>
            <a:r>
              <a:rPr lang="en-US" dirty="0" err="1" smtClean="0"/>
              <a:t>callba</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83284"/>
            <a:ext cx="7543800" cy="3345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023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On_publish</a:t>
            </a:r>
            <a:r>
              <a:rPr lang="en-US" b="1" dirty="0"/>
              <a:t> </a:t>
            </a:r>
            <a:r>
              <a:rPr lang="en-US" b="1" dirty="0" smtClean="0"/>
              <a:t>Callback</a:t>
            </a:r>
            <a:endParaRPr lang="en-US" dirty="0"/>
          </a:p>
        </p:txBody>
      </p:sp>
      <p:sp>
        <p:nvSpPr>
          <p:cNvPr id="3" name="Content Placeholder 2"/>
          <p:cNvSpPr>
            <a:spLocks noGrp="1"/>
          </p:cNvSpPr>
          <p:nvPr>
            <p:ph sz="quarter" idx="1"/>
          </p:nvPr>
        </p:nvSpPr>
        <p:spPr/>
        <p:txBody>
          <a:bodyPr/>
          <a:lstStyle/>
          <a:p>
            <a:r>
              <a:rPr lang="en-US" dirty="0"/>
              <a:t>When the message has been published to the Broker an acknowledgement is sent that results in the </a:t>
            </a:r>
            <a:r>
              <a:rPr lang="en-US" b="1" dirty="0" err="1"/>
              <a:t>on_publish</a:t>
            </a:r>
            <a:r>
              <a:rPr lang="en-US" b="1" dirty="0"/>
              <a:t> callback</a:t>
            </a:r>
            <a:r>
              <a:rPr lang="en-US" dirty="0"/>
              <a:t> being called</a:t>
            </a:r>
            <a:r>
              <a:rPr lang="en-US" dirty="0" smtClean="0"/>
              <a:t>.</a:t>
            </a:r>
          </a:p>
          <a:p>
            <a:r>
              <a:rPr lang="en-US" dirty="0"/>
              <a:t>The </a:t>
            </a:r>
            <a:r>
              <a:rPr lang="en-US" dirty="0" err="1"/>
              <a:t>on_publish</a:t>
            </a:r>
            <a:r>
              <a:rPr lang="en-US" dirty="0"/>
              <a:t> callback function must receive </a:t>
            </a:r>
            <a:r>
              <a:rPr lang="en-US" b="1" dirty="0"/>
              <a:t>three </a:t>
            </a:r>
            <a:r>
              <a:rPr lang="en-US" b="1" dirty="0" smtClean="0"/>
              <a:t>parameters: </a:t>
            </a:r>
            <a:r>
              <a:rPr lang="en-US" dirty="0" err="1"/>
              <a:t>on_publish</a:t>
            </a:r>
            <a:r>
              <a:rPr lang="en-US" dirty="0"/>
              <a:t>(client, </a:t>
            </a:r>
            <a:r>
              <a:rPr lang="en-US" dirty="0" err="1"/>
              <a:t>userdata</a:t>
            </a:r>
            <a:r>
              <a:rPr lang="en-US" dirty="0"/>
              <a:t>, mid)</a:t>
            </a:r>
          </a:p>
        </p:txBody>
      </p:sp>
    </p:spTree>
    <p:extLst>
      <p:ext uri="{BB962C8B-B14F-4D97-AF65-F5344CB8AC3E}">
        <p14:creationId xmlns:p14="http://schemas.microsoft.com/office/powerpoint/2010/main" val="233177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On_publish</a:t>
            </a:r>
            <a:r>
              <a:rPr lang="en-US" b="1" dirty="0"/>
              <a:t> Callback</a:t>
            </a:r>
            <a:endParaRPr lang="en-US" dirty="0"/>
          </a:p>
        </p:txBody>
      </p:sp>
      <p:sp>
        <p:nvSpPr>
          <p:cNvPr id="3" name="Content Placeholder 2"/>
          <p:cNvSpPr>
            <a:spLocks noGrp="1"/>
          </p:cNvSpPr>
          <p:nvPr>
            <p:ph sz="quarter" idx="1"/>
          </p:nvPr>
        </p:nvSpPr>
        <p:spPr/>
        <p:txBody>
          <a:bodyPr/>
          <a:lstStyle/>
          <a:p>
            <a:r>
              <a:rPr lang="en-US" dirty="0"/>
              <a:t>The </a:t>
            </a:r>
            <a:r>
              <a:rPr lang="en-US" b="1" dirty="0"/>
              <a:t>client</a:t>
            </a:r>
            <a:r>
              <a:rPr lang="en-US" dirty="0"/>
              <a:t> is the client object, and is useful when you have multiple clients that are publishing data.</a:t>
            </a:r>
          </a:p>
          <a:p>
            <a:r>
              <a:rPr lang="en-US" dirty="0"/>
              <a:t>The </a:t>
            </a:r>
            <a:r>
              <a:rPr lang="en-US" b="1" dirty="0" err="1"/>
              <a:t>userdata</a:t>
            </a:r>
            <a:r>
              <a:rPr lang="en-US" dirty="0"/>
              <a:t> is user defined data which isn’t normally used.</a:t>
            </a:r>
          </a:p>
          <a:p>
            <a:r>
              <a:rPr lang="en-US" dirty="0"/>
              <a:t>The </a:t>
            </a:r>
            <a:r>
              <a:rPr lang="en-US" b="1" dirty="0"/>
              <a:t>mid value</a:t>
            </a:r>
            <a:r>
              <a:rPr lang="en-US" dirty="0"/>
              <a:t> is the message id and can be used with the </a:t>
            </a:r>
            <a:r>
              <a:rPr lang="en-US" b="1" dirty="0"/>
              <a:t>mid value</a:t>
            </a:r>
            <a:r>
              <a:rPr lang="en-US" dirty="0"/>
              <a:t> returned from the publish method to check that a particular message has been published</a:t>
            </a:r>
            <a:r>
              <a:rPr lang="en-US" dirty="0" smtClean="0"/>
              <a:t>.</a:t>
            </a:r>
            <a:endParaRPr lang="en-US" dirty="0"/>
          </a:p>
        </p:txBody>
      </p:sp>
    </p:spTree>
    <p:extLst>
      <p:ext uri="{BB962C8B-B14F-4D97-AF65-F5344CB8AC3E}">
        <p14:creationId xmlns:p14="http://schemas.microsoft.com/office/powerpoint/2010/main" val="3707442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Subscribe</a:t>
            </a:r>
            <a:endParaRPr lang="en-US" dirty="0"/>
          </a:p>
        </p:txBody>
      </p:sp>
      <p:sp>
        <p:nvSpPr>
          <p:cNvPr id="3" name="Content Placeholder 2"/>
          <p:cNvSpPr>
            <a:spLocks noGrp="1"/>
          </p:cNvSpPr>
          <p:nvPr>
            <p:ph sz="quarter" idx="1"/>
          </p:nvPr>
        </p:nvSpPr>
        <p:spPr/>
        <p:txBody>
          <a:bodyPr/>
          <a:lstStyle/>
          <a:p>
            <a:r>
              <a:rPr lang="en-US" dirty="0"/>
              <a:t>To subscribe to a topic you use the </a:t>
            </a:r>
            <a:r>
              <a:rPr lang="en-US" b="1" dirty="0"/>
              <a:t>subscribe method</a:t>
            </a:r>
            <a:r>
              <a:rPr lang="en-US" dirty="0"/>
              <a:t> of the </a:t>
            </a:r>
            <a:r>
              <a:rPr lang="en-US" dirty="0" err="1"/>
              <a:t>Paho</a:t>
            </a:r>
            <a:r>
              <a:rPr lang="en-US" dirty="0"/>
              <a:t> MQTT Class object</a:t>
            </a:r>
            <a:r>
              <a:rPr lang="en-US" dirty="0" smtClean="0"/>
              <a:t>.</a:t>
            </a:r>
          </a:p>
          <a:p>
            <a:r>
              <a:rPr lang="en-US" dirty="0"/>
              <a:t>The subscribe method accepts </a:t>
            </a:r>
            <a:r>
              <a:rPr lang="en-US" b="1" dirty="0"/>
              <a:t>2 parameters – A topic or topics and a QOS (quality of Service</a:t>
            </a:r>
            <a:r>
              <a:rPr lang="en-US" b="1" dirty="0" smtClean="0"/>
              <a:t>): </a:t>
            </a:r>
            <a:r>
              <a:rPr lang="en-US" dirty="0"/>
              <a:t>subscribe(topic, </a:t>
            </a:r>
            <a:r>
              <a:rPr lang="en-US" dirty="0" err="1"/>
              <a:t>qos</a:t>
            </a:r>
            <a:r>
              <a:rPr lang="en-US" dirty="0"/>
              <a:t>=0)</a:t>
            </a:r>
          </a:p>
        </p:txBody>
      </p:sp>
    </p:spTree>
    <p:extLst>
      <p:ext uri="{BB962C8B-B14F-4D97-AF65-F5344CB8AC3E}">
        <p14:creationId xmlns:p14="http://schemas.microsoft.com/office/powerpoint/2010/main" val="218998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Subscribe Methods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Method </a:t>
            </a:r>
            <a:r>
              <a:rPr lang="en-US" b="1" dirty="0"/>
              <a:t>1-</a:t>
            </a:r>
            <a:r>
              <a:rPr lang="en-US" dirty="0"/>
              <a:t> Uses a single topic string This is an example function call. </a:t>
            </a:r>
            <a:endParaRPr lang="en-US" dirty="0" smtClean="0"/>
          </a:p>
          <a:p>
            <a:pPr marL="0" indent="0">
              <a:buNone/>
            </a:pPr>
            <a:r>
              <a:rPr lang="en-US" dirty="0" smtClean="0"/>
              <a:t>client1.subscribe</a:t>
            </a:r>
            <a:r>
              <a:rPr lang="en-US" dirty="0"/>
              <a:t>(“house/bulb1”,1)</a:t>
            </a:r>
            <a:endParaRPr lang="en-US" dirty="0" smtClean="0"/>
          </a:p>
          <a:p>
            <a:r>
              <a:rPr lang="en-US" b="1" dirty="0"/>
              <a:t>Method 2-</a:t>
            </a:r>
            <a:r>
              <a:rPr lang="en-US" dirty="0"/>
              <a:t> Uses single tuple for topic and QOS -(</a:t>
            </a:r>
            <a:r>
              <a:rPr lang="en-US" dirty="0" err="1"/>
              <a:t>topic,qos</a:t>
            </a:r>
            <a:r>
              <a:rPr lang="en-US" dirty="0"/>
              <a:t>) </a:t>
            </a:r>
            <a:endParaRPr lang="en-US" dirty="0" smtClean="0"/>
          </a:p>
          <a:p>
            <a:pPr marL="0" indent="0">
              <a:buNone/>
            </a:pPr>
            <a:r>
              <a:rPr lang="en-US" dirty="0" smtClean="0"/>
              <a:t>client1.subscribe</a:t>
            </a:r>
            <a:r>
              <a:rPr lang="en-US" dirty="0"/>
              <a:t>((“house/bulb2”,2))</a:t>
            </a:r>
            <a:endParaRPr lang="en-US" dirty="0" smtClean="0"/>
          </a:p>
          <a:p>
            <a:r>
              <a:rPr lang="en-US" b="1" dirty="0"/>
              <a:t>Method 3-</a:t>
            </a:r>
            <a:r>
              <a:rPr lang="en-US" dirty="0"/>
              <a:t> Used for subscribing to </a:t>
            </a:r>
            <a:r>
              <a:rPr lang="en-US" b="1" dirty="0"/>
              <a:t>multiple topics</a:t>
            </a:r>
            <a:r>
              <a:rPr lang="en-US" dirty="0"/>
              <a:t> and uses a list of tuples [(topic1,qos),(topic2,qos),(topic3,qos</a:t>
            </a:r>
            <a:r>
              <a:rPr lang="en-US" dirty="0" smtClean="0"/>
              <a:t>)]</a:t>
            </a:r>
          </a:p>
          <a:p>
            <a:pPr marL="0" indent="0">
              <a:buNone/>
            </a:pPr>
            <a:r>
              <a:rPr lang="en-US" dirty="0" smtClean="0"/>
              <a:t>client1.subscribe</a:t>
            </a:r>
            <a:r>
              <a:rPr lang="en-US" dirty="0"/>
              <a:t>([(“house/bulb3”,2),(“house/bulb4”,1),(“house/bulb5”,0)])</a:t>
            </a:r>
          </a:p>
        </p:txBody>
      </p:sp>
    </p:spTree>
    <p:extLst>
      <p:ext uri="{BB962C8B-B14F-4D97-AF65-F5344CB8AC3E}">
        <p14:creationId xmlns:p14="http://schemas.microsoft.com/office/powerpoint/2010/main" val="401523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a:t>
            </a:r>
            <a:endParaRPr lang="en-US" dirty="0"/>
          </a:p>
        </p:txBody>
      </p:sp>
      <p:sp>
        <p:nvSpPr>
          <p:cNvPr id="3" name="Content Placeholder 2"/>
          <p:cNvSpPr>
            <a:spLocks noGrp="1"/>
          </p:cNvSpPr>
          <p:nvPr>
            <p:ph sz="quarter" idx="1"/>
          </p:nvPr>
        </p:nvSpPr>
        <p:spPr/>
        <p:txBody>
          <a:bodyPr/>
          <a:lstStyle/>
          <a:p>
            <a:r>
              <a:rPr lang="en-US" dirty="0"/>
              <a:t>Callbacks are functions that are called in response to an event</a:t>
            </a:r>
          </a:p>
        </p:txBody>
      </p:sp>
    </p:spTree>
    <p:extLst>
      <p:ext uri="{BB962C8B-B14F-4D97-AF65-F5344CB8AC3E}">
        <p14:creationId xmlns:p14="http://schemas.microsoft.com/office/powerpoint/2010/main" val="2592905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Paho</a:t>
            </a:r>
            <a:r>
              <a:rPr lang="en-US" dirty="0" smtClean="0"/>
              <a:t> Callback</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a:t>Event</a:t>
            </a:r>
            <a:r>
              <a:rPr lang="en-US" dirty="0"/>
              <a:t> Connection acknowledged </a:t>
            </a:r>
            <a:r>
              <a:rPr lang="en-US" b="1" dirty="0"/>
              <a:t>Triggers</a:t>
            </a:r>
            <a:r>
              <a:rPr lang="en-US" dirty="0"/>
              <a:t> the </a:t>
            </a:r>
            <a:r>
              <a:rPr lang="en-US" b="1" dirty="0" err="1"/>
              <a:t>on_connect</a:t>
            </a:r>
            <a:r>
              <a:rPr lang="en-US" dirty="0"/>
              <a:t> callback</a:t>
            </a:r>
          </a:p>
          <a:p>
            <a:r>
              <a:rPr lang="en-US" b="1" dirty="0"/>
              <a:t>Event</a:t>
            </a:r>
            <a:r>
              <a:rPr lang="en-US" dirty="0"/>
              <a:t> Disconnection acknowledged </a:t>
            </a:r>
            <a:r>
              <a:rPr lang="en-US" b="1" dirty="0"/>
              <a:t>Triggers</a:t>
            </a:r>
            <a:r>
              <a:rPr lang="en-US" dirty="0"/>
              <a:t> the </a:t>
            </a:r>
            <a:r>
              <a:rPr lang="en-US" b="1" dirty="0" err="1"/>
              <a:t>on_disconnect</a:t>
            </a:r>
            <a:r>
              <a:rPr lang="en-US" dirty="0"/>
              <a:t> callback</a:t>
            </a:r>
          </a:p>
          <a:p>
            <a:r>
              <a:rPr lang="en-US" b="1" dirty="0"/>
              <a:t>Event</a:t>
            </a:r>
            <a:r>
              <a:rPr lang="en-US" dirty="0"/>
              <a:t> Subscription acknowledged </a:t>
            </a:r>
            <a:r>
              <a:rPr lang="en-US" b="1" dirty="0"/>
              <a:t>Triggers</a:t>
            </a:r>
            <a:r>
              <a:rPr lang="en-US" dirty="0"/>
              <a:t> the  </a:t>
            </a:r>
            <a:r>
              <a:rPr lang="en-US" b="1" dirty="0" err="1"/>
              <a:t>on_subscribe</a:t>
            </a:r>
            <a:r>
              <a:rPr lang="en-US" dirty="0"/>
              <a:t> callback</a:t>
            </a:r>
          </a:p>
          <a:p>
            <a:r>
              <a:rPr lang="en-US" b="1" dirty="0"/>
              <a:t>Event</a:t>
            </a:r>
            <a:r>
              <a:rPr lang="en-US" dirty="0"/>
              <a:t> Un-subscription acknowledged </a:t>
            </a:r>
            <a:r>
              <a:rPr lang="en-US" b="1" dirty="0"/>
              <a:t>Triggers</a:t>
            </a:r>
            <a:r>
              <a:rPr lang="en-US" dirty="0"/>
              <a:t> the  </a:t>
            </a:r>
            <a:r>
              <a:rPr lang="en-US" b="1" dirty="0" err="1"/>
              <a:t>on_unsubscribe</a:t>
            </a:r>
            <a:r>
              <a:rPr lang="en-US" dirty="0"/>
              <a:t> callback</a:t>
            </a:r>
          </a:p>
          <a:p>
            <a:r>
              <a:rPr lang="en-US" b="1" dirty="0"/>
              <a:t>Event</a:t>
            </a:r>
            <a:r>
              <a:rPr lang="en-US" dirty="0"/>
              <a:t> Publish acknowledged </a:t>
            </a:r>
            <a:r>
              <a:rPr lang="en-US" b="1" dirty="0"/>
              <a:t>Triggers</a:t>
            </a:r>
            <a:r>
              <a:rPr lang="en-US" dirty="0"/>
              <a:t> the </a:t>
            </a:r>
            <a:r>
              <a:rPr lang="en-US" b="1" dirty="0" err="1"/>
              <a:t>on_publish</a:t>
            </a:r>
            <a:r>
              <a:rPr lang="en-US" dirty="0"/>
              <a:t> callback</a:t>
            </a:r>
          </a:p>
          <a:p>
            <a:r>
              <a:rPr lang="en-US" b="1" dirty="0"/>
              <a:t>Event</a:t>
            </a:r>
            <a:r>
              <a:rPr lang="en-US" dirty="0"/>
              <a:t> Message Received </a:t>
            </a:r>
            <a:r>
              <a:rPr lang="en-US" b="1" dirty="0"/>
              <a:t>Triggers</a:t>
            </a:r>
            <a:r>
              <a:rPr lang="en-US" dirty="0"/>
              <a:t> the </a:t>
            </a:r>
            <a:r>
              <a:rPr lang="en-US" b="1" dirty="0" err="1"/>
              <a:t>on_message</a:t>
            </a:r>
            <a:r>
              <a:rPr lang="en-US" dirty="0"/>
              <a:t> callback</a:t>
            </a:r>
          </a:p>
          <a:p>
            <a:r>
              <a:rPr lang="en-US" b="1" dirty="0"/>
              <a:t>Event</a:t>
            </a:r>
            <a:r>
              <a:rPr lang="en-US" dirty="0"/>
              <a:t> Log information available </a:t>
            </a:r>
            <a:r>
              <a:rPr lang="en-US" b="1" dirty="0"/>
              <a:t>Triggers</a:t>
            </a:r>
            <a:r>
              <a:rPr lang="en-US" dirty="0"/>
              <a:t> the </a:t>
            </a:r>
            <a:r>
              <a:rPr lang="en-US" b="1" dirty="0" err="1"/>
              <a:t>on_log</a:t>
            </a:r>
            <a:r>
              <a:rPr lang="en-US" dirty="0"/>
              <a:t> </a:t>
            </a:r>
            <a:r>
              <a:rPr lang="en-US" dirty="0" smtClean="0"/>
              <a:t>callback</a:t>
            </a:r>
            <a:endParaRPr lang="en-US" dirty="0"/>
          </a:p>
        </p:txBody>
      </p:sp>
    </p:spTree>
    <p:extLst>
      <p:ext uri="{BB962C8B-B14F-4D97-AF65-F5344CB8AC3E}">
        <p14:creationId xmlns:p14="http://schemas.microsoft.com/office/powerpoint/2010/main" val="964537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Mechanism</a:t>
            </a:r>
            <a:endParaRPr lang="en-US" dirty="0"/>
          </a:p>
        </p:txBody>
      </p:sp>
      <p:sp>
        <p:nvSpPr>
          <p:cNvPr id="3" name="Content Placeholder 2"/>
          <p:cNvSpPr>
            <a:spLocks noGrp="1"/>
          </p:cNvSpPr>
          <p:nvPr>
            <p:ph sz="quarter" idx="1"/>
          </p:nvPr>
        </p:nvSpPr>
        <p:spPr/>
        <p:txBody>
          <a:bodyPr/>
          <a:lstStyle/>
          <a:p>
            <a:pPr marL="0" indent="0">
              <a:buNone/>
            </a:pPr>
            <a:r>
              <a:rPr lang="en-US" dirty="0" smtClean="0"/>
              <a:t>1. Create </a:t>
            </a:r>
            <a:r>
              <a:rPr lang="en-US" dirty="0"/>
              <a:t>the callback </a:t>
            </a:r>
            <a:r>
              <a:rPr lang="en-US" dirty="0" smtClean="0"/>
              <a:t>function</a:t>
            </a:r>
          </a:p>
          <a:p>
            <a:pPr marL="0" indent="0">
              <a:buNone/>
            </a:pPr>
            <a:r>
              <a:rPr lang="en-US" dirty="0" smtClean="0"/>
              <a:t>2. Assign </a:t>
            </a:r>
            <a:r>
              <a:rPr lang="en-US" dirty="0"/>
              <a:t>the function to the callback.</a:t>
            </a:r>
          </a:p>
          <a:p>
            <a:endParaRPr lang="en-US" dirty="0" smtClean="0"/>
          </a:p>
          <a:p>
            <a:r>
              <a:rPr lang="en-US" dirty="0" smtClean="0"/>
              <a:t>The </a:t>
            </a:r>
            <a:r>
              <a:rPr lang="en-US" dirty="0" err="1"/>
              <a:t>Paho</a:t>
            </a:r>
            <a:r>
              <a:rPr lang="en-US" dirty="0"/>
              <a:t> client is designed to only use the callback functions if they exist, and doesn’t provide any default callback functions.</a:t>
            </a:r>
          </a:p>
        </p:txBody>
      </p:sp>
    </p:spTree>
    <p:extLst>
      <p:ext uri="{BB962C8B-B14F-4D97-AF65-F5344CB8AC3E}">
        <p14:creationId xmlns:p14="http://schemas.microsoft.com/office/powerpoint/2010/main" val="202743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marL="0" indent="0">
              <a:buNone/>
            </a:pPr>
            <a:r>
              <a:rPr lang="en-US" dirty="0" smtClean="0"/>
              <a:t>1. Create callback function</a:t>
            </a:r>
          </a:p>
          <a:p>
            <a:pPr marL="0" indent="0">
              <a:buNone/>
            </a:pPr>
            <a:r>
              <a:rPr lang="en-US" dirty="0"/>
              <a:t>First I create my function. I’ve called it </a:t>
            </a:r>
            <a:r>
              <a:rPr lang="en-US" b="1" dirty="0" err="1"/>
              <a:t>on_connect</a:t>
            </a:r>
            <a:r>
              <a:rPr lang="en-US" dirty="0"/>
              <a:t> but I could have called it anything I wanted</a:t>
            </a:r>
            <a:r>
              <a:rPr lang="en-US" dirty="0" smtClean="0"/>
              <a:t>.</a:t>
            </a:r>
          </a:p>
          <a:p>
            <a:pPr marL="0" indent="0">
              <a:buNone/>
            </a:pPr>
            <a:endParaRPr lang="en-US" dirty="0"/>
          </a:p>
          <a:p>
            <a:pPr marL="0" indent="0">
              <a:buNone/>
            </a:pPr>
            <a:r>
              <a:rPr lang="en-US" sz="1400" b="1" dirty="0" err="1">
                <a:solidFill>
                  <a:srgbClr val="0000FF"/>
                </a:solidFill>
                <a:latin typeface="Courier New"/>
              </a:rPr>
              <a:t>def</a:t>
            </a:r>
            <a:r>
              <a:rPr lang="en-US" sz="1400" dirty="0">
                <a:solidFill>
                  <a:srgbClr val="000000"/>
                </a:solidFill>
                <a:latin typeface="Courier New"/>
              </a:rPr>
              <a:t> </a:t>
            </a:r>
            <a:r>
              <a:rPr lang="en-US" sz="1400" dirty="0" err="1">
                <a:solidFill>
                  <a:srgbClr val="FF00FF"/>
                </a:solidFill>
                <a:latin typeface="Courier New"/>
              </a:rPr>
              <a:t>on_message</a:t>
            </a:r>
            <a:r>
              <a:rPr lang="en-US" sz="1400" b="1" dirty="0">
                <a:solidFill>
                  <a:srgbClr val="000080"/>
                </a:solidFill>
                <a:latin typeface="Courier New"/>
              </a:rPr>
              <a:t>(</a:t>
            </a:r>
            <a:r>
              <a:rPr lang="en-US" sz="1400" dirty="0">
                <a:solidFill>
                  <a:srgbClr val="000000"/>
                </a:solidFill>
                <a:latin typeface="Courier New"/>
              </a:rPr>
              <a:t>client</a:t>
            </a:r>
            <a:r>
              <a:rPr lang="en-US" sz="1400" b="1" dirty="0">
                <a:solidFill>
                  <a:srgbClr val="000080"/>
                </a:solidFill>
                <a:latin typeface="Courier New"/>
              </a:rPr>
              <a:t>,</a:t>
            </a:r>
            <a:r>
              <a:rPr lang="en-US" sz="1400" dirty="0">
                <a:solidFill>
                  <a:srgbClr val="000000"/>
                </a:solidFill>
                <a:latin typeface="Courier New"/>
              </a:rPr>
              <a:t> </a:t>
            </a:r>
            <a:r>
              <a:rPr lang="en-US" sz="1400" dirty="0" err="1">
                <a:solidFill>
                  <a:srgbClr val="000000"/>
                </a:solidFill>
                <a:latin typeface="Courier New"/>
              </a:rPr>
              <a:t>userdata</a:t>
            </a:r>
            <a:r>
              <a:rPr lang="en-US" sz="1400" b="1" dirty="0">
                <a:solidFill>
                  <a:srgbClr val="000080"/>
                </a:solidFill>
                <a:latin typeface="Courier New"/>
              </a:rPr>
              <a:t>,</a:t>
            </a:r>
            <a:r>
              <a:rPr lang="en-US" sz="1400" dirty="0">
                <a:solidFill>
                  <a:srgbClr val="000000"/>
                </a:solidFill>
                <a:latin typeface="Courier New"/>
              </a:rPr>
              <a:t> message</a:t>
            </a:r>
            <a:r>
              <a:rPr lang="en-US" sz="1400" b="1" dirty="0">
                <a:solidFill>
                  <a:srgbClr val="000080"/>
                </a:solidFill>
                <a:latin typeface="Courier New"/>
              </a:rPr>
              <a:t>):</a:t>
            </a:r>
            <a:r>
              <a:rPr lang="en-US" sz="1400" dirty="0">
                <a:solidFill>
                  <a:srgbClr val="000000"/>
                </a:solidFill>
                <a:latin typeface="Courier New"/>
              </a:rPr>
              <a:t> </a:t>
            </a:r>
            <a:endParaRPr lang="en-US" sz="1400" dirty="0" smtClean="0">
              <a:solidFill>
                <a:srgbClr val="000000"/>
              </a:solidFill>
              <a:latin typeface="Courier New"/>
            </a:endParaRPr>
          </a:p>
          <a:p>
            <a:pPr marL="0" indent="0">
              <a:buNone/>
            </a:pPr>
            <a:r>
              <a:rPr lang="en-US" sz="1400" b="1" dirty="0">
                <a:solidFill>
                  <a:srgbClr val="000000"/>
                </a:solidFill>
                <a:latin typeface="Courier New"/>
              </a:rPr>
              <a:t>	</a:t>
            </a:r>
            <a:r>
              <a:rPr lang="en-US" sz="1400" b="1" dirty="0" smtClean="0">
                <a:solidFill>
                  <a:srgbClr val="0000FF"/>
                </a:solidFill>
                <a:latin typeface="Courier New"/>
              </a:rPr>
              <a:t>print</a:t>
            </a:r>
            <a:r>
              <a:rPr lang="en-US" sz="1400" b="1" dirty="0">
                <a:solidFill>
                  <a:srgbClr val="000080"/>
                </a:solidFill>
                <a:latin typeface="Courier New"/>
              </a:rPr>
              <a:t>(</a:t>
            </a:r>
            <a:r>
              <a:rPr lang="en-US" sz="1400" dirty="0">
                <a:solidFill>
                  <a:srgbClr val="808080"/>
                </a:solidFill>
                <a:latin typeface="Courier New"/>
              </a:rPr>
              <a:t>"message received "</a:t>
            </a:r>
            <a:r>
              <a:rPr lang="en-US" sz="1400" dirty="0">
                <a:solidFill>
                  <a:srgbClr val="000000"/>
                </a:solidFill>
                <a:latin typeface="Courier New"/>
              </a:rPr>
              <a:t> </a:t>
            </a:r>
            <a:r>
              <a:rPr lang="en-US" sz="1400" b="1" dirty="0">
                <a:solidFill>
                  <a:srgbClr val="000080"/>
                </a:solidFill>
                <a:latin typeface="Courier New"/>
              </a:rPr>
              <a:t>,</a:t>
            </a:r>
            <a:r>
              <a:rPr lang="en-US" sz="1400" dirty="0" err="1">
                <a:solidFill>
                  <a:srgbClr val="000000"/>
                </a:solidFill>
                <a:latin typeface="Courier New"/>
              </a:rPr>
              <a:t>str</a:t>
            </a:r>
            <a:r>
              <a:rPr lang="en-US" sz="1400" b="1" dirty="0">
                <a:solidFill>
                  <a:srgbClr val="000080"/>
                </a:solidFill>
                <a:latin typeface="Courier New"/>
              </a:rPr>
              <a:t>(</a:t>
            </a:r>
            <a:r>
              <a:rPr lang="en-US" sz="1400" dirty="0" err="1">
                <a:solidFill>
                  <a:srgbClr val="000000"/>
                </a:solidFill>
                <a:latin typeface="Courier New"/>
              </a:rPr>
              <a:t>message</a:t>
            </a:r>
            <a:r>
              <a:rPr lang="en-US" sz="1400" b="1" dirty="0" err="1">
                <a:solidFill>
                  <a:srgbClr val="000080"/>
                </a:solidFill>
                <a:latin typeface="Courier New"/>
              </a:rPr>
              <a:t>.</a:t>
            </a:r>
            <a:r>
              <a:rPr lang="en-US" sz="1400" dirty="0" err="1">
                <a:solidFill>
                  <a:srgbClr val="000000"/>
                </a:solidFill>
                <a:latin typeface="Courier New"/>
              </a:rPr>
              <a:t>payload</a:t>
            </a:r>
            <a:r>
              <a:rPr lang="en-US" sz="1400" b="1" dirty="0" err="1">
                <a:solidFill>
                  <a:srgbClr val="000080"/>
                </a:solidFill>
                <a:latin typeface="Courier New"/>
              </a:rPr>
              <a:t>.</a:t>
            </a:r>
            <a:r>
              <a:rPr lang="en-US" sz="1400" dirty="0" err="1">
                <a:solidFill>
                  <a:srgbClr val="000000"/>
                </a:solidFill>
                <a:latin typeface="Courier New"/>
              </a:rPr>
              <a:t>decode</a:t>
            </a:r>
            <a:r>
              <a:rPr lang="en-US" sz="1400" b="1" dirty="0">
                <a:solidFill>
                  <a:srgbClr val="000080"/>
                </a:solidFill>
                <a:latin typeface="Courier New"/>
              </a:rPr>
              <a:t>(</a:t>
            </a:r>
            <a:r>
              <a:rPr lang="en-US" sz="1400" dirty="0">
                <a:solidFill>
                  <a:srgbClr val="808080"/>
                </a:solidFill>
                <a:latin typeface="Courier New"/>
              </a:rPr>
              <a:t>"utf-8"</a:t>
            </a:r>
            <a:r>
              <a:rPr lang="en-US" sz="1400" b="1" dirty="0">
                <a:solidFill>
                  <a:srgbClr val="000080"/>
                </a:solidFill>
                <a:latin typeface="Courier New"/>
              </a:rPr>
              <a:t>)))</a:t>
            </a:r>
            <a:endParaRPr lang="en-US" sz="1400" dirty="0"/>
          </a:p>
          <a:p>
            <a:pPr marL="0" indent="0">
              <a:buNone/>
            </a:pPr>
            <a:endParaRPr lang="en-US" dirty="0" smtClean="0"/>
          </a:p>
          <a:p>
            <a:pPr marL="0" indent="0">
              <a:buNone/>
            </a:pPr>
            <a:r>
              <a:rPr lang="en-US" dirty="0"/>
              <a:t>The function </a:t>
            </a:r>
            <a:r>
              <a:rPr lang="en-US" dirty="0" smtClean="0"/>
              <a:t>simply print the message</a:t>
            </a:r>
            <a:endParaRPr lang="en-US" dirty="0"/>
          </a:p>
        </p:txBody>
      </p:sp>
    </p:spTree>
    <p:extLst>
      <p:ext uri="{BB962C8B-B14F-4D97-AF65-F5344CB8AC3E}">
        <p14:creationId xmlns:p14="http://schemas.microsoft.com/office/powerpoint/2010/main" val="214753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a:t>
            </a:r>
            <a:endParaRPr lang="en-US" dirty="0"/>
          </a:p>
        </p:txBody>
      </p:sp>
      <p:sp>
        <p:nvSpPr>
          <p:cNvPr id="3" name="Content Placeholder 2"/>
          <p:cNvSpPr>
            <a:spLocks noGrp="1"/>
          </p:cNvSpPr>
          <p:nvPr>
            <p:ph sz="quarter" idx="1"/>
          </p:nvPr>
        </p:nvSpPr>
        <p:spPr/>
        <p:txBody>
          <a:bodyPr/>
          <a:lstStyle/>
          <a:p>
            <a:r>
              <a:rPr lang="en-US" dirty="0"/>
              <a:t>Message Queuing Telemetry Transport</a:t>
            </a:r>
          </a:p>
          <a:p>
            <a:r>
              <a:rPr lang="en-US" dirty="0" smtClean="0"/>
              <a:t>MQTT </a:t>
            </a:r>
            <a:r>
              <a:rPr lang="en-US" dirty="0"/>
              <a:t>was developed by Andy Stanford-Clark (IBM) and Arlen Nipper </a:t>
            </a:r>
            <a:r>
              <a:rPr lang="en-US" dirty="0" smtClean="0"/>
              <a:t>(Cirrus </a:t>
            </a:r>
            <a:r>
              <a:rPr lang="en-US" dirty="0"/>
              <a:t>Link) in 1999 for the monitoring of an oil pipeline through the desert</a:t>
            </a:r>
            <a:r>
              <a:rPr lang="en-US" dirty="0" smtClean="0"/>
              <a:t>.</a:t>
            </a:r>
          </a:p>
          <a:p>
            <a:r>
              <a:rPr lang="en-US" dirty="0"/>
              <a:t>The goals were to have a protocol, which is </a:t>
            </a:r>
            <a:r>
              <a:rPr lang="en-US" b="1" dirty="0"/>
              <a:t>bandwidth-efficient and uses little battery </a:t>
            </a:r>
            <a:r>
              <a:rPr lang="en-US" b="1" dirty="0" smtClean="0"/>
              <a:t>power</a:t>
            </a:r>
          </a:p>
          <a:p>
            <a:r>
              <a:rPr lang="en-US" b="1" dirty="0"/>
              <a:t>The protocol uses a publish/subscribe architecture in contrast to HTTP with its request/response paradigm.</a:t>
            </a:r>
            <a:r>
              <a:rPr lang="en-US" dirty="0"/>
              <a:t> </a:t>
            </a:r>
            <a:endParaRPr lang="en-US" dirty="0" smtClean="0"/>
          </a:p>
          <a:p>
            <a:endParaRPr lang="en-US" dirty="0"/>
          </a:p>
        </p:txBody>
      </p:sp>
    </p:spTree>
    <p:extLst>
      <p:ext uri="{BB962C8B-B14F-4D97-AF65-F5344CB8AC3E}">
        <p14:creationId xmlns:p14="http://schemas.microsoft.com/office/powerpoint/2010/main" val="2931753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marL="0" indent="0">
              <a:buNone/>
            </a:pPr>
            <a:r>
              <a:rPr lang="en-US" dirty="0" smtClean="0"/>
              <a:t>2. Now, associate callback function</a:t>
            </a:r>
          </a:p>
          <a:p>
            <a:pPr marL="0" indent="0">
              <a:buNone/>
            </a:pPr>
            <a:r>
              <a:rPr lang="en-US" dirty="0" err="1" smtClean="0"/>
              <a:t>client.on_connect</a:t>
            </a:r>
            <a:r>
              <a:rPr lang="en-US" dirty="0"/>
              <a:t>= </a:t>
            </a:r>
            <a:r>
              <a:rPr lang="en-US" dirty="0" err="1" smtClean="0"/>
              <a:t>on_connect</a:t>
            </a:r>
            <a:endParaRPr lang="en-US" dirty="0" smtClean="0"/>
          </a:p>
          <a:p>
            <a:pPr marL="0" indent="0">
              <a:buNone/>
            </a:pPr>
            <a:endParaRPr lang="en-US" dirty="0"/>
          </a:p>
          <a:p>
            <a:pPr marL="0" indent="0">
              <a:buNone/>
            </a:pPr>
            <a:r>
              <a:rPr lang="en-US" dirty="0"/>
              <a:t>If my function had been called </a:t>
            </a:r>
            <a:r>
              <a:rPr lang="en-US" dirty="0" err="1"/>
              <a:t>myfunction</a:t>
            </a:r>
            <a:r>
              <a:rPr lang="en-US" dirty="0"/>
              <a:t> then I would use the following</a:t>
            </a:r>
            <a:r>
              <a:rPr lang="en-US" dirty="0" smtClean="0"/>
              <a:t>:</a:t>
            </a:r>
          </a:p>
          <a:p>
            <a:pPr marL="0" indent="0">
              <a:buNone/>
            </a:pPr>
            <a:r>
              <a:rPr lang="en-US" dirty="0" err="1"/>
              <a:t>client.on_connect</a:t>
            </a:r>
            <a:r>
              <a:rPr lang="en-US" dirty="0"/>
              <a:t>= </a:t>
            </a:r>
            <a:r>
              <a:rPr lang="en-US" dirty="0" err="1"/>
              <a:t>myfunction</a:t>
            </a:r>
            <a:endParaRPr lang="en-US" dirty="0"/>
          </a:p>
        </p:txBody>
      </p:sp>
    </p:spTree>
    <p:extLst>
      <p:ext uri="{BB962C8B-B14F-4D97-AF65-F5344CB8AC3E}">
        <p14:creationId xmlns:p14="http://schemas.microsoft.com/office/powerpoint/2010/main" val="2917399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Callbacks and the Client </a:t>
            </a:r>
            <a:r>
              <a:rPr lang="en-US" b="1" dirty="0" smtClean="0"/>
              <a:t>Loop</a:t>
            </a:r>
            <a:endParaRPr lang="en-US" dirty="0"/>
          </a:p>
        </p:txBody>
      </p:sp>
      <p:sp>
        <p:nvSpPr>
          <p:cNvPr id="3" name="Content Placeholder 2"/>
          <p:cNvSpPr>
            <a:spLocks noGrp="1"/>
          </p:cNvSpPr>
          <p:nvPr>
            <p:ph sz="quarter" idx="1"/>
          </p:nvPr>
        </p:nvSpPr>
        <p:spPr/>
        <p:txBody>
          <a:bodyPr/>
          <a:lstStyle/>
          <a:p>
            <a:r>
              <a:rPr lang="en-US" dirty="0"/>
              <a:t>Callbacks are dependent on the </a:t>
            </a:r>
            <a:r>
              <a:rPr lang="en-US" b="1" dirty="0"/>
              <a:t>client loop</a:t>
            </a:r>
            <a:r>
              <a:rPr lang="en-US" dirty="0"/>
              <a:t> as without the loop </a:t>
            </a:r>
            <a:r>
              <a:rPr lang="en-US" b="1" dirty="0"/>
              <a:t>the callbacks aren’t triggered.</a:t>
            </a:r>
            <a:endParaRPr lang="en-US" dirty="0"/>
          </a:p>
        </p:txBody>
      </p:sp>
    </p:spTree>
    <p:extLst>
      <p:ext uri="{BB962C8B-B14F-4D97-AF65-F5344CB8AC3E}">
        <p14:creationId xmlns:p14="http://schemas.microsoft.com/office/powerpoint/2010/main" val="3074291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Loop</a:t>
            </a:r>
            <a:endParaRPr lang="en-US" dirty="0"/>
          </a:p>
        </p:txBody>
      </p:sp>
      <p:sp>
        <p:nvSpPr>
          <p:cNvPr id="3" name="Content Placeholder 2"/>
          <p:cNvSpPr>
            <a:spLocks noGrp="1"/>
          </p:cNvSpPr>
          <p:nvPr>
            <p:ph sz="quarter" idx="1"/>
          </p:nvPr>
        </p:nvSpPr>
        <p:spPr/>
        <p:txBody>
          <a:bodyPr/>
          <a:lstStyle/>
          <a:p>
            <a:r>
              <a:rPr lang="en-US" dirty="0"/>
              <a:t>When new messages arrive at the Python MQTT client they are placed in a </a:t>
            </a:r>
            <a:r>
              <a:rPr lang="en-US" b="1" dirty="0"/>
              <a:t>receive buffer</a:t>
            </a:r>
            <a:r>
              <a:rPr lang="en-US" b="1" dirty="0" smtClean="0"/>
              <a:t>.</a:t>
            </a:r>
          </a:p>
          <a:p>
            <a:r>
              <a:rPr lang="en-US" dirty="0"/>
              <a:t>The messages sit in this receive buffer waiting to be read by the client program</a:t>
            </a:r>
            <a:r>
              <a:rPr lang="en-US" dirty="0" smtClean="0"/>
              <a:t>.</a:t>
            </a:r>
          </a:p>
          <a:p>
            <a:r>
              <a:rPr lang="en-US" dirty="0"/>
              <a:t>You could program the client to manually read the receive buffers but this would be tedious</a:t>
            </a:r>
            <a:r>
              <a:rPr lang="en-US" dirty="0" smtClean="0"/>
              <a:t>.</a:t>
            </a:r>
          </a:p>
          <a:p>
            <a:r>
              <a:rPr lang="en-US" dirty="0"/>
              <a:t>The</a:t>
            </a:r>
            <a:r>
              <a:rPr lang="en-US" b="1" dirty="0"/>
              <a:t> loop() function</a:t>
            </a:r>
            <a:r>
              <a:rPr lang="en-US" dirty="0"/>
              <a:t> is a built in function that will read the receive and send buffers, and process any messages it finds.</a:t>
            </a:r>
          </a:p>
        </p:txBody>
      </p:sp>
    </p:spTree>
    <p:extLst>
      <p:ext uri="{BB962C8B-B14F-4D97-AF65-F5344CB8AC3E}">
        <p14:creationId xmlns:p14="http://schemas.microsoft.com/office/powerpoint/2010/main" val="3393137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descr="loop-function-illustration"/>
          <p:cNvPicPr>
            <a:picLocks noChangeAspect="1" noChangeArrowheads="1"/>
          </p:cNvPicPr>
          <p:nvPr/>
        </p:nvPicPr>
        <p:blipFill rotWithShape="1">
          <a:blip r:embed="rId2">
            <a:extLst>
              <a:ext uri="{28A0092B-C50C-407E-A947-70E740481C1C}">
                <a14:useLocalDpi xmlns:a14="http://schemas.microsoft.com/office/drawing/2010/main" val="0"/>
              </a:ext>
            </a:extLst>
          </a:blip>
          <a:srcRect b="16743"/>
          <a:stretch/>
        </p:blipFill>
        <p:spPr bwMode="auto">
          <a:xfrm>
            <a:off x="609600" y="1905000"/>
            <a:ext cx="77724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576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methods </a:t>
            </a:r>
            <a:r>
              <a:rPr lang="en-US" dirty="0" err="1" smtClean="0"/>
              <a:t>Paho</a:t>
            </a:r>
            <a:r>
              <a:rPr lang="en-US" dirty="0" smtClean="0"/>
              <a:t> Python Loop</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err="1"/>
              <a:t>loop_start</a:t>
            </a:r>
            <a:r>
              <a:rPr lang="en-US" b="1" dirty="0"/>
              <a:t>()</a:t>
            </a:r>
            <a:r>
              <a:rPr lang="en-US" dirty="0"/>
              <a:t> </a:t>
            </a:r>
            <a:endParaRPr lang="en-US" dirty="0" smtClean="0"/>
          </a:p>
          <a:p>
            <a:pPr lvl="1"/>
            <a:r>
              <a:rPr lang="en-US" dirty="0"/>
              <a:t>The </a:t>
            </a:r>
            <a:r>
              <a:rPr lang="en-US" b="1" dirty="0" err="1"/>
              <a:t>loop_start</a:t>
            </a:r>
            <a:r>
              <a:rPr lang="en-US" b="1" dirty="0"/>
              <a:t>()</a:t>
            </a:r>
            <a:r>
              <a:rPr lang="en-US" dirty="0"/>
              <a:t> starts a</a:t>
            </a:r>
            <a:r>
              <a:rPr lang="en-US" b="1" dirty="0"/>
              <a:t> new thread,</a:t>
            </a:r>
            <a:r>
              <a:rPr lang="en-US" dirty="0"/>
              <a:t> that calls the loop method at regular intervals for you. It also handles</a:t>
            </a:r>
            <a:r>
              <a:rPr lang="en-US" b="1" dirty="0"/>
              <a:t> re-connects</a:t>
            </a:r>
            <a:r>
              <a:rPr lang="en-US" dirty="0"/>
              <a:t> automatically.</a:t>
            </a:r>
          </a:p>
          <a:p>
            <a:pPr lvl="1"/>
            <a:r>
              <a:rPr lang="en-US" dirty="0"/>
              <a:t>To stop the loop use the </a:t>
            </a:r>
            <a:r>
              <a:rPr lang="en-US" b="1" dirty="0" err="1"/>
              <a:t>loop_stop</a:t>
            </a:r>
            <a:r>
              <a:rPr lang="en-US" b="1" dirty="0"/>
              <a:t>()</a:t>
            </a:r>
            <a:r>
              <a:rPr lang="en-US" dirty="0"/>
              <a:t> method</a:t>
            </a:r>
            <a:r>
              <a:rPr lang="en-US" dirty="0" smtClean="0"/>
              <a:t>.</a:t>
            </a:r>
          </a:p>
          <a:p>
            <a:r>
              <a:rPr lang="en-US" b="1" dirty="0" err="1" smtClean="0"/>
              <a:t>loop_forever</a:t>
            </a:r>
            <a:r>
              <a:rPr lang="en-US" b="1" dirty="0"/>
              <a:t>() </a:t>
            </a:r>
            <a:endParaRPr lang="en-US" b="1" dirty="0" smtClean="0"/>
          </a:p>
          <a:p>
            <a:pPr lvl="1"/>
            <a:r>
              <a:rPr lang="en-US" dirty="0"/>
              <a:t>The </a:t>
            </a:r>
            <a:r>
              <a:rPr lang="en-US" b="1" dirty="0" err="1"/>
              <a:t>loop_forever</a:t>
            </a:r>
            <a:r>
              <a:rPr lang="en-US" b="1" dirty="0"/>
              <a:t>()</a:t>
            </a:r>
            <a:r>
              <a:rPr lang="en-US" dirty="0"/>
              <a:t>  method blocks the program, and is useful when the program must run indefinitely.</a:t>
            </a:r>
          </a:p>
          <a:p>
            <a:pPr lvl="1"/>
            <a:r>
              <a:rPr lang="en-US" dirty="0"/>
              <a:t>The </a:t>
            </a:r>
            <a:r>
              <a:rPr lang="en-US" b="1" dirty="0" err="1"/>
              <a:t>loop_forever</a:t>
            </a:r>
            <a:r>
              <a:rPr lang="en-US" b="1" dirty="0"/>
              <a:t>()</a:t>
            </a:r>
            <a:r>
              <a:rPr lang="en-US" dirty="0"/>
              <a:t> function also handles automatic reconnects</a:t>
            </a:r>
            <a:r>
              <a:rPr lang="en-US" dirty="0" smtClean="0"/>
              <a:t>.</a:t>
            </a:r>
          </a:p>
          <a:p>
            <a:r>
              <a:rPr lang="en-US" b="1" dirty="0" smtClean="0"/>
              <a:t>loop()</a:t>
            </a:r>
          </a:p>
          <a:p>
            <a:pPr marL="0" indent="0">
              <a:buNone/>
            </a:pPr>
            <a:endParaRPr lang="en-US" dirty="0"/>
          </a:p>
        </p:txBody>
      </p:sp>
    </p:spTree>
    <p:extLst>
      <p:ext uri="{BB962C8B-B14F-4D97-AF65-F5344CB8AC3E}">
        <p14:creationId xmlns:p14="http://schemas.microsoft.com/office/powerpoint/2010/main" val="1063822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sz="quarter" idx="1"/>
          </p:nvPr>
        </p:nvSpPr>
        <p:spPr/>
        <p:txBody>
          <a:bodyPr/>
          <a:lstStyle/>
          <a:p>
            <a:r>
              <a:rPr lang="en-US" dirty="0"/>
              <a:t>The loop can be stopped by calling </a:t>
            </a:r>
            <a:r>
              <a:rPr lang="en-US" b="1" dirty="0" err="1"/>
              <a:t>loop.stop</a:t>
            </a:r>
            <a:r>
              <a:rPr lang="en-US" b="1" dirty="0"/>
              <a:t>(). </a:t>
            </a:r>
            <a:endParaRPr lang="en-US" dirty="0"/>
          </a:p>
          <a:p>
            <a:r>
              <a:rPr lang="en-US" dirty="0"/>
              <a:t>You should stop the loop before you exit the script.</a:t>
            </a:r>
          </a:p>
          <a:p>
            <a:r>
              <a:rPr lang="en-US" dirty="0"/>
              <a:t>You can also manually call the l</a:t>
            </a:r>
            <a:r>
              <a:rPr lang="en-US" b="1" dirty="0"/>
              <a:t>oop()</a:t>
            </a:r>
            <a:r>
              <a:rPr lang="en-US" dirty="0"/>
              <a:t> method in your program.</a:t>
            </a:r>
          </a:p>
          <a:p>
            <a:r>
              <a:rPr lang="en-US" dirty="0"/>
              <a:t>If you do this you must remember to call it regularly.</a:t>
            </a:r>
          </a:p>
          <a:p>
            <a:endParaRPr lang="en-US" dirty="0"/>
          </a:p>
        </p:txBody>
      </p:sp>
    </p:spTree>
    <p:extLst>
      <p:ext uri="{BB962C8B-B14F-4D97-AF65-F5344CB8AC3E}">
        <p14:creationId xmlns:p14="http://schemas.microsoft.com/office/powerpoint/2010/main" val="1913155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a:t>
            </a:r>
            <a:r>
              <a:rPr lang="en-US" dirty="0" err="1" smtClean="0"/>
              <a:t>QoS</a:t>
            </a:r>
            <a:endParaRPr lang="en-US" dirty="0"/>
          </a:p>
        </p:txBody>
      </p:sp>
      <p:sp>
        <p:nvSpPr>
          <p:cNvPr id="3" name="Content Placeholder 2"/>
          <p:cNvSpPr>
            <a:spLocks noGrp="1"/>
          </p:cNvSpPr>
          <p:nvPr>
            <p:ph sz="quarter" idx="1"/>
          </p:nvPr>
        </p:nvSpPr>
        <p:spPr/>
        <p:txBody>
          <a:bodyPr/>
          <a:lstStyle/>
          <a:p>
            <a:r>
              <a:rPr lang="en-US" dirty="0"/>
              <a:t>The </a:t>
            </a:r>
            <a:r>
              <a:rPr lang="en-US" b="1" dirty="0"/>
              <a:t>Quality of Service</a:t>
            </a:r>
            <a:r>
              <a:rPr lang="en-US" dirty="0"/>
              <a:t> (</a:t>
            </a:r>
            <a:r>
              <a:rPr lang="en-US" i="1" dirty="0" err="1"/>
              <a:t>QoS</a:t>
            </a:r>
            <a:r>
              <a:rPr lang="en-US" dirty="0"/>
              <a:t>) level is an agreement between the sender of a message and the receiver of a message that defines the guarantee of delivery for a specific message. </a:t>
            </a:r>
            <a:endParaRPr lang="en-US" dirty="0" smtClean="0"/>
          </a:p>
          <a:p>
            <a:r>
              <a:rPr lang="en-US" dirty="0" smtClean="0"/>
              <a:t>Three </a:t>
            </a:r>
            <a:r>
              <a:rPr lang="en-US" dirty="0" err="1" smtClean="0"/>
              <a:t>QoS</a:t>
            </a:r>
            <a:r>
              <a:rPr lang="en-US" dirty="0" smtClean="0"/>
              <a:t> level in MQTT</a:t>
            </a:r>
            <a:endParaRPr lang="en-US" dirty="0"/>
          </a:p>
        </p:txBody>
      </p:sp>
    </p:spTree>
    <p:extLst>
      <p:ext uri="{BB962C8B-B14F-4D97-AF65-F5344CB8AC3E}">
        <p14:creationId xmlns:p14="http://schemas.microsoft.com/office/powerpoint/2010/main" val="1522757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a:t>
            </a:r>
            <a:r>
              <a:rPr lang="en-US" dirty="0" err="1" smtClean="0"/>
              <a:t>QoS</a:t>
            </a:r>
            <a:r>
              <a:rPr lang="en-US" dirty="0" smtClean="0"/>
              <a:t> Level</a:t>
            </a:r>
            <a:endParaRPr lang="en-US" dirty="0"/>
          </a:p>
        </p:txBody>
      </p:sp>
      <p:sp>
        <p:nvSpPr>
          <p:cNvPr id="3" name="Content Placeholder 2"/>
          <p:cNvSpPr>
            <a:spLocks noGrp="1"/>
          </p:cNvSpPr>
          <p:nvPr>
            <p:ph sz="quarter" idx="1"/>
          </p:nvPr>
        </p:nvSpPr>
        <p:spPr/>
        <p:txBody>
          <a:bodyPr/>
          <a:lstStyle/>
          <a:p>
            <a:r>
              <a:rPr lang="en-US" i="1" dirty="0"/>
              <a:t>At most once</a:t>
            </a:r>
            <a:r>
              <a:rPr lang="en-US" dirty="0"/>
              <a:t> (0)</a:t>
            </a:r>
          </a:p>
          <a:p>
            <a:r>
              <a:rPr lang="en-US" i="1" dirty="0"/>
              <a:t>At least once</a:t>
            </a:r>
            <a:r>
              <a:rPr lang="en-US" dirty="0"/>
              <a:t> (1)</a:t>
            </a:r>
          </a:p>
          <a:p>
            <a:r>
              <a:rPr lang="en-US" i="1" dirty="0"/>
              <a:t>Exactly once</a:t>
            </a:r>
            <a:r>
              <a:rPr lang="en-US" dirty="0"/>
              <a:t> (2).</a:t>
            </a:r>
          </a:p>
          <a:p>
            <a:endParaRPr lang="en-US" dirty="0"/>
          </a:p>
        </p:txBody>
      </p:sp>
    </p:spTree>
    <p:extLst>
      <p:ext uri="{BB962C8B-B14F-4D97-AF65-F5344CB8AC3E}">
        <p14:creationId xmlns:p14="http://schemas.microsoft.com/office/powerpoint/2010/main" val="3984630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QoS</a:t>
            </a:r>
            <a:r>
              <a:rPr lang="en-US" dirty="0" smtClean="0"/>
              <a:t> 0 – at most once</a:t>
            </a:r>
            <a:endParaRPr lang="en-US" dirty="0"/>
          </a:p>
        </p:txBody>
      </p:sp>
      <p:sp>
        <p:nvSpPr>
          <p:cNvPr id="3" name="Content Placeholder 2"/>
          <p:cNvSpPr>
            <a:spLocks noGrp="1"/>
          </p:cNvSpPr>
          <p:nvPr>
            <p:ph sz="quarter" idx="1"/>
          </p:nvPr>
        </p:nvSpPr>
        <p:spPr/>
        <p:txBody>
          <a:bodyPr/>
          <a:lstStyle/>
          <a:p>
            <a:r>
              <a:rPr lang="en-US" dirty="0"/>
              <a:t>The minimal </a:t>
            </a:r>
            <a:r>
              <a:rPr lang="en-US" dirty="0" err="1"/>
              <a:t>QoS</a:t>
            </a:r>
            <a:r>
              <a:rPr lang="en-US" dirty="0"/>
              <a:t> level is zero. </a:t>
            </a:r>
            <a:endParaRPr lang="en-US" dirty="0" smtClean="0"/>
          </a:p>
          <a:p>
            <a:r>
              <a:rPr lang="en-US" dirty="0" smtClean="0"/>
              <a:t>This </a:t>
            </a:r>
            <a:r>
              <a:rPr lang="en-US" dirty="0"/>
              <a:t>service level guarantees a best-effort delivery. </a:t>
            </a:r>
            <a:endParaRPr lang="en-US" dirty="0" smtClean="0"/>
          </a:p>
          <a:p>
            <a:r>
              <a:rPr lang="en-US" dirty="0" smtClean="0"/>
              <a:t>There </a:t>
            </a:r>
            <a:r>
              <a:rPr lang="en-US" dirty="0"/>
              <a:t>is no guarantee of delivery. </a:t>
            </a:r>
            <a:endParaRPr lang="en-US" dirty="0" smtClean="0"/>
          </a:p>
          <a:p>
            <a:r>
              <a:rPr lang="en-US" dirty="0" smtClean="0"/>
              <a:t>The </a:t>
            </a:r>
            <a:r>
              <a:rPr lang="en-US" dirty="0"/>
              <a:t>recipient does not acknowledge receipt of the message and the message is not stored and re-transmitted by the sender. </a:t>
            </a:r>
            <a:endParaRPr lang="en-US" dirty="0" smtClean="0"/>
          </a:p>
          <a:p>
            <a:r>
              <a:rPr lang="en-US" dirty="0" err="1" smtClean="0"/>
              <a:t>QoS</a:t>
            </a:r>
            <a:r>
              <a:rPr lang="en-US" dirty="0" smtClean="0"/>
              <a:t> </a:t>
            </a:r>
            <a:r>
              <a:rPr lang="en-US" dirty="0"/>
              <a:t>level 0 is often called “fire and forget” and provides the same guarantee as the underlying TCP protocol.</a:t>
            </a:r>
            <a:endParaRPr lang="en-US" dirty="0"/>
          </a:p>
        </p:txBody>
      </p:sp>
    </p:spTree>
    <p:extLst>
      <p:ext uri="{BB962C8B-B14F-4D97-AF65-F5344CB8AC3E}">
        <p14:creationId xmlns:p14="http://schemas.microsoft.com/office/powerpoint/2010/main" val="1710744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descr="publish_qos0_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2286000"/>
            <a:ext cx="9001125"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93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MQTT Publish-Subscribe Architecture</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descr="MQTT Publish/Subscri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96200" cy="442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130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QoS</a:t>
            </a:r>
            <a:r>
              <a:rPr lang="en-US" dirty="0"/>
              <a:t> 1 - at least </a:t>
            </a:r>
            <a:r>
              <a:rPr lang="en-US" dirty="0" smtClean="0"/>
              <a:t>once</a:t>
            </a:r>
            <a:endParaRPr lang="en-US" dirty="0"/>
          </a:p>
        </p:txBody>
      </p:sp>
      <p:sp>
        <p:nvSpPr>
          <p:cNvPr id="3" name="Content Placeholder 2"/>
          <p:cNvSpPr>
            <a:spLocks noGrp="1"/>
          </p:cNvSpPr>
          <p:nvPr>
            <p:ph sz="quarter" idx="1"/>
          </p:nvPr>
        </p:nvSpPr>
        <p:spPr/>
        <p:txBody>
          <a:bodyPr/>
          <a:lstStyle/>
          <a:p>
            <a:r>
              <a:rPr lang="en-US" dirty="0" err="1"/>
              <a:t>QoS</a:t>
            </a:r>
            <a:r>
              <a:rPr lang="en-US" dirty="0"/>
              <a:t> level 1 guarantees that a message is delivered at least one time to the receiver. </a:t>
            </a:r>
            <a:endParaRPr lang="en-US" dirty="0" smtClean="0"/>
          </a:p>
          <a:p>
            <a:r>
              <a:rPr lang="en-US" dirty="0" smtClean="0"/>
              <a:t>The </a:t>
            </a:r>
            <a:r>
              <a:rPr lang="en-US" dirty="0"/>
              <a:t>sender stores the message until it gets a  </a:t>
            </a:r>
            <a:r>
              <a:rPr lang="en-US" dirty="0">
                <a:hlinkClick r:id="rId2"/>
              </a:rPr>
              <a:t>PUBACK</a:t>
            </a:r>
            <a:r>
              <a:rPr lang="en-US" dirty="0"/>
              <a:t> packet from the receiver that acknowledges receipt of the message. </a:t>
            </a:r>
            <a:endParaRPr lang="en-US" dirty="0" smtClean="0"/>
          </a:p>
          <a:p>
            <a:r>
              <a:rPr lang="en-US" dirty="0" smtClean="0"/>
              <a:t>It </a:t>
            </a:r>
            <a:r>
              <a:rPr lang="en-US" dirty="0"/>
              <a:t>is possible for a message to be sent or delivered multiple times.</a:t>
            </a:r>
            <a:endParaRPr lang="en-US" dirty="0"/>
          </a:p>
        </p:txBody>
      </p:sp>
    </p:spTree>
    <p:extLst>
      <p:ext uri="{BB962C8B-B14F-4D97-AF65-F5344CB8AC3E}">
        <p14:creationId xmlns:p14="http://schemas.microsoft.com/office/powerpoint/2010/main" val="1322814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descr="publish_qos1_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133600"/>
            <a:ext cx="9001125"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352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QoS</a:t>
            </a:r>
            <a:r>
              <a:rPr lang="en-US" dirty="0"/>
              <a:t> 2 - exactly </a:t>
            </a:r>
            <a:r>
              <a:rPr lang="en-US" dirty="0" smtClean="0"/>
              <a:t>once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QoS</a:t>
            </a:r>
            <a:r>
              <a:rPr lang="en-US" dirty="0"/>
              <a:t> 2 is the highest level of service in MQTT. </a:t>
            </a:r>
            <a:endParaRPr lang="en-US" dirty="0" smtClean="0"/>
          </a:p>
          <a:p>
            <a:r>
              <a:rPr lang="en-US" dirty="0" smtClean="0"/>
              <a:t>This </a:t>
            </a:r>
            <a:r>
              <a:rPr lang="en-US" dirty="0"/>
              <a:t>level guarantees that each message is received only once by the intended recipients. </a:t>
            </a:r>
            <a:endParaRPr lang="en-US" dirty="0" smtClean="0"/>
          </a:p>
          <a:p>
            <a:r>
              <a:rPr lang="en-US" dirty="0" err="1" smtClean="0"/>
              <a:t>QoS</a:t>
            </a:r>
            <a:r>
              <a:rPr lang="en-US" dirty="0" smtClean="0"/>
              <a:t> </a:t>
            </a:r>
            <a:r>
              <a:rPr lang="en-US" dirty="0"/>
              <a:t>2 is the safest and slowest quality of service level. </a:t>
            </a:r>
            <a:endParaRPr lang="en-US" dirty="0" smtClean="0"/>
          </a:p>
          <a:p>
            <a:r>
              <a:rPr lang="en-US" dirty="0" smtClean="0"/>
              <a:t>The </a:t>
            </a:r>
            <a:r>
              <a:rPr lang="en-US" dirty="0"/>
              <a:t>guarantee is provided by at least two request/response flows (a four-part handshake) between the sender and the receiver. </a:t>
            </a:r>
            <a:endParaRPr lang="en-US" dirty="0" smtClean="0"/>
          </a:p>
          <a:p>
            <a:r>
              <a:rPr lang="en-US" dirty="0" smtClean="0"/>
              <a:t>The </a:t>
            </a:r>
            <a:r>
              <a:rPr lang="en-US" dirty="0"/>
              <a:t>sender and receiver use the packet identifier of the original PUBLISH message to coordinate delivery of the message.</a:t>
            </a:r>
            <a:endParaRPr lang="en-US" dirty="0"/>
          </a:p>
        </p:txBody>
      </p:sp>
    </p:spTree>
    <p:extLst>
      <p:ext uri="{BB962C8B-B14F-4D97-AF65-F5344CB8AC3E}">
        <p14:creationId xmlns:p14="http://schemas.microsoft.com/office/powerpoint/2010/main" val="2384054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descr="publish_qos2_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30" y="2057400"/>
            <a:ext cx="9001125"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012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t>QoS</a:t>
            </a:r>
            <a:r>
              <a:rPr lang="en-US" dirty="0" smtClean="0"/>
              <a:t> 0 When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You have a completely or mostly stable connection between sender and receiver. A classic use case for </a:t>
            </a:r>
            <a:r>
              <a:rPr lang="en-US" dirty="0" err="1"/>
              <a:t>QoS</a:t>
            </a:r>
            <a:r>
              <a:rPr lang="en-US" dirty="0"/>
              <a:t> 0 is connecting a test client or a front end application to an MQTT broker over a wired connection.</a:t>
            </a:r>
          </a:p>
          <a:p>
            <a:r>
              <a:rPr lang="en-US" dirty="0"/>
              <a:t>You don’t mind if a few messages are lost occasionally. The loss of some messages can be acceptable if the data is not that important or when data is sent at short intervals</a:t>
            </a:r>
          </a:p>
          <a:p>
            <a:r>
              <a:rPr lang="en-US" dirty="0"/>
              <a:t>You don’t need message queuing. Messages are only queued for disconnected clients if they have </a:t>
            </a:r>
            <a:r>
              <a:rPr lang="en-US" dirty="0" err="1"/>
              <a:t>QoS</a:t>
            </a:r>
            <a:r>
              <a:rPr lang="en-US" dirty="0"/>
              <a:t> 1 or 2 and a </a:t>
            </a:r>
            <a:r>
              <a:rPr lang="en-US" dirty="0">
                <a:hlinkClick r:id="rId2"/>
              </a:rPr>
              <a:t>persistent session</a:t>
            </a:r>
            <a:r>
              <a:rPr lang="en-US" dirty="0"/>
              <a:t>.</a:t>
            </a:r>
          </a:p>
          <a:p>
            <a:endParaRPr lang="en-US" dirty="0"/>
          </a:p>
        </p:txBody>
      </p:sp>
    </p:spTree>
    <p:extLst>
      <p:ext uri="{BB962C8B-B14F-4D97-AF65-F5344CB8AC3E}">
        <p14:creationId xmlns:p14="http://schemas.microsoft.com/office/powerpoint/2010/main" val="1906228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a:t>
            </a:r>
            <a:r>
              <a:rPr lang="en-US" dirty="0" err="1"/>
              <a:t>QoS</a:t>
            </a:r>
            <a:r>
              <a:rPr lang="en-US" dirty="0"/>
              <a:t> 1 when </a:t>
            </a:r>
            <a:r>
              <a:rPr lang="en-US" dirty="0" smtClean="0"/>
              <a:t>…</a:t>
            </a:r>
            <a:endParaRPr lang="en-US" dirty="0"/>
          </a:p>
        </p:txBody>
      </p:sp>
      <p:sp>
        <p:nvSpPr>
          <p:cNvPr id="3" name="Content Placeholder 2"/>
          <p:cNvSpPr>
            <a:spLocks noGrp="1"/>
          </p:cNvSpPr>
          <p:nvPr>
            <p:ph sz="quarter" idx="1"/>
          </p:nvPr>
        </p:nvSpPr>
        <p:spPr/>
        <p:txBody>
          <a:bodyPr/>
          <a:lstStyle/>
          <a:p>
            <a:r>
              <a:rPr lang="en-US" dirty="0"/>
              <a:t>You need to get every message and your use case can handle duplicates. </a:t>
            </a:r>
            <a:r>
              <a:rPr lang="en-US" dirty="0" err="1"/>
              <a:t>QoS</a:t>
            </a:r>
            <a:r>
              <a:rPr lang="en-US" dirty="0"/>
              <a:t> level 1 is the most frequently used service level because it guarantees the message arrives at least once but allows for multiple deliveries. Of course, your application must tolerate duplicates and be able to process them accordingly.</a:t>
            </a:r>
          </a:p>
          <a:p>
            <a:r>
              <a:rPr lang="en-US" dirty="0"/>
              <a:t>You can’t bear the overhead of </a:t>
            </a:r>
            <a:r>
              <a:rPr lang="en-US" dirty="0" err="1"/>
              <a:t>QoS</a:t>
            </a:r>
            <a:r>
              <a:rPr lang="en-US" dirty="0"/>
              <a:t> 2. </a:t>
            </a:r>
            <a:r>
              <a:rPr lang="en-US" dirty="0" err="1"/>
              <a:t>QoS</a:t>
            </a:r>
            <a:r>
              <a:rPr lang="en-US" dirty="0"/>
              <a:t> 1 delivers messages much faster than </a:t>
            </a:r>
            <a:r>
              <a:rPr lang="en-US" dirty="0" err="1"/>
              <a:t>QoS</a:t>
            </a:r>
            <a:r>
              <a:rPr lang="en-US" dirty="0"/>
              <a:t> 2.</a:t>
            </a:r>
          </a:p>
          <a:p>
            <a:endParaRPr lang="en-US" dirty="0"/>
          </a:p>
        </p:txBody>
      </p:sp>
    </p:spTree>
    <p:extLst>
      <p:ext uri="{BB962C8B-B14F-4D97-AF65-F5344CB8AC3E}">
        <p14:creationId xmlns:p14="http://schemas.microsoft.com/office/powerpoint/2010/main" val="1479229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a:t>
            </a:r>
            <a:r>
              <a:rPr lang="en-US" dirty="0" err="1"/>
              <a:t>QoS</a:t>
            </a:r>
            <a:r>
              <a:rPr lang="en-US" dirty="0"/>
              <a:t> 2 when </a:t>
            </a:r>
            <a:r>
              <a:rPr lang="en-US" dirty="0" smtClean="0"/>
              <a:t>…</a:t>
            </a:r>
            <a:endParaRPr lang="en-US" dirty="0"/>
          </a:p>
        </p:txBody>
      </p:sp>
      <p:sp>
        <p:nvSpPr>
          <p:cNvPr id="3" name="Content Placeholder 2"/>
          <p:cNvSpPr>
            <a:spLocks noGrp="1"/>
          </p:cNvSpPr>
          <p:nvPr>
            <p:ph sz="quarter" idx="1"/>
          </p:nvPr>
        </p:nvSpPr>
        <p:spPr/>
        <p:txBody>
          <a:bodyPr/>
          <a:lstStyle/>
          <a:p>
            <a:r>
              <a:rPr lang="en-US" dirty="0"/>
              <a:t>It is critical to your application to receive all messages exactly once. This is often the case if a duplicate delivery can harm application users or subscribing clients. Be aware of the overhead and that the </a:t>
            </a:r>
            <a:r>
              <a:rPr lang="en-US" dirty="0" err="1"/>
              <a:t>QoS</a:t>
            </a:r>
            <a:r>
              <a:rPr lang="en-US" dirty="0"/>
              <a:t> 2 interaction takes more time to complete</a:t>
            </a:r>
            <a:endParaRPr lang="en-US" dirty="0"/>
          </a:p>
        </p:txBody>
      </p:sp>
    </p:spTree>
    <p:extLst>
      <p:ext uri="{BB962C8B-B14F-4D97-AF65-F5344CB8AC3E}">
        <p14:creationId xmlns:p14="http://schemas.microsoft.com/office/powerpoint/2010/main" val="1017142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smtClean="0"/>
              <a:t>THANK YOU</a:t>
            </a:r>
            <a:endParaRPr lang="en-US"/>
          </a:p>
        </p:txBody>
      </p:sp>
    </p:spTree>
    <p:extLst>
      <p:ext uri="{BB962C8B-B14F-4D97-AF65-F5344CB8AC3E}">
        <p14:creationId xmlns:p14="http://schemas.microsoft.com/office/powerpoint/2010/main" val="269027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a:t>Broker</a:t>
            </a:r>
            <a:r>
              <a:rPr lang="en-US" dirty="0"/>
              <a:t>: The broker accepts messages from clients and then delivers them to any interested clients. Messages belong to a topic. (Sometimes brokers are called “servers.”)</a:t>
            </a:r>
          </a:p>
          <a:p>
            <a:r>
              <a:rPr lang="en-US" b="1" dirty="0"/>
              <a:t>Client</a:t>
            </a:r>
            <a:r>
              <a:rPr lang="en-US" dirty="0"/>
              <a:t>: A “device” that either publishes a message to a topic, subscribes to a topic, or both.</a:t>
            </a:r>
          </a:p>
          <a:p>
            <a:r>
              <a:rPr lang="en-US" b="1" dirty="0"/>
              <a:t>Topic</a:t>
            </a:r>
            <a:r>
              <a:rPr lang="en-US" dirty="0"/>
              <a:t>: A namespace (or place) for messages on the broker. Clients subscribe and publish to a topic.</a:t>
            </a:r>
          </a:p>
          <a:p>
            <a:r>
              <a:rPr lang="en-US" b="1" dirty="0"/>
              <a:t>Publish</a:t>
            </a:r>
            <a:r>
              <a:rPr lang="en-US" dirty="0"/>
              <a:t>: A client sending a message to the broker, using a topic name.</a:t>
            </a:r>
          </a:p>
          <a:p>
            <a:r>
              <a:rPr lang="en-US" b="1" dirty="0"/>
              <a:t>Subscribe</a:t>
            </a:r>
            <a:r>
              <a:rPr lang="en-US" dirty="0"/>
              <a:t>: A client tells the broker which topics interest it. Once subscribed, the broker sends messages published to that topic. (In some configurations the broker sends “missed” messages.) A client can subscribe to multiple topics.</a:t>
            </a:r>
          </a:p>
          <a:p>
            <a:r>
              <a:rPr lang="en-US" b="1" dirty="0"/>
              <a:t>Unsubscribe</a:t>
            </a:r>
            <a:r>
              <a:rPr lang="en-US" dirty="0"/>
              <a:t>: Tell the broker you are bored with this topic. In other words, the broker will stop </a:t>
            </a:r>
            <a:r>
              <a:rPr lang="en-US" dirty="0" smtClean="0"/>
              <a:t>sending </a:t>
            </a:r>
            <a:r>
              <a:rPr lang="en-US" dirty="0"/>
              <a:t>messages on this topic</a:t>
            </a:r>
            <a:r>
              <a:rPr lang="en-US" dirty="0" smtClean="0"/>
              <a:t>.</a:t>
            </a:r>
            <a:endParaRPr lang="en-US" dirty="0"/>
          </a:p>
        </p:txBody>
      </p:sp>
    </p:spTree>
    <p:extLst>
      <p:ext uri="{BB962C8B-B14F-4D97-AF65-F5344CB8AC3E}">
        <p14:creationId xmlns:p14="http://schemas.microsoft.com/office/powerpoint/2010/main" val="140056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Broker</a:t>
            </a:r>
            <a:endParaRPr lang="en-US" dirty="0"/>
          </a:p>
        </p:txBody>
      </p:sp>
      <p:sp>
        <p:nvSpPr>
          <p:cNvPr id="3" name="Content Placeholder 2"/>
          <p:cNvSpPr>
            <a:spLocks noGrp="1"/>
          </p:cNvSpPr>
          <p:nvPr>
            <p:ph sz="quarter" idx="1"/>
          </p:nvPr>
        </p:nvSpPr>
        <p:spPr/>
        <p:txBody>
          <a:bodyPr/>
          <a:lstStyle/>
          <a:p>
            <a:r>
              <a:rPr lang="en-US" dirty="0"/>
              <a:t>Each client that publishes a message to the broker, includes a topic into the </a:t>
            </a:r>
            <a:r>
              <a:rPr lang="en-US" dirty="0" smtClean="0"/>
              <a:t>message</a:t>
            </a:r>
          </a:p>
          <a:p>
            <a:r>
              <a:rPr lang="en-US" b="1" dirty="0"/>
              <a:t>The topic is the routing information for the </a:t>
            </a:r>
            <a:r>
              <a:rPr lang="en-US" b="1" dirty="0" smtClean="0"/>
              <a:t>broker</a:t>
            </a:r>
          </a:p>
          <a:p>
            <a:r>
              <a:rPr lang="en-US" dirty="0"/>
              <a:t>Each client that wants to receive messages subscribes to a certain topic and the broker delivers all messages with the matching topic to the client. </a:t>
            </a:r>
            <a:endParaRPr lang="en-US" dirty="0" smtClean="0"/>
          </a:p>
          <a:p>
            <a:r>
              <a:rPr lang="en-US" dirty="0" smtClean="0"/>
              <a:t>Therefore </a:t>
            </a:r>
            <a:r>
              <a:rPr lang="en-US" dirty="0"/>
              <a:t>the clients don’t have to know each other, they only communicate over the topic. </a:t>
            </a:r>
          </a:p>
        </p:txBody>
      </p:sp>
    </p:spTree>
    <p:extLst>
      <p:ext uri="{BB962C8B-B14F-4D97-AF65-F5344CB8AC3E}">
        <p14:creationId xmlns:p14="http://schemas.microsoft.com/office/powerpoint/2010/main" val="349598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Broker</a:t>
            </a:r>
            <a:endParaRPr lang="en-US" dirty="0"/>
          </a:p>
        </p:txBody>
      </p:sp>
      <p:sp>
        <p:nvSpPr>
          <p:cNvPr id="3" name="Content Placeholder 2"/>
          <p:cNvSpPr>
            <a:spLocks noGrp="1"/>
          </p:cNvSpPr>
          <p:nvPr>
            <p:ph sz="quarter" idx="1"/>
          </p:nvPr>
        </p:nvSpPr>
        <p:spPr/>
        <p:txBody>
          <a:bodyPr/>
          <a:lstStyle/>
          <a:p>
            <a:r>
              <a:rPr lang="en-US" dirty="0" err="1" smtClean="0"/>
              <a:t>Mosquitto</a:t>
            </a:r>
            <a:r>
              <a:rPr lang="en-US" dirty="0" smtClean="0"/>
              <a:t> (open source)</a:t>
            </a:r>
          </a:p>
          <a:p>
            <a:r>
              <a:rPr lang="en-US" dirty="0" err="1" smtClean="0"/>
              <a:t>HiveMQ</a:t>
            </a:r>
            <a:r>
              <a:rPr lang="en-US" dirty="0" smtClean="0"/>
              <a:t> (commercial)</a:t>
            </a:r>
            <a:endParaRPr lang="en-US" dirty="0"/>
          </a:p>
        </p:txBody>
      </p:sp>
    </p:spTree>
    <p:extLst>
      <p:ext uri="{BB962C8B-B14F-4D97-AF65-F5344CB8AC3E}">
        <p14:creationId xmlns:p14="http://schemas.microsoft.com/office/powerpoint/2010/main" val="27629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descr="Use Case Communication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23" y="2971800"/>
            <a:ext cx="8067668"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MQTT Publish/Subscri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MQTT Publish/Subscrib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MQTT Publish/Subscrib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0729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Client</a:t>
            </a:r>
            <a:endParaRPr lang="en-US" dirty="0"/>
          </a:p>
        </p:txBody>
      </p:sp>
      <p:sp>
        <p:nvSpPr>
          <p:cNvPr id="3" name="Content Placeholder 2"/>
          <p:cNvSpPr>
            <a:spLocks noGrp="1"/>
          </p:cNvSpPr>
          <p:nvPr>
            <p:ph sz="quarter" idx="1"/>
          </p:nvPr>
        </p:nvSpPr>
        <p:spPr/>
        <p:txBody>
          <a:bodyPr/>
          <a:lstStyle/>
          <a:p>
            <a:r>
              <a:rPr lang="en-US" b="1" dirty="0" err="1" smtClean="0"/>
              <a:t>Paho</a:t>
            </a:r>
            <a:r>
              <a:rPr lang="en-US" b="1" dirty="0" smtClean="0"/>
              <a:t> python MQTT</a:t>
            </a:r>
          </a:p>
          <a:p>
            <a:r>
              <a:rPr lang="en-US" b="1" dirty="0" err="1" smtClean="0"/>
              <a:t>MQTT.fx</a:t>
            </a:r>
            <a:r>
              <a:rPr lang="en-US" b="1" dirty="0" smtClean="0"/>
              <a:t> </a:t>
            </a:r>
            <a:r>
              <a:rPr lang="en-US" b="1" dirty="0"/>
              <a:t>(</a:t>
            </a:r>
            <a:r>
              <a:rPr lang="en-US" b="1" dirty="0">
                <a:hlinkClick r:id="rId2"/>
              </a:rPr>
              <a:t>http://www.jensd.de/apps/mqttfx</a:t>
            </a:r>
            <a:r>
              <a:rPr lang="en-US" b="1" dirty="0" smtClean="0">
                <a:hlinkClick r:id="rId2"/>
              </a:rPr>
              <a:t>/</a:t>
            </a:r>
            <a:r>
              <a:rPr lang="en-US" b="1" dirty="0" smtClean="0"/>
              <a:t>)</a:t>
            </a:r>
          </a:p>
          <a:p>
            <a:r>
              <a:rPr lang="en-US" b="1" dirty="0" err="1" smtClean="0"/>
              <a:t>mqtt</a:t>
            </a:r>
            <a:r>
              <a:rPr lang="en-US" b="1" dirty="0"/>
              <a:t>-spy (</a:t>
            </a:r>
            <a:r>
              <a:rPr lang="en-US" b="1" dirty="0">
                <a:hlinkClick r:id="rId3"/>
              </a:rPr>
              <a:t>http://kamilfb.github.io/mqtt-spy</a:t>
            </a:r>
            <a:r>
              <a:rPr lang="en-US" b="1" dirty="0" smtClean="0">
                <a:hlinkClick r:id="rId3"/>
              </a:rPr>
              <a:t>/</a:t>
            </a:r>
            <a:r>
              <a:rPr lang="en-US" b="1" dirty="0" smtClean="0"/>
              <a:t>)</a:t>
            </a:r>
          </a:p>
          <a:p>
            <a:r>
              <a:rPr lang="en-US" b="1" dirty="0" err="1" smtClean="0"/>
              <a:t>MyMQTT</a:t>
            </a:r>
            <a:r>
              <a:rPr lang="en-US" b="1" dirty="0"/>
              <a:t> (</a:t>
            </a:r>
            <a:r>
              <a:rPr lang="en-US" b="1" dirty="0">
                <a:hlinkClick r:id="rId4"/>
              </a:rPr>
              <a:t>https://</a:t>
            </a:r>
            <a:r>
              <a:rPr lang="en-US" b="1" dirty="0" smtClean="0">
                <a:hlinkClick r:id="rId4"/>
              </a:rPr>
              <a:t>play.google.com/store/apps/details?id=at.tripwire.mqtt.client</a:t>
            </a:r>
            <a:r>
              <a:rPr lang="en-US" b="1" dirty="0" smtClean="0"/>
              <a:t>)</a:t>
            </a:r>
          </a:p>
          <a:p>
            <a:r>
              <a:rPr lang="en-US" b="1" dirty="0"/>
              <a:t>MQTT Lens (</a:t>
            </a:r>
            <a:r>
              <a:rPr lang="en-US" b="1" dirty="0">
                <a:hlinkClick r:id="rId5"/>
              </a:rPr>
              <a:t>https://</a:t>
            </a:r>
            <a:r>
              <a:rPr lang="en-US" b="1" dirty="0" smtClean="0">
                <a:hlinkClick r:id="rId5"/>
              </a:rPr>
              <a:t>chrome.google.com/webstore/detail/mqttlens/hemojaaeigabkbcookmlgmdigohjobjm</a:t>
            </a:r>
            <a:r>
              <a:rPr lang="en-US" b="1" dirty="0" smtClean="0"/>
              <a:t>)</a:t>
            </a:r>
          </a:p>
          <a:p>
            <a:endParaRPr lang="en-US" b="1" dirty="0"/>
          </a:p>
          <a:p>
            <a:endParaRPr lang="en-US" b="1" dirty="0" smtClean="0"/>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1080813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a:t>
            </a:r>
            <a:endParaRPr lang="en-US" dirty="0"/>
          </a:p>
        </p:txBody>
      </p:sp>
      <p:sp>
        <p:nvSpPr>
          <p:cNvPr id="3" name="Content Placeholder 2"/>
          <p:cNvSpPr>
            <a:spLocks noGrp="1"/>
          </p:cNvSpPr>
          <p:nvPr>
            <p:ph sz="quarter" idx="1"/>
          </p:nvPr>
        </p:nvSpPr>
        <p:spPr/>
        <p:txBody>
          <a:bodyPr/>
          <a:lstStyle/>
          <a:p>
            <a:r>
              <a:rPr lang="en-US" dirty="0"/>
              <a:t>To publish a messages you use the </a:t>
            </a:r>
            <a:r>
              <a:rPr lang="en-US" b="1" dirty="0"/>
              <a:t>publish method</a:t>
            </a:r>
            <a:r>
              <a:rPr lang="en-US" dirty="0"/>
              <a:t> of the </a:t>
            </a:r>
            <a:r>
              <a:rPr lang="en-US" dirty="0" err="1"/>
              <a:t>Paho</a:t>
            </a:r>
            <a:r>
              <a:rPr lang="en-US" dirty="0"/>
              <a:t> MQTT Class object</a:t>
            </a:r>
            <a:r>
              <a:rPr lang="en-US" dirty="0" smtClean="0"/>
              <a:t>.</a:t>
            </a:r>
          </a:p>
          <a:p>
            <a:r>
              <a:rPr lang="en-US" dirty="0"/>
              <a:t>The publish method accepts 4 parameters. The parameters are shown </a:t>
            </a:r>
            <a:r>
              <a:rPr lang="en-US" dirty="0" smtClean="0"/>
              <a:t>with </a:t>
            </a:r>
            <a:r>
              <a:rPr lang="en-US" dirty="0"/>
              <a:t>their default values: publish(topic, payload=None, </a:t>
            </a:r>
            <a:r>
              <a:rPr lang="en-US" dirty="0" err="1"/>
              <a:t>qos</a:t>
            </a:r>
            <a:r>
              <a:rPr lang="en-US" dirty="0"/>
              <a:t>=0, retain=False</a:t>
            </a:r>
            <a:r>
              <a:rPr lang="en-US" dirty="0" smtClean="0"/>
              <a:t>)</a:t>
            </a:r>
          </a:p>
          <a:p>
            <a:r>
              <a:rPr lang="en-US" dirty="0"/>
              <a:t>The only parameters you must supply are the topic, and the payload</a:t>
            </a:r>
            <a:endParaRPr lang="en-US" dirty="0" smtClean="0"/>
          </a:p>
          <a:p>
            <a:r>
              <a:rPr lang="en-US" dirty="0"/>
              <a:t>The payload is the message you want to publish.</a:t>
            </a:r>
          </a:p>
        </p:txBody>
      </p:sp>
    </p:spTree>
    <p:extLst>
      <p:ext uri="{BB962C8B-B14F-4D97-AF65-F5344CB8AC3E}">
        <p14:creationId xmlns:p14="http://schemas.microsoft.com/office/powerpoint/2010/main" val="36025896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80</TotalTime>
  <Words>1456</Words>
  <Application>Microsoft Office PowerPoint</Application>
  <PresentationFormat>On-screen Show (4:3)</PresentationFormat>
  <Paragraphs>166</Paragraphs>
  <Slides>37</Slides>
  <Notes>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Median</vt:lpstr>
      <vt:lpstr>MQTT TUTORIAL</vt:lpstr>
      <vt:lpstr>MQTT</vt:lpstr>
      <vt:lpstr>MQTT Publish-Subscribe Architecture</vt:lpstr>
      <vt:lpstr>Basic Terms</vt:lpstr>
      <vt:lpstr>MQTT Broker</vt:lpstr>
      <vt:lpstr>MQTT Broker</vt:lpstr>
      <vt:lpstr>Use Case</vt:lpstr>
      <vt:lpstr>MQTT Client</vt:lpstr>
      <vt:lpstr>Publish</vt:lpstr>
      <vt:lpstr>Publishing a Message</vt:lpstr>
      <vt:lpstr>Code</vt:lpstr>
      <vt:lpstr>On_publish Callback</vt:lpstr>
      <vt:lpstr>On_publish Callback</vt:lpstr>
      <vt:lpstr>Subscribe</vt:lpstr>
      <vt:lpstr>Subscribe Methods</vt:lpstr>
      <vt:lpstr>Callback</vt:lpstr>
      <vt:lpstr>Paho Callback</vt:lpstr>
      <vt:lpstr>Callback Mechanism</vt:lpstr>
      <vt:lpstr>Example</vt:lpstr>
      <vt:lpstr>Example</vt:lpstr>
      <vt:lpstr>Callbacks and the Client Loop</vt:lpstr>
      <vt:lpstr>Understanding Loop</vt:lpstr>
      <vt:lpstr>Loop</vt:lpstr>
      <vt:lpstr>Three methods Paho Python Loop</vt:lpstr>
      <vt:lpstr>Loop()</vt:lpstr>
      <vt:lpstr>MQTT QoS</vt:lpstr>
      <vt:lpstr>MQTT QoS Level</vt:lpstr>
      <vt:lpstr>QoS 0 – at most once</vt:lpstr>
      <vt:lpstr>Illustration</vt:lpstr>
      <vt:lpstr>QoS 1 - at least once</vt:lpstr>
      <vt:lpstr>Illustration</vt:lpstr>
      <vt:lpstr>QoS 2 - exactly once</vt:lpstr>
      <vt:lpstr>Illustration</vt:lpstr>
      <vt:lpstr>Use QoS 0 When …</vt:lpstr>
      <vt:lpstr>Use QoS 1 when …</vt:lpstr>
      <vt:lpstr>Use QoS 2 when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MQTT TUTORIAL</dc:title>
  <dc:creator>gandalf</dc:creator>
  <cp:lastModifiedBy>gandalf</cp:lastModifiedBy>
  <cp:revision>40</cp:revision>
  <dcterms:created xsi:type="dcterms:W3CDTF">2019-01-24T03:55:15Z</dcterms:created>
  <dcterms:modified xsi:type="dcterms:W3CDTF">2019-01-26T03:21:23Z</dcterms:modified>
</cp:coreProperties>
</file>