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Montserrat"/>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ontserrat-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sz="1050">
                <a:solidFill>
                  <a:srgbClr val="333333"/>
                </a:solidFill>
                <a:highlight>
                  <a:srgbClr val="FFFFFF"/>
                </a:highlight>
              </a:rPr>
              <a:t>For registered users: random forest provides best prediction (lowest MSE)</a:t>
            </a:r>
          </a:p>
          <a:p>
            <a:pPr lvl="0">
              <a:spcBef>
                <a:spcPts val="0"/>
              </a:spcBef>
              <a:buClr>
                <a:schemeClr val="dk1"/>
              </a:buClr>
              <a:buSzPct val="100000"/>
              <a:buFont typeface="Arial"/>
              <a:buNone/>
            </a:pPr>
            <a:r>
              <a:rPr lang="en" sz="1050">
                <a:solidFill>
                  <a:srgbClr val="333333"/>
                </a:solidFill>
                <a:highlight>
                  <a:srgbClr val="FFFFFF"/>
                </a:highlight>
              </a:rPr>
              <a:t>For Casual users: GBM got the best result</a:t>
            </a:r>
          </a:p>
          <a:p>
            <a:pPr lvl="0">
              <a:spcBef>
                <a:spcPts val="0"/>
              </a:spcBef>
              <a:buClr>
                <a:schemeClr val="dk1"/>
              </a:buClr>
              <a:buSzPct val="100000"/>
              <a:buFont typeface="Arial"/>
              <a:buNone/>
            </a:pPr>
            <a:r>
              <a:t/>
            </a:r>
            <a:endParaRPr sz="1050">
              <a:solidFill>
                <a:srgbClr val="333333"/>
              </a:solidFill>
              <a:highlight>
                <a:srgbClr val="FFFFFF"/>
              </a:highlight>
            </a:endParaRPr>
          </a:p>
          <a:p>
            <a:pPr lvl="0">
              <a:spcBef>
                <a:spcPts val="0"/>
              </a:spcBef>
              <a:buClr>
                <a:schemeClr val="dk1"/>
              </a:buClr>
              <a:buSzPct val="100000"/>
              <a:buFont typeface="Arial"/>
              <a:buNone/>
            </a:pPr>
            <a:r>
              <a:rPr lang="en" sz="1050">
                <a:solidFill>
                  <a:srgbClr val="333333"/>
                </a:solidFill>
                <a:highlight>
                  <a:srgbClr val="FFFFFF"/>
                </a:highlight>
              </a:rPr>
              <a:t>However, predicted results of random forest and GBM contain unwanted negative values, so we have to manually convert them to 0.</a:t>
            </a:r>
          </a:p>
          <a:p>
            <a:pPr lvl="0">
              <a:spcBef>
                <a:spcPts val="0"/>
              </a:spcBef>
              <a:buClr>
                <a:schemeClr val="dk1"/>
              </a:buClr>
              <a:buSzPct val="100000"/>
              <a:buFont typeface="Arial"/>
              <a:buNone/>
            </a:pPr>
            <a:r>
              <a:t/>
            </a:r>
            <a:endParaRPr sz="1050">
              <a:solidFill>
                <a:srgbClr val="333333"/>
              </a:solidFill>
              <a:highlight>
                <a:srgbClr val="FFFFFF"/>
              </a:highlight>
            </a:endParaRPr>
          </a:p>
          <a:p>
            <a:pPr lvl="0">
              <a:spcBef>
                <a:spcPts val="0"/>
              </a:spcBef>
              <a:buClr>
                <a:schemeClr val="dk1"/>
              </a:buClr>
              <a:buSzPct val="100000"/>
              <a:buFont typeface="Arial"/>
              <a:buNone/>
            </a:pPr>
            <a:r>
              <a:rPr lang="en" sz="1050">
                <a:solidFill>
                  <a:srgbClr val="333333"/>
                </a:solidFill>
                <a:highlight>
                  <a:srgbClr val="FFFFFF"/>
                </a:highlight>
              </a:rPr>
              <a:t>This transformation is crucial, because the final output we like to generate is the total number of rentals, which are derived from the predicted registered user (by RandomForest) and predicted casual users (by GBM). </a:t>
            </a:r>
          </a:p>
          <a:p>
            <a:pPr lvl="0">
              <a:spcBef>
                <a:spcPts val="0"/>
              </a:spcBef>
              <a:buClr>
                <a:schemeClr val="dk1"/>
              </a:buClr>
              <a:buSzPct val="100000"/>
              <a:buFont typeface="Arial"/>
              <a:buNone/>
            </a:pPr>
            <a:r>
              <a:t/>
            </a:r>
            <a:endParaRPr sz="1050">
              <a:solidFill>
                <a:srgbClr val="333333"/>
              </a:solidFill>
              <a:highlight>
                <a:srgbClr val="FFFFFF"/>
              </a:highlight>
            </a:endParaRPr>
          </a:p>
          <a:p>
            <a:pPr lvl="0">
              <a:spcBef>
                <a:spcPts val="0"/>
              </a:spcBef>
              <a:buClr>
                <a:schemeClr val="dk1"/>
              </a:buClr>
              <a:buSzPct val="100000"/>
              <a:buFont typeface="Arial"/>
              <a:buNone/>
            </a:pPr>
            <a:r>
              <a:rPr lang="en" sz="1050">
                <a:solidFill>
                  <a:srgbClr val="333333"/>
                </a:solidFill>
                <a:highlight>
                  <a:srgbClr val="FFFFFF"/>
                </a:highlight>
              </a:rPr>
              <a:t>With this additional step, we got the least MSE, which essential would be our ideal model.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50">
                <a:solidFill>
                  <a:srgbClr val="333333"/>
                </a:solidFill>
                <a:highlight>
                  <a:srgbClr val="FFFFFF"/>
                </a:highlight>
              </a:rPr>
              <a:t>Important Variables (Relative Influence) </a:t>
            </a:r>
          </a:p>
          <a:p>
            <a:pPr lvl="0">
              <a:spcBef>
                <a:spcPts val="0"/>
              </a:spcBef>
              <a:buNone/>
            </a:pPr>
            <a:r>
              <a:rPr lang="en" sz="1050">
                <a:solidFill>
                  <a:srgbClr val="333333"/>
                </a:solidFill>
                <a:highlight>
                  <a:srgbClr val="FFFFFF"/>
                </a:highlight>
              </a:rPr>
              <a:t>cnt: hr, yr, workingday, temp, mnth, weekday….. </a:t>
            </a:r>
          </a:p>
          <a:p>
            <a:pPr lvl="0">
              <a:spcBef>
                <a:spcPts val="0"/>
              </a:spcBef>
              <a:buNone/>
            </a:pPr>
            <a:r>
              <a:rPr lang="en" sz="1050">
                <a:solidFill>
                  <a:srgbClr val="333333"/>
                </a:solidFill>
                <a:highlight>
                  <a:srgbClr val="FFFFFF"/>
                </a:highlight>
              </a:rPr>
              <a:t>registered: hr, workingday, yr, mnth, weekday….. </a:t>
            </a:r>
          </a:p>
          <a:p>
            <a:pPr lvl="0">
              <a:spcBef>
                <a:spcPts val="0"/>
              </a:spcBef>
              <a:buNone/>
            </a:pPr>
            <a:r>
              <a:rPr lang="en" sz="1050">
                <a:solidFill>
                  <a:srgbClr val="333333"/>
                </a:solidFill>
                <a:highlight>
                  <a:srgbClr val="FFFFFF"/>
                </a:highlight>
              </a:rPr>
              <a:t>casual: hr, weekday, temp, workingday…..</a:t>
            </a:r>
          </a:p>
          <a:p>
            <a:pPr lvl="0">
              <a:spcBef>
                <a:spcPts val="0"/>
              </a:spcBef>
              <a:buNone/>
            </a:pPr>
            <a:r>
              <a:t/>
            </a:r>
            <a:endParaRPr sz="1050">
              <a:solidFill>
                <a:srgbClr val="333333"/>
              </a:solidFill>
              <a:highlight>
                <a:srgbClr val="FFFFFF"/>
              </a:highlight>
            </a:endParaRPr>
          </a:p>
          <a:p>
            <a:pPr lvl="0">
              <a:spcBef>
                <a:spcPts val="0"/>
              </a:spcBef>
              <a:buNone/>
            </a:pPr>
            <a:r>
              <a:rPr lang="en" sz="1050">
                <a:solidFill>
                  <a:srgbClr val="333333"/>
                </a:solidFill>
                <a:highlight>
                  <a:srgbClr val="FFFFFF"/>
                </a:highlight>
              </a:rPr>
              <a:t>Because of the similarities among these factors, we subjectly grouped them into 4 different factor groups and visualized the plottings against “cnt” (Total users), “registered” (Registered users), and “casual” (Casual users).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50">
                <a:solidFill>
                  <a:srgbClr val="333333"/>
                </a:solidFill>
                <a:highlight>
                  <a:srgbClr val="FFFFFF"/>
                </a:highlight>
              </a:rPr>
              <a:t>Since hour is the most significant factor for both registered and users, we plot a diagram on # of Bike Rentals vs. Hour of the Day from Sunday to Monday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333333"/>
                </a:solidFill>
                <a:highlight>
                  <a:srgbClr val="FFFFFF"/>
                </a:highlight>
              </a:rPr>
              <a:t>Since hour is the most significant factor for both registered and users, we plot a diagram on # of Bike Rentals vs. Hour od the Day from Sunday to Monday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50">
                <a:solidFill>
                  <a:srgbClr val="333333"/>
                </a:solidFill>
                <a:highlight>
                  <a:srgbClr val="FFFFFF"/>
                </a:highlight>
              </a:rPr>
              <a:t>in the graph, 0 stands for 2010 and 1 stands for 2011</a:t>
            </a:r>
          </a:p>
          <a:p>
            <a:pPr lvl="0">
              <a:spcBef>
                <a:spcPts val="0"/>
              </a:spcBef>
              <a:buNone/>
            </a:pPr>
            <a:r>
              <a:t/>
            </a:r>
            <a:endParaRPr sz="1050">
              <a:solidFill>
                <a:srgbClr val="333333"/>
              </a:solidFill>
              <a:highlight>
                <a:srgbClr val="FFFFFF"/>
              </a:highlight>
            </a:endParaRPr>
          </a:p>
          <a:p>
            <a:pPr lvl="0">
              <a:lnSpc>
                <a:spcPct val="142857"/>
              </a:lnSpc>
              <a:spcBef>
                <a:spcPts val="0"/>
              </a:spcBef>
              <a:spcAft>
                <a:spcPts val="800"/>
              </a:spcAft>
              <a:buClr>
                <a:schemeClr val="dk1"/>
              </a:buClr>
              <a:buSzPct val="100000"/>
              <a:buFont typeface="Arial"/>
              <a:buNone/>
            </a:pPr>
            <a:r>
              <a:rPr lang="en" sz="1050">
                <a:solidFill>
                  <a:srgbClr val="333333"/>
                </a:solidFill>
                <a:highlight>
                  <a:srgbClr val="FFFFFF"/>
                </a:highlight>
              </a:rPr>
              <a:t>Not only did the ridership of registered users increase significantly, there is also an interesting pattern. While the ridership of registered users of the first 7 months increased steadily, it appeared to be a jump from August in 2011. This might result from new policies or other environmental factors (perhaps the weather became much hotter at Fall 2011).</a:t>
            </a:r>
          </a:p>
          <a:p>
            <a:pPr lvl="0" rtl="0">
              <a:lnSpc>
                <a:spcPct val="142857"/>
              </a:lnSpc>
              <a:spcBef>
                <a:spcPts val="0"/>
              </a:spcBef>
              <a:spcAft>
                <a:spcPts val="800"/>
              </a:spcAft>
              <a:buNone/>
            </a:pPr>
            <a:r>
              <a:rPr lang="en" sz="1050">
                <a:solidFill>
                  <a:srgbClr val="333333"/>
                </a:solidFill>
                <a:highlight>
                  <a:srgbClr val="FFFFFF"/>
                </a:highlight>
              </a:rPr>
              <a:t>Also, in winter, usage is lower, which may be related to the lower temperature.</a:t>
            </a:r>
          </a:p>
          <a:p>
            <a:pPr lvl="0" rtl="0">
              <a:lnSpc>
                <a:spcPct val="142857"/>
              </a:lnSpc>
              <a:spcBef>
                <a:spcPts val="0"/>
              </a:spcBef>
              <a:spcAft>
                <a:spcPts val="800"/>
              </a:spcAft>
              <a:buNone/>
            </a:pPr>
            <a:r>
              <a:rPr lang="en" sz="1050">
                <a:solidFill>
                  <a:srgbClr val="333333"/>
                </a:solidFill>
                <a:highlight>
                  <a:srgbClr val="FFFFFF"/>
                </a:highlight>
              </a:rPr>
              <a:t>There were more casual users in spring and fall than summer and winter. This fact also explained why casual users are more affected by the environmental settings than registered users.</a:t>
            </a:r>
          </a:p>
          <a:p>
            <a:pPr lvl="0" rtl="0">
              <a:lnSpc>
                <a:spcPct val="142857"/>
              </a:lnSpc>
              <a:spcBef>
                <a:spcPts val="0"/>
              </a:spcBef>
              <a:spcAft>
                <a:spcPts val="800"/>
              </a:spcAft>
              <a:buNone/>
            </a:pPr>
            <a:r>
              <a:rPr lang="en" sz="1050">
                <a:solidFill>
                  <a:srgbClr val="333333"/>
                </a:solidFill>
                <a:highlight>
                  <a:srgbClr val="FFFFFF"/>
                </a:highlight>
              </a:rPr>
              <a:t>Recall the last graph, as compared to casual users, registered users are not as much influenced by environental factors as are causal users, because registered users of which contains a lot bike commuters still use the service, or they still have to go to work, even the weather is bad, .</a:t>
            </a:r>
          </a:p>
          <a:p>
            <a:pPr lvl="0">
              <a:lnSpc>
                <a:spcPct val="142857"/>
              </a:lnSpc>
              <a:spcBef>
                <a:spcPts val="0"/>
              </a:spcBef>
              <a:spcAft>
                <a:spcPts val="800"/>
              </a:spcAft>
              <a:buClr>
                <a:schemeClr val="dk1"/>
              </a:buClr>
              <a:buSzPct val="100000"/>
              <a:buFont typeface="Arial"/>
              <a:buNone/>
            </a:pPr>
            <a:r>
              <a:t/>
            </a:r>
            <a:endParaRPr sz="1050">
              <a:solidFill>
                <a:srgbClr val="333333"/>
              </a:solidFill>
              <a:highlight>
                <a:srgbClr val="FFFFFF"/>
              </a:highlight>
            </a:endParaRPr>
          </a:p>
          <a:p>
            <a:pPr lvl="0">
              <a:spcBef>
                <a:spcPts val="0"/>
              </a:spcBef>
              <a:buNone/>
            </a:pPr>
            <a:r>
              <a:t/>
            </a:r>
            <a:endParaRPr sz="1050">
              <a:solidFill>
                <a:srgbClr val="333333"/>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333333"/>
                </a:solidFill>
                <a:highlight>
                  <a:srgbClr val="FFFFFF"/>
                </a:highlight>
              </a:rPr>
              <a:t>Since hour is the most significant factor for both registered and users, we plot a diagram on # of Bike Rentals vs. Hour od the Day from Sunday to Monday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50">
                <a:solidFill>
                  <a:srgbClr val="333333"/>
                </a:solidFill>
                <a:highlight>
                  <a:srgbClr val="FFFFFF"/>
                </a:highlight>
              </a:rPr>
              <a:t>On working days, the peaking hours are very obvious, while on non-working days, many people use the rental bikes in the afternoon. One way to look at this is that maybe on a non-working day, people like to use the service for fun.</a:t>
            </a:r>
          </a:p>
          <a:p>
            <a:pPr lvl="0">
              <a:spcBef>
                <a:spcPts val="0"/>
              </a:spcBef>
              <a:buNone/>
            </a:pPr>
            <a:r>
              <a:t/>
            </a:r>
            <a:endParaRPr sz="1050">
              <a:solidFill>
                <a:srgbClr val="333333"/>
              </a:solidFill>
              <a:highlight>
                <a:srgbClr val="FFFFFF"/>
              </a:highlight>
            </a:endParaRPr>
          </a:p>
          <a:p>
            <a:pPr lvl="0">
              <a:spcBef>
                <a:spcPts val="0"/>
              </a:spcBef>
              <a:buNone/>
            </a:pPr>
            <a:r>
              <a:rPr lang="en" sz="1050">
                <a:solidFill>
                  <a:srgbClr val="333333"/>
                </a:solidFill>
                <a:highlight>
                  <a:srgbClr val="FFFFFF"/>
                </a:highlight>
              </a:rPr>
              <a:t>On working days, most registered users used rental bikes during peak periods, meaning that, again, most registered users are bike commuters. On non-working days, their usage was less fluctuated.</a:t>
            </a:r>
          </a:p>
          <a:p>
            <a:pPr lvl="0">
              <a:spcBef>
                <a:spcPts val="0"/>
              </a:spcBef>
              <a:buNone/>
            </a:pPr>
            <a:r>
              <a:t/>
            </a:r>
            <a:endParaRPr sz="1050">
              <a:solidFill>
                <a:srgbClr val="333333"/>
              </a:solidFill>
              <a:highlight>
                <a:srgbClr val="FFFFFF"/>
              </a:highlight>
            </a:endParaRPr>
          </a:p>
          <a:p>
            <a:pPr lvl="0">
              <a:spcBef>
                <a:spcPts val="0"/>
              </a:spcBef>
              <a:buNone/>
            </a:pPr>
            <a:r>
              <a:rPr lang="en" sz="1050">
                <a:solidFill>
                  <a:srgbClr val="333333"/>
                </a:solidFill>
                <a:highlight>
                  <a:srgbClr val="FFFFFF"/>
                </a:highlight>
              </a:rPr>
              <a:t>Given that most of the users are registered users (81%), of all 19% of totall user are casual users, a lot of whom appear to use the services on a non-working day, especially in day time, when human activities are vivid.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 the fourth factors group, we include the temperature, the feeling temperature and the humidity</a:t>
            </a:r>
          </a:p>
          <a:p>
            <a:pPr lvl="0">
              <a:spcBef>
                <a:spcPts val="0"/>
              </a:spcBef>
              <a:buNone/>
            </a:pPr>
            <a:r>
              <a:t/>
            </a:r>
            <a:endParaRPr/>
          </a:p>
          <a:p>
            <a:pPr lvl="0">
              <a:spcBef>
                <a:spcPts val="0"/>
              </a:spcBef>
              <a:buNone/>
            </a:pPr>
            <a:r>
              <a:rPr lang="en"/>
              <a:t>Temperature is somewhat the same as the feeling temperature</a:t>
            </a:r>
          </a:p>
          <a:p>
            <a:pPr lvl="0">
              <a:spcBef>
                <a:spcPts val="0"/>
              </a:spcBef>
              <a:buNone/>
            </a:pPr>
            <a:r>
              <a:rPr lang="en"/>
              <a:t>So we only provide the comparison of temperature to the users in slide</a:t>
            </a:r>
          </a:p>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Unless it’s the extreme weather, the humidity has little effect on the user.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The plotting results have confirmed our assumption that hr, mnth, workingday, temp, hum have major correlation with cnt/registered/casual. We also have the following interesting findings:</a:t>
            </a:r>
          </a:p>
          <a:p>
            <a:pPr lvl="0">
              <a:spcBef>
                <a:spcPts val="0"/>
              </a:spcBef>
              <a:buClr>
                <a:schemeClr val="dk1"/>
              </a:buClr>
              <a:buSzPct val="100000"/>
              <a:buFont typeface="Arial"/>
              <a:buNone/>
            </a:pPr>
            <a:r>
              <a:rPr lang="en"/>
              <a:t>1) Most registered users commute to work by rental bike. While casual users do not.</a:t>
            </a:r>
          </a:p>
          <a:p>
            <a:pPr lvl="0">
              <a:spcBef>
                <a:spcPts val="0"/>
              </a:spcBef>
              <a:buClr>
                <a:schemeClr val="dk1"/>
              </a:buClr>
              <a:buSzPct val="100000"/>
              <a:buFont typeface="Arial"/>
              <a:buNone/>
            </a:pPr>
            <a:r>
              <a:rPr lang="en"/>
              <a:t>2) 2012 saw an increase in users from 2011, contributed majorly by registered users.</a:t>
            </a:r>
          </a:p>
          <a:p>
            <a:pPr lvl="0">
              <a:spcBef>
                <a:spcPts val="0"/>
              </a:spcBef>
              <a:buClr>
                <a:schemeClr val="dk1"/>
              </a:buClr>
              <a:buSzPct val="100000"/>
              <a:buFont typeface="Arial"/>
              <a:buNone/>
            </a:pPr>
            <a:r>
              <a:rPr lang="en"/>
              <a:t>3) On working days and non-working days, the usage pattern by hour differs a lot.</a:t>
            </a:r>
          </a:p>
          <a:p>
            <a:pPr lvl="0">
              <a:spcBef>
                <a:spcPts val="0"/>
              </a:spcBef>
              <a:buClr>
                <a:schemeClr val="dk1"/>
              </a:buClr>
              <a:buSzPct val="100000"/>
              <a:buFont typeface="Arial"/>
              <a:buNone/>
            </a:pPr>
            <a:r>
              <a:rPr lang="en"/>
              <a:t>4) Casual users are more sensitive to weather condition than registered users.</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The biking sharing system should allot bikes considering these facts.</a:t>
            </a:r>
          </a:p>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50">
                <a:solidFill>
                  <a:srgbClr val="333333"/>
                </a:solidFill>
                <a:highlight>
                  <a:srgbClr val="FFFFFF"/>
                </a:highlight>
              </a:rPr>
              <a:t>Bike-sharing rental process is highly correlated to the environmental and seasonal settings. </a:t>
            </a:r>
          </a:p>
          <a:p>
            <a:pPr lvl="0">
              <a:spcBef>
                <a:spcPts val="0"/>
              </a:spcBef>
              <a:buNone/>
            </a:pPr>
            <a:r>
              <a:rPr lang="en" sz="1050">
                <a:solidFill>
                  <a:srgbClr val="333333"/>
                </a:solidFill>
                <a:highlight>
                  <a:srgbClr val="FFFFFF"/>
                </a:highlight>
              </a:rPr>
              <a:t>For instance, weather conditions, precipitation, day of week, season, hour of the day, etc. can affect the rental behaviors. </a:t>
            </a:r>
          </a:p>
          <a:p>
            <a:pPr lvl="0">
              <a:spcBef>
                <a:spcPts val="0"/>
              </a:spcBef>
              <a:buNone/>
            </a:pPr>
            <a:r>
              <a:rPr lang="en" sz="1050">
                <a:solidFill>
                  <a:srgbClr val="333333"/>
                </a:solidFill>
                <a:highlight>
                  <a:srgbClr val="FFFFFF"/>
                </a:highlight>
              </a:rPr>
              <a:t>The core data set is related to the two-year historical log corresponding to years 2011 and 2012 from Capital Bikeshare system, Washington D.C.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50">
                <a:solidFill>
                  <a:srgbClr val="333333"/>
                </a:solidFill>
                <a:highlight>
                  <a:srgbClr val="FFFFFF"/>
                </a:highlight>
              </a:rPr>
              <a:t>These models presented all run by the total rentals, then we run the models with two segments:</a:t>
            </a:r>
          </a:p>
          <a:p>
            <a:pPr lvl="0">
              <a:spcBef>
                <a:spcPts val="0"/>
              </a:spcBef>
              <a:buNone/>
            </a:pPr>
            <a:r>
              <a:rPr lang="en" sz="1050">
                <a:solidFill>
                  <a:srgbClr val="333333"/>
                </a:solidFill>
                <a:highlight>
                  <a:srgbClr val="FFFFFF"/>
                </a:highlight>
              </a:rPr>
              <a:t>Registered users, and random users.</a:t>
            </a:r>
          </a:p>
          <a:p>
            <a:pPr lvl="0">
              <a:spcBef>
                <a:spcPts val="0"/>
              </a:spcBef>
              <a:buNone/>
            </a:pPr>
            <a:r>
              <a:t/>
            </a:r>
            <a:endParaRPr sz="1050">
              <a:solidFill>
                <a:srgbClr val="333333"/>
              </a:solidFill>
              <a:highlight>
                <a:srgbClr val="FFFFFF"/>
              </a:highlight>
            </a:endParaRPr>
          </a:p>
          <a:p>
            <a:pPr lvl="0">
              <a:spcBef>
                <a:spcPts val="0"/>
              </a:spcBef>
              <a:buNone/>
            </a:pPr>
            <a:r>
              <a:t/>
            </a:r>
            <a:endParaRPr sz="1050">
              <a:solidFill>
                <a:srgbClr val="333333"/>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5.jpg"/><Relationship Id="rId4"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9.png"/><Relationship Id="rId4" Type="http://schemas.openxmlformats.org/officeDocument/2006/relationships/image" Target="../media/image00.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7.png"/><Relationship Id="rId4" Type="http://schemas.openxmlformats.org/officeDocument/2006/relationships/image" Target="../media/image17.png"/><Relationship Id="rId5" Type="http://schemas.openxmlformats.org/officeDocument/2006/relationships/image" Target="../media/image22.png"/><Relationship Id="rId6" Type="http://schemas.openxmlformats.org/officeDocument/2006/relationships/image" Target="../media/image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6.png"/><Relationship Id="rId4" Type="http://schemas.openxmlformats.org/officeDocument/2006/relationships/image" Target="../media/image00.png"/><Relationship Id="rId5" Type="http://schemas.openxmlformats.org/officeDocument/2006/relationships/image" Target="../media/image20.png"/><Relationship Id="rId6"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2.png"/><Relationship Id="rId4" Type="http://schemas.openxmlformats.org/officeDocument/2006/relationships/image" Target="../media/image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6.png"/><Relationship Id="rId4" Type="http://schemas.openxmlformats.org/officeDocument/2006/relationships/image" Target="../media/image0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4.png"/><Relationship Id="rId4" Type="http://schemas.openxmlformats.org/officeDocument/2006/relationships/image" Target="../media/image0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7.png"/><Relationship Id="rId4" Type="http://schemas.openxmlformats.org/officeDocument/2006/relationships/image" Target="../media/image31.png"/><Relationship Id="rId5" Type="http://schemas.openxmlformats.org/officeDocument/2006/relationships/image" Target="../media/image33.png"/><Relationship Id="rId6" Type="http://schemas.openxmlformats.org/officeDocument/2006/relationships/image" Target="../media/image0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0.png"/><Relationship Id="rId4" Type="http://schemas.openxmlformats.org/officeDocument/2006/relationships/image" Target="../media/image19.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0.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0.png"/><Relationship Id="rId4" Type="http://schemas.openxmlformats.org/officeDocument/2006/relationships/image" Target="../media/image25.png"/><Relationship Id="rId5"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6.png"/><Relationship Id="rId4"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0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0.png"/><Relationship Id="rId4" Type="http://schemas.openxmlformats.org/officeDocument/2006/relationships/image" Target="../media/image26.png"/><Relationship Id="rId5"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06.png"/><Relationship Id="rId4" Type="http://schemas.openxmlformats.org/officeDocument/2006/relationships/image" Target="../media/image0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6.png"/><Relationship Id="rId4"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7.png"/><Relationship Id="rId4" Type="http://schemas.openxmlformats.org/officeDocument/2006/relationships/image" Target="../media/image00.png"/><Relationship Id="rId5" Type="http://schemas.openxmlformats.org/officeDocument/2006/relationships/image" Target="../media/image01.jpg"/><Relationship Id="rId6" Type="http://schemas.openxmlformats.org/officeDocument/2006/relationships/image" Target="../media/image0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9.png"/><Relationship Id="rId4"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7.png"/><Relationship Id="rId4" Type="http://schemas.openxmlformats.org/officeDocument/2006/relationships/image" Target="../media/image00.png"/><Relationship Id="rId5" Type="http://schemas.openxmlformats.org/officeDocument/2006/relationships/image" Target="../media/image10.png"/><Relationship Id="rId6"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7.png"/><Relationship Id="rId4" Type="http://schemas.openxmlformats.org/officeDocument/2006/relationships/image" Target="../media/image00.png"/><Relationship Id="rId5"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7.png"/><Relationship Id="rId4" Type="http://schemas.openxmlformats.org/officeDocument/2006/relationships/image" Target="../media/image08.png"/><Relationship Id="rId5"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9.png"/><Relationship Id="rId4" Type="http://schemas.openxmlformats.org/officeDocument/2006/relationships/image" Target="../media/image00.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7.png"/><Relationship Id="rId4" Type="http://schemas.openxmlformats.org/officeDocument/2006/relationships/image" Target="../media/image18.png"/><Relationship Id="rId10" Type="http://schemas.openxmlformats.org/officeDocument/2006/relationships/image" Target="../media/image11.png"/><Relationship Id="rId9" Type="http://schemas.openxmlformats.org/officeDocument/2006/relationships/image" Target="../media/image00.png"/><Relationship Id="rId5" Type="http://schemas.openxmlformats.org/officeDocument/2006/relationships/image" Target="../media/image16.png"/><Relationship Id="rId6" Type="http://schemas.openxmlformats.org/officeDocument/2006/relationships/image" Target="../media/image13.png"/><Relationship Id="rId7" Type="http://schemas.openxmlformats.org/officeDocument/2006/relationships/image" Target="../media/image15.png"/><Relationship Id="rId8"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mt="75000"/>
          </a:blip>
          <a:stretch>
            <a:fillRect/>
          </a:stretch>
        </p:blipFill>
        <p:spPr>
          <a:xfrm>
            <a:off x="0" y="0"/>
            <a:ext cx="9144002" cy="5143499"/>
          </a:xfrm>
          <a:prstGeom prst="rect">
            <a:avLst/>
          </a:prstGeom>
          <a:noFill/>
          <a:ln>
            <a:noFill/>
          </a:ln>
        </p:spPr>
      </p:pic>
      <p:pic>
        <p:nvPicPr>
          <p:cNvPr id="55" name="Shape 55"/>
          <p:cNvPicPr preferRelativeResize="0"/>
          <p:nvPr/>
        </p:nvPicPr>
        <p:blipFill>
          <a:blip r:embed="rId4">
            <a:alphaModFix/>
          </a:blip>
          <a:stretch>
            <a:fillRect/>
          </a:stretch>
        </p:blipFill>
        <p:spPr>
          <a:xfrm rot="-1170589">
            <a:off x="1110250" y="774324"/>
            <a:ext cx="1142999" cy="647699"/>
          </a:xfrm>
          <a:prstGeom prst="rect">
            <a:avLst/>
          </a:prstGeom>
          <a:noFill/>
          <a:ln>
            <a:noFill/>
          </a:ln>
        </p:spPr>
      </p:pic>
      <p:sp>
        <p:nvSpPr>
          <p:cNvPr id="56" name="Shape 56"/>
          <p:cNvSpPr txBox="1"/>
          <p:nvPr>
            <p:ph type="ctrTitle"/>
          </p:nvPr>
        </p:nvSpPr>
        <p:spPr>
          <a:xfrm>
            <a:off x="1332175" y="733825"/>
            <a:ext cx="6563100" cy="1528200"/>
          </a:xfrm>
          <a:prstGeom prst="rect">
            <a:avLst/>
          </a:prstGeom>
          <a:ln>
            <a:noFill/>
          </a:ln>
        </p:spPr>
        <p:txBody>
          <a:bodyPr anchorCtr="0" anchor="b" bIns="91425" lIns="91425" rIns="91425" tIns="91425">
            <a:noAutofit/>
          </a:bodyPr>
          <a:lstStyle/>
          <a:p>
            <a:pPr lvl="0" rtl="0">
              <a:spcBef>
                <a:spcPts val="0"/>
              </a:spcBef>
              <a:buClr>
                <a:schemeClr val="dk1"/>
              </a:buClr>
              <a:buSzPct val="25000"/>
              <a:buFont typeface="Arial"/>
              <a:buNone/>
            </a:pPr>
            <a:r>
              <a:rPr b="1" lang="en" sz="7200">
                <a:latin typeface="Montserrat"/>
                <a:ea typeface="Montserrat"/>
                <a:cs typeface="Montserrat"/>
                <a:sym typeface="Montserrat"/>
              </a:rPr>
              <a:t>Bike-Sharing</a:t>
            </a:r>
          </a:p>
        </p:txBody>
      </p:sp>
      <p:sp>
        <p:nvSpPr>
          <p:cNvPr id="57" name="Shape 57"/>
          <p:cNvSpPr txBox="1"/>
          <p:nvPr>
            <p:ph idx="1" type="subTitle"/>
          </p:nvPr>
        </p:nvSpPr>
        <p:spPr>
          <a:xfrm>
            <a:off x="1942475" y="2809175"/>
            <a:ext cx="2440800" cy="1877700"/>
          </a:xfrm>
          <a:prstGeom prst="rect">
            <a:avLst/>
          </a:prstGeom>
        </p:spPr>
        <p:txBody>
          <a:bodyPr anchorCtr="0" anchor="t" bIns="91425" lIns="91425" rIns="91425" tIns="91425">
            <a:noAutofit/>
          </a:bodyPr>
          <a:lstStyle/>
          <a:p>
            <a:pPr lvl="0" rtl="0" algn="l">
              <a:spcBef>
                <a:spcPts val="0"/>
              </a:spcBef>
              <a:buClr>
                <a:schemeClr val="dk1"/>
              </a:buClr>
              <a:buSzPct val="45833"/>
              <a:buFont typeface="Arial"/>
              <a:buNone/>
            </a:pPr>
            <a:r>
              <a:rPr lang="en" sz="2400">
                <a:solidFill>
                  <a:srgbClr val="000000"/>
                </a:solidFill>
                <a:latin typeface="Montserrat"/>
                <a:ea typeface="Montserrat"/>
                <a:cs typeface="Montserrat"/>
                <a:sym typeface="Montserrat"/>
              </a:rPr>
              <a:t>Hsin-Yu Hu</a:t>
            </a:r>
          </a:p>
          <a:p>
            <a:pPr lvl="0" rtl="0" algn="l">
              <a:spcBef>
                <a:spcPts val="0"/>
              </a:spcBef>
              <a:buNone/>
            </a:pPr>
            <a:r>
              <a:rPr lang="en" sz="2400">
                <a:solidFill>
                  <a:srgbClr val="000000"/>
                </a:solidFill>
                <a:latin typeface="Montserrat"/>
                <a:ea typeface="Montserrat"/>
                <a:cs typeface="Montserrat"/>
                <a:sym typeface="Montserrat"/>
              </a:rPr>
              <a:t>Nan Ma</a:t>
            </a:r>
          </a:p>
          <a:p>
            <a:pPr lvl="0" rtl="0" algn="l">
              <a:spcBef>
                <a:spcPts val="0"/>
              </a:spcBef>
              <a:buClr>
                <a:schemeClr val="dk1"/>
              </a:buClr>
              <a:buSzPct val="45833"/>
              <a:buFont typeface="Arial"/>
              <a:buNone/>
            </a:pPr>
            <a:r>
              <a:rPr lang="en" sz="2400">
                <a:solidFill>
                  <a:srgbClr val="000000"/>
                </a:solidFill>
                <a:latin typeface="Montserrat"/>
                <a:ea typeface="Montserrat"/>
                <a:cs typeface="Montserrat"/>
                <a:sym typeface="Montserrat"/>
              </a:rPr>
              <a:t>Shuang Su</a:t>
            </a:r>
          </a:p>
          <a:p>
            <a:pPr lvl="0" rtl="0" algn="l">
              <a:spcBef>
                <a:spcPts val="0"/>
              </a:spcBef>
              <a:buNone/>
            </a:pPr>
            <a:r>
              <a:rPr lang="en" sz="2400">
                <a:solidFill>
                  <a:srgbClr val="000000"/>
                </a:solidFill>
                <a:latin typeface="Montserrat"/>
                <a:ea typeface="Montserrat"/>
                <a:cs typeface="Montserrat"/>
                <a:sym typeface="Montserrat"/>
              </a:rPr>
              <a:t>I-Ting Yu</a:t>
            </a:r>
          </a:p>
          <a:p>
            <a:pPr lvl="0" rtl="0" algn="l">
              <a:spcBef>
                <a:spcPts val="0"/>
              </a:spcBef>
              <a:buNone/>
            </a:pPr>
            <a:r>
              <a:t/>
            </a:r>
            <a:endParaRPr/>
          </a:p>
          <a:p>
            <a:pPr lvl="0" algn="l">
              <a:spcBef>
                <a:spcPts val="0"/>
              </a:spcBef>
              <a:buNone/>
            </a:pPr>
            <a:r>
              <a:t/>
            </a:r>
            <a:endParaRPr/>
          </a:p>
        </p:txBody>
      </p:sp>
      <p:sp>
        <p:nvSpPr>
          <p:cNvPr id="58" name="Shape 58"/>
          <p:cNvSpPr txBox="1"/>
          <p:nvPr/>
        </p:nvSpPr>
        <p:spPr>
          <a:xfrm>
            <a:off x="583025" y="4840900"/>
            <a:ext cx="7993800" cy="388800"/>
          </a:xfrm>
          <a:prstGeom prst="rect">
            <a:avLst/>
          </a:prstGeom>
          <a:noFill/>
          <a:ln>
            <a:noFill/>
          </a:ln>
        </p:spPr>
        <p:txBody>
          <a:bodyPr anchorCtr="0" anchor="t" bIns="91425" lIns="91425" rIns="91425" tIns="91425">
            <a:noAutofit/>
          </a:bodyPr>
          <a:lstStyle/>
          <a:p>
            <a:pPr lvl="0" rtl="0" algn="ctr">
              <a:lnSpc>
                <a:spcPct val="115000"/>
              </a:lnSpc>
              <a:spcBef>
                <a:spcPts val="0"/>
              </a:spcBef>
              <a:buClr>
                <a:schemeClr val="dk1"/>
              </a:buClr>
              <a:buFont typeface="Arial"/>
              <a:buNone/>
            </a:pPr>
            <a:r>
              <a:rPr lang="en">
                <a:solidFill>
                  <a:srgbClr val="666666"/>
                </a:solidFill>
                <a:latin typeface="Montserrat"/>
                <a:ea typeface="Montserrat"/>
                <a:cs typeface="Montserrat"/>
                <a:sym typeface="Montserrat"/>
              </a:rPr>
              <a:t>FNCE 3490 – DATA SCIENCE AND BUSINESS ANALYTICS | 2016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pic>
        <p:nvPicPr>
          <p:cNvPr id="140" name="Shape 140"/>
          <p:cNvPicPr preferRelativeResize="0"/>
          <p:nvPr/>
        </p:nvPicPr>
        <p:blipFill>
          <a:blip r:embed="rId3">
            <a:alphaModFix/>
          </a:blip>
          <a:stretch>
            <a:fillRect/>
          </a:stretch>
        </p:blipFill>
        <p:spPr>
          <a:xfrm>
            <a:off x="15039" y="0"/>
            <a:ext cx="9113919" cy="5143499"/>
          </a:xfrm>
          <a:prstGeom prst="rect">
            <a:avLst/>
          </a:prstGeom>
          <a:noFill/>
          <a:ln>
            <a:noFill/>
          </a:ln>
        </p:spPr>
      </p:pic>
      <p:sp>
        <p:nvSpPr>
          <p:cNvPr id="141" name="Shape 141"/>
          <p:cNvSpPr txBox="1"/>
          <p:nvPr>
            <p:ph type="title"/>
          </p:nvPr>
        </p:nvSpPr>
        <p:spPr>
          <a:xfrm>
            <a:off x="1267250" y="399325"/>
            <a:ext cx="6815400" cy="572700"/>
          </a:xfrm>
          <a:prstGeom prst="rect">
            <a:avLst/>
          </a:prstGeom>
        </p:spPr>
        <p:txBody>
          <a:bodyPr anchorCtr="0" anchor="t" bIns="91425" lIns="91425" rIns="91425" tIns="91425">
            <a:noAutofit/>
          </a:bodyPr>
          <a:lstStyle/>
          <a:p>
            <a:pPr lvl="0" rtl="0">
              <a:spcBef>
                <a:spcPts val="0"/>
              </a:spcBef>
              <a:buNone/>
            </a:pPr>
            <a:r>
              <a:rPr lang="en" sz="4000">
                <a:latin typeface="Montserrat"/>
                <a:ea typeface="Montserrat"/>
                <a:cs typeface="Montserrat"/>
                <a:sym typeface="Montserrat"/>
              </a:rPr>
              <a:t>Model Comparison (MSE)</a:t>
            </a:r>
          </a:p>
        </p:txBody>
      </p:sp>
      <p:pic>
        <p:nvPicPr>
          <p:cNvPr id="142" name="Shape 142"/>
          <p:cNvPicPr preferRelativeResize="0"/>
          <p:nvPr/>
        </p:nvPicPr>
        <p:blipFill>
          <a:blip r:embed="rId4">
            <a:alphaModFix/>
          </a:blip>
          <a:stretch>
            <a:fillRect/>
          </a:stretch>
        </p:blipFill>
        <p:spPr>
          <a:xfrm>
            <a:off x="3526175" y="4495800"/>
            <a:ext cx="1143000" cy="647700"/>
          </a:xfrm>
          <a:prstGeom prst="rect">
            <a:avLst/>
          </a:prstGeom>
          <a:noFill/>
          <a:ln>
            <a:noFill/>
          </a:ln>
        </p:spPr>
      </p:pic>
      <p:pic>
        <p:nvPicPr>
          <p:cNvPr id="143" name="Shape 143"/>
          <p:cNvPicPr preferRelativeResize="0"/>
          <p:nvPr/>
        </p:nvPicPr>
        <p:blipFill>
          <a:blip r:embed="rId5">
            <a:alphaModFix/>
          </a:blip>
          <a:stretch>
            <a:fillRect/>
          </a:stretch>
        </p:blipFill>
        <p:spPr>
          <a:xfrm>
            <a:off x="328349" y="1235300"/>
            <a:ext cx="8487299" cy="3079474"/>
          </a:xfrm>
          <a:prstGeom prst="rect">
            <a:avLst/>
          </a:prstGeom>
          <a:noFill/>
          <a:ln>
            <a:noFill/>
          </a:ln>
        </p:spPr>
      </p:pic>
      <p:cxnSp>
        <p:nvCxnSpPr>
          <p:cNvPr id="144" name="Shape 144"/>
          <p:cNvCxnSpPr/>
          <p:nvPr/>
        </p:nvCxnSpPr>
        <p:spPr>
          <a:xfrm>
            <a:off x="3641975" y="1501525"/>
            <a:ext cx="10800" cy="2619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mc:AlternateContent>
    <mc:Choice Requires="p14">
      <p:transition spd="med">
        <p14:prism dir="l"/>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pic>
        <p:nvPicPr>
          <p:cNvPr id="149" name="Shape 149"/>
          <p:cNvPicPr preferRelativeResize="0"/>
          <p:nvPr/>
        </p:nvPicPr>
        <p:blipFill>
          <a:blip r:embed="rId3">
            <a:alphaModFix amt="63000"/>
          </a:blip>
          <a:stretch>
            <a:fillRect/>
          </a:stretch>
        </p:blipFill>
        <p:spPr>
          <a:xfrm>
            <a:off x="15050" y="0"/>
            <a:ext cx="9143998" cy="5143499"/>
          </a:xfrm>
          <a:prstGeom prst="rect">
            <a:avLst/>
          </a:prstGeom>
          <a:noFill/>
          <a:ln>
            <a:noFill/>
          </a:ln>
        </p:spPr>
      </p:pic>
      <p:sp>
        <p:nvSpPr>
          <p:cNvPr id="150" name="Shape 150"/>
          <p:cNvSpPr txBox="1"/>
          <p:nvPr>
            <p:ph type="title"/>
          </p:nvPr>
        </p:nvSpPr>
        <p:spPr>
          <a:xfrm>
            <a:off x="2632600" y="228750"/>
            <a:ext cx="4351800" cy="572700"/>
          </a:xfrm>
          <a:prstGeom prst="rect">
            <a:avLst/>
          </a:prstGeom>
        </p:spPr>
        <p:txBody>
          <a:bodyPr anchorCtr="0" anchor="t" bIns="91425" lIns="91425" rIns="91425" tIns="91425">
            <a:noAutofit/>
          </a:bodyPr>
          <a:lstStyle/>
          <a:p>
            <a:pPr lvl="0" rtl="0">
              <a:spcBef>
                <a:spcPts val="0"/>
              </a:spcBef>
              <a:buNone/>
            </a:pPr>
            <a:r>
              <a:rPr lang="en" sz="3600">
                <a:latin typeface="Montserrat"/>
                <a:ea typeface="Montserrat"/>
                <a:cs typeface="Montserrat"/>
                <a:sym typeface="Montserrat"/>
              </a:rPr>
              <a:t>Model Selection</a:t>
            </a:r>
          </a:p>
        </p:txBody>
      </p:sp>
      <p:sp>
        <p:nvSpPr>
          <p:cNvPr id="151" name="Shape 151"/>
          <p:cNvSpPr txBox="1"/>
          <p:nvPr/>
        </p:nvSpPr>
        <p:spPr>
          <a:xfrm>
            <a:off x="1776600" y="712925"/>
            <a:ext cx="7105800" cy="1865400"/>
          </a:xfrm>
          <a:prstGeom prst="rect">
            <a:avLst/>
          </a:prstGeom>
          <a:noFill/>
          <a:ln>
            <a:noFill/>
          </a:ln>
        </p:spPr>
        <p:txBody>
          <a:bodyPr anchorCtr="0" anchor="t" bIns="91425" lIns="91425" rIns="91425" tIns="91425">
            <a:noAutofit/>
          </a:bodyPr>
          <a:lstStyle/>
          <a:p>
            <a:pPr lvl="0" rtl="0">
              <a:spcBef>
                <a:spcPts val="0"/>
              </a:spcBef>
              <a:buNone/>
            </a:pPr>
            <a:r>
              <a:t/>
            </a:r>
            <a:endParaRPr sz="1800">
              <a:solidFill>
                <a:srgbClr val="333333"/>
              </a:solidFill>
              <a:latin typeface="Calibri"/>
              <a:ea typeface="Calibri"/>
              <a:cs typeface="Calibri"/>
              <a:sym typeface="Calibri"/>
            </a:endParaRPr>
          </a:p>
          <a:p>
            <a:pPr indent="-381000" lvl="0" marL="457200" rtl="0">
              <a:spcBef>
                <a:spcPts val="0"/>
              </a:spcBef>
              <a:buClr>
                <a:srgbClr val="333333"/>
              </a:buClr>
              <a:buSzPct val="100000"/>
              <a:buFont typeface="Calibri"/>
              <a:buChar char="●"/>
            </a:pPr>
            <a:r>
              <a:rPr lang="en" sz="2400">
                <a:solidFill>
                  <a:srgbClr val="333333"/>
                </a:solidFill>
                <a:latin typeface="Calibri"/>
                <a:ea typeface="Calibri"/>
                <a:cs typeface="Calibri"/>
                <a:sym typeface="Calibri"/>
              </a:rPr>
              <a:t>Best Prediction:</a:t>
            </a:r>
          </a:p>
          <a:p>
            <a:pPr indent="-381000" lvl="1" marL="914400">
              <a:spcBef>
                <a:spcPts val="0"/>
              </a:spcBef>
              <a:buClr>
                <a:srgbClr val="333333"/>
              </a:buClr>
              <a:buSzPct val="100000"/>
              <a:buFont typeface="Calibri"/>
              <a:buChar char="○"/>
            </a:pPr>
            <a:r>
              <a:rPr lang="en" sz="2400">
                <a:solidFill>
                  <a:srgbClr val="333333"/>
                </a:solidFill>
                <a:latin typeface="Calibri"/>
                <a:ea typeface="Calibri"/>
                <a:cs typeface="Calibri"/>
                <a:sym typeface="Calibri"/>
              </a:rPr>
              <a:t>For Registered Users: Random Forest</a:t>
            </a:r>
          </a:p>
          <a:p>
            <a:pPr indent="-381000" lvl="1" marL="914400" rtl="0">
              <a:spcBef>
                <a:spcPts val="0"/>
              </a:spcBef>
              <a:buClr>
                <a:srgbClr val="333333"/>
              </a:buClr>
              <a:buSzPct val="100000"/>
              <a:buFont typeface="Calibri"/>
              <a:buChar char="○"/>
            </a:pPr>
            <a:r>
              <a:rPr lang="en" sz="2400">
                <a:solidFill>
                  <a:srgbClr val="333333"/>
                </a:solidFill>
                <a:latin typeface="Calibri"/>
                <a:ea typeface="Calibri"/>
                <a:cs typeface="Calibri"/>
                <a:sym typeface="Calibri"/>
              </a:rPr>
              <a:t>For Casual Users: GBM </a:t>
            </a:r>
          </a:p>
          <a:p>
            <a:pPr indent="-381000" lvl="0" marL="457200" rtl="0">
              <a:spcBef>
                <a:spcPts val="0"/>
              </a:spcBef>
              <a:buClr>
                <a:srgbClr val="333333"/>
              </a:buClr>
              <a:buSzPct val="100000"/>
              <a:buFont typeface="Calibri"/>
              <a:buChar char="●"/>
            </a:pPr>
            <a:r>
              <a:rPr lang="en" sz="2400">
                <a:solidFill>
                  <a:srgbClr val="333333"/>
                </a:solidFill>
                <a:latin typeface="Calibri"/>
                <a:ea typeface="Calibri"/>
                <a:cs typeface="Calibri"/>
                <a:sym typeface="Calibri"/>
              </a:rPr>
              <a:t>Transform them to our Ideal Model</a:t>
            </a:r>
          </a:p>
        </p:txBody>
      </p:sp>
      <p:pic>
        <p:nvPicPr>
          <p:cNvPr id="152" name="Shape 152"/>
          <p:cNvPicPr preferRelativeResize="0"/>
          <p:nvPr/>
        </p:nvPicPr>
        <p:blipFill>
          <a:blip r:embed="rId4">
            <a:alphaModFix/>
          </a:blip>
          <a:stretch>
            <a:fillRect/>
          </a:stretch>
        </p:blipFill>
        <p:spPr>
          <a:xfrm>
            <a:off x="721675" y="2578325"/>
            <a:ext cx="3455707" cy="2240050"/>
          </a:xfrm>
          <a:prstGeom prst="rect">
            <a:avLst/>
          </a:prstGeom>
          <a:noFill/>
          <a:ln>
            <a:noFill/>
          </a:ln>
        </p:spPr>
      </p:pic>
      <p:sp>
        <p:nvSpPr>
          <p:cNvPr id="153" name="Shape 153"/>
          <p:cNvSpPr txBox="1"/>
          <p:nvPr/>
        </p:nvSpPr>
        <p:spPr>
          <a:xfrm>
            <a:off x="660025" y="4742175"/>
            <a:ext cx="3646500" cy="479700"/>
          </a:xfrm>
          <a:prstGeom prst="rect">
            <a:avLst/>
          </a:prstGeom>
          <a:noFill/>
          <a:ln>
            <a:noFill/>
          </a:ln>
        </p:spPr>
        <p:txBody>
          <a:bodyPr anchorCtr="0" anchor="t" bIns="91425" lIns="91425" rIns="91425" tIns="91425">
            <a:noAutofit/>
          </a:bodyPr>
          <a:lstStyle/>
          <a:p>
            <a:pPr lvl="0">
              <a:spcBef>
                <a:spcPts val="0"/>
              </a:spcBef>
              <a:buNone/>
            </a:pPr>
            <a:r>
              <a:rPr lang="en"/>
              <a:t>Random forest model on registered users</a:t>
            </a:r>
          </a:p>
        </p:txBody>
      </p:sp>
      <p:pic>
        <p:nvPicPr>
          <p:cNvPr id="154" name="Shape 154"/>
          <p:cNvPicPr preferRelativeResize="0"/>
          <p:nvPr/>
        </p:nvPicPr>
        <p:blipFill>
          <a:blip r:embed="rId5">
            <a:alphaModFix/>
          </a:blip>
          <a:stretch>
            <a:fillRect/>
          </a:stretch>
        </p:blipFill>
        <p:spPr>
          <a:xfrm>
            <a:off x="4937616" y="2578325"/>
            <a:ext cx="3486184" cy="2240050"/>
          </a:xfrm>
          <a:prstGeom prst="rect">
            <a:avLst/>
          </a:prstGeom>
          <a:noFill/>
          <a:ln>
            <a:noFill/>
          </a:ln>
        </p:spPr>
      </p:pic>
      <p:sp>
        <p:nvSpPr>
          <p:cNvPr id="155" name="Shape 155"/>
          <p:cNvSpPr txBox="1"/>
          <p:nvPr/>
        </p:nvSpPr>
        <p:spPr>
          <a:xfrm>
            <a:off x="5447175" y="4742175"/>
            <a:ext cx="2725800" cy="479700"/>
          </a:xfrm>
          <a:prstGeom prst="rect">
            <a:avLst/>
          </a:prstGeom>
          <a:noFill/>
          <a:ln>
            <a:noFill/>
          </a:ln>
        </p:spPr>
        <p:txBody>
          <a:bodyPr anchorCtr="0" anchor="t" bIns="91425" lIns="91425" rIns="91425" tIns="91425">
            <a:noAutofit/>
          </a:bodyPr>
          <a:lstStyle/>
          <a:p>
            <a:pPr lvl="0" rtl="0">
              <a:spcBef>
                <a:spcPts val="0"/>
              </a:spcBef>
              <a:buNone/>
            </a:pPr>
            <a:r>
              <a:rPr lang="en"/>
              <a:t>GBM model on casual  users</a:t>
            </a:r>
          </a:p>
        </p:txBody>
      </p:sp>
      <p:pic>
        <p:nvPicPr>
          <p:cNvPr id="156" name="Shape 156"/>
          <p:cNvPicPr preferRelativeResize="0"/>
          <p:nvPr/>
        </p:nvPicPr>
        <p:blipFill>
          <a:blip r:embed="rId6">
            <a:alphaModFix/>
          </a:blip>
          <a:stretch>
            <a:fillRect/>
          </a:stretch>
        </p:blipFill>
        <p:spPr>
          <a:xfrm>
            <a:off x="4015550" y="4495800"/>
            <a:ext cx="1143000" cy="647700"/>
          </a:xfrm>
          <a:prstGeom prst="rect">
            <a:avLst/>
          </a:prstGeom>
          <a:noFill/>
          <a:ln>
            <a:noFill/>
          </a:ln>
        </p:spPr>
      </p:pic>
    </p:spTree>
  </p:cSld>
  <p:clrMapOvr>
    <a:masterClrMapping/>
  </p:clrMapOvr>
  <p:transition>
    <p:push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pic>
        <p:nvPicPr>
          <p:cNvPr id="161" name="Shape 161"/>
          <p:cNvPicPr preferRelativeResize="0"/>
          <p:nvPr/>
        </p:nvPicPr>
        <p:blipFill>
          <a:blip r:embed="rId3">
            <a:alphaModFix/>
          </a:blip>
          <a:stretch>
            <a:fillRect/>
          </a:stretch>
        </p:blipFill>
        <p:spPr>
          <a:xfrm>
            <a:off x="15050" y="-4950"/>
            <a:ext cx="9143998" cy="5143499"/>
          </a:xfrm>
          <a:prstGeom prst="rect">
            <a:avLst/>
          </a:prstGeom>
          <a:noFill/>
          <a:ln>
            <a:noFill/>
          </a:ln>
        </p:spPr>
      </p:pic>
      <p:pic>
        <p:nvPicPr>
          <p:cNvPr id="162" name="Shape 162"/>
          <p:cNvPicPr preferRelativeResize="0"/>
          <p:nvPr/>
        </p:nvPicPr>
        <p:blipFill>
          <a:blip r:embed="rId4">
            <a:alphaModFix/>
          </a:blip>
          <a:stretch>
            <a:fillRect/>
          </a:stretch>
        </p:blipFill>
        <p:spPr>
          <a:xfrm>
            <a:off x="1484125" y="1627024"/>
            <a:ext cx="1143000" cy="629825"/>
          </a:xfrm>
          <a:prstGeom prst="rect">
            <a:avLst/>
          </a:prstGeom>
          <a:noFill/>
          <a:ln>
            <a:noFill/>
          </a:ln>
        </p:spPr>
      </p:pic>
      <p:sp>
        <p:nvSpPr>
          <p:cNvPr id="163" name="Shape 163"/>
          <p:cNvSpPr txBox="1"/>
          <p:nvPr/>
        </p:nvSpPr>
        <p:spPr>
          <a:xfrm>
            <a:off x="3057225" y="3044100"/>
            <a:ext cx="5968500" cy="629700"/>
          </a:xfrm>
          <a:prstGeom prst="rect">
            <a:avLst/>
          </a:prstGeom>
          <a:noFill/>
          <a:ln>
            <a:noFill/>
          </a:ln>
        </p:spPr>
        <p:txBody>
          <a:bodyPr anchorCtr="0" anchor="ctr" bIns="91425" lIns="91425" rIns="91425" tIns="91425">
            <a:noAutofit/>
          </a:bodyPr>
          <a:lstStyle/>
          <a:p>
            <a:pPr lvl="0" rtl="0" algn="l">
              <a:lnSpc>
                <a:spcPct val="100000"/>
              </a:lnSpc>
              <a:spcBef>
                <a:spcPts val="0"/>
              </a:spcBef>
              <a:buNone/>
            </a:pPr>
            <a:r>
              <a:t/>
            </a:r>
            <a:endParaRPr sz="2400">
              <a:solidFill>
                <a:srgbClr val="434343"/>
              </a:solidFill>
              <a:highlight>
                <a:srgbClr val="FFFFFF"/>
              </a:highlight>
              <a:latin typeface="Montserrat"/>
              <a:ea typeface="Montserrat"/>
              <a:cs typeface="Montserrat"/>
              <a:sym typeface="Montserrat"/>
            </a:endParaRPr>
          </a:p>
        </p:txBody>
      </p:sp>
      <p:sp>
        <p:nvSpPr>
          <p:cNvPr id="164" name="Shape 164"/>
          <p:cNvSpPr txBox="1"/>
          <p:nvPr>
            <p:ph type="title"/>
          </p:nvPr>
        </p:nvSpPr>
        <p:spPr>
          <a:xfrm>
            <a:off x="979700" y="206550"/>
            <a:ext cx="7833600" cy="629700"/>
          </a:xfrm>
          <a:prstGeom prst="rect">
            <a:avLst/>
          </a:prstGeom>
        </p:spPr>
        <p:txBody>
          <a:bodyPr anchorCtr="0" anchor="t" bIns="91425" lIns="91425" rIns="91425" tIns="91425">
            <a:noAutofit/>
          </a:bodyPr>
          <a:lstStyle/>
          <a:p>
            <a:pPr lvl="0" rtl="0">
              <a:spcBef>
                <a:spcPts val="0"/>
              </a:spcBef>
              <a:buNone/>
            </a:pPr>
            <a:r>
              <a:rPr lang="en" sz="3600">
                <a:latin typeface="Montserrat"/>
                <a:ea typeface="Montserrat"/>
                <a:cs typeface="Montserrat"/>
                <a:sym typeface="Montserrat"/>
              </a:rPr>
              <a:t>Which variables are significant?</a:t>
            </a:r>
          </a:p>
        </p:txBody>
      </p:sp>
      <p:pic>
        <p:nvPicPr>
          <p:cNvPr id="165" name="Shape 165"/>
          <p:cNvPicPr preferRelativeResize="0"/>
          <p:nvPr/>
        </p:nvPicPr>
        <p:blipFill>
          <a:blip r:embed="rId5">
            <a:alphaModFix/>
          </a:blip>
          <a:stretch>
            <a:fillRect/>
          </a:stretch>
        </p:blipFill>
        <p:spPr>
          <a:xfrm>
            <a:off x="4619225" y="944400"/>
            <a:ext cx="3164025" cy="4149900"/>
          </a:xfrm>
          <a:prstGeom prst="rect">
            <a:avLst/>
          </a:prstGeom>
          <a:noFill/>
          <a:ln>
            <a:noFill/>
          </a:ln>
        </p:spPr>
      </p:pic>
      <p:pic>
        <p:nvPicPr>
          <p:cNvPr id="166" name="Shape 166"/>
          <p:cNvPicPr preferRelativeResize="0"/>
          <p:nvPr/>
        </p:nvPicPr>
        <p:blipFill>
          <a:blip r:embed="rId6">
            <a:alphaModFix/>
          </a:blip>
          <a:stretch>
            <a:fillRect/>
          </a:stretch>
        </p:blipFill>
        <p:spPr>
          <a:xfrm>
            <a:off x="353475" y="844075"/>
            <a:ext cx="4340299" cy="3455325"/>
          </a:xfrm>
          <a:prstGeom prst="rect">
            <a:avLst/>
          </a:prstGeom>
          <a:noFill/>
          <a:ln>
            <a:noFill/>
          </a:ln>
        </p:spPr>
      </p:pic>
      <p:pic>
        <p:nvPicPr>
          <p:cNvPr id="167" name="Shape 167"/>
          <p:cNvPicPr preferRelativeResize="0"/>
          <p:nvPr/>
        </p:nvPicPr>
        <p:blipFill>
          <a:blip r:embed="rId4">
            <a:alphaModFix/>
          </a:blip>
          <a:stretch>
            <a:fillRect/>
          </a:stretch>
        </p:blipFill>
        <p:spPr>
          <a:xfrm>
            <a:off x="4084175" y="4490850"/>
            <a:ext cx="1143000" cy="647700"/>
          </a:xfrm>
          <a:prstGeom prst="rect">
            <a:avLst/>
          </a:prstGeom>
          <a:noFill/>
          <a:ln>
            <a:noFill/>
          </a:ln>
        </p:spPr>
      </p:pic>
    </p:spTree>
  </p:cSld>
  <p:clrMapOvr>
    <a:masterClrMapping/>
  </p:clrMapOvr>
  <p:transition>
    <p:push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pic>
        <p:nvPicPr>
          <p:cNvPr id="172" name="Shape 172"/>
          <p:cNvPicPr preferRelativeResize="0"/>
          <p:nvPr/>
        </p:nvPicPr>
        <p:blipFill>
          <a:blip r:embed="rId3">
            <a:alphaModFix/>
          </a:blip>
          <a:stretch>
            <a:fillRect/>
          </a:stretch>
        </p:blipFill>
        <p:spPr>
          <a:xfrm>
            <a:off x="15039" y="0"/>
            <a:ext cx="9113919" cy="5143499"/>
          </a:xfrm>
          <a:prstGeom prst="rect">
            <a:avLst/>
          </a:prstGeom>
          <a:noFill/>
          <a:ln>
            <a:noFill/>
          </a:ln>
        </p:spPr>
      </p:pic>
      <p:sp>
        <p:nvSpPr>
          <p:cNvPr id="173" name="Shape 173"/>
          <p:cNvSpPr txBox="1"/>
          <p:nvPr>
            <p:ph type="title"/>
          </p:nvPr>
        </p:nvSpPr>
        <p:spPr>
          <a:xfrm>
            <a:off x="2196775" y="597425"/>
            <a:ext cx="4867800" cy="572700"/>
          </a:xfrm>
          <a:prstGeom prst="rect">
            <a:avLst/>
          </a:prstGeom>
        </p:spPr>
        <p:txBody>
          <a:bodyPr anchorCtr="0" anchor="t" bIns="91425" lIns="91425" rIns="91425" tIns="91425">
            <a:noAutofit/>
          </a:bodyPr>
          <a:lstStyle/>
          <a:p>
            <a:pPr lvl="0">
              <a:spcBef>
                <a:spcPts val="0"/>
              </a:spcBef>
              <a:buNone/>
            </a:pPr>
            <a:r>
              <a:rPr lang="en" sz="3600">
                <a:latin typeface="Montserrat"/>
                <a:ea typeface="Montserrat"/>
                <a:cs typeface="Montserrat"/>
                <a:sym typeface="Montserrat"/>
              </a:rPr>
              <a:t>Important Variables</a:t>
            </a:r>
          </a:p>
        </p:txBody>
      </p:sp>
      <p:sp>
        <p:nvSpPr>
          <p:cNvPr id="174" name="Shape 174"/>
          <p:cNvSpPr txBox="1"/>
          <p:nvPr>
            <p:ph idx="1" type="body"/>
          </p:nvPr>
        </p:nvSpPr>
        <p:spPr>
          <a:xfrm>
            <a:off x="2125625" y="1625325"/>
            <a:ext cx="5720700" cy="3416400"/>
          </a:xfrm>
          <a:prstGeom prst="rect">
            <a:avLst/>
          </a:prstGeom>
        </p:spPr>
        <p:txBody>
          <a:bodyPr anchorCtr="0" anchor="t" bIns="91425" lIns="91425" rIns="91425" tIns="91425">
            <a:noAutofit/>
          </a:bodyPr>
          <a:lstStyle/>
          <a:p>
            <a:pPr lvl="0">
              <a:lnSpc>
                <a:spcPct val="100000"/>
              </a:lnSpc>
              <a:spcBef>
                <a:spcPts val="0"/>
              </a:spcBef>
              <a:buNone/>
            </a:pPr>
            <a:r>
              <a:rPr lang="en" sz="3000">
                <a:solidFill>
                  <a:srgbClr val="000000"/>
                </a:solidFill>
                <a:latin typeface="Calibri"/>
                <a:ea typeface="Calibri"/>
                <a:cs typeface="Calibri"/>
                <a:sym typeface="Calibri"/>
              </a:rPr>
              <a:t>Four Factor Groups:</a:t>
            </a:r>
          </a:p>
          <a:p>
            <a:pPr indent="-419100" lvl="0" marL="914400">
              <a:lnSpc>
                <a:spcPct val="100000"/>
              </a:lnSpc>
              <a:spcBef>
                <a:spcPts val="0"/>
              </a:spcBef>
              <a:buClr>
                <a:srgbClr val="000000"/>
              </a:buClr>
              <a:buSzPct val="100000"/>
              <a:buFont typeface="Calibri"/>
            </a:pPr>
            <a:r>
              <a:rPr lang="en" sz="3000">
                <a:solidFill>
                  <a:srgbClr val="000000"/>
                </a:solidFill>
                <a:latin typeface="Calibri"/>
                <a:ea typeface="Calibri"/>
                <a:cs typeface="Calibri"/>
                <a:sym typeface="Calibri"/>
              </a:rPr>
              <a:t>hr</a:t>
            </a:r>
          </a:p>
          <a:p>
            <a:pPr indent="-419100" lvl="0" marL="914400">
              <a:lnSpc>
                <a:spcPct val="100000"/>
              </a:lnSpc>
              <a:spcBef>
                <a:spcPts val="0"/>
              </a:spcBef>
              <a:buClr>
                <a:srgbClr val="000000"/>
              </a:buClr>
              <a:buSzPct val="100000"/>
              <a:buFont typeface="Calibri"/>
            </a:pPr>
            <a:r>
              <a:rPr lang="en" sz="3000">
                <a:solidFill>
                  <a:srgbClr val="000000"/>
                </a:solidFill>
                <a:latin typeface="Calibri"/>
                <a:ea typeface="Calibri"/>
                <a:cs typeface="Calibri"/>
                <a:sym typeface="Calibri"/>
              </a:rPr>
              <a:t>yr, mnth</a:t>
            </a:r>
          </a:p>
          <a:p>
            <a:pPr indent="-419100" lvl="0" marL="914400" rtl="0">
              <a:lnSpc>
                <a:spcPct val="100000"/>
              </a:lnSpc>
              <a:spcBef>
                <a:spcPts val="0"/>
              </a:spcBef>
              <a:buClr>
                <a:srgbClr val="000000"/>
              </a:buClr>
              <a:buSzPct val="100000"/>
              <a:buFont typeface="Calibri"/>
            </a:pPr>
            <a:r>
              <a:rPr lang="en" sz="3000">
                <a:solidFill>
                  <a:srgbClr val="000000"/>
                </a:solidFill>
                <a:latin typeface="Calibri"/>
                <a:ea typeface="Calibri"/>
                <a:cs typeface="Calibri"/>
                <a:sym typeface="Calibri"/>
              </a:rPr>
              <a:t>working, weekday, holiday</a:t>
            </a:r>
          </a:p>
          <a:p>
            <a:pPr indent="-419100" lvl="0" marL="914400">
              <a:lnSpc>
                <a:spcPct val="100000"/>
              </a:lnSpc>
              <a:spcBef>
                <a:spcPts val="0"/>
              </a:spcBef>
              <a:buClr>
                <a:srgbClr val="000000"/>
              </a:buClr>
              <a:buSzPct val="100000"/>
              <a:buFont typeface="Calibri"/>
            </a:pPr>
            <a:r>
              <a:rPr lang="en" sz="3000">
                <a:solidFill>
                  <a:srgbClr val="000000"/>
                </a:solidFill>
                <a:latin typeface="Calibri"/>
                <a:ea typeface="Calibri"/>
                <a:cs typeface="Calibri"/>
                <a:sym typeface="Calibri"/>
              </a:rPr>
              <a:t>temp, atemp, humidity</a:t>
            </a:r>
          </a:p>
        </p:txBody>
      </p:sp>
      <p:pic>
        <p:nvPicPr>
          <p:cNvPr id="175" name="Shape 175"/>
          <p:cNvPicPr preferRelativeResize="0"/>
          <p:nvPr/>
        </p:nvPicPr>
        <p:blipFill>
          <a:blip r:embed="rId4">
            <a:alphaModFix/>
          </a:blip>
          <a:stretch>
            <a:fillRect/>
          </a:stretch>
        </p:blipFill>
        <p:spPr>
          <a:xfrm>
            <a:off x="4283800" y="4495800"/>
            <a:ext cx="1143000" cy="647700"/>
          </a:xfrm>
          <a:prstGeom prst="rect">
            <a:avLst/>
          </a:prstGeom>
          <a:noFill/>
          <a:ln>
            <a:noFill/>
          </a:ln>
        </p:spPr>
      </p:pic>
    </p:spTree>
  </p:cSld>
  <p:clrMapOvr>
    <a:masterClrMapping/>
  </p:clrMapOvr>
  <p:transition>
    <p:push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pic>
        <p:nvPicPr>
          <p:cNvPr id="180" name="Shape 180"/>
          <p:cNvPicPr preferRelativeResize="0"/>
          <p:nvPr/>
        </p:nvPicPr>
        <p:blipFill>
          <a:blip r:embed="rId3">
            <a:alphaModFix/>
          </a:blip>
          <a:stretch>
            <a:fillRect/>
          </a:stretch>
        </p:blipFill>
        <p:spPr>
          <a:xfrm>
            <a:off x="15050" y="-4950"/>
            <a:ext cx="9143998" cy="5143499"/>
          </a:xfrm>
          <a:prstGeom prst="rect">
            <a:avLst/>
          </a:prstGeom>
          <a:noFill/>
          <a:ln>
            <a:noFill/>
          </a:ln>
        </p:spPr>
      </p:pic>
      <p:pic>
        <p:nvPicPr>
          <p:cNvPr id="181" name="Shape 181"/>
          <p:cNvPicPr preferRelativeResize="0"/>
          <p:nvPr/>
        </p:nvPicPr>
        <p:blipFill>
          <a:blip r:embed="rId4">
            <a:alphaModFix/>
          </a:blip>
          <a:stretch>
            <a:fillRect/>
          </a:stretch>
        </p:blipFill>
        <p:spPr>
          <a:xfrm>
            <a:off x="1484125" y="1627024"/>
            <a:ext cx="1143000" cy="629825"/>
          </a:xfrm>
          <a:prstGeom prst="rect">
            <a:avLst/>
          </a:prstGeom>
          <a:noFill/>
          <a:ln>
            <a:noFill/>
          </a:ln>
        </p:spPr>
      </p:pic>
      <p:sp>
        <p:nvSpPr>
          <p:cNvPr id="182" name="Shape 182"/>
          <p:cNvSpPr txBox="1"/>
          <p:nvPr/>
        </p:nvSpPr>
        <p:spPr>
          <a:xfrm>
            <a:off x="3057225" y="3044100"/>
            <a:ext cx="5968500" cy="629700"/>
          </a:xfrm>
          <a:prstGeom prst="rect">
            <a:avLst/>
          </a:prstGeom>
          <a:noFill/>
          <a:ln>
            <a:noFill/>
          </a:ln>
        </p:spPr>
        <p:txBody>
          <a:bodyPr anchorCtr="0" anchor="ctr" bIns="91425" lIns="91425" rIns="91425" tIns="91425">
            <a:noAutofit/>
          </a:bodyPr>
          <a:lstStyle/>
          <a:p>
            <a:pPr lvl="0" algn="ctr">
              <a:lnSpc>
                <a:spcPct val="100000"/>
              </a:lnSpc>
              <a:spcBef>
                <a:spcPts val="0"/>
              </a:spcBef>
              <a:buNone/>
            </a:pPr>
            <a:r>
              <a:rPr lang="en" sz="2400">
                <a:solidFill>
                  <a:srgbClr val="434343"/>
                </a:solidFill>
                <a:highlight>
                  <a:srgbClr val="FFFFFF"/>
                </a:highlight>
                <a:latin typeface="Montserrat"/>
                <a:ea typeface="Montserrat"/>
                <a:cs typeface="Montserrat"/>
                <a:sym typeface="Montserrat"/>
              </a:rPr>
              <a:t>Vis</a:t>
            </a:r>
            <a:r>
              <a:rPr lang="en" sz="2400">
                <a:solidFill>
                  <a:srgbClr val="434343"/>
                </a:solidFill>
                <a:highlight>
                  <a:srgbClr val="FFFFFF"/>
                </a:highlight>
                <a:latin typeface="Montserrat"/>
                <a:ea typeface="Montserrat"/>
                <a:cs typeface="Montserrat"/>
                <a:sym typeface="Montserrat"/>
              </a:rPr>
              <a:t>ualize the story behind the scene.</a:t>
            </a:r>
          </a:p>
        </p:txBody>
      </p:sp>
      <p:sp>
        <p:nvSpPr>
          <p:cNvPr id="183" name="Shape 183"/>
          <p:cNvSpPr txBox="1"/>
          <p:nvPr>
            <p:ph type="title"/>
          </p:nvPr>
        </p:nvSpPr>
        <p:spPr>
          <a:xfrm>
            <a:off x="1640150" y="1866100"/>
            <a:ext cx="6547200" cy="1164900"/>
          </a:xfrm>
          <a:prstGeom prst="rect">
            <a:avLst/>
          </a:prstGeom>
        </p:spPr>
        <p:txBody>
          <a:bodyPr anchorCtr="0" anchor="t" bIns="91425" lIns="91425" rIns="91425" tIns="91425">
            <a:noAutofit/>
          </a:bodyPr>
          <a:lstStyle/>
          <a:p>
            <a:pPr lvl="0">
              <a:spcBef>
                <a:spcPts val="0"/>
              </a:spcBef>
              <a:buNone/>
            </a:pPr>
            <a:r>
              <a:rPr b="1" lang="en" sz="8000">
                <a:latin typeface="Montserrat"/>
                <a:ea typeface="Montserrat"/>
                <a:cs typeface="Montserrat"/>
                <a:sym typeface="Montserrat"/>
              </a:rPr>
              <a:t>Exploration</a:t>
            </a:r>
          </a:p>
        </p:txBody>
      </p:sp>
      <p:sp>
        <p:nvSpPr>
          <p:cNvPr id="184" name="Shape 184"/>
          <p:cNvSpPr/>
          <p:nvPr/>
        </p:nvSpPr>
        <p:spPr>
          <a:xfrm>
            <a:off x="3057225" y="2388050"/>
            <a:ext cx="157500" cy="2755500"/>
          </a:xfrm>
          <a:prstGeom prst="rect">
            <a:avLst/>
          </a:prstGeom>
          <a:solidFill>
            <a:srgbClr val="000000"/>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p:nvPr/>
        </p:nvSpPr>
        <p:spPr>
          <a:xfrm>
            <a:off x="5963475" y="-25"/>
            <a:ext cx="3256800" cy="5143500"/>
          </a:xfrm>
          <a:prstGeom prst="rect">
            <a:avLst/>
          </a:prstGeom>
          <a:solidFill>
            <a:srgbClr val="E6F6FE"/>
          </a:solidFill>
          <a:ln>
            <a:noFill/>
          </a:ln>
        </p:spPr>
        <p:txBody>
          <a:bodyPr anchorCtr="0" anchor="ctr" bIns="91425" lIns="91425" rIns="91425" tIns="91425">
            <a:noAutofit/>
          </a:bodyPr>
          <a:lstStyle/>
          <a:p>
            <a:pPr lvl="0">
              <a:spcBef>
                <a:spcPts val="0"/>
              </a:spcBef>
              <a:buNone/>
            </a:pPr>
            <a:r>
              <a:t/>
            </a:r>
            <a:endParaRPr/>
          </a:p>
        </p:txBody>
      </p:sp>
      <p:sp>
        <p:nvSpPr>
          <p:cNvPr id="190" name="Shape 190"/>
          <p:cNvSpPr txBox="1"/>
          <p:nvPr>
            <p:ph type="title"/>
          </p:nvPr>
        </p:nvSpPr>
        <p:spPr>
          <a:xfrm>
            <a:off x="6219050" y="986400"/>
            <a:ext cx="2685300" cy="3688500"/>
          </a:xfrm>
          <a:prstGeom prst="rect">
            <a:avLst/>
          </a:prstGeom>
        </p:spPr>
        <p:txBody>
          <a:bodyPr anchorCtr="0" anchor="ctr" bIns="91425" lIns="91425" rIns="91425" tIns="91425">
            <a:noAutofit/>
          </a:bodyPr>
          <a:lstStyle/>
          <a:p>
            <a:pPr lvl="0">
              <a:spcBef>
                <a:spcPts val="0"/>
              </a:spcBef>
              <a:buClr>
                <a:schemeClr val="dk1"/>
              </a:buClr>
              <a:buSzPct val="61111"/>
              <a:buFont typeface="Arial"/>
              <a:buNone/>
            </a:pPr>
            <a:r>
              <a:rPr b="1" lang="en" sz="1800">
                <a:solidFill>
                  <a:srgbClr val="333333"/>
                </a:solidFill>
                <a:latin typeface="Calibri"/>
                <a:ea typeface="Calibri"/>
                <a:cs typeface="Calibri"/>
                <a:sym typeface="Calibri"/>
              </a:rPr>
              <a:t>Manually Divided into 5 day parts </a:t>
            </a:r>
          </a:p>
          <a:p>
            <a:pPr indent="-342900" lvl="0" marL="457200" rtl="0">
              <a:spcBef>
                <a:spcPts val="0"/>
              </a:spcBef>
              <a:buClr>
                <a:srgbClr val="333333"/>
              </a:buClr>
              <a:buSzPct val="100000"/>
              <a:buFont typeface="Calibri"/>
              <a:buChar char="●"/>
            </a:pPr>
            <a:r>
              <a:rPr lang="en" sz="1800">
                <a:latin typeface="Calibri"/>
                <a:ea typeface="Calibri"/>
                <a:cs typeface="Calibri"/>
                <a:sym typeface="Calibri"/>
              </a:rPr>
              <a:t>Early Morning</a:t>
            </a:r>
          </a:p>
          <a:p>
            <a:pPr indent="-342900" lvl="1" marL="914400" rtl="0">
              <a:spcBef>
                <a:spcPts val="0"/>
              </a:spcBef>
              <a:buSzPct val="100000"/>
              <a:buFont typeface="Calibri"/>
              <a:buChar char="○"/>
            </a:pPr>
            <a:r>
              <a:rPr lang="en" sz="1800">
                <a:latin typeface="Calibri"/>
                <a:ea typeface="Calibri"/>
                <a:cs typeface="Calibri"/>
                <a:sym typeface="Calibri"/>
              </a:rPr>
              <a:t>0 - 6 </a:t>
            </a:r>
          </a:p>
          <a:p>
            <a:pPr indent="-342900" lvl="0" marL="457200" rtl="0">
              <a:spcBef>
                <a:spcPts val="0"/>
              </a:spcBef>
              <a:buSzPct val="100000"/>
              <a:buFont typeface="Calibri"/>
              <a:buChar char="●"/>
            </a:pPr>
            <a:r>
              <a:rPr lang="en" sz="1800">
                <a:latin typeface="Calibri"/>
                <a:ea typeface="Calibri"/>
                <a:cs typeface="Calibri"/>
                <a:sym typeface="Calibri"/>
              </a:rPr>
              <a:t>Peak Morning</a:t>
            </a:r>
          </a:p>
          <a:p>
            <a:pPr indent="-342900" lvl="1" marL="914400" rtl="0">
              <a:spcBef>
                <a:spcPts val="0"/>
              </a:spcBef>
              <a:buSzPct val="100000"/>
              <a:buFont typeface="Calibri"/>
              <a:buChar char="○"/>
            </a:pPr>
            <a:r>
              <a:rPr lang="en" sz="1800">
                <a:latin typeface="Calibri"/>
                <a:ea typeface="Calibri"/>
                <a:cs typeface="Calibri"/>
                <a:sym typeface="Calibri"/>
              </a:rPr>
              <a:t>7 - 8 </a:t>
            </a:r>
          </a:p>
          <a:p>
            <a:pPr indent="-342900" lvl="0" marL="457200" rtl="0">
              <a:spcBef>
                <a:spcPts val="0"/>
              </a:spcBef>
              <a:buSzPct val="100000"/>
              <a:buFont typeface="Calibri"/>
              <a:buChar char="●"/>
            </a:pPr>
            <a:r>
              <a:rPr lang="en" sz="1800">
                <a:latin typeface="Calibri"/>
                <a:ea typeface="Calibri"/>
                <a:cs typeface="Calibri"/>
                <a:sym typeface="Calibri"/>
              </a:rPr>
              <a:t>Day</a:t>
            </a:r>
          </a:p>
          <a:p>
            <a:pPr indent="-342900" lvl="1" marL="914400" rtl="0">
              <a:spcBef>
                <a:spcPts val="0"/>
              </a:spcBef>
              <a:buSzPct val="100000"/>
              <a:buFont typeface="Calibri"/>
              <a:buChar char="○"/>
            </a:pPr>
            <a:r>
              <a:rPr lang="en" sz="1800">
                <a:latin typeface="Calibri"/>
                <a:ea typeface="Calibri"/>
                <a:cs typeface="Calibri"/>
                <a:sym typeface="Calibri"/>
              </a:rPr>
              <a:t>9 - 16</a:t>
            </a:r>
          </a:p>
          <a:p>
            <a:pPr indent="-342900" lvl="0" marL="457200" rtl="0">
              <a:spcBef>
                <a:spcPts val="0"/>
              </a:spcBef>
              <a:buSzPct val="100000"/>
              <a:buFont typeface="Calibri"/>
              <a:buChar char="●"/>
            </a:pPr>
            <a:r>
              <a:rPr lang="en" sz="1800">
                <a:latin typeface="Calibri"/>
                <a:ea typeface="Calibri"/>
                <a:cs typeface="Calibri"/>
                <a:sym typeface="Calibri"/>
              </a:rPr>
              <a:t>Peak Evening</a:t>
            </a:r>
          </a:p>
          <a:p>
            <a:pPr indent="-342900" lvl="1" marL="914400" rtl="0">
              <a:spcBef>
                <a:spcPts val="0"/>
              </a:spcBef>
              <a:buSzPct val="100000"/>
              <a:buFont typeface="Calibri"/>
              <a:buChar char="○"/>
            </a:pPr>
            <a:r>
              <a:rPr lang="en" sz="1800">
                <a:latin typeface="Calibri"/>
                <a:ea typeface="Calibri"/>
                <a:cs typeface="Calibri"/>
                <a:sym typeface="Calibri"/>
              </a:rPr>
              <a:t>17- 19</a:t>
            </a:r>
          </a:p>
          <a:p>
            <a:pPr indent="-342900" lvl="0" marL="457200" rtl="0">
              <a:spcBef>
                <a:spcPts val="0"/>
              </a:spcBef>
              <a:buSzPct val="100000"/>
              <a:buFont typeface="Calibri"/>
              <a:buChar char="●"/>
            </a:pPr>
            <a:r>
              <a:rPr lang="en" sz="1800">
                <a:latin typeface="Calibri"/>
                <a:ea typeface="Calibri"/>
                <a:cs typeface="Calibri"/>
                <a:sym typeface="Calibri"/>
              </a:rPr>
              <a:t>Night</a:t>
            </a:r>
          </a:p>
          <a:p>
            <a:pPr indent="-342900" lvl="1" marL="914400" rtl="0">
              <a:spcBef>
                <a:spcPts val="0"/>
              </a:spcBef>
              <a:buSzPct val="100000"/>
              <a:buFont typeface="Calibri"/>
              <a:buChar char="○"/>
            </a:pPr>
            <a:r>
              <a:rPr lang="en" sz="1800">
                <a:latin typeface="Calibri"/>
                <a:ea typeface="Calibri"/>
                <a:cs typeface="Calibri"/>
                <a:sym typeface="Calibri"/>
              </a:rPr>
              <a:t>20- 23</a:t>
            </a:r>
          </a:p>
        </p:txBody>
      </p:sp>
      <p:pic>
        <p:nvPicPr>
          <p:cNvPr id="191" name="Shape 191"/>
          <p:cNvPicPr preferRelativeResize="0"/>
          <p:nvPr/>
        </p:nvPicPr>
        <p:blipFill>
          <a:blip r:embed="rId3">
            <a:alphaModFix/>
          </a:blip>
          <a:stretch>
            <a:fillRect/>
          </a:stretch>
        </p:blipFill>
        <p:spPr>
          <a:xfrm>
            <a:off x="0" y="313950"/>
            <a:ext cx="5761151" cy="4403599"/>
          </a:xfrm>
          <a:prstGeom prst="rect">
            <a:avLst/>
          </a:prstGeom>
          <a:noFill/>
          <a:ln>
            <a:noFill/>
          </a:ln>
        </p:spPr>
      </p:pic>
      <p:pic>
        <p:nvPicPr>
          <p:cNvPr id="192" name="Shape 192"/>
          <p:cNvPicPr preferRelativeResize="0"/>
          <p:nvPr/>
        </p:nvPicPr>
        <p:blipFill>
          <a:blip r:embed="rId4">
            <a:alphaModFix/>
          </a:blip>
          <a:stretch>
            <a:fillRect/>
          </a:stretch>
        </p:blipFill>
        <p:spPr>
          <a:xfrm>
            <a:off x="4762350" y="4520425"/>
            <a:ext cx="1143000" cy="647700"/>
          </a:xfrm>
          <a:prstGeom prst="rect">
            <a:avLst/>
          </a:prstGeom>
          <a:noFill/>
          <a:ln>
            <a:noFill/>
          </a:ln>
        </p:spPr>
      </p:pic>
      <p:sp>
        <p:nvSpPr>
          <p:cNvPr id="193" name="Shape 193"/>
          <p:cNvSpPr txBox="1"/>
          <p:nvPr/>
        </p:nvSpPr>
        <p:spPr>
          <a:xfrm>
            <a:off x="5929875" y="313950"/>
            <a:ext cx="3256800" cy="591300"/>
          </a:xfrm>
          <a:prstGeom prst="rect">
            <a:avLst/>
          </a:prstGeom>
          <a:noFill/>
          <a:ln>
            <a:noFill/>
          </a:ln>
        </p:spPr>
        <p:txBody>
          <a:bodyPr anchorCtr="0" anchor="t" bIns="91425" lIns="91425" rIns="91425" tIns="91425">
            <a:noAutofit/>
          </a:bodyPr>
          <a:lstStyle/>
          <a:p>
            <a:pPr lvl="0" algn="ctr">
              <a:spcBef>
                <a:spcPts val="0"/>
              </a:spcBef>
              <a:buNone/>
            </a:pPr>
            <a:r>
              <a:rPr b="1" lang="en" sz="2400">
                <a:latin typeface="Montserrat"/>
                <a:ea typeface="Montserrat"/>
                <a:cs typeface="Montserrat"/>
                <a:sym typeface="Montserrat"/>
              </a:rPr>
              <a:t>Total Users by Hour</a:t>
            </a:r>
          </a:p>
        </p:txBody>
      </p:sp>
    </p:spTree>
  </p:cSld>
  <p:clrMapOvr>
    <a:masterClrMapping/>
  </p:clrMapOvr>
  <p:transition>
    <p:push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pic>
        <p:nvPicPr>
          <p:cNvPr id="198" name="Shape 198"/>
          <p:cNvPicPr preferRelativeResize="0"/>
          <p:nvPr/>
        </p:nvPicPr>
        <p:blipFill>
          <a:blip r:embed="rId3">
            <a:alphaModFix amt="63000"/>
          </a:blip>
          <a:stretch>
            <a:fillRect/>
          </a:stretch>
        </p:blipFill>
        <p:spPr>
          <a:xfrm>
            <a:off x="15050" y="0"/>
            <a:ext cx="9143998" cy="5143499"/>
          </a:xfrm>
          <a:prstGeom prst="rect">
            <a:avLst/>
          </a:prstGeom>
          <a:noFill/>
          <a:ln>
            <a:noFill/>
          </a:ln>
        </p:spPr>
      </p:pic>
      <p:sp>
        <p:nvSpPr>
          <p:cNvPr id="199" name="Shape 199"/>
          <p:cNvSpPr txBox="1"/>
          <p:nvPr>
            <p:ph type="title"/>
          </p:nvPr>
        </p:nvSpPr>
        <p:spPr>
          <a:xfrm>
            <a:off x="5796650" y="1013400"/>
            <a:ext cx="3035700" cy="3170700"/>
          </a:xfrm>
          <a:prstGeom prst="rect">
            <a:avLst/>
          </a:prstGeom>
        </p:spPr>
        <p:txBody>
          <a:bodyPr anchorCtr="0" anchor="t" bIns="91425" lIns="91425" rIns="91425" tIns="91425">
            <a:noAutofit/>
          </a:bodyPr>
          <a:lstStyle/>
          <a:p>
            <a:pPr lvl="0" rtl="0">
              <a:spcBef>
                <a:spcPts val="0"/>
              </a:spcBef>
              <a:buNone/>
            </a:pPr>
            <a:r>
              <a:t/>
            </a:r>
            <a:endParaRPr sz="1800">
              <a:solidFill>
                <a:srgbClr val="333333"/>
              </a:solidFill>
            </a:endParaRPr>
          </a:p>
          <a:p>
            <a:pPr lvl="0" rtl="0">
              <a:spcBef>
                <a:spcPts val="0"/>
              </a:spcBef>
              <a:buNone/>
            </a:pPr>
            <a:r>
              <a:t/>
            </a:r>
            <a:endParaRPr sz="1400"/>
          </a:p>
        </p:txBody>
      </p:sp>
      <p:sp>
        <p:nvSpPr>
          <p:cNvPr id="200" name="Shape 200"/>
          <p:cNvSpPr txBox="1"/>
          <p:nvPr/>
        </p:nvSpPr>
        <p:spPr>
          <a:xfrm>
            <a:off x="5019850" y="273000"/>
            <a:ext cx="3524100" cy="567900"/>
          </a:xfrm>
          <a:prstGeom prst="rect">
            <a:avLst/>
          </a:prstGeom>
          <a:noFill/>
          <a:ln>
            <a:noFill/>
          </a:ln>
        </p:spPr>
        <p:txBody>
          <a:bodyPr anchorCtr="0" anchor="t" bIns="91425" lIns="91425" rIns="91425" tIns="91425">
            <a:noAutofit/>
          </a:bodyPr>
          <a:lstStyle/>
          <a:p>
            <a:pPr lvl="0" rtl="0" algn="ctr">
              <a:spcBef>
                <a:spcPts val="0"/>
              </a:spcBef>
              <a:buNone/>
            </a:pPr>
            <a:r>
              <a:rPr b="1" lang="en" sz="2400">
                <a:latin typeface="Montserrat"/>
                <a:ea typeface="Montserrat"/>
                <a:cs typeface="Montserrat"/>
                <a:sym typeface="Montserrat"/>
              </a:rPr>
              <a:t>Casual Users </a:t>
            </a:r>
          </a:p>
        </p:txBody>
      </p:sp>
      <p:pic>
        <p:nvPicPr>
          <p:cNvPr id="201" name="Shape 201"/>
          <p:cNvPicPr preferRelativeResize="0"/>
          <p:nvPr/>
        </p:nvPicPr>
        <p:blipFill>
          <a:blip r:embed="rId4">
            <a:alphaModFix/>
          </a:blip>
          <a:stretch>
            <a:fillRect/>
          </a:stretch>
        </p:blipFill>
        <p:spPr>
          <a:xfrm>
            <a:off x="8025" y="808200"/>
            <a:ext cx="4419400" cy="3970375"/>
          </a:xfrm>
          <a:prstGeom prst="rect">
            <a:avLst/>
          </a:prstGeom>
          <a:noFill/>
          <a:ln>
            <a:noFill/>
          </a:ln>
        </p:spPr>
      </p:pic>
      <p:pic>
        <p:nvPicPr>
          <p:cNvPr id="202" name="Shape 202"/>
          <p:cNvPicPr preferRelativeResize="0"/>
          <p:nvPr/>
        </p:nvPicPr>
        <p:blipFill>
          <a:blip r:embed="rId5">
            <a:alphaModFix/>
          </a:blip>
          <a:stretch>
            <a:fillRect/>
          </a:stretch>
        </p:blipFill>
        <p:spPr>
          <a:xfrm>
            <a:off x="4572187" y="808200"/>
            <a:ext cx="4419424" cy="3970374"/>
          </a:xfrm>
          <a:prstGeom prst="rect">
            <a:avLst/>
          </a:prstGeom>
          <a:noFill/>
          <a:ln>
            <a:noFill/>
          </a:ln>
        </p:spPr>
      </p:pic>
      <p:pic>
        <p:nvPicPr>
          <p:cNvPr id="203" name="Shape 203"/>
          <p:cNvPicPr preferRelativeResize="0"/>
          <p:nvPr/>
        </p:nvPicPr>
        <p:blipFill>
          <a:blip r:embed="rId6">
            <a:alphaModFix/>
          </a:blip>
          <a:stretch>
            <a:fillRect/>
          </a:stretch>
        </p:blipFill>
        <p:spPr>
          <a:xfrm>
            <a:off x="5198200" y="4495800"/>
            <a:ext cx="1143000" cy="647700"/>
          </a:xfrm>
          <a:prstGeom prst="rect">
            <a:avLst/>
          </a:prstGeom>
          <a:noFill/>
          <a:ln>
            <a:noFill/>
          </a:ln>
        </p:spPr>
      </p:pic>
      <p:sp>
        <p:nvSpPr>
          <p:cNvPr id="204" name="Shape 204"/>
          <p:cNvSpPr txBox="1"/>
          <p:nvPr/>
        </p:nvSpPr>
        <p:spPr>
          <a:xfrm>
            <a:off x="240075" y="273000"/>
            <a:ext cx="3524100" cy="567900"/>
          </a:xfrm>
          <a:prstGeom prst="rect">
            <a:avLst/>
          </a:prstGeom>
          <a:noFill/>
          <a:ln>
            <a:noFill/>
          </a:ln>
        </p:spPr>
        <p:txBody>
          <a:bodyPr anchorCtr="0" anchor="t" bIns="91425" lIns="91425" rIns="91425" tIns="91425">
            <a:noAutofit/>
          </a:bodyPr>
          <a:lstStyle/>
          <a:p>
            <a:pPr lvl="0" rtl="0" algn="ctr">
              <a:spcBef>
                <a:spcPts val="0"/>
              </a:spcBef>
              <a:buNone/>
            </a:pPr>
            <a:r>
              <a:rPr b="1" lang="en" sz="2400">
                <a:latin typeface="Montserrat"/>
                <a:ea typeface="Montserrat"/>
                <a:cs typeface="Montserrat"/>
                <a:sym typeface="Montserrat"/>
              </a:rPr>
              <a:t>Registered Users </a:t>
            </a:r>
          </a:p>
        </p:txBody>
      </p:sp>
    </p:spTree>
  </p:cSld>
  <p:clrMapOvr>
    <a:masterClrMapping/>
  </p:clrMapOvr>
  <p:transition>
    <p:push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p:nvPr/>
        </p:nvSpPr>
        <p:spPr>
          <a:xfrm>
            <a:off x="4881075" y="-25"/>
            <a:ext cx="4339200" cy="5143500"/>
          </a:xfrm>
          <a:prstGeom prst="rect">
            <a:avLst/>
          </a:prstGeom>
          <a:solidFill>
            <a:srgbClr val="E6F6FE"/>
          </a:solidFill>
          <a:ln>
            <a:noFill/>
          </a:ln>
        </p:spPr>
        <p:txBody>
          <a:bodyPr anchorCtr="0" anchor="ctr" bIns="91425" lIns="91425" rIns="91425" tIns="91425">
            <a:noAutofit/>
          </a:bodyPr>
          <a:lstStyle/>
          <a:p>
            <a:pPr lvl="0">
              <a:spcBef>
                <a:spcPts val="0"/>
              </a:spcBef>
              <a:buNone/>
            </a:pPr>
            <a:r>
              <a:t/>
            </a:r>
            <a:endParaRPr/>
          </a:p>
        </p:txBody>
      </p:sp>
      <p:sp>
        <p:nvSpPr>
          <p:cNvPr id="210" name="Shape 210"/>
          <p:cNvSpPr txBox="1"/>
          <p:nvPr>
            <p:ph type="title"/>
          </p:nvPr>
        </p:nvSpPr>
        <p:spPr>
          <a:xfrm>
            <a:off x="5164700" y="292625"/>
            <a:ext cx="4028100" cy="572700"/>
          </a:xfrm>
          <a:prstGeom prst="rect">
            <a:avLst/>
          </a:prstGeom>
        </p:spPr>
        <p:txBody>
          <a:bodyPr anchorCtr="0" anchor="t" bIns="91425" lIns="91425" rIns="91425" tIns="91425">
            <a:noAutofit/>
          </a:bodyPr>
          <a:lstStyle/>
          <a:p>
            <a:pPr lvl="0">
              <a:spcBef>
                <a:spcPts val="0"/>
              </a:spcBef>
              <a:buNone/>
            </a:pPr>
            <a:r>
              <a:rPr b="1" lang="en" sz="3600">
                <a:latin typeface="Montserrat"/>
                <a:ea typeface="Montserrat"/>
                <a:cs typeface="Montserrat"/>
                <a:sym typeface="Montserrat"/>
              </a:rPr>
              <a:t>YEAR &amp; MONTH</a:t>
            </a:r>
          </a:p>
        </p:txBody>
      </p:sp>
      <p:sp>
        <p:nvSpPr>
          <p:cNvPr id="211" name="Shape 211"/>
          <p:cNvSpPr txBox="1"/>
          <p:nvPr>
            <p:ph idx="1" type="body"/>
          </p:nvPr>
        </p:nvSpPr>
        <p:spPr>
          <a:xfrm>
            <a:off x="5038525" y="1304875"/>
            <a:ext cx="4028100" cy="3760200"/>
          </a:xfrm>
          <a:prstGeom prst="rect">
            <a:avLst/>
          </a:prstGeom>
        </p:spPr>
        <p:txBody>
          <a:bodyPr anchorCtr="0" anchor="t" bIns="91425" lIns="91425" rIns="91425" tIns="91425">
            <a:noAutofit/>
          </a:bodyPr>
          <a:lstStyle/>
          <a:p>
            <a:pPr lvl="0">
              <a:spcBef>
                <a:spcPts val="0"/>
              </a:spcBef>
              <a:buNone/>
            </a:pPr>
            <a:r>
              <a:rPr lang="en">
                <a:solidFill>
                  <a:srgbClr val="434343"/>
                </a:solidFill>
                <a:latin typeface="Calibri"/>
                <a:ea typeface="Calibri"/>
                <a:cs typeface="Calibri"/>
                <a:sym typeface="Calibri"/>
              </a:rPr>
              <a:t>Monthly rentals over two year</a:t>
            </a:r>
          </a:p>
          <a:p>
            <a:pPr indent="-317500" lvl="0" marL="457200" rtl="0">
              <a:spcBef>
                <a:spcPts val="0"/>
              </a:spcBef>
              <a:buClr>
                <a:srgbClr val="434343"/>
              </a:buClr>
              <a:buSzPct val="100000"/>
              <a:buFont typeface="Calibri"/>
            </a:pPr>
            <a:r>
              <a:rPr lang="en" sz="1400">
                <a:solidFill>
                  <a:srgbClr val="434343"/>
                </a:solidFill>
                <a:latin typeface="Calibri"/>
                <a:ea typeface="Calibri"/>
                <a:cs typeface="Calibri"/>
                <a:sym typeface="Calibri"/>
              </a:rPr>
              <a:t>Both registered and casual users increased </a:t>
            </a:r>
          </a:p>
          <a:p>
            <a:pPr lvl="0">
              <a:spcBef>
                <a:spcPts val="0"/>
              </a:spcBef>
              <a:buNone/>
            </a:pPr>
            <a:r>
              <a:rPr b="1" lang="en">
                <a:solidFill>
                  <a:srgbClr val="434343"/>
                </a:solidFill>
                <a:latin typeface="Calibri"/>
                <a:ea typeface="Calibri"/>
                <a:cs typeface="Calibri"/>
                <a:sym typeface="Calibri"/>
              </a:rPr>
              <a:t>Insights:</a:t>
            </a:r>
          </a:p>
          <a:p>
            <a:pPr indent="-317500" lvl="0" marL="457200">
              <a:spcBef>
                <a:spcPts val="0"/>
              </a:spcBef>
              <a:buClr>
                <a:srgbClr val="434343"/>
              </a:buClr>
              <a:buSzPct val="100000"/>
              <a:buFont typeface="Calibri"/>
            </a:pPr>
            <a:r>
              <a:rPr lang="en" sz="1400">
                <a:solidFill>
                  <a:srgbClr val="434343"/>
                </a:solidFill>
                <a:latin typeface="Calibri"/>
                <a:ea typeface="Calibri"/>
                <a:cs typeface="Calibri"/>
                <a:sym typeface="Calibri"/>
              </a:rPr>
              <a:t>A jump in August 2011 on registered users</a:t>
            </a:r>
          </a:p>
          <a:p>
            <a:pPr indent="-317500" lvl="0" marL="457200">
              <a:spcBef>
                <a:spcPts val="0"/>
              </a:spcBef>
              <a:buClr>
                <a:srgbClr val="434343"/>
              </a:buClr>
              <a:buSzPct val="100000"/>
              <a:buFont typeface="Calibri"/>
            </a:pPr>
            <a:r>
              <a:rPr lang="en" sz="1400">
                <a:solidFill>
                  <a:srgbClr val="434343"/>
                </a:solidFill>
                <a:latin typeface="Calibri"/>
                <a:ea typeface="Calibri"/>
                <a:cs typeface="Calibri"/>
                <a:sym typeface="Calibri"/>
              </a:rPr>
              <a:t>Lower usage in winter</a:t>
            </a:r>
          </a:p>
          <a:p>
            <a:pPr indent="-317500" lvl="0" marL="457200">
              <a:spcBef>
                <a:spcPts val="0"/>
              </a:spcBef>
              <a:buClr>
                <a:srgbClr val="434343"/>
              </a:buClr>
              <a:buSzPct val="100000"/>
              <a:buFont typeface="Calibri"/>
            </a:pPr>
            <a:r>
              <a:rPr lang="en" sz="1400">
                <a:solidFill>
                  <a:srgbClr val="434343"/>
                </a:solidFill>
                <a:latin typeface="Calibri"/>
                <a:ea typeface="Calibri"/>
                <a:cs typeface="Calibri"/>
                <a:sym typeface="Calibri"/>
              </a:rPr>
              <a:t>More casual users in Spring and Fall</a:t>
            </a:r>
          </a:p>
          <a:p>
            <a:pPr indent="-317500" lvl="0" marL="457200">
              <a:spcBef>
                <a:spcPts val="0"/>
              </a:spcBef>
              <a:buClr>
                <a:srgbClr val="434343"/>
              </a:buClr>
              <a:buSzPct val="100000"/>
              <a:buFont typeface="Calibri"/>
            </a:pPr>
            <a:r>
              <a:rPr lang="en" sz="1400">
                <a:solidFill>
                  <a:srgbClr val="434343"/>
                </a:solidFill>
                <a:latin typeface="Calibri"/>
                <a:ea typeface="Calibri"/>
                <a:cs typeface="Calibri"/>
                <a:sym typeface="Calibri"/>
              </a:rPr>
              <a:t>Contrastly, smooth pattern on registered users</a:t>
            </a:r>
          </a:p>
          <a:p>
            <a:pPr lvl="0">
              <a:spcBef>
                <a:spcPts val="0"/>
              </a:spcBef>
              <a:buNone/>
            </a:pPr>
            <a:r>
              <a:t/>
            </a:r>
            <a:endParaRPr sz="1400">
              <a:solidFill>
                <a:srgbClr val="434343"/>
              </a:solidFill>
              <a:latin typeface="Calibri"/>
              <a:ea typeface="Calibri"/>
              <a:cs typeface="Calibri"/>
              <a:sym typeface="Calibri"/>
            </a:endParaRPr>
          </a:p>
          <a:p>
            <a:pPr lvl="0">
              <a:spcBef>
                <a:spcPts val="0"/>
              </a:spcBef>
              <a:buNone/>
            </a:pPr>
            <a:r>
              <a:t/>
            </a:r>
            <a:endParaRPr>
              <a:solidFill>
                <a:srgbClr val="434343"/>
              </a:solidFill>
            </a:endParaRPr>
          </a:p>
        </p:txBody>
      </p:sp>
      <p:pic>
        <p:nvPicPr>
          <p:cNvPr id="212" name="Shape 212"/>
          <p:cNvPicPr preferRelativeResize="0"/>
          <p:nvPr/>
        </p:nvPicPr>
        <p:blipFill>
          <a:blip r:embed="rId3">
            <a:alphaModFix/>
          </a:blip>
          <a:stretch>
            <a:fillRect/>
          </a:stretch>
        </p:blipFill>
        <p:spPr>
          <a:xfrm>
            <a:off x="5731600" y="4495800"/>
            <a:ext cx="1143000" cy="647700"/>
          </a:xfrm>
          <a:prstGeom prst="rect">
            <a:avLst/>
          </a:prstGeom>
          <a:noFill/>
          <a:ln>
            <a:noFill/>
          </a:ln>
        </p:spPr>
      </p:pic>
      <p:sp>
        <p:nvSpPr>
          <p:cNvPr id="213" name="Shape 213"/>
          <p:cNvSpPr txBox="1"/>
          <p:nvPr/>
        </p:nvSpPr>
        <p:spPr>
          <a:xfrm>
            <a:off x="13575" y="750"/>
            <a:ext cx="1167300" cy="243600"/>
          </a:xfrm>
          <a:prstGeom prst="rect">
            <a:avLst/>
          </a:prstGeom>
          <a:noFill/>
          <a:ln>
            <a:noFill/>
          </a:ln>
        </p:spPr>
        <p:txBody>
          <a:bodyPr anchorCtr="0" anchor="t" bIns="91425" lIns="91425" rIns="91425" tIns="91425">
            <a:noAutofit/>
          </a:bodyPr>
          <a:lstStyle/>
          <a:p>
            <a:pPr lvl="0">
              <a:spcBef>
                <a:spcPts val="0"/>
              </a:spcBef>
              <a:buNone/>
            </a:pPr>
            <a:r>
              <a:rPr lang="en"/>
              <a:t>Registered</a:t>
            </a:r>
          </a:p>
        </p:txBody>
      </p:sp>
      <p:sp>
        <p:nvSpPr>
          <p:cNvPr id="214" name="Shape 214"/>
          <p:cNvSpPr txBox="1"/>
          <p:nvPr/>
        </p:nvSpPr>
        <p:spPr>
          <a:xfrm>
            <a:off x="-2275" y="2653600"/>
            <a:ext cx="1167300" cy="243600"/>
          </a:xfrm>
          <a:prstGeom prst="rect">
            <a:avLst/>
          </a:prstGeom>
          <a:noFill/>
          <a:ln>
            <a:noFill/>
          </a:ln>
        </p:spPr>
        <p:txBody>
          <a:bodyPr anchorCtr="0" anchor="t" bIns="91425" lIns="91425" rIns="91425" tIns="91425">
            <a:noAutofit/>
          </a:bodyPr>
          <a:lstStyle/>
          <a:p>
            <a:pPr lvl="0" rtl="0">
              <a:spcBef>
                <a:spcPts val="0"/>
              </a:spcBef>
              <a:buNone/>
            </a:pPr>
            <a:r>
              <a:rPr lang="en"/>
              <a:t>Casual</a:t>
            </a:r>
          </a:p>
        </p:txBody>
      </p:sp>
      <p:pic>
        <p:nvPicPr>
          <p:cNvPr id="215" name="Shape 215"/>
          <p:cNvPicPr preferRelativeResize="0"/>
          <p:nvPr/>
        </p:nvPicPr>
        <p:blipFill>
          <a:blip r:embed="rId4">
            <a:alphaModFix/>
          </a:blip>
          <a:stretch>
            <a:fillRect/>
          </a:stretch>
        </p:blipFill>
        <p:spPr>
          <a:xfrm>
            <a:off x="740350" y="292625"/>
            <a:ext cx="3299674" cy="2425098"/>
          </a:xfrm>
          <a:prstGeom prst="rect">
            <a:avLst/>
          </a:prstGeom>
          <a:noFill/>
          <a:ln>
            <a:noFill/>
          </a:ln>
        </p:spPr>
      </p:pic>
      <p:pic>
        <p:nvPicPr>
          <p:cNvPr id="216" name="Shape 216"/>
          <p:cNvPicPr preferRelativeResize="0"/>
          <p:nvPr/>
        </p:nvPicPr>
        <p:blipFill>
          <a:blip r:embed="rId5">
            <a:alphaModFix/>
          </a:blip>
          <a:stretch>
            <a:fillRect/>
          </a:stretch>
        </p:blipFill>
        <p:spPr>
          <a:xfrm>
            <a:off x="779750" y="2766000"/>
            <a:ext cx="3220875" cy="2351420"/>
          </a:xfrm>
          <a:prstGeom prst="rect">
            <a:avLst/>
          </a:prstGeom>
          <a:noFill/>
          <a:ln>
            <a:noFill/>
          </a:ln>
        </p:spPr>
      </p:pic>
    </p:spTree>
  </p:cSld>
  <p:clrMapOvr>
    <a:masterClrMapping/>
  </p:clrMapOvr>
  <p:transition>
    <p:push dir="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p:nvPr/>
        </p:nvSpPr>
        <p:spPr>
          <a:xfrm>
            <a:off x="5638800" y="-25"/>
            <a:ext cx="3581400" cy="5143500"/>
          </a:xfrm>
          <a:prstGeom prst="rect">
            <a:avLst/>
          </a:prstGeom>
          <a:solidFill>
            <a:srgbClr val="E6F6FE"/>
          </a:solidFill>
          <a:ln>
            <a:noFill/>
          </a:ln>
        </p:spPr>
        <p:txBody>
          <a:bodyPr anchorCtr="0" anchor="ctr" bIns="91425" lIns="91425" rIns="91425" tIns="91425">
            <a:noAutofit/>
          </a:bodyPr>
          <a:lstStyle/>
          <a:p>
            <a:pPr lvl="0">
              <a:spcBef>
                <a:spcPts val="0"/>
              </a:spcBef>
              <a:buNone/>
            </a:pPr>
            <a:r>
              <a:t/>
            </a:r>
            <a:endParaRPr/>
          </a:p>
        </p:txBody>
      </p:sp>
      <p:sp>
        <p:nvSpPr>
          <p:cNvPr id="222" name="Shape 222"/>
          <p:cNvSpPr txBox="1"/>
          <p:nvPr>
            <p:ph type="title"/>
          </p:nvPr>
        </p:nvSpPr>
        <p:spPr>
          <a:xfrm>
            <a:off x="5872850" y="1546800"/>
            <a:ext cx="3035700" cy="3170700"/>
          </a:xfrm>
          <a:prstGeom prst="rect">
            <a:avLst/>
          </a:prstGeom>
        </p:spPr>
        <p:txBody>
          <a:bodyPr anchorCtr="0" anchor="t" bIns="91425" lIns="91425" rIns="91425" tIns="91425">
            <a:noAutofit/>
          </a:bodyPr>
          <a:lstStyle/>
          <a:p>
            <a:pPr lvl="0" rtl="0">
              <a:spcBef>
                <a:spcPts val="0"/>
              </a:spcBef>
              <a:buNone/>
            </a:pPr>
            <a:r>
              <a:t/>
            </a:r>
            <a:endParaRPr sz="1800">
              <a:solidFill>
                <a:srgbClr val="333333"/>
              </a:solidFill>
            </a:endParaRPr>
          </a:p>
          <a:p>
            <a:pPr lvl="0" rtl="0">
              <a:spcBef>
                <a:spcPts val="0"/>
              </a:spcBef>
              <a:buNone/>
            </a:pPr>
            <a:r>
              <a:rPr b="1" lang="en" sz="1800">
                <a:solidFill>
                  <a:srgbClr val="333333"/>
                </a:solidFill>
              </a:rPr>
              <a:t>Weekdays</a:t>
            </a:r>
          </a:p>
          <a:p>
            <a:pPr indent="-317500" lvl="0" marL="457200" rtl="0">
              <a:spcBef>
                <a:spcPts val="0"/>
              </a:spcBef>
              <a:buClr>
                <a:srgbClr val="333333"/>
              </a:buClr>
              <a:buSzPct val="100000"/>
              <a:buChar char="●"/>
            </a:pPr>
            <a:r>
              <a:rPr lang="en" sz="1400">
                <a:solidFill>
                  <a:srgbClr val="333333"/>
                </a:solidFill>
              </a:rPr>
              <a:t>Two rental peaks: 7am - 8am and 5pm - 6pm</a:t>
            </a:r>
          </a:p>
          <a:p>
            <a:pPr indent="-317500" lvl="0" marL="457200" rtl="0">
              <a:spcBef>
                <a:spcPts val="0"/>
              </a:spcBef>
              <a:buClr>
                <a:srgbClr val="333333"/>
              </a:buClr>
              <a:buSzPct val="100000"/>
              <a:buChar char="●"/>
            </a:pPr>
            <a:r>
              <a:rPr lang="en" sz="1400">
                <a:solidFill>
                  <a:srgbClr val="333333"/>
                </a:solidFill>
              </a:rPr>
              <a:t>Usual commute hours </a:t>
            </a:r>
          </a:p>
          <a:p>
            <a:pPr lvl="0" rtl="0">
              <a:spcBef>
                <a:spcPts val="0"/>
              </a:spcBef>
              <a:buNone/>
            </a:pPr>
            <a:r>
              <a:t/>
            </a:r>
            <a:endParaRPr sz="1800">
              <a:solidFill>
                <a:srgbClr val="333333"/>
              </a:solidFill>
            </a:endParaRPr>
          </a:p>
          <a:p>
            <a:pPr lvl="0" rtl="0">
              <a:spcBef>
                <a:spcPts val="0"/>
              </a:spcBef>
              <a:buNone/>
            </a:pPr>
            <a:r>
              <a:t/>
            </a:r>
            <a:endParaRPr sz="1800">
              <a:solidFill>
                <a:srgbClr val="333333"/>
              </a:solidFill>
            </a:endParaRPr>
          </a:p>
          <a:p>
            <a:pPr lvl="0" rtl="0">
              <a:spcBef>
                <a:spcPts val="0"/>
              </a:spcBef>
              <a:buNone/>
            </a:pPr>
            <a:r>
              <a:rPr b="1" lang="en" sz="1800">
                <a:solidFill>
                  <a:srgbClr val="333333"/>
                </a:solidFill>
              </a:rPr>
              <a:t>Weekends</a:t>
            </a:r>
          </a:p>
          <a:p>
            <a:pPr indent="-317500" lvl="0" marL="457200" rtl="0">
              <a:spcBef>
                <a:spcPts val="0"/>
              </a:spcBef>
              <a:buClr>
                <a:srgbClr val="333333"/>
              </a:buClr>
              <a:buSzPct val="100000"/>
              <a:buChar char="●"/>
            </a:pPr>
            <a:r>
              <a:rPr lang="en" sz="1400">
                <a:solidFill>
                  <a:srgbClr val="333333"/>
                </a:solidFill>
              </a:rPr>
              <a:t>Most rentals happen in mid of the day</a:t>
            </a:r>
          </a:p>
          <a:p>
            <a:pPr indent="-317500" lvl="0" marL="457200" rtl="0">
              <a:spcBef>
                <a:spcPts val="0"/>
              </a:spcBef>
              <a:buClr>
                <a:srgbClr val="333333"/>
              </a:buClr>
              <a:buSzPct val="100000"/>
              <a:buChar char="●"/>
            </a:pPr>
            <a:r>
              <a:rPr lang="en" sz="1400">
                <a:solidFill>
                  <a:srgbClr val="333333"/>
                </a:solidFill>
              </a:rPr>
              <a:t>Smooth curve</a:t>
            </a:r>
          </a:p>
          <a:p>
            <a:pPr lvl="0" rtl="0">
              <a:spcBef>
                <a:spcPts val="0"/>
              </a:spcBef>
              <a:buNone/>
            </a:pPr>
            <a:r>
              <a:t/>
            </a:r>
            <a:endParaRPr sz="1400"/>
          </a:p>
        </p:txBody>
      </p:sp>
      <p:pic>
        <p:nvPicPr>
          <p:cNvPr id="223" name="Shape 223"/>
          <p:cNvPicPr preferRelativeResize="0"/>
          <p:nvPr/>
        </p:nvPicPr>
        <p:blipFill>
          <a:blip r:embed="rId3">
            <a:alphaModFix/>
          </a:blip>
          <a:stretch>
            <a:fillRect/>
          </a:stretch>
        </p:blipFill>
        <p:spPr>
          <a:xfrm>
            <a:off x="6341200" y="4495800"/>
            <a:ext cx="1143000" cy="647700"/>
          </a:xfrm>
          <a:prstGeom prst="rect">
            <a:avLst/>
          </a:prstGeom>
          <a:noFill/>
          <a:ln>
            <a:noFill/>
          </a:ln>
        </p:spPr>
      </p:pic>
      <p:sp>
        <p:nvSpPr>
          <p:cNvPr id="224" name="Shape 224"/>
          <p:cNvSpPr txBox="1"/>
          <p:nvPr/>
        </p:nvSpPr>
        <p:spPr>
          <a:xfrm>
            <a:off x="5600000" y="150900"/>
            <a:ext cx="3581400" cy="816600"/>
          </a:xfrm>
          <a:prstGeom prst="rect">
            <a:avLst/>
          </a:prstGeom>
          <a:noFill/>
          <a:ln>
            <a:noFill/>
          </a:ln>
        </p:spPr>
        <p:txBody>
          <a:bodyPr anchorCtr="0" anchor="t" bIns="91425" lIns="91425" rIns="91425" tIns="91425">
            <a:noAutofit/>
          </a:bodyPr>
          <a:lstStyle/>
          <a:p>
            <a:pPr lvl="0" rtl="0" algn="ctr">
              <a:spcBef>
                <a:spcPts val="0"/>
              </a:spcBef>
              <a:buNone/>
            </a:pPr>
            <a:r>
              <a:rPr b="1" lang="en" sz="3600">
                <a:latin typeface="Montserrat"/>
                <a:ea typeface="Montserrat"/>
                <a:cs typeface="Montserrat"/>
                <a:sym typeface="Montserrat"/>
              </a:rPr>
              <a:t>Weekdays </a:t>
            </a:r>
            <a:br>
              <a:rPr b="1" lang="en" sz="3600">
                <a:latin typeface="Montserrat"/>
                <a:ea typeface="Montserrat"/>
                <a:cs typeface="Montserrat"/>
                <a:sym typeface="Montserrat"/>
              </a:rPr>
            </a:br>
            <a:r>
              <a:rPr b="1" lang="en" sz="1800">
                <a:latin typeface="Montserrat"/>
                <a:ea typeface="Montserrat"/>
                <a:cs typeface="Montserrat"/>
                <a:sym typeface="Montserrat"/>
              </a:rPr>
              <a:t>V.s.</a:t>
            </a:r>
            <a:br>
              <a:rPr b="1" lang="en" sz="3600">
                <a:latin typeface="Montserrat"/>
                <a:ea typeface="Montserrat"/>
                <a:cs typeface="Montserrat"/>
                <a:sym typeface="Montserrat"/>
              </a:rPr>
            </a:br>
            <a:r>
              <a:rPr b="1" lang="en" sz="3600">
                <a:latin typeface="Montserrat"/>
                <a:ea typeface="Montserrat"/>
                <a:cs typeface="Montserrat"/>
                <a:sym typeface="Montserrat"/>
              </a:rPr>
              <a:t> Weekends</a:t>
            </a:r>
          </a:p>
        </p:txBody>
      </p:sp>
      <p:pic>
        <p:nvPicPr>
          <p:cNvPr id="225" name="Shape 225"/>
          <p:cNvPicPr preferRelativeResize="0"/>
          <p:nvPr/>
        </p:nvPicPr>
        <p:blipFill>
          <a:blip r:embed="rId4">
            <a:alphaModFix/>
          </a:blip>
          <a:stretch>
            <a:fillRect/>
          </a:stretch>
        </p:blipFill>
        <p:spPr>
          <a:xfrm>
            <a:off x="130575" y="454475"/>
            <a:ext cx="5508225" cy="4041325"/>
          </a:xfrm>
          <a:prstGeom prst="rect">
            <a:avLst/>
          </a:prstGeom>
          <a:noFill/>
          <a:ln>
            <a:noFill/>
          </a:ln>
        </p:spPr>
      </p:pic>
    </p:spTree>
  </p:cSld>
  <p:clrMapOvr>
    <a:masterClrMapping/>
  </p:clrMapOvr>
  <p:transition>
    <p:push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p:nvPr/>
        </p:nvSpPr>
        <p:spPr>
          <a:xfrm>
            <a:off x="4856850" y="0"/>
            <a:ext cx="4339200" cy="5143500"/>
          </a:xfrm>
          <a:prstGeom prst="rect">
            <a:avLst/>
          </a:prstGeom>
          <a:solidFill>
            <a:srgbClr val="E6F6FE"/>
          </a:solidFill>
          <a:ln>
            <a:noFill/>
          </a:ln>
        </p:spPr>
        <p:txBody>
          <a:bodyPr anchorCtr="0" anchor="ctr" bIns="91425" lIns="91425" rIns="91425" tIns="91425">
            <a:noAutofit/>
          </a:bodyPr>
          <a:lstStyle/>
          <a:p>
            <a:pPr lvl="0">
              <a:spcBef>
                <a:spcPts val="0"/>
              </a:spcBef>
              <a:buNone/>
            </a:pPr>
            <a:r>
              <a:t/>
            </a:r>
            <a:endParaRPr/>
          </a:p>
        </p:txBody>
      </p:sp>
      <p:sp>
        <p:nvSpPr>
          <p:cNvPr id="231" name="Shape 231"/>
          <p:cNvSpPr txBox="1"/>
          <p:nvPr>
            <p:ph type="title"/>
          </p:nvPr>
        </p:nvSpPr>
        <p:spPr>
          <a:xfrm>
            <a:off x="5220450" y="-12175"/>
            <a:ext cx="3612000" cy="572700"/>
          </a:xfrm>
          <a:prstGeom prst="rect">
            <a:avLst/>
          </a:prstGeom>
        </p:spPr>
        <p:txBody>
          <a:bodyPr anchorCtr="0" anchor="t" bIns="91425" lIns="91425" rIns="91425" tIns="91425">
            <a:noAutofit/>
          </a:bodyPr>
          <a:lstStyle/>
          <a:p>
            <a:pPr lvl="0" algn="ctr">
              <a:lnSpc>
                <a:spcPct val="100000"/>
              </a:lnSpc>
              <a:spcBef>
                <a:spcPts val="800"/>
              </a:spcBef>
              <a:spcAft>
                <a:spcPts val="800"/>
              </a:spcAft>
              <a:buNone/>
            </a:pPr>
            <a:r>
              <a:rPr b="1" lang="en" sz="3600">
                <a:solidFill>
                  <a:srgbClr val="333333"/>
                </a:solidFill>
                <a:latin typeface="Montserrat"/>
                <a:ea typeface="Montserrat"/>
                <a:cs typeface="Montserrat"/>
                <a:sym typeface="Montserrat"/>
              </a:rPr>
              <a:t>Working Day, Holiday</a:t>
            </a:r>
          </a:p>
          <a:p>
            <a:pPr lvl="0">
              <a:spcBef>
                <a:spcPts val="0"/>
              </a:spcBef>
              <a:buNone/>
            </a:pPr>
            <a:r>
              <a:t/>
            </a:r>
            <a:endParaRPr/>
          </a:p>
        </p:txBody>
      </p:sp>
      <p:sp>
        <p:nvSpPr>
          <p:cNvPr id="232" name="Shape 232"/>
          <p:cNvSpPr txBox="1"/>
          <p:nvPr>
            <p:ph idx="1" type="body"/>
          </p:nvPr>
        </p:nvSpPr>
        <p:spPr>
          <a:xfrm>
            <a:off x="5188500" y="1457900"/>
            <a:ext cx="3675900" cy="3417300"/>
          </a:xfrm>
          <a:prstGeom prst="rect">
            <a:avLst/>
          </a:prstGeom>
        </p:spPr>
        <p:txBody>
          <a:bodyPr anchorCtr="0" anchor="t" bIns="91425" lIns="91425" rIns="91425" tIns="91425">
            <a:noAutofit/>
          </a:bodyPr>
          <a:lstStyle/>
          <a:p>
            <a:pPr lvl="0" rtl="0">
              <a:lnSpc>
                <a:spcPct val="100000"/>
              </a:lnSpc>
              <a:spcBef>
                <a:spcPts val="0"/>
              </a:spcBef>
              <a:buNone/>
            </a:pPr>
            <a:r>
              <a:rPr lang="en" sz="1400">
                <a:solidFill>
                  <a:srgbClr val="434343"/>
                </a:solidFill>
                <a:latin typeface="Calibri"/>
                <a:ea typeface="Calibri"/>
                <a:cs typeface="Calibri"/>
                <a:sym typeface="Calibri"/>
              </a:rPr>
              <a:t>Given registered users (81%), casual users (19%)</a:t>
            </a:r>
            <a:br>
              <a:rPr b="1" lang="en" sz="1400">
                <a:solidFill>
                  <a:srgbClr val="434343"/>
                </a:solidFill>
                <a:latin typeface="Calibri"/>
                <a:ea typeface="Calibri"/>
                <a:cs typeface="Calibri"/>
                <a:sym typeface="Calibri"/>
              </a:rPr>
            </a:br>
            <a:r>
              <a:rPr lang="en" sz="1400">
                <a:solidFill>
                  <a:srgbClr val="434343"/>
                </a:solidFill>
                <a:latin typeface="Calibri"/>
                <a:ea typeface="Calibri"/>
                <a:cs typeface="Calibri"/>
                <a:sym typeface="Calibri"/>
              </a:rPr>
              <a:t>After evaluation: </a:t>
            </a:r>
          </a:p>
          <a:p>
            <a:pPr indent="-317500" lvl="0" marL="457200" rtl="0">
              <a:lnSpc>
                <a:spcPct val="100000"/>
              </a:lnSpc>
              <a:spcBef>
                <a:spcPts val="0"/>
              </a:spcBef>
              <a:buClr>
                <a:srgbClr val="434343"/>
              </a:buClr>
              <a:buSzPct val="100000"/>
              <a:buFont typeface="Calibri"/>
            </a:pPr>
            <a:r>
              <a:rPr lang="en" sz="1400">
                <a:solidFill>
                  <a:srgbClr val="434343"/>
                </a:solidFill>
                <a:latin typeface="Calibri"/>
                <a:ea typeface="Calibri"/>
                <a:cs typeface="Calibri"/>
                <a:sym typeface="Calibri"/>
              </a:rPr>
              <a:t>On a working day, 87% of users are registered</a:t>
            </a:r>
          </a:p>
          <a:p>
            <a:pPr indent="-317500" lvl="0" marL="457200" rtl="0">
              <a:lnSpc>
                <a:spcPct val="100000"/>
              </a:lnSpc>
              <a:spcBef>
                <a:spcPts val="0"/>
              </a:spcBef>
              <a:buClr>
                <a:srgbClr val="434343"/>
              </a:buClr>
              <a:buSzPct val="100000"/>
              <a:buFont typeface="Calibri"/>
            </a:pPr>
            <a:r>
              <a:rPr lang="en" sz="1400">
                <a:solidFill>
                  <a:srgbClr val="434343"/>
                </a:solidFill>
                <a:latin typeface="Calibri"/>
                <a:ea typeface="Calibri"/>
                <a:cs typeface="Calibri"/>
                <a:sym typeface="Calibri"/>
              </a:rPr>
              <a:t>Casual users increased from 13% on a working day to 32% on a non-working day</a:t>
            </a:r>
          </a:p>
          <a:p>
            <a:pPr lvl="0" rtl="0">
              <a:lnSpc>
                <a:spcPct val="100000"/>
              </a:lnSpc>
              <a:spcBef>
                <a:spcPts val="0"/>
              </a:spcBef>
              <a:buNone/>
            </a:pPr>
            <a:r>
              <a:rPr b="1" lang="en">
                <a:solidFill>
                  <a:srgbClr val="434343"/>
                </a:solidFill>
                <a:latin typeface="Calibri"/>
                <a:ea typeface="Calibri"/>
                <a:cs typeface="Calibri"/>
                <a:sym typeface="Calibri"/>
              </a:rPr>
              <a:t>Insights:</a:t>
            </a:r>
          </a:p>
          <a:p>
            <a:pPr indent="-317500" lvl="0" marL="457200" rtl="0">
              <a:lnSpc>
                <a:spcPct val="100000"/>
              </a:lnSpc>
              <a:spcBef>
                <a:spcPts val="0"/>
              </a:spcBef>
              <a:buClr>
                <a:srgbClr val="434343"/>
              </a:buClr>
              <a:buSzPct val="100000"/>
              <a:buFont typeface="Calibri"/>
            </a:pPr>
            <a:r>
              <a:rPr lang="en" sz="1400">
                <a:solidFill>
                  <a:srgbClr val="434343"/>
                </a:solidFill>
                <a:latin typeface="Calibri"/>
                <a:ea typeface="Calibri"/>
                <a:cs typeface="Calibri"/>
                <a:sym typeface="Calibri"/>
              </a:rPr>
              <a:t>Emphasize on providing the best service to the registered users on working days.</a:t>
            </a:r>
          </a:p>
          <a:p>
            <a:pPr indent="-317500" lvl="0" marL="457200" rtl="0">
              <a:lnSpc>
                <a:spcPct val="100000"/>
              </a:lnSpc>
              <a:spcBef>
                <a:spcPts val="0"/>
              </a:spcBef>
              <a:buClr>
                <a:srgbClr val="434343"/>
              </a:buClr>
              <a:buSzPct val="100000"/>
              <a:buFont typeface="Calibri"/>
            </a:pPr>
            <a:r>
              <a:rPr lang="en" sz="1400">
                <a:solidFill>
                  <a:srgbClr val="434343"/>
                </a:solidFill>
                <a:latin typeface="Calibri"/>
                <a:ea typeface="Calibri"/>
                <a:cs typeface="Calibri"/>
                <a:sym typeface="Calibri"/>
              </a:rPr>
              <a:t>Care to casual users’ demand increased on non-working days, especially from 12pm to 17pm.</a:t>
            </a:r>
          </a:p>
        </p:txBody>
      </p:sp>
      <p:sp>
        <p:nvSpPr>
          <p:cNvPr id="233" name="Shape 233"/>
          <p:cNvSpPr txBox="1"/>
          <p:nvPr/>
        </p:nvSpPr>
        <p:spPr>
          <a:xfrm>
            <a:off x="13575" y="750"/>
            <a:ext cx="1167300" cy="243600"/>
          </a:xfrm>
          <a:prstGeom prst="rect">
            <a:avLst/>
          </a:prstGeom>
          <a:noFill/>
          <a:ln>
            <a:noFill/>
          </a:ln>
        </p:spPr>
        <p:txBody>
          <a:bodyPr anchorCtr="0" anchor="t" bIns="91425" lIns="91425" rIns="91425" tIns="91425">
            <a:noAutofit/>
          </a:bodyPr>
          <a:lstStyle/>
          <a:p>
            <a:pPr lvl="0" rtl="0">
              <a:spcBef>
                <a:spcPts val="0"/>
              </a:spcBef>
              <a:buNone/>
            </a:pPr>
            <a:r>
              <a:rPr lang="en"/>
              <a:t>Registered</a:t>
            </a:r>
          </a:p>
        </p:txBody>
      </p:sp>
      <p:sp>
        <p:nvSpPr>
          <p:cNvPr id="234" name="Shape 234"/>
          <p:cNvSpPr txBox="1"/>
          <p:nvPr/>
        </p:nvSpPr>
        <p:spPr>
          <a:xfrm>
            <a:off x="-2275" y="2577400"/>
            <a:ext cx="1167300" cy="243600"/>
          </a:xfrm>
          <a:prstGeom prst="rect">
            <a:avLst/>
          </a:prstGeom>
          <a:noFill/>
          <a:ln>
            <a:noFill/>
          </a:ln>
        </p:spPr>
        <p:txBody>
          <a:bodyPr anchorCtr="0" anchor="t" bIns="91425" lIns="91425" rIns="91425" tIns="91425">
            <a:noAutofit/>
          </a:bodyPr>
          <a:lstStyle/>
          <a:p>
            <a:pPr lvl="0" rtl="0">
              <a:spcBef>
                <a:spcPts val="0"/>
              </a:spcBef>
              <a:buNone/>
            </a:pPr>
            <a:r>
              <a:rPr lang="en"/>
              <a:t>Casual</a:t>
            </a:r>
          </a:p>
        </p:txBody>
      </p:sp>
      <p:pic>
        <p:nvPicPr>
          <p:cNvPr id="235" name="Shape 235"/>
          <p:cNvPicPr preferRelativeResize="0"/>
          <p:nvPr/>
        </p:nvPicPr>
        <p:blipFill>
          <a:blip r:embed="rId3">
            <a:alphaModFix/>
          </a:blip>
          <a:stretch>
            <a:fillRect/>
          </a:stretch>
        </p:blipFill>
        <p:spPr>
          <a:xfrm>
            <a:off x="7103200" y="4495800"/>
            <a:ext cx="1143000" cy="647700"/>
          </a:xfrm>
          <a:prstGeom prst="rect">
            <a:avLst/>
          </a:prstGeom>
          <a:noFill/>
          <a:ln>
            <a:noFill/>
          </a:ln>
        </p:spPr>
      </p:pic>
      <p:pic>
        <p:nvPicPr>
          <p:cNvPr id="236" name="Shape 236"/>
          <p:cNvPicPr preferRelativeResize="0"/>
          <p:nvPr/>
        </p:nvPicPr>
        <p:blipFill>
          <a:blip r:embed="rId4">
            <a:alphaModFix/>
          </a:blip>
          <a:stretch>
            <a:fillRect/>
          </a:stretch>
        </p:blipFill>
        <p:spPr>
          <a:xfrm>
            <a:off x="647375" y="308425"/>
            <a:ext cx="3612000" cy="2268975"/>
          </a:xfrm>
          <a:prstGeom prst="rect">
            <a:avLst/>
          </a:prstGeom>
          <a:noFill/>
          <a:ln>
            <a:noFill/>
          </a:ln>
        </p:spPr>
      </p:pic>
      <p:pic>
        <p:nvPicPr>
          <p:cNvPr id="237" name="Shape 237"/>
          <p:cNvPicPr preferRelativeResize="0"/>
          <p:nvPr/>
        </p:nvPicPr>
        <p:blipFill>
          <a:blip r:embed="rId5">
            <a:alphaModFix/>
          </a:blip>
          <a:stretch>
            <a:fillRect/>
          </a:stretch>
        </p:blipFill>
        <p:spPr>
          <a:xfrm>
            <a:off x="647375" y="2820995"/>
            <a:ext cx="3612000" cy="2242229"/>
          </a:xfrm>
          <a:prstGeom prst="rect">
            <a:avLst/>
          </a:prstGeom>
          <a:noFill/>
          <a:ln>
            <a:noFill/>
          </a:ln>
        </p:spPr>
      </p:pic>
    </p:spTree>
  </p:cSld>
  <p:clrMapOvr>
    <a:masterClrMapping/>
  </p:clrMapOvr>
  <p:transition>
    <p:push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pic>
        <p:nvPicPr>
          <p:cNvPr id="63" name="Shape 63"/>
          <p:cNvPicPr preferRelativeResize="0"/>
          <p:nvPr/>
        </p:nvPicPr>
        <p:blipFill>
          <a:blip r:embed="rId3">
            <a:alphaModFix/>
          </a:blip>
          <a:stretch>
            <a:fillRect/>
          </a:stretch>
        </p:blipFill>
        <p:spPr>
          <a:xfrm>
            <a:off x="15050" y="-4950"/>
            <a:ext cx="9143998" cy="5143499"/>
          </a:xfrm>
          <a:prstGeom prst="rect">
            <a:avLst/>
          </a:prstGeom>
          <a:noFill/>
          <a:ln>
            <a:noFill/>
          </a:ln>
        </p:spPr>
      </p:pic>
      <p:sp>
        <p:nvSpPr>
          <p:cNvPr id="64" name="Shape 64"/>
          <p:cNvSpPr txBox="1"/>
          <p:nvPr>
            <p:ph type="title"/>
          </p:nvPr>
        </p:nvSpPr>
        <p:spPr>
          <a:xfrm>
            <a:off x="2748175" y="538125"/>
            <a:ext cx="3319800" cy="1109700"/>
          </a:xfrm>
          <a:prstGeom prst="rect">
            <a:avLst/>
          </a:prstGeom>
        </p:spPr>
        <p:txBody>
          <a:bodyPr anchorCtr="0" anchor="t" bIns="91425" lIns="91425" rIns="91425" tIns="91425">
            <a:noAutofit/>
          </a:bodyPr>
          <a:lstStyle/>
          <a:p>
            <a:pPr lvl="0" rtl="0" algn="ctr">
              <a:spcBef>
                <a:spcPts val="0"/>
              </a:spcBef>
              <a:buNone/>
            </a:pPr>
            <a:r>
              <a:rPr b="1" lang="en" sz="6000">
                <a:latin typeface="Montserrat"/>
                <a:ea typeface="Montserrat"/>
                <a:cs typeface="Montserrat"/>
                <a:sym typeface="Montserrat"/>
              </a:rPr>
              <a:t>Agenda</a:t>
            </a:r>
          </a:p>
        </p:txBody>
      </p:sp>
      <p:sp>
        <p:nvSpPr>
          <p:cNvPr id="65" name="Shape 65"/>
          <p:cNvSpPr txBox="1"/>
          <p:nvPr>
            <p:ph idx="1" type="body"/>
          </p:nvPr>
        </p:nvSpPr>
        <p:spPr>
          <a:xfrm>
            <a:off x="2119175" y="1583925"/>
            <a:ext cx="5835600" cy="2599500"/>
          </a:xfrm>
          <a:prstGeom prst="rect">
            <a:avLst/>
          </a:prstGeom>
        </p:spPr>
        <p:txBody>
          <a:bodyPr anchorCtr="0" anchor="t" bIns="91425" lIns="91425" rIns="91425" tIns="91425">
            <a:noAutofit/>
          </a:bodyPr>
          <a:lstStyle/>
          <a:p>
            <a:pPr indent="-406400" lvl="0" marL="457200" rtl="0">
              <a:lnSpc>
                <a:spcPct val="150000"/>
              </a:lnSpc>
              <a:spcBef>
                <a:spcPts val="0"/>
              </a:spcBef>
              <a:buClr>
                <a:srgbClr val="000000"/>
              </a:buClr>
              <a:buSzPct val="100000"/>
              <a:buFont typeface="Montserrat"/>
            </a:pPr>
            <a:r>
              <a:rPr lang="en" sz="2800">
                <a:solidFill>
                  <a:srgbClr val="000000"/>
                </a:solidFill>
                <a:latin typeface="Montserrat"/>
                <a:ea typeface="Montserrat"/>
                <a:cs typeface="Montserrat"/>
                <a:sym typeface="Montserrat"/>
              </a:rPr>
              <a:t>Introduction</a:t>
            </a:r>
          </a:p>
          <a:p>
            <a:pPr indent="-406400" lvl="0" marL="457200" rtl="0">
              <a:lnSpc>
                <a:spcPct val="150000"/>
              </a:lnSpc>
              <a:spcBef>
                <a:spcPts val="0"/>
              </a:spcBef>
              <a:buClr>
                <a:srgbClr val="000000"/>
              </a:buClr>
              <a:buSzPct val="100000"/>
              <a:buFont typeface="Montserrat"/>
            </a:pPr>
            <a:r>
              <a:rPr lang="en" sz="2800">
                <a:solidFill>
                  <a:srgbClr val="000000"/>
                </a:solidFill>
                <a:latin typeface="Montserrat"/>
                <a:ea typeface="Montserrat"/>
                <a:cs typeface="Montserrat"/>
                <a:sym typeface="Montserrat"/>
              </a:rPr>
              <a:t>Project Goal</a:t>
            </a:r>
          </a:p>
          <a:p>
            <a:pPr indent="-406400" lvl="0" marL="457200">
              <a:lnSpc>
                <a:spcPct val="150000"/>
              </a:lnSpc>
              <a:spcBef>
                <a:spcPts val="0"/>
              </a:spcBef>
              <a:buClr>
                <a:srgbClr val="000000"/>
              </a:buClr>
              <a:buSzPct val="100000"/>
              <a:buFont typeface="Montserrat"/>
            </a:pPr>
            <a:r>
              <a:rPr lang="en" sz="2800">
                <a:solidFill>
                  <a:srgbClr val="000000"/>
                </a:solidFill>
                <a:latin typeface="Montserrat"/>
                <a:ea typeface="Montserrat"/>
                <a:cs typeface="Montserrat"/>
                <a:sym typeface="Montserrat"/>
              </a:rPr>
              <a:t>Model Selection</a:t>
            </a:r>
          </a:p>
          <a:p>
            <a:pPr indent="-406400" lvl="0" marL="457200">
              <a:lnSpc>
                <a:spcPct val="150000"/>
              </a:lnSpc>
              <a:spcBef>
                <a:spcPts val="0"/>
              </a:spcBef>
              <a:buClr>
                <a:srgbClr val="000000"/>
              </a:buClr>
              <a:buSzPct val="100000"/>
              <a:buFont typeface="Montserrat"/>
            </a:pPr>
            <a:r>
              <a:rPr lang="en" sz="2800">
                <a:solidFill>
                  <a:srgbClr val="000000"/>
                </a:solidFill>
                <a:latin typeface="Montserrat"/>
                <a:ea typeface="Montserrat"/>
                <a:cs typeface="Montserrat"/>
                <a:sym typeface="Montserrat"/>
              </a:rPr>
              <a:t>Data Analysis/ Explorations </a:t>
            </a:r>
          </a:p>
          <a:p>
            <a:pPr indent="-406400" lvl="0" marL="457200">
              <a:lnSpc>
                <a:spcPct val="150000"/>
              </a:lnSpc>
              <a:spcBef>
                <a:spcPts val="0"/>
              </a:spcBef>
              <a:buClr>
                <a:srgbClr val="000000"/>
              </a:buClr>
              <a:buSzPct val="100000"/>
              <a:buFont typeface="Montserrat"/>
            </a:pPr>
            <a:r>
              <a:rPr lang="en" sz="2800">
                <a:solidFill>
                  <a:srgbClr val="000000"/>
                </a:solidFill>
                <a:latin typeface="Montserrat"/>
                <a:ea typeface="Montserrat"/>
                <a:cs typeface="Montserrat"/>
                <a:sym typeface="Montserrat"/>
              </a:rPr>
              <a:t>Summary</a:t>
            </a:r>
          </a:p>
        </p:txBody>
      </p:sp>
      <p:pic>
        <p:nvPicPr>
          <p:cNvPr id="66" name="Shape 66"/>
          <p:cNvPicPr preferRelativeResize="0"/>
          <p:nvPr/>
        </p:nvPicPr>
        <p:blipFill>
          <a:blip r:embed="rId4">
            <a:alphaModFix/>
          </a:blip>
          <a:stretch>
            <a:fillRect/>
          </a:stretch>
        </p:blipFill>
        <p:spPr>
          <a:xfrm>
            <a:off x="-76200" y="4495800"/>
            <a:ext cx="1143000" cy="647700"/>
          </a:xfrm>
          <a:prstGeom prst="rect">
            <a:avLst/>
          </a:prstGeom>
          <a:noFill/>
          <a:ln>
            <a:noFill/>
          </a:ln>
        </p:spPr>
      </p:pic>
    </p:spTree>
  </p:cSld>
  <p:clrMapOvr>
    <a:masterClrMapping/>
  </p:clrMapOvr>
  <mc:AlternateContent>
    <mc:Choice Requires="p14">
      <p:transition spd="med">
        <p14:prism dir="l"/>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p:nvPr/>
        </p:nvSpPr>
        <p:spPr>
          <a:xfrm>
            <a:off x="4255075" y="-25"/>
            <a:ext cx="4965300" cy="5143500"/>
          </a:xfrm>
          <a:prstGeom prst="rect">
            <a:avLst/>
          </a:prstGeom>
          <a:solidFill>
            <a:srgbClr val="E6F6FE"/>
          </a:solidFill>
          <a:ln>
            <a:noFill/>
          </a:ln>
        </p:spPr>
        <p:txBody>
          <a:bodyPr anchorCtr="0" anchor="ctr" bIns="91425" lIns="91425" rIns="91425" tIns="91425">
            <a:noAutofit/>
          </a:bodyPr>
          <a:lstStyle/>
          <a:p>
            <a:pPr lvl="0">
              <a:spcBef>
                <a:spcPts val="0"/>
              </a:spcBef>
              <a:buNone/>
            </a:pPr>
            <a:r>
              <a:t/>
            </a:r>
            <a:endParaRPr/>
          </a:p>
        </p:txBody>
      </p:sp>
      <p:sp>
        <p:nvSpPr>
          <p:cNvPr id="243" name="Shape 243"/>
          <p:cNvSpPr txBox="1"/>
          <p:nvPr>
            <p:ph type="title"/>
          </p:nvPr>
        </p:nvSpPr>
        <p:spPr>
          <a:xfrm>
            <a:off x="4909700" y="445025"/>
            <a:ext cx="3922500" cy="572700"/>
          </a:xfrm>
          <a:prstGeom prst="rect">
            <a:avLst/>
          </a:prstGeom>
        </p:spPr>
        <p:txBody>
          <a:bodyPr anchorCtr="0" anchor="t" bIns="91425" lIns="91425" rIns="91425" tIns="91425">
            <a:noAutofit/>
          </a:bodyPr>
          <a:lstStyle/>
          <a:p>
            <a:pPr lvl="0" rtl="0">
              <a:lnSpc>
                <a:spcPct val="110000"/>
              </a:lnSpc>
              <a:spcBef>
                <a:spcPts val="800"/>
              </a:spcBef>
              <a:spcAft>
                <a:spcPts val="800"/>
              </a:spcAft>
              <a:buNone/>
            </a:pPr>
            <a:r>
              <a:rPr b="1" lang="en" sz="3600">
                <a:solidFill>
                  <a:srgbClr val="333333"/>
                </a:solidFill>
                <a:latin typeface="Montserrat"/>
                <a:ea typeface="Montserrat"/>
                <a:cs typeface="Montserrat"/>
                <a:sym typeface="Montserrat"/>
              </a:rPr>
              <a:t>Temperature</a:t>
            </a:r>
          </a:p>
        </p:txBody>
      </p:sp>
      <p:sp>
        <p:nvSpPr>
          <p:cNvPr id="244" name="Shape 244"/>
          <p:cNvSpPr txBox="1"/>
          <p:nvPr>
            <p:ph idx="1" type="body"/>
          </p:nvPr>
        </p:nvSpPr>
        <p:spPr>
          <a:xfrm>
            <a:off x="4483675" y="1381075"/>
            <a:ext cx="4577100" cy="3416400"/>
          </a:xfrm>
          <a:prstGeom prst="rect">
            <a:avLst/>
          </a:prstGeom>
        </p:spPr>
        <p:txBody>
          <a:bodyPr anchorCtr="0" anchor="t" bIns="91425" lIns="91425" rIns="91425" tIns="91425">
            <a:noAutofit/>
          </a:bodyPr>
          <a:lstStyle/>
          <a:p>
            <a:pPr lvl="0" rtl="0">
              <a:lnSpc>
                <a:spcPct val="100000"/>
              </a:lnSpc>
              <a:spcBef>
                <a:spcPts val="0"/>
              </a:spcBef>
              <a:buNone/>
            </a:pPr>
            <a:r>
              <a:rPr lang="en">
                <a:solidFill>
                  <a:srgbClr val="333333"/>
                </a:solidFill>
                <a:latin typeface="Calibri"/>
                <a:ea typeface="Calibri"/>
                <a:cs typeface="Calibri"/>
                <a:sym typeface="Calibri"/>
              </a:rPr>
              <a:t>Registered Users: </a:t>
            </a:r>
          </a:p>
          <a:p>
            <a:pPr indent="-228600" lvl="0" marL="457200" rtl="0">
              <a:lnSpc>
                <a:spcPct val="100000"/>
              </a:lnSpc>
              <a:spcBef>
                <a:spcPts val="0"/>
              </a:spcBef>
              <a:buClr>
                <a:srgbClr val="333333"/>
              </a:buClr>
              <a:buFont typeface="Calibri"/>
            </a:pPr>
            <a:r>
              <a:rPr lang="en">
                <a:solidFill>
                  <a:srgbClr val="333333"/>
                </a:solidFill>
                <a:latin typeface="Calibri"/>
                <a:ea typeface="Calibri"/>
                <a:cs typeface="Calibri"/>
                <a:sym typeface="Calibri"/>
              </a:rPr>
              <a:t>less affected by environmental settings.</a:t>
            </a:r>
          </a:p>
          <a:p>
            <a:pPr lvl="0">
              <a:lnSpc>
                <a:spcPct val="100000"/>
              </a:lnSpc>
              <a:spcBef>
                <a:spcPts val="0"/>
              </a:spcBef>
              <a:buNone/>
            </a:pPr>
            <a:r>
              <a:rPr lang="en">
                <a:solidFill>
                  <a:srgbClr val="333333"/>
                </a:solidFill>
                <a:latin typeface="Calibri"/>
                <a:ea typeface="Calibri"/>
                <a:cs typeface="Calibri"/>
                <a:sym typeface="Calibri"/>
              </a:rPr>
              <a:t>Casual users: </a:t>
            </a:r>
          </a:p>
          <a:p>
            <a:pPr indent="-228600" lvl="0" marL="457200">
              <a:lnSpc>
                <a:spcPct val="100000"/>
              </a:lnSpc>
              <a:spcBef>
                <a:spcPts val="0"/>
              </a:spcBef>
              <a:buClr>
                <a:srgbClr val="333333"/>
              </a:buClr>
              <a:buFont typeface="Calibri"/>
            </a:pPr>
            <a:r>
              <a:rPr lang="en">
                <a:solidFill>
                  <a:srgbClr val="333333"/>
                </a:solidFill>
                <a:latin typeface="Calibri"/>
                <a:ea typeface="Calibri"/>
                <a:cs typeface="Calibri"/>
                <a:sym typeface="Calibri"/>
              </a:rPr>
              <a:t>sensitive to temperature. </a:t>
            </a:r>
          </a:p>
          <a:p>
            <a:pPr indent="-228600" lvl="0" marL="457200">
              <a:lnSpc>
                <a:spcPct val="100000"/>
              </a:lnSpc>
              <a:spcBef>
                <a:spcPts val="0"/>
              </a:spcBef>
              <a:buClr>
                <a:srgbClr val="333333"/>
              </a:buClr>
              <a:buFont typeface="Calibri"/>
            </a:pPr>
            <a:r>
              <a:rPr lang="en">
                <a:solidFill>
                  <a:srgbClr val="333333"/>
                </a:solidFill>
                <a:latin typeface="Calibri"/>
                <a:ea typeface="Calibri"/>
                <a:cs typeface="Calibri"/>
                <a:sym typeface="Calibri"/>
              </a:rPr>
              <a:t>Highest usage between 20℃ to 30℃.</a:t>
            </a:r>
          </a:p>
          <a:p>
            <a:pPr indent="-228600" lvl="0" marL="457200">
              <a:lnSpc>
                <a:spcPct val="100000"/>
              </a:lnSpc>
              <a:spcBef>
                <a:spcPts val="0"/>
              </a:spcBef>
              <a:buClr>
                <a:srgbClr val="333333"/>
              </a:buClr>
              <a:buFont typeface="Calibri"/>
            </a:pPr>
            <a:r>
              <a:rPr lang="en">
                <a:solidFill>
                  <a:srgbClr val="333333"/>
                </a:solidFill>
                <a:latin typeface="Calibri"/>
                <a:ea typeface="Calibri"/>
                <a:cs typeface="Calibri"/>
                <a:sym typeface="Calibri"/>
              </a:rPr>
              <a:t>When the temperature exceeds 30℃, the ridership of casual users dropped greatly.</a:t>
            </a:r>
          </a:p>
        </p:txBody>
      </p:sp>
      <p:pic>
        <p:nvPicPr>
          <p:cNvPr id="245" name="Shape 245"/>
          <p:cNvPicPr preferRelativeResize="0"/>
          <p:nvPr/>
        </p:nvPicPr>
        <p:blipFill>
          <a:blip r:embed="rId3">
            <a:alphaModFix/>
          </a:blip>
          <a:stretch>
            <a:fillRect/>
          </a:stretch>
        </p:blipFill>
        <p:spPr>
          <a:xfrm>
            <a:off x="516100" y="163650"/>
            <a:ext cx="3437424" cy="2455300"/>
          </a:xfrm>
          <a:prstGeom prst="rect">
            <a:avLst/>
          </a:prstGeom>
          <a:noFill/>
          <a:ln>
            <a:noFill/>
          </a:ln>
        </p:spPr>
      </p:pic>
      <p:pic>
        <p:nvPicPr>
          <p:cNvPr id="246" name="Shape 246"/>
          <p:cNvPicPr preferRelativeResize="0"/>
          <p:nvPr/>
        </p:nvPicPr>
        <p:blipFill>
          <a:blip r:embed="rId4">
            <a:alphaModFix/>
          </a:blip>
          <a:stretch>
            <a:fillRect/>
          </a:stretch>
        </p:blipFill>
        <p:spPr>
          <a:xfrm>
            <a:off x="594825" y="2744425"/>
            <a:ext cx="3358699" cy="2399076"/>
          </a:xfrm>
          <a:prstGeom prst="rect">
            <a:avLst/>
          </a:prstGeom>
          <a:noFill/>
          <a:ln>
            <a:noFill/>
          </a:ln>
        </p:spPr>
      </p:pic>
      <p:pic>
        <p:nvPicPr>
          <p:cNvPr id="247" name="Shape 247"/>
          <p:cNvPicPr preferRelativeResize="0"/>
          <p:nvPr/>
        </p:nvPicPr>
        <p:blipFill>
          <a:blip r:embed="rId5">
            <a:alphaModFix/>
          </a:blip>
          <a:stretch>
            <a:fillRect/>
          </a:stretch>
        </p:blipFill>
        <p:spPr>
          <a:xfrm>
            <a:off x="7560400" y="4495800"/>
            <a:ext cx="1143000" cy="647700"/>
          </a:xfrm>
          <a:prstGeom prst="rect">
            <a:avLst/>
          </a:prstGeom>
          <a:noFill/>
          <a:ln>
            <a:noFill/>
          </a:ln>
        </p:spPr>
      </p:pic>
      <p:sp>
        <p:nvSpPr>
          <p:cNvPr id="248" name="Shape 248"/>
          <p:cNvSpPr txBox="1"/>
          <p:nvPr/>
        </p:nvSpPr>
        <p:spPr>
          <a:xfrm>
            <a:off x="13575" y="750"/>
            <a:ext cx="1167300" cy="243600"/>
          </a:xfrm>
          <a:prstGeom prst="rect">
            <a:avLst/>
          </a:prstGeom>
          <a:noFill/>
          <a:ln>
            <a:noFill/>
          </a:ln>
        </p:spPr>
        <p:txBody>
          <a:bodyPr anchorCtr="0" anchor="t" bIns="91425" lIns="91425" rIns="91425" tIns="91425">
            <a:noAutofit/>
          </a:bodyPr>
          <a:lstStyle/>
          <a:p>
            <a:pPr lvl="0" rtl="0">
              <a:spcBef>
                <a:spcPts val="0"/>
              </a:spcBef>
              <a:buNone/>
            </a:pPr>
            <a:r>
              <a:rPr lang="en"/>
              <a:t>Registered</a:t>
            </a:r>
          </a:p>
        </p:txBody>
      </p:sp>
      <p:sp>
        <p:nvSpPr>
          <p:cNvPr id="249" name="Shape 249"/>
          <p:cNvSpPr txBox="1"/>
          <p:nvPr/>
        </p:nvSpPr>
        <p:spPr>
          <a:xfrm>
            <a:off x="-2275" y="2577400"/>
            <a:ext cx="1167300" cy="243600"/>
          </a:xfrm>
          <a:prstGeom prst="rect">
            <a:avLst/>
          </a:prstGeom>
          <a:noFill/>
          <a:ln>
            <a:noFill/>
          </a:ln>
        </p:spPr>
        <p:txBody>
          <a:bodyPr anchorCtr="0" anchor="t" bIns="91425" lIns="91425" rIns="91425" tIns="91425">
            <a:noAutofit/>
          </a:bodyPr>
          <a:lstStyle/>
          <a:p>
            <a:pPr lvl="0" rtl="0">
              <a:spcBef>
                <a:spcPts val="0"/>
              </a:spcBef>
              <a:buNone/>
            </a:pPr>
            <a:r>
              <a:rPr lang="en"/>
              <a:t>Casual</a:t>
            </a:r>
          </a:p>
        </p:txBody>
      </p:sp>
    </p:spTree>
  </p:cSld>
  <p:clrMapOvr>
    <a:masterClrMapping/>
  </p:clrMapOvr>
  <p:transition>
    <p:push dir="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p:nvPr/>
        </p:nvSpPr>
        <p:spPr>
          <a:xfrm>
            <a:off x="4255075" y="-25"/>
            <a:ext cx="4965300" cy="5143500"/>
          </a:xfrm>
          <a:prstGeom prst="rect">
            <a:avLst/>
          </a:prstGeom>
          <a:solidFill>
            <a:srgbClr val="E6F6FE"/>
          </a:solidFill>
          <a:ln>
            <a:noFill/>
          </a:ln>
        </p:spPr>
        <p:txBody>
          <a:bodyPr anchorCtr="0" anchor="ctr" bIns="91425" lIns="91425" rIns="91425" tIns="91425">
            <a:noAutofit/>
          </a:bodyPr>
          <a:lstStyle/>
          <a:p>
            <a:pPr lvl="0">
              <a:spcBef>
                <a:spcPts val="0"/>
              </a:spcBef>
              <a:buNone/>
            </a:pPr>
            <a:r>
              <a:t/>
            </a:r>
            <a:endParaRPr/>
          </a:p>
        </p:txBody>
      </p:sp>
      <p:sp>
        <p:nvSpPr>
          <p:cNvPr id="255" name="Shape 255"/>
          <p:cNvSpPr txBox="1"/>
          <p:nvPr>
            <p:ph type="title"/>
          </p:nvPr>
        </p:nvSpPr>
        <p:spPr>
          <a:xfrm>
            <a:off x="4909700" y="445025"/>
            <a:ext cx="3922500" cy="572700"/>
          </a:xfrm>
          <a:prstGeom prst="rect">
            <a:avLst/>
          </a:prstGeom>
        </p:spPr>
        <p:txBody>
          <a:bodyPr anchorCtr="0" anchor="t" bIns="91425" lIns="91425" rIns="91425" tIns="91425">
            <a:noAutofit/>
          </a:bodyPr>
          <a:lstStyle/>
          <a:p>
            <a:pPr lvl="0" rtl="0">
              <a:lnSpc>
                <a:spcPct val="110000"/>
              </a:lnSpc>
              <a:spcBef>
                <a:spcPts val="800"/>
              </a:spcBef>
              <a:spcAft>
                <a:spcPts val="800"/>
              </a:spcAft>
              <a:buNone/>
            </a:pPr>
            <a:r>
              <a:rPr b="1" lang="en" sz="3600">
                <a:solidFill>
                  <a:srgbClr val="333333"/>
                </a:solidFill>
                <a:latin typeface="Montserrat"/>
                <a:ea typeface="Montserrat"/>
                <a:cs typeface="Montserrat"/>
                <a:sym typeface="Montserrat"/>
              </a:rPr>
              <a:t>Humidity</a:t>
            </a:r>
          </a:p>
        </p:txBody>
      </p:sp>
      <p:sp>
        <p:nvSpPr>
          <p:cNvPr id="256" name="Shape 256"/>
          <p:cNvSpPr txBox="1"/>
          <p:nvPr>
            <p:ph idx="1" type="body"/>
          </p:nvPr>
        </p:nvSpPr>
        <p:spPr>
          <a:xfrm>
            <a:off x="4483675" y="1381075"/>
            <a:ext cx="4577100" cy="3416400"/>
          </a:xfrm>
          <a:prstGeom prst="rect">
            <a:avLst/>
          </a:prstGeom>
        </p:spPr>
        <p:txBody>
          <a:bodyPr anchorCtr="0" anchor="t" bIns="91425" lIns="91425" rIns="91425" tIns="91425">
            <a:noAutofit/>
          </a:bodyPr>
          <a:lstStyle/>
          <a:p>
            <a:pPr indent="-228600" lvl="0" marL="457200" rtl="0">
              <a:lnSpc>
                <a:spcPct val="142857"/>
              </a:lnSpc>
              <a:spcBef>
                <a:spcPts val="0"/>
              </a:spcBef>
              <a:spcAft>
                <a:spcPts val="800"/>
              </a:spcAft>
              <a:buClr>
                <a:srgbClr val="333333"/>
              </a:buClr>
              <a:buFont typeface="Calibri"/>
            </a:pPr>
            <a:r>
              <a:rPr lang="en">
                <a:solidFill>
                  <a:srgbClr val="333333"/>
                </a:solidFill>
                <a:latin typeface="Calibri"/>
                <a:ea typeface="Calibri"/>
                <a:cs typeface="Calibri"/>
                <a:sym typeface="Calibri"/>
              </a:rPr>
              <a:t>Casual users are a bit more sensitive to humidity than registered users, but the casual usage is also kind of smooth except extreme humidity (e.g. heavy rain). </a:t>
            </a:r>
          </a:p>
          <a:p>
            <a:pPr indent="-228600" lvl="0" marL="457200" rtl="0">
              <a:lnSpc>
                <a:spcPct val="142857"/>
              </a:lnSpc>
              <a:spcBef>
                <a:spcPts val="0"/>
              </a:spcBef>
              <a:spcAft>
                <a:spcPts val="800"/>
              </a:spcAft>
              <a:buClr>
                <a:srgbClr val="333333"/>
              </a:buClr>
              <a:buFont typeface="Calibri"/>
            </a:pPr>
            <a:r>
              <a:rPr lang="en">
                <a:solidFill>
                  <a:srgbClr val="333333"/>
                </a:solidFill>
                <a:latin typeface="Calibri"/>
                <a:ea typeface="Calibri"/>
                <a:cs typeface="Calibri"/>
                <a:sym typeface="Calibri"/>
              </a:rPr>
              <a:t>It indicates that biking activity is not relatively sensitive to humidity.</a:t>
            </a:r>
          </a:p>
        </p:txBody>
      </p:sp>
      <p:pic>
        <p:nvPicPr>
          <p:cNvPr id="257" name="Shape 257"/>
          <p:cNvPicPr preferRelativeResize="0"/>
          <p:nvPr/>
        </p:nvPicPr>
        <p:blipFill>
          <a:blip r:embed="rId3">
            <a:alphaModFix/>
          </a:blip>
          <a:stretch>
            <a:fillRect/>
          </a:stretch>
        </p:blipFill>
        <p:spPr>
          <a:xfrm>
            <a:off x="7560400" y="4495800"/>
            <a:ext cx="1143000" cy="647700"/>
          </a:xfrm>
          <a:prstGeom prst="rect">
            <a:avLst/>
          </a:prstGeom>
          <a:noFill/>
          <a:ln>
            <a:noFill/>
          </a:ln>
        </p:spPr>
      </p:pic>
      <p:sp>
        <p:nvSpPr>
          <p:cNvPr id="258" name="Shape 258"/>
          <p:cNvSpPr txBox="1"/>
          <p:nvPr/>
        </p:nvSpPr>
        <p:spPr>
          <a:xfrm>
            <a:off x="13575" y="750"/>
            <a:ext cx="1167300" cy="243600"/>
          </a:xfrm>
          <a:prstGeom prst="rect">
            <a:avLst/>
          </a:prstGeom>
          <a:noFill/>
          <a:ln>
            <a:noFill/>
          </a:ln>
        </p:spPr>
        <p:txBody>
          <a:bodyPr anchorCtr="0" anchor="t" bIns="91425" lIns="91425" rIns="91425" tIns="91425">
            <a:noAutofit/>
          </a:bodyPr>
          <a:lstStyle/>
          <a:p>
            <a:pPr lvl="0" rtl="0">
              <a:spcBef>
                <a:spcPts val="0"/>
              </a:spcBef>
              <a:buNone/>
            </a:pPr>
            <a:r>
              <a:rPr lang="en"/>
              <a:t>Registered</a:t>
            </a:r>
          </a:p>
        </p:txBody>
      </p:sp>
      <p:sp>
        <p:nvSpPr>
          <p:cNvPr id="259" name="Shape 259"/>
          <p:cNvSpPr txBox="1"/>
          <p:nvPr/>
        </p:nvSpPr>
        <p:spPr>
          <a:xfrm>
            <a:off x="-2275" y="2577400"/>
            <a:ext cx="1167300" cy="243600"/>
          </a:xfrm>
          <a:prstGeom prst="rect">
            <a:avLst/>
          </a:prstGeom>
          <a:noFill/>
          <a:ln>
            <a:noFill/>
          </a:ln>
        </p:spPr>
        <p:txBody>
          <a:bodyPr anchorCtr="0" anchor="t" bIns="91425" lIns="91425" rIns="91425" tIns="91425">
            <a:noAutofit/>
          </a:bodyPr>
          <a:lstStyle/>
          <a:p>
            <a:pPr lvl="0" rtl="0">
              <a:spcBef>
                <a:spcPts val="0"/>
              </a:spcBef>
              <a:buNone/>
            </a:pPr>
            <a:r>
              <a:rPr lang="en"/>
              <a:t>Casual</a:t>
            </a:r>
          </a:p>
        </p:txBody>
      </p:sp>
      <p:pic>
        <p:nvPicPr>
          <p:cNvPr id="260" name="Shape 260"/>
          <p:cNvPicPr preferRelativeResize="0"/>
          <p:nvPr/>
        </p:nvPicPr>
        <p:blipFill>
          <a:blip r:embed="rId4">
            <a:alphaModFix/>
          </a:blip>
          <a:stretch>
            <a:fillRect/>
          </a:stretch>
        </p:blipFill>
        <p:spPr>
          <a:xfrm>
            <a:off x="555475" y="291325"/>
            <a:ext cx="3413275" cy="2435865"/>
          </a:xfrm>
          <a:prstGeom prst="rect">
            <a:avLst/>
          </a:prstGeom>
          <a:noFill/>
          <a:ln>
            <a:noFill/>
          </a:ln>
        </p:spPr>
      </p:pic>
      <p:pic>
        <p:nvPicPr>
          <p:cNvPr id="261" name="Shape 261"/>
          <p:cNvPicPr preferRelativeResize="0"/>
          <p:nvPr/>
        </p:nvPicPr>
        <p:blipFill>
          <a:blip r:embed="rId5">
            <a:alphaModFix/>
          </a:blip>
          <a:stretch>
            <a:fillRect/>
          </a:stretch>
        </p:blipFill>
        <p:spPr>
          <a:xfrm>
            <a:off x="645500" y="2744425"/>
            <a:ext cx="3323249" cy="2369449"/>
          </a:xfrm>
          <a:prstGeom prst="rect">
            <a:avLst/>
          </a:prstGeom>
          <a:noFill/>
          <a:ln>
            <a:noFill/>
          </a:ln>
        </p:spPr>
      </p:pic>
    </p:spTree>
  </p:cSld>
  <p:clrMapOvr>
    <a:masterClrMapping/>
  </p:clrMapOvr>
  <p:transition>
    <p:push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pic>
        <p:nvPicPr>
          <p:cNvPr id="266" name="Shape 266"/>
          <p:cNvPicPr preferRelativeResize="0"/>
          <p:nvPr/>
        </p:nvPicPr>
        <p:blipFill>
          <a:blip r:embed="rId3">
            <a:alphaModFix/>
          </a:blip>
          <a:stretch>
            <a:fillRect/>
          </a:stretch>
        </p:blipFill>
        <p:spPr>
          <a:xfrm>
            <a:off x="15050" y="-4950"/>
            <a:ext cx="9143998" cy="5143499"/>
          </a:xfrm>
          <a:prstGeom prst="rect">
            <a:avLst/>
          </a:prstGeom>
          <a:noFill/>
          <a:ln>
            <a:noFill/>
          </a:ln>
        </p:spPr>
      </p:pic>
      <p:sp>
        <p:nvSpPr>
          <p:cNvPr id="267" name="Shape 267"/>
          <p:cNvSpPr txBox="1"/>
          <p:nvPr>
            <p:ph type="title"/>
          </p:nvPr>
        </p:nvSpPr>
        <p:spPr>
          <a:xfrm>
            <a:off x="2756475" y="274975"/>
            <a:ext cx="4322400" cy="572700"/>
          </a:xfrm>
          <a:prstGeom prst="rect">
            <a:avLst/>
          </a:prstGeom>
        </p:spPr>
        <p:txBody>
          <a:bodyPr anchorCtr="0" anchor="t" bIns="91425" lIns="91425" rIns="91425" tIns="91425">
            <a:noAutofit/>
          </a:bodyPr>
          <a:lstStyle/>
          <a:p>
            <a:pPr lvl="0">
              <a:spcBef>
                <a:spcPts val="0"/>
              </a:spcBef>
              <a:buNone/>
            </a:pPr>
            <a:r>
              <a:rPr b="1" lang="en" sz="6000">
                <a:latin typeface="Montserrat"/>
                <a:ea typeface="Montserrat"/>
                <a:cs typeface="Montserrat"/>
                <a:sym typeface="Montserrat"/>
              </a:rPr>
              <a:t>Reflection</a:t>
            </a:r>
          </a:p>
        </p:txBody>
      </p:sp>
      <p:sp>
        <p:nvSpPr>
          <p:cNvPr id="268" name="Shape 268"/>
          <p:cNvSpPr txBox="1"/>
          <p:nvPr>
            <p:ph idx="1" type="body"/>
          </p:nvPr>
        </p:nvSpPr>
        <p:spPr>
          <a:xfrm>
            <a:off x="692700" y="1602825"/>
            <a:ext cx="8520600" cy="3118500"/>
          </a:xfrm>
          <a:prstGeom prst="rect">
            <a:avLst/>
          </a:prstGeom>
        </p:spPr>
        <p:txBody>
          <a:bodyPr anchorCtr="0" anchor="t" bIns="91425" lIns="91425" rIns="91425" tIns="91425">
            <a:noAutofit/>
          </a:bodyPr>
          <a:lstStyle/>
          <a:p>
            <a:pPr indent="-228600" lvl="0" marL="457200" rtl="0">
              <a:lnSpc>
                <a:spcPct val="200000"/>
              </a:lnSpc>
              <a:spcBef>
                <a:spcPts val="0"/>
              </a:spcBef>
              <a:spcAft>
                <a:spcPts val="0"/>
              </a:spcAft>
              <a:buClr>
                <a:schemeClr val="dk1"/>
              </a:buClr>
              <a:buFont typeface="Calibri"/>
              <a:buAutoNum type="arabicPeriod"/>
            </a:pPr>
            <a:r>
              <a:rPr lang="en">
                <a:solidFill>
                  <a:schemeClr val="dk1"/>
                </a:solidFill>
                <a:latin typeface="Calibri"/>
                <a:ea typeface="Calibri"/>
                <a:cs typeface="Calibri"/>
                <a:sym typeface="Calibri"/>
              </a:rPr>
              <a:t>Most registered users commute to work by rental bike.</a:t>
            </a:r>
          </a:p>
          <a:p>
            <a:pPr indent="-228600" lvl="0" marL="457200">
              <a:lnSpc>
                <a:spcPct val="200000"/>
              </a:lnSpc>
              <a:spcBef>
                <a:spcPts val="0"/>
              </a:spcBef>
              <a:spcAft>
                <a:spcPts val="0"/>
              </a:spcAft>
              <a:buClr>
                <a:schemeClr val="dk1"/>
              </a:buClr>
              <a:buFont typeface="Calibri"/>
              <a:buAutoNum type="arabicPeriod"/>
            </a:pPr>
            <a:r>
              <a:rPr lang="en">
                <a:solidFill>
                  <a:schemeClr val="dk1"/>
                </a:solidFill>
                <a:latin typeface="Calibri"/>
                <a:ea typeface="Calibri"/>
                <a:cs typeface="Calibri"/>
                <a:sym typeface="Calibri"/>
              </a:rPr>
              <a:t>The increase in users on 2012, contributed majorly by registered users.</a:t>
            </a:r>
          </a:p>
          <a:p>
            <a:pPr indent="-228600" lvl="0" marL="457200">
              <a:lnSpc>
                <a:spcPct val="200000"/>
              </a:lnSpc>
              <a:spcBef>
                <a:spcPts val="0"/>
              </a:spcBef>
              <a:spcAft>
                <a:spcPts val="0"/>
              </a:spcAft>
              <a:buClr>
                <a:schemeClr val="dk1"/>
              </a:buClr>
              <a:buFont typeface="Calibri"/>
              <a:buAutoNum type="arabicPeriod"/>
            </a:pPr>
            <a:r>
              <a:rPr lang="en">
                <a:solidFill>
                  <a:schemeClr val="dk1"/>
                </a:solidFill>
                <a:latin typeface="Calibri"/>
                <a:ea typeface="Calibri"/>
                <a:cs typeface="Calibri"/>
                <a:sym typeface="Calibri"/>
              </a:rPr>
              <a:t>The usage pattern by hour differs a lot, on working days and non-working days.</a:t>
            </a:r>
          </a:p>
          <a:p>
            <a:pPr indent="-228600" lvl="0" marL="457200">
              <a:lnSpc>
                <a:spcPct val="200000"/>
              </a:lnSpc>
              <a:spcBef>
                <a:spcPts val="0"/>
              </a:spcBef>
              <a:spcAft>
                <a:spcPts val="0"/>
              </a:spcAft>
              <a:buClr>
                <a:schemeClr val="dk1"/>
              </a:buClr>
              <a:buFont typeface="Calibri"/>
              <a:buAutoNum type="arabicPeriod"/>
            </a:pPr>
            <a:r>
              <a:rPr lang="en">
                <a:solidFill>
                  <a:schemeClr val="dk1"/>
                </a:solidFill>
                <a:latin typeface="Calibri"/>
                <a:ea typeface="Calibri"/>
                <a:cs typeface="Calibri"/>
                <a:sym typeface="Calibri"/>
              </a:rPr>
              <a:t>Casual users are more sensitive to weather condition than registered users.</a:t>
            </a:r>
          </a:p>
        </p:txBody>
      </p:sp>
      <p:pic>
        <p:nvPicPr>
          <p:cNvPr id="269" name="Shape 269"/>
          <p:cNvPicPr preferRelativeResize="0"/>
          <p:nvPr/>
        </p:nvPicPr>
        <p:blipFill>
          <a:blip r:embed="rId4">
            <a:alphaModFix/>
          </a:blip>
          <a:stretch>
            <a:fillRect/>
          </a:stretch>
        </p:blipFill>
        <p:spPr>
          <a:xfrm>
            <a:off x="8114650" y="4495800"/>
            <a:ext cx="1143000" cy="647700"/>
          </a:xfrm>
          <a:prstGeom prst="rect">
            <a:avLst/>
          </a:prstGeom>
          <a:noFill/>
          <a:ln>
            <a:noFill/>
          </a:ln>
        </p:spPr>
      </p:pic>
    </p:spTree>
  </p:cSld>
  <p:clrMapOvr>
    <a:masterClrMapping/>
  </p:clrMapOvr>
  <mc:AlternateContent>
    <mc:Choice Requires="p14">
      <p:transition spd="med">
        <p14:prism dir="l"/>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pic>
        <p:nvPicPr>
          <p:cNvPr id="274" name="Shape 274"/>
          <p:cNvPicPr preferRelativeResize="0"/>
          <p:nvPr/>
        </p:nvPicPr>
        <p:blipFill>
          <a:blip r:embed="rId3">
            <a:alphaModFix/>
          </a:blip>
          <a:stretch>
            <a:fillRect/>
          </a:stretch>
        </p:blipFill>
        <p:spPr>
          <a:xfrm>
            <a:off x="-10960" y="0"/>
            <a:ext cx="9113919" cy="5143499"/>
          </a:xfrm>
          <a:prstGeom prst="rect">
            <a:avLst/>
          </a:prstGeom>
          <a:noFill/>
          <a:ln>
            <a:noFill/>
          </a:ln>
        </p:spPr>
      </p:pic>
      <p:sp>
        <p:nvSpPr>
          <p:cNvPr id="275" name="Shape 275"/>
          <p:cNvSpPr txBox="1"/>
          <p:nvPr>
            <p:ph type="title"/>
          </p:nvPr>
        </p:nvSpPr>
        <p:spPr>
          <a:xfrm>
            <a:off x="311700" y="1605125"/>
            <a:ext cx="8520600" cy="572700"/>
          </a:xfrm>
          <a:prstGeom prst="rect">
            <a:avLst/>
          </a:prstGeom>
        </p:spPr>
        <p:txBody>
          <a:bodyPr anchorCtr="0" anchor="t" bIns="91425" lIns="91425" rIns="91425" tIns="91425">
            <a:noAutofit/>
          </a:bodyPr>
          <a:lstStyle/>
          <a:p>
            <a:pPr lvl="0" algn="ctr">
              <a:spcBef>
                <a:spcPts val="0"/>
              </a:spcBef>
              <a:buNone/>
            </a:pPr>
            <a:r>
              <a:rPr lang="en" sz="9600">
                <a:latin typeface="Impact"/>
                <a:ea typeface="Impact"/>
                <a:cs typeface="Impact"/>
                <a:sym typeface="Impact"/>
              </a:rPr>
              <a:t>Thank You </a:t>
            </a:r>
          </a:p>
        </p:txBody>
      </p:sp>
      <p:sp>
        <p:nvSpPr>
          <p:cNvPr id="276" name="Shape 276"/>
          <p:cNvSpPr txBox="1"/>
          <p:nvPr/>
        </p:nvSpPr>
        <p:spPr>
          <a:xfrm>
            <a:off x="5278475" y="3048275"/>
            <a:ext cx="2722500" cy="521700"/>
          </a:xfrm>
          <a:prstGeom prst="rect">
            <a:avLst/>
          </a:prstGeom>
          <a:noFill/>
          <a:ln>
            <a:noFill/>
          </a:ln>
        </p:spPr>
        <p:txBody>
          <a:bodyPr anchorCtr="0" anchor="t" bIns="91425" lIns="91425" rIns="91425" tIns="91425">
            <a:noAutofit/>
          </a:bodyPr>
          <a:lstStyle/>
          <a:p>
            <a:pPr lvl="0">
              <a:spcBef>
                <a:spcPts val="0"/>
              </a:spcBef>
              <a:buNone/>
            </a:pPr>
            <a:r>
              <a:rPr lang="en" sz="3000">
                <a:latin typeface="Montserrat"/>
                <a:ea typeface="Montserrat"/>
                <a:cs typeface="Montserrat"/>
                <a:sym typeface="Montserrat"/>
              </a:rPr>
              <a:t>...</a:t>
            </a:r>
            <a:r>
              <a:rPr b="1" lang="en" sz="3000">
                <a:latin typeface="Montserrat"/>
                <a:ea typeface="Montserrat"/>
                <a:cs typeface="Montserrat"/>
                <a:sym typeface="Montserrat"/>
              </a:rPr>
              <a:t>Questions?</a:t>
            </a:r>
          </a:p>
        </p:txBody>
      </p:sp>
      <p:pic>
        <p:nvPicPr>
          <p:cNvPr id="277" name="Shape 277"/>
          <p:cNvPicPr preferRelativeResize="0"/>
          <p:nvPr/>
        </p:nvPicPr>
        <p:blipFill>
          <a:blip r:embed="rId4">
            <a:alphaModFix/>
          </a:blip>
          <a:stretch>
            <a:fillRect/>
          </a:stretch>
        </p:blipFill>
        <p:spPr>
          <a:xfrm flipH="1">
            <a:off x="4187024" y="2937825"/>
            <a:ext cx="1200050" cy="647700"/>
          </a:xfrm>
          <a:prstGeom prst="rect">
            <a:avLst/>
          </a:prstGeom>
          <a:noFill/>
          <a:ln>
            <a:noFill/>
          </a:ln>
        </p:spPr>
      </p:pic>
    </p:spTree>
  </p:cSld>
  <p:clrMapOvr>
    <a:masterClrMapping/>
  </p:clrMapOvr>
  <mc:AlternateContent>
    <mc:Choice Requires="p14">
      <p:transition spd="med">
        <p14:prism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1700"/>
                                        <p:tgtEl>
                                          <p:spTgt spid="27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1700"/>
                                        <p:tgtEl>
                                          <p:spTgt spid="27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pic>
        <p:nvPicPr>
          <p:cNvPr id="71" name="Shape 71"/>
          <p:cNvPicPr preferRelativeResize="0"/>
          <p:nvPr/>
        </p:nvPicPr>
        <p:blipFill>
          <a:blip r:embed="rId3">
            <a:alphaModFix/>
          </a:blip>
          <a:stretch>
            <a:fillRect/>
          </a:stretch>
        </p:blipFill>
        <p:spPr>
          <a:xfrm>
            <a:off x="15050" y="0"/>
            <a:ext cx="9143998" cy="5143499"/>
          </a:xfrm>
          <a:prstGeom prst="rect">
            <a:avLst/>
          </a:prstGeom>
          <a:noFill/>
          <a:ln>
            <a:noFill/>
          </a:ln>
        </p:spPr>
      </p:pic>
      <p:sp>
        <p:nvSpPr>
          <p:cNvPr id="72" name="Shape 72"/>
          <p:cNvSpPr txBox="1"/>
          <p:nvPr>
            <p:ph type="title"/>
          </p:nvPr>
        </p:nvSpPr>
        <p:spPr>
          <a:xfrm>
            <a:off x="2192300" y="184325"/>
            <a:ext cx="6879000" cy="572700"/>
          </a:xfrm>
          <a:prstGeom prst="rect">
            <a:avLst/>
          </a:prstGeom>
        </p:spPr>
        <p:txBody>
          <a:bodyPr anchorCtr="0" anchor="t" bIns="91425" lIns="91425" rIns="91425" tIns="91425">
            <a:noAutofit/>
          </a:bodyPr>
          <a:lstStyle/>
          <a:p>
            <a:pPr indent="0" lvl="0" marL="0">
              <a:spcBef>
                <a:spcPts val="0"/>
              </a:spcBef>
              <a:buNone/>
            </a:pPr>
            <a:r>
              <a:rPr lang="en" sz="3600">
                <a:latin typeface="Montserrat"/>
                <a:ea typeface="Montserrat"/>
                <a:cs typeface="Montserrat"/>
                <a:sym typeface="Montserrat"/>
              </a:rPr>
              <a:t>Bike-Sharing System</a:t>
            </a:r>
          </a:p>
        </p:txBody>
      </p:sp>
      <p:pic>
        <p:nvPicPr>
          <p:cNvPr id="73" name="Shape 73"/>
          <p:cNvPicPr preferRelativeResize="0"/>
          <p:nvPr/>
        </p:nvPicPr>
        <p:blipFill>
          <a:blip r:embed="rId4">
            <a:alphaModFix/>
          </a:blip>
          <a:stretch>
            <a:fillRect/>
          </a:stretch>
        </p:blipFill>
        <p:spPr>
          <a:xfrm>
            <a:off x="533400" y="4495800"/>
            <a:ext cx="1143000" cy="647700"/>
          </a:xfrm>
          <a:prstGeom prst="rect">
            <a:avLst/>
          </a:prstGeom>
          <a:noFill/>
          <a:ln>
            <a:noFill/>
          </a:ln>
        </p:spPr>
      </p:pic>
      <p:pic>
        <p:nvPicPr>
          <p:cNvPr id="74" name="Shape 74"/>
          <p:cNvPicPr preferRelativeResize="0"/>
          <p:nvPr/>
        </p:nvPicPr>
        <p:blipFill>
          <a:blip r:embed="rId5">
            <a:alphaModFix/>
          </a:blip>
          <a:stretch>
            <a:fillRect/>
          </a:stretch>
        </p:blipFill>
        <p:spPr>
          <a:xfrm>
            <a:off x="151850" y="1138237"/>
            <a:ext cx="4780646" cy="2867049"/>
          </a:xfrm>
          <a:prstGeom prst="rect">
            <a:avLst/>
          </a:prstGeom>
          <a:noFill/>
          <a:ln>
            <a:noFill/>
          </a:ln>
        </p:spPr>
      </p:pic>
      <p:pic>
        <p:nvPicPr>
          <p:cNvPr id="75" name="Shape 75"/>
          <p:cNvPicPr preferRelativeResize="0"/>
          <p:nvPr/>
        </p:nvPicPr>
        <p:blipFill>
          <a:blip r:embed="rId6">
            <a:alphaModFix/>
          </a:blip>
          <a:stretch>
            <a:fillRect/>
          </a:stretch>
        </p:blipFill>
        <p:spPr>
          <a:xfrm>
            <a:off x="5139075" y="1111649"/>
            <a:ext cx="3706024" cy="3727824"/>
          </a:xfrm>
          <a:prstGeom prst="rect">
            <a:avLst/>
          </a:prstGeom>
          <a:noFill/>
          <a:ln>
            <a:noFill/>
          </a:ln>
        </p:spPr>
      </p:pic>
    </p:spTree>
  </p:cSld>
  <p:clrMapOvr>
    <a:masterClrMapping/>
  </p:clrMapOvr>
  <p:transition>
    <p:push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pic>
        <p:nvPicPr>
          <p:cNvPr id="80" name="Shape 80"/>
          <p:cNvPicPr preferRelativeResize="0"/>
          <p:nvPr/>
        </p:nvPicPr>
        <p:blipFill>
          <a:blip r:embed="rId3">
            <a:alphaModFix/>
          </a:blip>
          <a:stretch>
            <a:fillRect/>
          </a:stretch>
        </p:blipFill>
        <p:spPr>
          <a:xfrm>
            <a:off x="15039" y="0"/>
            <a:ext cx="9113919" cy="5143499"/>
          </a:xfrm>
          <a:prstGeom prst="rect">
            <a:avLst/>
          </a:prstGeom>
          <a:noFill/>
          <a:ln>
            <a:noFill/>
          </a:ln>
        </p:spPr>
      </p:pic>
      <p:sp>
        <p:nvSpPr>
          <p:cNvPr id="81" name="Shape 81"/>
          <p:cNvSpPr txBox="1"/>
          <p:nvPr>
            <p:ph type="title"/>
          </p:nvPr>
        </p:nvSpPr>
        <p:spPr>
          <a:xfrm>
            <a:off x="2013750" y="612300"/>
            <a:ext cx="5025000" cy="572700"/>
          </a:xfrm>
          <a:prstGeom prst="rect">
            <a:avLst/>
          </a:prstGeom>
        </p:spPr>
        <p:txBody>
          <a:bodyPr anchorCtr="0" anchor="t" bIns="91425" lIns="91425" rIns="91425" tIns="91425">
            <a:noAutofit/>
          </a:bodyPr>
          <a:lstStyle/>
          <a:p>
            <a:pPr lvl="0">
              <a:spcBef>
                <a:spcPts val="0"/>
              </a:spcBef>
              <a:buNone/>
            </a:pPr>
            <a:r>
              <a:rPr b="1" lang="en" sz="4800">
                <a:latin typeface="Montserrat"/>
                <a:ea typeface="Montserrat"/>
                <a:cs typeface="Montserrat"/>
                <a:sym typeface="Montserrat"/>
              </a:rPr>
              <a:t>Project Goal</a:t>
            </a:r>
          </a:p>
        </p:txBody>
      </p:sp>
      <p:sp>
        <p:nvSpPr>
          <p:cNvPr id="82" name="Shape 82"/>
          <p:cNvSpPr txBox="1"/>
          <p:nvPr>
            <p:ph idx="1" type="body"/>
          </p:nvPr>
        </p:nvSpPr>
        <p:spPr>
          <a:xfrm>
            <a:off x="561150" y="2284800"/>
            <a:ext cx="8430300" cy="963000"/>
          </a:xfrm>
          <a:prstGeom prst="rect">
            <a:avLst/>
          </a:prstGeom>
        </p:spPr>
        <p:txBody>
          <a:bodyPr anchorCtr="0" anchor="t" bIns="91425" lIns="91425" rIns="91425" tIns="91425">
            <a:noAutofit/>
          </a:bodyPr>
          <a:lstStyle/>
          <a:p>
            <a:pPr lvl="0">
              <a:lnSpc>
                <a:spcPct val="150000"/>
              </a:lnSpc>
              <a:spcBef>
                <a:spcPts val="0"/>
              </a:spcBef>
              <a:spcAft>
                <a:spcPts val="0"/>
              </a:spcAft>
              <a:buNone/>
            </a:pPr>
            <a:r>
              <a:rPr lang="en" sz="3000">
                <a:solidFill>
                  <a:srgbClr val="333333"/>
                </a:solidFill>
              </a:rPr>
              <a:t>Predict the number of bike rental hourly needed </a:t>
            </a:r>
          </a:p>
          <a:p>
            <a:pPr lvl="0">
              <a:spcBef>
                <a:spcPts val="0"/>
              </a:spcBef>
              <a:buClr>
                <a:schemeClr val="dk1"/>
              </a:buClr>
              <a:buSzPct val="45833"/>
              <a:buFont typeface="Arial"/>
              <a:buNone/>
            </a:pPr>
            <a:r>
              <a:t/>
            </a:r>
            <a:endParaRPr sz="2400">
              <a:solidFill>
                <a:srgbClr val="333333"/>
              </a:solidFill>
            </a:endParaRPr>
          </a:p>
        </p:txBody>
      </p:sp>
      <p:pic>
        <p:nvPicPr>
          <p:cNvPr id="83" name="Shape 83"/>
          <p:cNvPicPr preferRelativeResize="0"/>
          <p:nvPr/>
        </p:nvPicPr>
        <p:blipFill>
          <a:blip r:embed="rId4">
            <a:alphaModFix/>
          </a:blip>
          <a:stretch>
            <a:fillRect/>
          </a:stretch>
        </p:blipFill>
        <p:spPr>
          <a:xfrm>
            <a:off x="1163975" y="4495800"/>
            <a:ext cx="1143000" cy="647700"/>
          </a:xfrm>
          <a:prstGeom prst="rect">
            <a:avLst/>
          </a:prstGeom>
          <a:noFill/>
          <a:ln>
            <a:noFill/>
          </a:ln>
        </p:spPr>
      </p:pic>
    </p:spTree>
  </p:cSld>
  <p:clrMapOvr>
    <a:masterClrMapping/>
  </p:clrMapOvr>
  <mc:AlternateContent>
    <mc:Choice Requires="p14">
      <p:transition spd="med">
        <p14:prism dir="l"/>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pic>
        <p:nvPicPr>
          <p:cNvPr id="88" name="Shape 88"/>
          <p:cNvPicPr preferRelativeResize="0"/>
          <p:nvPr/>
        </p:nvPicPr>
        <p:blipFill>
          <a:blip r:embed="rId3">
            <a:alphaModFix amt="63000"/>
          </a:blip>
          <a:stretch>
            <a:fillRect/>
          </a:stretch>
        </p:blipFill>
        <p:spPr>
          <a:xfrm>
            <a:off x="15050" y="0"/>
            <a:ext cx="9143998" cy="5143499"/>
          </a:xfrm>
          <a:prstGeom prst="rect">
            <a:avLst/>
          </a:prstGeom>
          <a:noFill/>
          <a:ln>
            <a:noFill/>
          </a:ln>
        </p:spPr>
      </p:pic>
      <p:sp>
        <p:nvSpPr>
          <p:cNvPr id="89" name="Shape 89"/>
          <p:cNvSpPr txBox="1"/>
          <p:nvPr>
            <p:ph type="title"/>
          </p:nvPr>
        </p:nvSpPr>
        <p:spPr>
          <a:xfrm>
            <a:off x="553750" y="175600"/>
            <a:ext cx="8316900" cy="572700"/>
          </a:xfrm>
          <a:prstGeom prst="rect">
            <a:avLst/>
          </a:prstGeom>
        </p:spPr>
        <p:txBody>
          <a:bodyPr anchorCtr="0" anchor="t" bIns="91425" lIns="91425" rIns="91425" tIns="91425">
            <a:noAutofit/>
          </a:bodyPr>
          <a:lstStyle/>
          <a:p>
            <a:pPr lvl="0" rtl="0" algn="ctr">
              <a:spcBef>
                <a:spcPts val="0"/>
              </a:spcBef>
              <a:buNone/>
            </a:pPr>
            <a:r>
              <a:rPr lang="en" sz="2400">
                <a:latin typeface="Montserrat"/>
                <a:ea typeface="Montserrat"/>
                <a:cs typeface="Montserrat"/>
                <a:sym typeface="Montserrat"/>
              </a:rPr>
              <a:t>Dataset (UCI Machine Learning Repository)</a:t>
            </a:r>
          </a:p>
        </p:txBody>
      </p:sp>
      <p:pic>
        <p:nvPicPr>
          <p:cNvPr id="90" name="Shape 90"/>
          <p:cNvPicPr preferRelativeResize="0"/>
          <p:nvPr/>
        </p:nvPicPr>
        <p:blipFill>
          <a:blip r:embed="rId4">
            <a:alphaModFix/>
          </a:blip>
          <a:stretch>
            <a:fillRect/>
          </a:stretch>
        </p:blipFill>
        <p:spPr>
          <a:xfrm>
            <a:off x="1524000" y="4495800"/>
            <a:ext cx="1143000" cy="647700"/>
          </a:xfrm>
          <a:prstGeom prst="rect">
            <a:avLst/>
          </a:prstGeom>
          <a:noFill/>
          <a:ln>
            <a:noFill/>
          </a:ln>
        </p:spPr>
      </p:pic>
      <p:pic>
        <p:nvPicPr>
          <p:cNvPr id="91" name="Shape 91"/>
          <p:cNvPicPr preferRelativeResize="0"/>
          <p:nvPr/>
        </p:nvPicPr>
        <p:blipFill>
          <a:blip r:embed="rId5">
            <a:alphaModFix/>
          </a:blip>
          <a:stretch>
            <a:fillRect/>
          </a:stretch>
        </p:blipFill>
        <p:spPr>
          <a:xfrm>
            <a:off x="329600" y="748300"/>
            <a:ext cx="5314400" cy="3841450"/>
          </a:xfrm>
          <a:prstGeom prst="rect">
            <a:avLst/>
          </a:prstGeom>
          <a:noFill/>
          <a:ln>
            <a:noFill/>
          </a:ln>
        </p:spPr>
      </p:pic>
      <p:pic>
        <p:nvPicPr>
          <p:cNvPr id="92" name="Shape 92"/>
          <p:cNvPicPr preferRelativeResize="0"/>
          <p:nvPr/>
        </p:nvPicPr>
        <p:blipFill>
          <a:blip r:embed="rId6">
            <a:alphaModFix/>
          </a:blip>
          <a:stretch>
            <a:fillRect/>
          </a:stretch>
        </p:blipFill>
        <p:spPr>
          <a:xfrm>
            <a:off x="4398074" y="748300"/>
            <a:ext cx="4524325" cy="1155300"/>
          </a:xfrm>
          <a:prstGeom prst="rect">
            <a:avLst/>
          </a:prstGeom>
          <a:noFill/>
          <a:ln>
            <a:noFill/>
          </a:ln>
        </p:spPr>
      </p:pic>
    </p:spTree>
  </p:cSld>
  <p:clrMapOvr>
    <a:masterClrMapping/>
  </p:clrMapOvr>
  <p:transition>
    <p:push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pic>
        <p:nvPicPr>
          <p:cNvPr id="97" name="Shape 97"/>
          <p:cNvPicPr preferRelativeResize="0"/>
          <p:nvPr/>
        </p:nvPicPr>
        <p:blipFill>
          <a:blip r:embed="rId3">
            <a:alphaModFix amt="63000"/>
          </a:blip>
          <a:stretch>
            <a:fillRect/>
          </a:stretch>
        </p:blipFill>
        <p:spPr>
          <a:xfrm>
            <a:off x="15050" y="0"/>
            <a:ext cx="9143998" cy="5143499"/>
          </a:xfrm>
          <a:prstGeom prst="rect">
            <a:avLst/>
          </a:prstGeom>
          <a:noFill/>
          <a:ln>
            <a:noFill/>
          </a:ln>
        </p:spPr>
      </p:pic>
      <p:sp>
        <p:nvSpPr>
          <p:cNvPr id="98" name="Shape 98"/>
          <p:cNvSpPr txBox="1"/>
          <p:nvPr>
            <p:ph type="title"/>
          </p:nvPr>
        </p:nvSpPr>
        <p:spPr>
          <a:xfrm>
            <a:off x="2597700" y="152400"/>
            <a:ext cx="3990300" cy="572700"/>
          </a:xfrm>
          <a:prstGeom prst="rect">
            <a:avLst/>
          </a:prstGeom>
        </p:spPr>
        <p:txBody>
          <a:bodyPr anchorCtr="0" anchor="t" bIns="91425" lIns="91425" rIns="91425" tIns="91425">
            <a:noAutofit/>
          </a:bodyPr>
          <a:lstStyle/>
          <a:p>
            <a:pPr lvl="0">
              <a:spcBef>
                <a:spcPts val="0"/>
              </a:spcBef>
              <a:buNone/>
            </a:pPr>
            <a:r>
              <a:rPr lang="en" sz="2400">
                <a:latin typeface="Montserrat"/>
                <a:ea typeface="Montserrat"/>
                <a:cs typeface="Montserrat"/>
                <a:sym typeface="Montserrat"/>
              </a:rPr>
              <a:t>Sample Records</a:t>
            </a:r>
          </a:p>
        </p:txBody>
      </p:sp>
      <p:pic>
        <p:nvPicPr>
          <p:cNvPr id="99" name="Shape 99"/>
          <p:cNvPicPr preferRelativeResize="0"/>
          <p:nvPr/>
        </p:nvPicPr>
        <p:blipFill>
          <a:blip r:embed="rId4">
            <a:alphaModFix/>
          </a:blip>
          <a:stretch>
            <a:fillRect/>
          </a:stretch>
        </p:blipFill>
        <p:spPr>
          <a:xfrm>
            <a:off x="1971100" y="4495800"/>
            <a:ext cx="1143000" cy="647700"/>
          </a:xfrm>
          <a:prstGeom prst="rect">
            <a:avLst/>
          </a:prstGeom>
          <a:noFill/>
          <a:ln>
            <a:noFill/>
          </a:ln>
        </p:spPr>
      </p:pic>
      <p:pic>
        <p:nvPicPr>
          <p:cNvPr id="100" name="Shape 100"/>
          <p:cNvPicPr preferRelativeResize="0"/>
          <p:nvPr/>
        </p:nvPicPr>
        <p:blipFill>
          <a:blip r:embed="rId5">
            <a:alphaModFix/>
          </a:blip>
          <a:stretch>
            <a:fillRect/>
          </a:stretch>
        </p:blipFill>
        <p:spPr>
          <a:xfrm>
            <a:off x="678337" y="784400"/>
            <a:ext cx="7787329" cy="3652099"/>
          </a:xfrm>
          <a:prstGeom prst="rect">
            <a:avLst/>
          </a:prstGeom>
          <a:noFill/>
          <a:ln>
            <a:noFill/>
          </a:ln>
        </p:spPr>
      </p:pic>
    </p:spTree>
  </p:cSld>
  <p:clrMapOvr>
    <a:masterClrMapping/>
  </p:clrMapOvr>
  <p:transition>
    <p:push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pic>
        <p:nvPicPr>
          <p:cNvPr id="105" name="Shape 105"/>
          <p:cNvPicPr preferRelativeResize="0"/>
          <p:nvPr/>
        </p:nvPicPr>
        <p:blipFill>
          <a:blip r:embed="rId3">
            <a:alphaModFix amt="63000"/>
          </a:blip>
          <a:stretch>
            <a:fillRect/>
          </a:stretch>
        </p:blipFill>
        <p:spPr>
          <a:xfrm>
            <a:off x="15050" y="0"/>
            <a:ext cx="9143998" cy="5143499"/>
          </a:xfrm>
          <a:prstGeom prst="rect">
            <a:avLst/>
          </a:prstGeom>
          <a:noFill/>
          <a:ln>
            <a:noFill/>
          </a:ln>
        </p:spPr>
      </p:pic>
      <p:pic>
        <p:nvPicPr>
          <p:cNvPr id="106" name="Shape 106"/>
          <p:cNvPicPr preferRelativeResize="0"/>
          <p:nvPr/>
        </p:nvPicPr>
        <p:blipFill>
          <a:blip r:embed="rId4">
            <a:alphaModFix/>
          </a:blip>
          <a:stretch>
            <a:fillRect/>
          </a:stretch>
        </p:blipFill>
        <p:spPr>
          <a:xfrm>
            <a:off x="1025175" y="815400"/>
            <a:ext cx="7330774" cy="3765100"/>
          </a:xfrm>
          <a:prstGeom prst="rect">
            <a:avLst/>
          </a:prstGeom>
          <a:noFill/>
          <a:ln>
            <a:noFill/>
          </a:ln>
        </p:spPr>
      </p:pic>
      <p:sp>
        <p:nvSpPr>
          <p:cNvPr id="107" name="Shape 107"/>
          <p:cNvSpPr txBox="1"/>
          <p:nvPr/>
        </p:nvSpPr>
        <p:spPr>
          <a:xfrm>
            <a:off x="724125" y="196725"/>
            <a:ext cx="7631700" cy="647700"/>
          </a:xfrm>
          <a:prstGeom prst="rect">
            <a:avLst/>
          </a:prstGeom>
          <a:noFill/>
          <a:ln>
            <a:noFill/>
          </a:ln>
        </p:spPr>
        <p:txBody>
          <a:bodyPr anchorCtr="0" anchor="t" bIns="91425" lIns="91425" rIns="91425" tIns="91425">
            <a:noAutofit/>
          </a:bodyPr>
          <a:lstStyle/>
          <a:p>
            <a:pPr lvl="0" algn="ctr">
              <a:spcBef>
                <a:spcPts val="0"/>
              </a:spcBef>
              <a:buNone/>
            </a:pPr>
            <a:r>
              <a:rPr lang="en" sz="2400">
                <a:latin typeface="Montserrat"/>
                <a:ea typeface="Montserrat"/>
                <a:cs typeface="Montserrat"/>
                <a:sym typeface="Montserrat"/>
              </a:rPr>
              <a:t>Dataset (Factorization)</a:t>
            </a:r>
          </a:p>
        </p:txBody>
      </p:sp>
      <p:pic>
        <p:nvPicPr>
          <p:cNvPr id="108" name="Shape 108"/>
          <p:cNvPicPr preferRelativeResize="0"/>
          <p:nvPr/>
        </p:nvPicPr>
        <p:blipFill>
          <a:blip r:embed="rId5">
            <a:alphaModFix/>
          </a:blip>
          <a:stretch>
            <a:fillRect/>
          </a:stretch>
        </p:blipFill>
        <p:spPr>
          <a:xfrm>
            <a:off x="2286000" y="4495800"/>
            <a:ext cx="1143000" cy="647700"/>
          </a:xfrm>
          <a:prstGeom prst="rect">
            <a:avLst/>
          </a:prstGeom>
          <a:noFill/>
          <a:ln>
            <a:noFill/>
          </a:ln>
        </p:spPr>
      </p:pic>
    </p:spTree>
  </p:cSld>
  <p:clrMapOvr>
    <a:masterClrMapping/>
  </p:clrMapOvr>
  <p:transition>
    <p:push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pic>
        <p:nvPicPr>
          <p:cNvPr id="113" name="Shape 113"/>
          <p:cNvPicPr preferRelativeResize="0"/>
          <p:nvPr/>
        </p:nvPicPr>
        <p:blipFill>
          <a:blip r:embed="rId3">
            <a:alphaModFix/>
          </a:blip>
          <a:stretch>
            <a:fillRect/>
          </a:stretch>
        </p:blipFill>
        <p:spPr>
          <a:xfrm>
            <a:off x="15039" y="0"/>
            <a:ext cx="9113919" cy="5143499"/>
          </a:xfrm>
          <a:prstGeom prst="rect">
            <a:avLst/>
          </a:prstGeom>
          <a:noFill/>
          <a:ln>
            <a:noFill/>
          </a:ln>
        </p:spPr>
      </p:pic>
      <p:sp>
        <p:nvSpPr>
          <p:cNvPr id="114" name="Shape 114"/>
          <p:cNvSpPr txBox="1"/>
          <p:nvPr>
            <p:ph type="title"/>
          </p:nvPr>
        </p:nvSpPr>
        <p:spPr>
          <a:xfrm>
            <a:off x="1939225" y="218275"/>
            <a:ext cx="5025000" cy="378000"/>
          </a:xfrm>
          <a:prstGeom prst="rect">
            <a:avLst/>
          </a:prstGeom>
        </p:spPr>
        <p:txBody>
          <a:bodyPr anchorCtr="0" anchor="t" bIns="91425" lIns="91425" rIns="91425" tIns="91425">
            <a:noAutofit/>
          </a:bodyPr>
          <a:lstStyle/>
          <a:p>
            <a:pPr lvl="0" rtl="0" algn="ctr">
              <a:spcBef>
                <a:spcPts val="0"/>
              </a:spcBef>
              <a:buNone/>
            </a:pPr>
            <a:r>
              <a:rPr lang="en" sz="3000">
                <a:latin typeface="Montserrat"/>
                <a:ea typeface="Montserrat"/>
                <a:cs typeface="Montserrat"/>
                <a:sym typeface="Montserrat"/>
              </a:rPr>
              <a:t>Split</a:t>
            </a:r>
          </a:p>
        </p:txBody>
      </p:sp>
      <p:pic>
        <p:nvPicPr>
          <p:cNvPr id="115" name="Shape 115"/>
          <p:cNvPicPr preferRelativeResize="0"/>
          <p:nvPr/>
        </p:nvPicPr>
        <p:blipFill>
          <a:blip r:embed="rId4">
            <a:alphaModFix/>
          </a:blip>
          <a:stretch>
            <a:fillRect/>
          </a:stretch>
        </p:blipFill>
        <p:spPr>
          <a:xfrm>
            <a:off x="3068975" y="4495800"/>
            <a:ext cx="1143000" cy="647700"/>
          </a:xfrm>
          <a:prstGeom prst="rect">
            <a:avLst/>
          </a:prstGeom>
          <a:noFill/>
          <a:ln>
            <a:noFill/>
          </a:ln>
        </p:spPr>
      </p:pic>
      <p:pic>
        <p:nvPicPr>
          <p:cNvPr id="116" name="Shape 116"/>
          <p:cNvPicPr preferRelativeResize="0"/>
          <p:nvPr/>
        </p:nvPicPr>
        <p:blipFill>
          <a:blip r:embed="rId5">
            <a:alphaModFix/>
          </a:blip>
          <a:stretch>
            <a:fillRect/>
          </a:stretch>
        </p:blipFill>
        <p:spPr>
          <a:xfrm>
            <a:off x="972850" y="803875"/>
            <a:ext cx="7198300" cy="3691924"/>
          </a:xfrm>
          <a:prstGeom prst="rect">
            <a:avLst/>
          </a:prstGeom>
          <a:noFill/>
          <a:ln>
            <a:noFill/>
          </a:ln>
        </p:spPr>
      </p:pic>
    </p:spTree>
  </p:cSld>
  <p:clrMapOvr>
    <a:masterClrMapping/>
  </p:clrMapOvr>
  <mc:AlternateContent>
    <mc:Choice Requires="p14">
      <p:transition spd="med">
        <p14:prism dir="l"/>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pic>
        <p:nvPicPr>
          <p:cNvPr id="121" name="Shape 121"/>
          <p:cNvPicPr preferRelativeResize="0"/>
          <p:nvPr/>
        </p:nvPicPr>
        <p:blipFill>
          <a:blip r:embed="rId3">
            <a:alphaModFix amt="63000"/>
          </a:blip>
          <a:stretch>
            <a:fillRect/>
          </a:stretch>
        </p:blipFill>
        <p:spPr>
          <a:xfrm>
            <a:off x="15050" y="0"/>
            <a:ext cx="9143998" cy="5143499"/>
          </a:xfrm>
          <a:prstGeom prst="rect">
            <a:avLst/>
          </a:prstGeom>
          <a:noFill/>
          <a:ln>
            <a:noFill/>
          </a:ln>
        </p:spPr>
      </p:pic>
      <p:sp>
        <p:nvSpPr>
          <p:cNvPr id="122" name="Shape 122"/>
          <p:cNvSpPr txBox="1"/>
          <p:nvPr>
            <p:ph type="title"/>
          </p:nvPr>
        </p:nvSpPr>
        <p:spPr>
          <a:xfrm>
            <a:off x="2632600" y="228750"/>
            <a:ext cx="4351800" cy="572700"/>
          </a:xfrm>
          <a:prstGeom prst="rect">
            <a:avLst/>
          </a:prstGeom>
        </p:spPr>
        <p:txBody>
          <a:bodyPr anchorCtr="0" anchor="t" bIns="91425" lIns="91425" rIns="91425" tIns="91425">
            <a:noAutofit/>
          </a:bodyPr>
          <a:lstStyle/>
          <a:p>
            <a:pPr lvl="0">
              <a:spcBef>
                <a:spcPts val="0"/>
              </a:spcBef>
              <a:buNone/>
            </a:pPr>
            <a:r>
              <a:rPr lang="en" sz="3600">
                <a:latin typeface="Montserrat"/>
                <a:ea typeface="Montserrat"/>
                <a:cs typeface="Montserrat"/>
                <a:sym typeface="Montserrat"/>
              </a:rPr>
              <a:t>Model Selection</a:t>
            </a:r>
          </a:p>
        </p:txBody>
      </p:sp>
      <p:pic>
        <p:nvPicPr>
          <p:cNvPr id="123" name="Shape 123"/>
          <p:cNvPicPr preferRelativeResize="0"/>
          <p:nvPr/>
        </p:nvPicPr>
        <p:blipFill>
          <a:blip r:embed="rId4">
            <a:alphaModFix/>
          </a:blip>
          <a:stretch>
            <a:fillRect/>
          </a:stretch>
        </p:blipFill>
        <p:spPr>
          <a:xfrm>
            <a:off x="651014" y="878494"/>
            <a:ext cx="2525709" cy="1716372"/>
          </a:xfrm>
          <a:prstGeom prst="rect">
            <a:avLst/>
          </a:prstGeom>
          <a:noFill/>
          <a:ln>
            <a:noFill/>
          </a:ln>
        </p:spPr>
      </p:pic>
      <p:sp>
        <p:nvSpPr>
          <p:cNvPr id="124" name="Shape 124"/>
          <p:cNvSpPr txBox="1"/>
          <p:nvPr/>
        </p:nvSpPr>
        <p:spPr>
          <a:xfrm>
            <a:off x="1065750" y="2379796"/>
            <a:ext cx="2102700" cy="540600"/>
          </a:xfrm>
          <a:prstGeom prst="rect">
            <a:avLst/>
          </a:prstGeom>
          <a:noFill/>
          <a:ln>
            <a:noFill/>
          </a:ln>
        </p:spPr>
        <p:txBody>
          <a:bodyPr anchorCtr="0" anchor="t" bIns="91425" lIns="91425" rIns="91425" tIns="91425">
            <a:noAutofit/>
          </a:bodyPr>
          <a:lstStyle/>
          <a:p>
            <a:pPr lvl="0" rtl="0">
              <a:lnSpc>
                <a:spcPct val="110000"/>
              </a:lnSpc>
              <a:spcBef>
                <a:spcPts val="800"/>
              </a:spcBef>
              <a:spcAft>
                <a:spcPts val="800"/>
              </a:spcAft>
              <a:buClr>
                <a:schemeClr val="dk1"/>
              </a:buClr>
              <a:buSzPct val="78571"/>
              <a:buFont typeface="Arial"/>
              <a:buNone/>
            </a:pPr>
            <a:r>
              <a:rPr b="1" lang="en" sz="1350">
                <a:solidFill>
                  <a:srgbClr val="333333"/>
                </a:solidFill>
              </a:rPr>
              <a:t>(1) Neural Networks</a:t>
            </a:r>
          </a:p>
          <a:p>
            <a:pPr lvl="0">
              <a:spcBef>
                <a:spcPts val="0"/>
              </a:spcBef>
              <a:buNone/>
            </a:pPr>
            <a:r>
              <a:t/>
            </a:r>
            <a:endParaRPr/>
          </a:p>
        </p:txBody>
      </p:sp>
      <p:pic>
        <p:nvPicPr>
          <p:cNvPr id="125" name="Shape 125"/>
          <p:cNvPicPr preferRelativeResize="0"/>
          <p:nvPr/>
        </p:nvPicPr>
        <p:blipFill>
          <a:blip r:embed="rId5">
            <a:alphaModFix/>
          </a:blip>
          <a:stretch>
            <a:fillRect/>
          </a:stretch>
        </p:blipFill>
        <p:spPr>
          <a:xfrm>
            <a:off x="3295680" y="857837"/>
            <a:ext cx="2525706" cy="1713594"/>
          </a:xfrm>
          <a:prstGeom prst="rect">
            <a:avLst/>
          </a:prstGeom>
          <a:noFill/>
          <a:ln>
            <a:noFill/>
          </a:ln>
        </p:spPr>
      </p:pic>
      <p:sp>
        <p:nvSpPr>
          <p:cNvPr id="126" name="Shape 126"/>
          <p:cNvSpPr txBox="1"/>
          <p:nvPr/>
        </p:nvSpPr>
        <p:spPr>
          <a:xfrm>
            <a:off x="3624757" y="2365275"/>
            <a:ext cx="2431800" cy="540600"/>
          </a:xfrm>
          <a:prstGeom prst="rect">
            <a:avLst/>
          </a:prstGeom>
          <a:noFill/>
          <a:ln>
            <a:noFill/>
          </a:ln>
        </p:spPr>
        <p:txBody>
          <a:bodyPr anchorCtr="0" anchor="t" bIns="91425" lIns="91425" rIns="91425" tIns="91425">
            <a:noAutofit/>
          </a:bodyPr>
          <a:lstStyle/>
          <a:p>
            <a:pPr lvl="0" rtl="0">
              <a:lnSpc>
                <a:spcPct val="110000"/>
              </a:lnSpc>
              <a:spcBef>
                <a:spcPts val="800"/>
              </a:spcBef>
              <a:spcAft>
                <a:spcPts val="800"/>
              </a:spcAft>
              <a:buClr>
                <a:schemeClr val="dk1"/>
              </a:buClr>
              <a:buSzPct val="78571"/>
              <a:buFont typeface="Arial"/>
              <a:buNone/>
            </a:pPr>
            <a:r>
              <a:rPr b="1" lang="en" sz="1350">
                <a:solidFill>
                  <a:srgbClr val="333333"/>
                </a:solidFill>
              </a:rPr>
              <a:t> (2) Linear Regression</a:t>
            </a:r>
          </a:p>
        </p:txBody>
      </p:sp>
      <p:pic>
        <p:nvPicPr>
          <p:cNvPr id="127" name="Shape 127"/>
          <p:cNvPicPr preferRelativeResize="0"/>
          <p:nvPr/>
        </p:nvPicPr>
        <p:blipFill>
          <a:blip r:embed="rId6">
            <a:alphaModFix/>
          </a:blip>
          <a:stretch>
            <a:fillRect/>
          </a:stretch>
        </p:blipFill>
        <p:spPr>
          <a:xfrm>
            <a:off x="6005392" y="851500"/>
            <a:ext cx="2525706" cy="1720921"/>
          </a:xfrm>
          <a:prstGeom prst="rect">
            <a:avLst/>
          </a:prstGeom>
          <a:noFill/>
          <a:ln>
            <a:noFill/>
          </a:ln>
        </p:spPr>
      </p:pic>
      <p:sp>
        <p:nvSpPr>
          <p:cNvPr id="128" name="Shape 128"/>
          <p:cNvSpPr txBox="1"/>
          <p:nvPr/>
        </p:nvSpPr>
        <p:spPr>
          <a:xfrm>
            <a:off x="6921525" y="2401000"/>
            <a:ext cx="1143000" cy="572700"/>
          </a:xfrm>
          <a:prstGeom prst="rect">
            <a:avLst/>
          </a:prstGeom>
          <a:noFill/>
          <a:ln>
            <a:noFill/>
          </a:ln>
        </p:spPr>
        <p:txBody>
          <a:bodyPr anchorCtr="0" anchor="t" bIns="91425" lIns="91425" rIns="91425" tIns="91425">
            <a:noAutofit/>
          </a:bodyPr>
          <a:lstStyle/>
          <a:p>
            <a:pPr lvl="0" rtl="0">
              <a:lnSpc>
                <a:spcPct val="110000"/>
              </a:lnSpc>
              <a:spcBef>
                <a:spcPts val="800"/>
              </a:spcBef>
              <a:spcAft>
                <a:spcPts val="800"/>
              </a:spcAft>
              <a:buNone/>
            </a:pPr>
            <a:r>
              <a:rPr b="1" lang="en" sz="1350">
                <a:solidFill>
                  <a:srgbClr val="333333"/>
                </a:solidFill>
              </a:rPr>
              <a:t>(3) SVM</a:t>
            </a:r>
          </a:p>
        </p:txBody>
      </p:sp>
      <p:pic>
        <p:nvPicPr>
          <p:cNvPr id="129" name="Shape 129"/>
          <p:cNvPicPr preferRelativeResize="0"/>
          <p:nvPr/>
        </p:nvPicPr>
        <p:blipFill>
          <a:blip r:embed="rId7">
            <a:alphaModFix/>
          </a:blip>
          <a:stretch>
            <a:fillRect/>
          </a:stretch>
        </p:blipFill>
        <p:spPr>
          <a:xfrm>
            <a:off x="637975" y="2996538"/>
            <a:ext cx="2525708" cy="1712096"/>
          </a:xfrm>
          <a:prstGeom prst="rect">
            <a:avLst/>
          </a:prstGeom>
          <a:noFill/>
          <a:ln>
            <a:noFill/>
          </a:ln>
        </p:spPr>
      </p:pic>
      <p:sp>
        <p:nvSpPr>
          <p:cNvPr id="130" name="Shape 130"/>
          <p:cNvSpPr txBox="1"/>
          <p:nvPr/>
        </p:nvSpPr>
        <p:spPr>
          <a:xfrm>
            <a:off x="1012194" y="4485344"/>
            <a:ext cx="2431800" cy="433800"/>
          </a:xfrm>
          <a:prstGeom prst="rect">
            <a:avLst/>
          </a:prstGeom>
          <a:noFill/>
          <a:ln>
            <a:noFill/>
          </a:ln>
        </p:spPr>
        <p:txBody>
          <a:bodyPr anchorCtr="0" anchor="t" bIns="91425" lIns="91425" rIns="91425" tIns="91425">
            <a:noAutofit/>
          </a:bodyPr>
          <a:lstStyle/>
          <a:p>
            <a:pPr lvl="0" rtl="0">
              <a:lnSpc>
                <a:spcPct val="110000"/>
              </a:lnSpc>
              <a:spcBef>
                <a:spcPts val="800"/>
              </a:spcBef>
              <a:spcAft>
                <a:spcPts val="800"/>
              </a:spcAft>
              <a:buNone/>
            </a:pPr>
            <a:r>
              <a:rPr b="1" lang="en" sz="1350">
                <a:solidFill>
                  <a:srgbClr val="333333"/>
                </a:solidFill>
              </a:rPr>
              <a:t>(4) Random Forest</a:t>
            </a:r>
          </a:p>
        </p:txBody>
      </p:sp>
      <p:pic>
        <p:nvPicPr>
          <p:cNvPr id="131" name="Shape 131"/>
          <p:cNvPicPr preferRelativeResize="0"/>
          <p:nvPr/>
        </p:nvPicPr>
        <p:blipFill>
          <a:blip r:embed="rId8">
            <a:alphaModFix/>
          </a:blip>
          <a:stretch>
            <a:fillRect/>
          </a:stretch>
        </p:blipFill>
        <p:spPr>
          <a:xfrm>
            <a:off x="3295679" y="2995461"/>
            <a:ext cx="2525708" cy="1714263"/>
          </a:xfrm>
          <a:prstGeom prst="rect">
            <a:avLst/>
          </a:prstGeom>
          <a:noFill/>
          <a:ln>
            <a:noFill/>
          </a:ln>
        </p:spPr>
      </p:pic>
      <p:sp>
        <p:nvSpPr>
          <p:cNvPr id="132" name="Shape 132"/>
          <p:cNvSpPr txBox="1"/>
          <p:nvPr/>
        </p:nvSpPr>
        <p:spPr>
          <a:xfrm>
            <a:off x="4128125" y="4484750"/>
            <a:ext cx="1587900" cy="647700"/>
          </a:xfrm>
          <a:prstGeom prst="rect">
            <a:avLst/>
          </a:prstGeom>
          <a:noFill/>
          <a:ln>
            <a:noFill/>
          </a:ln>
        </p:spPr>
        <p:txBody>
          <a:bodyPr anchorCtr="0" anchor="t" bIns="91425" lIns="91425" rIns="91425" tIns="91425">
            <a:noAutofit/>
          </a:bodyPr>
          <a:lstStyle/>
          <a:p>
            <a:pPr lvl="0" rtl="0">
              <a:lnSpc>
                <a:spcPct val="110000"/>
              </a:lnSpc>
              <a:spcBef>
                <a:spcPts val="800"/>
              </a:spcBef>
              <a:spcAft>
                <a:spcPts val="800"/>
              </a:spcAft>
              <a:buNone/>
            </a:pPr>
            <a:r>
              <a:rPr b="1" lang="en" sz="1350">
                <a:solidFill>
                  <a:srgbClr val="333333"/>
                </a:solidFill>
              </a:rPr>
              <a:t>(5) GBM</a:t>
            </a:r>
          </a:p>
        </p:txBody>
      </p:sp>
      <p:pic>
        <p:nvPicPr>
          <p:cNvPr id="133" name="Shape 133"/>
          <p:cNvPicPr preferRelativeResize="0"/>
          <p:nvPr/>
        </p:nvPicPr>
        <p:blipFill>
          <a:blip r:embed="rId9">
            <a:alphaModFix/>
          </a:blip>
          <a:stretch>
            <a:fillRect/>
          </a:stretch>
        </p:blipFill>
        <p:spPr>
          <a:xfrm>
            <a:off x="3239875" y="4498750"/>
            <a:ext cx="1143000" cy="647700"/>
          </a:xfrm>
          <a:prstGeom prst="rect">
            <a:avLst/>
          </a:prstGeom>
          <a:noFill/>
          <a:ln>
            <a:noFill/>
          </a:ln>
        </p:spPr>
      </p:pic>
      <p:pic>
        <p:nvPicPr>
          <p:cNvPr id="134" name="Shape 134"/>
          <p:cNvPicPr preferRelativeResize="0"/>
          <p:nvPr/>
        </p:nvPicPr>
        <p:blipFill>
          <a:blip r:embed="rId10">
            <a:alphaModFix/>
          </a:blip>
          <a:stretch>
            <a:fillRect/>
          </a:stretch>
        </p:blipFill>
        <p:spPr>
          <a:xfrm>
            <a:off x="5953385" y="3004346"/>
            <a:ext cx="2525708" cy="1696494"/>
          </a:xfrm>
          <a:prstGeom prst="rect">
            <a:avLst/>
          </a:prstGeom>
          <a:noFill/>
          <a:ln>
            <a:noFill/>
          </a:ln>
        </p:spPr>
      </p:pic>
      <p:sp>
        <p:nvSpPr>
          <p:cNvPr id="135" name="Shape 135"/>
          <p:cNvSpPr txBox="1"/>
          <p:nvPr/>
        </p:nvSpPr>
        <p:spPr>
          <a:xfrm>
            <a:off x="6360475" y="4483550"/>
            <a:ext cx="2335800" cy="572700"/>
          </a:xfrm>
          <a:prstGeom prst="rect">
            <a:avLst/>
          </a:prstGeom>
          <a:noFill/>
          <a:ln>
            <a:noFill/>
          </a:ln>
        </p:spPr>
        <p:txBody>
          <a:bodyPr anchorCtr="0" anchor="t" bIns="91425" lIns="91425" rIns="91425" tIns="91425">
            <a:noAutofit/>
          </a:bodyPr>
          <a:lstStyle/>
          <a:p>
            <a:pPr lvl="0" rtl="0">
              <a:lnSpc>
                <a:spcPct val="110000"/>
              </a:lnSpc>
              <a:spcBef>
                <a:spcPts val="800"/>
              </a:spcBef>
              <a:spcAft>
                <a:spcPts val="800"/>
              </a:spcAft>
              <a:buClr>
                <a:schemeClr val="dk1"/>
              </a:buClr>
              <a:buSzPct val="78571"/>
              <a:buFont typeface="Arial"/>
              <a:buNone/>
            </a:pPr>
            <a:r>
              <a:rPr b="1" lang="en" sz="1350">
                <a:solidFill>
                  <a:srgbClr val="333333"/>
                </a:solidFill>
              </a:rPr>
              <a:t>(6) Regression Tree</a:t>
            </a:r>
          </a:p>
          <a:p>
            <a:pPr lvl="0">
              <a:spcBef>
                <a:spcPts val="0"/>
              </a:spcBef>
              <a:buNone/>
            </a:pPr>
            <a:r>
              <a:t/>
            </a:r>
            <a:endParaRPr/>
          </a:p>
        </p:txBody>
      </p:sp>
    </p:spTree>
  </p:cSld>
  <p:clrMapOvr>
    <a:masterClrMapping/>
  </p:clrMapOvr>
  <p:transition>
    <p:push dir="r"/>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