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1"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2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10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65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1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nb-NO"/>
              <a:t>Klikk for å redigere tittelstil</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685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nb-NO"/>
              <a:t>Klikk for å redigere tittelstil</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90768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nb-NO"/>
              <a:t>Klikk for å redigere tekststiler i malen</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0382540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nb-NO"/>
              <a:t>Klikk for å redigere tittelstil</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34966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med sitat">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nb-NO"/>
              <a:t>Klikk for å redigere tekststiler i malen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33938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n eller Usann">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nb-NO"/>
              <a:t>Klikk for å redigere tittelstil</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nb-NO"/>
              <a:t>Klikk for å redigere tekststiler i malen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27892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64765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nb-NO"/>
              <a:t>Klikk for å redigere tittelstil</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16103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6544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09733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nb-NO"/>
              <a:t>Klikk for å redigere tittelstil</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19456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9955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b-NO"/>
              <a:t>Klikk for å redigere tekststiler i malen</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b-NO"/>
              <a:t>Klikk for å redigere tekststiler i malen</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012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7359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12855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nb-NO"/>
              <a:t>Klikk for å redigere tittelstil</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42A54C80-263E-416B-A8E0-580EDEADCBDC}"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491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nb-NO"/>
              <a:t>Klikk på ikonet for å legge til et bilde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B61BEF0D-F0BB-DE4B-95CE-6DB70DBA9567}" type="datetimeFigureOut">
              <a:rPr lang="en-US" smtClean="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61590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nb-NO"/>
              <a:t>Klikk for å redigere tittelstil</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3/29/2022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945627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hyperlink" Target="https://medium.com/analytics-vidhya/beating-soccer-odds-using-machine-learning-project-walkthrough-a1c3445b285a" TargetMode="External"/><Relationship Id="rId3" Type="http://schemas.openxmlformats.org/officeDocument/2006/relationships/hyperlink" Target="https://en.wikipedia.org/wiki/Doi_(identifier)" TargetMode="External"/><Relationship Id="rId7" Type="http://schemas.openxmlformats.org/officeDocument/2006/relationships/hyperlink" Target="https://www.vantage-ai.com/en/blog/beating-the-bookies-with-machine-learning"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hyperlink" Target="https://en.wikipedia.org/wiki/Special:BookSources/9781461468486" TargetMode="External"/><Relationship Id="rId5" Type="http://schemas.openxmlformats.org/officeDocument/2006/relationships/hyperlink" Target="https://en.wikipedia.org/wiki/ISBN_(identifier)" TargetMode="External"/><Relationship Id="rId4" Type="http://schemas.openxmlformats.org/officeDocument/2006/relationships/hyperlink" Target="https://doi.org/10.1007%2F978-1-4614-6849-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ecareanualin/football-events"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Trying to beat the odds</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Jarle Kvile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32" name="Group 11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1" name="Straight Connector 12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Google Shape;97;p20"/>
          <p:cNvSpPr txBox="1">
            <a:spLocks noGrp="1"/>
          </p:cNvSpPr>
          <p:nvPr>
            <p:ph type="title"/>
          </p:nvPr>
        </p:nvSpPr>
        <p:spPr>
          <a:xfrm>
            <a:off x="4757613" y="457200"/>
            <a:ext cx="2197888" cy="990600"/>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000"/>
              <a:t>Findings – Trying to beat the odds!</a:t>
            </a:r>
          </a:p>
        </p:txBody>
      </p:sp>
      <p:pic>
        <p:nvPicPr>
          <p:cNvPr id="4" name="Bilde 3">
            <a:extLst>
              <a:ext uri="{FF2B5EF4-FFF2-40B4-BE49-F238E27FC236}">
                <a16:creationId xmlns:a16="http://schemas.microsoft.com/office/drawing/2014/main" id="{53FDB7B4-2CCD-4D68-9AF2-EC9B2D476468}"/>
              </a:ext>
            </a:extLst>
          </p:cNvPr>
          <p:cNvPicPr>
            <a:picLocks noChangeAspect="1"/>
          </p:cNvPicPr>
          <p:nvPr/>
        </p:nvPicPr>
        <p:blipFill>
          <a:blip r:embed="rId3"/>
          <a:stretch>
            <a:fillRect/>
          </a:stretch>
        </p:blipFill>
        <p:spPr>
          <a:xfrm>
            <a:off x="907122" y="612480"/>
            <a:ext cx="3364758" cy="1951310"/>
          </a:xfrm>
          <a:prstGeom prst="rect">
            <a:avLst/>
          </a:prstGeom>
        </p:spPr>
      </p:pic>
      <p:sp>
        <p:nvSpPr>
          <p:cNvPr id="98" name="Google Shape;98;p20"/>
          <p:cNvSpPr txBox="1">
            <a:spLocks noGrp="1"/>
          </p:cNvSpPr>
          <p:nvPr>
            <p:ph type="body" idx="1"/>
          </p:nvPr>
        </p:nvSpPr>
        <p:spPr>
          <a:xfrm>
            <a:off x="4757613" y="1620441"/>
            <a:ext cx="2197887"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sz="1200"/>
              <a:t>In order to know if we beat the odds, we defined how well the odds preform as a predictor of the result. The odds predict the correct outcome of the game </a:t>
            </a:r>
            <a:r>
              <a:rPr lang="en-US" sz="1200" b="1"/>
              <a:t>53 per cent </a:t>
            </a:r>
            <a:r>
              <a:rPr lang="en-US" sz="1200"/>
              <a:t>of the time. </a:t>
            </a:r>
          </a:p>
          <a:p>
            <a:pPr marL="0" lvl="0" indent="0" defTabSz="457200">
              <a:spcBef>
                <a:spcPts val="1000"/>
              </a:spcBef>
              <a:buSzPct val="80000"/>
              <a:buFont typeface="Wingdings 3" charset="2"/>
              <a:buChar char=""/>
            </a:pPr>
            <a:r>
              <a:rPr lang="en-US" sz="1200"/>
              <a:t>My highest score was also 53 per cent, and the Random Forest Classifier is the winner, after a much- needed iteration of the model that improved the accuracy from 46 % to 53 %.</a:t>
            </a:r>
          </a:p>
          <a:p>
            <a:pPr marL="0" lvl="0" indent="0" defTabSz="457200">
              <a:spcBef>
                <a:spcPts val="1000"/>
              </a:spcBef>
              <a:buSzPct val="80000"/>
              <a:buFont typeface="Wingdings 3" charset="2"/>
              <a:buChar char=""/>
            </a:pPr>
            <a:endParaRPr lang="en-US" sz="1200"/>
          </a:p>
        </p:txBody>
      </p:sp>
      <p:pic>
        <p:nvPicPr>
          <p:cNvPr id="7" name="Bilde 6">
            <a:extLst>
              <a:ext uri="{FF2B5EF4-FFF2-40B4-BE49-F238E27FC236}">
                <a16:creationId xmlns:a16="http://schemas.microsoft.com/office/drawing/2014/main" id="{1C75CD92-1446-492B-AC39-CBD7D0D0C7B7}"/>
              </a:ext>
            </a:extLst>
          </p:cNvPr>
          <p:cNvPicPr>
            <a:picLocks noChangeAspect="1"/>
          </p:cNvPicPr>
          <p:nvPr/>
        </p:nvPicPr>
        <p:blipFill>
          <a:blip r:embed="rId4"/>
          <a:stretch>
            <a:fillRect/>
          </a:stretch>
        </p:blipFill>
        <p:spPr>
          <a:xfrm>
            <a:off x="1009919" y="2579265"/>
            <a:ext cx="3062034" cy="1951755"/>
          </a:xfrm>
          <a:prstGeom prst="rect">
            <a:avLst/>
          </a:prstGeom>
        </p:spPr>
      </p:pic>
      <p:sp>
        <p:nvSpPr>
          <p:cNvPr id="8" name="TekstSylinder 7">
            <a:extLst>
              <a:ext uri="{FF2B5EF4-FFF2-40B4-BE49-F238E27FC236}">
                <a16:creationId xmlns:a16="http://schemas.microsoft.com/office/drawing/2014/main" id="{DE538489-DC50-48DF-A216-6624012979DC}"/>
              </a:ext>
            </a:extLst>
          </p:cNvPr>
          <p:cNvSpPr txBox="1"/>
          <p:nvPr/>
        </p:nvSpPr>
        <p:spPr>
          <a:xfrm>
            <a:off x="904743" y="457200"/>
            <a:ext cx="2409958" cy="369332"/>
          </a:xfrm>
          <a:prstGeom prst="rect">
            <a:avLst/>
          </a:prstGeom>
          <a:noFill/>
        </p:spPr>
        <p:txBody>
          <a:bodyPr wrap="square" rtlCol="0">
            <a:spAutoFit/>
          </a:bodyPr>
          <a:lstStyle/>
          <a:p>
            <a:r>
              <a:rPr lang="nb-NO" dirty="0" err="1"/>
              <a:t>Before</a:t>
            </a:r>
            <a:r>
              <a:rPr lang="nb-NO" dirty="0"/>
              <a:t> </a:t>
            </a:r>
            <a:r>
              <a:rPr lang="nb-NO" dirty="0" err="1"/>
              <a:t>iteration</a:t>
            </a:r>
            <a:r>
              <a:rPr lang="nb-NO" dirty="0"/>
              <a:t> </a:t>
            </a:r>
          </a:p>
        </p:txBody>
      </p:sp>
      <p:sp>
        <p:nvSpPr>
          <p:cNvPr id="9" name="TekstSylinder 8">
            <a:extLst>
              <a:ext uri="{FF2B5EF4-FFF2-40B4-BE49-F238E27FC236}">
                <a16:creationId xmlns:a16="http://schemas.microsoft.com/office/drawing/2014/main" id="{3ED76A86-89A7-43F3-A5B8-B52A08A52030}"/>
              </a:ext>
            </a:extLst>
          </p:cNvPr>
          <p:cNvSpPr txBox="1"/>
          <p:nvPr/>
        </p:nvSpPr>
        <p:spPr>
          <a:xfrm>
            <a:off x="1507331" y="2397420"/>
            <a:ext cx="1685077" cy="369332"/>
          </a:xfrm>
          <a:prstGeom prst="rect">
            <a:avLst/>
          </a:prstGeom>
          <a:noFill/>
        </p:spPr>
        <p:txBody>
          <a:bodyPr wrap="none" rtlCol="0">
            <a:spAutoFit/>
          </a:bodyPr>
          <a:lstStyle/>
          <a:p>
            <a:r>
              <a:rPr lang="nb-NO" dirty="0" err="1"/>
              <a:t>After</a:t>
            </a:r>
            <a:r>
              <a:rPr lang="nb-NO" dirty="0"/>
              <a:t> </a:t>
            </a:r>
            <a:r>
              <a:rPr lang="nb-NO" dirty="0" err="1"/>
              <a:t>iteration</a:t>
            </a:r>
            <a:endParaRPr lang="nb-NO" dirty="0"/>
          </a:p>
        </p:txBody>
      </p:sp>
    </p:spTree>
    <p:extLst>
      <p:ext uri="{BB962C8B-B14F-4D97-AF65-F5344CB8AC3E}">
        <p14:creationId xmlns:p14="http://schemas.microsoft.com/office/powerpoint/2010/main" val="100359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52" name="Group 15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53" name="Straight Connector 15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Isosceles Triangle 15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Isosceles Triangle 16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Google Shape;97;p20"/>
          <p:cNvSpPr txBox="1">
            <a:spLocks noGrp="1"/>
          </p:cNvSpPr>
          <p:nvPr>
            <p:ph type="title"/>
          </p:nvPr>
        </p:nvSpPr>
        <p:spPr>
          <a:xfrm>
            <a:off x="507559" y="457200"/>
            <a:ext cx="2796807" cy="990600"/>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500"/>
              <a:t>Findings – Trying to beat the odds!</a:t>
            </a:r>
          </a:p>
        </p:txBody>
      </p:sp>
      <p:sp>
        <p:nvSpPr>
          <p:cNvPr id="98" name="Google Shape;98;p20"/>
          <p:cNvSpPr txBox="1">
            <a:spLocks noGrp="1"/>
          </p:cNvSpPr>
          <p:nvPr>
            <p:ph type="body" idx="1"/>
          </p:nvPr>
        </p:nvSpPr>
        <p:spPr>
          <a:xfrm>
            <a:off x="513875" y="1620441"/>
            <a:ext cx="2790687" cy="267055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We can see that these models yield about the same (or even worse) accuracy than by just guessing based on the odds 53% accuracy. So, I would have liked to have better predictions. </a:t>
            </a:r>
          </a:p>
          <a:p>
            <a:pPr marL="0" lvl="0" indent="0" defTabSz="457200">
              <a:spcBef>
                <a:spcPts val="1000"/>
              </a:spcBef>
              <a:buSzPct val="80000"/>
              <a:buFont typeface="Wingdings 3" charset="2"/>
              <a:buChar char=""/>
            </a:pPr>
            <a:r>
              <a:rPr lang="en-US" dirty="0"/>
              <a:t>When we look at the factors, the Random Forest is the winner* as it has the highest accuracy, although the K-nearest neighbor had a higher Test set F1 score.</a:t>
            </a:r>
          </a:p>
        </p:txBody>
      </p:sp>
      <p:pic>
        <p:nvPicPr>
          <p:cNvPr id="3" name="Bilde 2">
            <a:extLst>
              <a:ext uri="{FF2B5EF4-FFF2-40B4-BE49-F238E27FC236}">
                <a16:creationId xmlns:a16="http://schemas.microsoft.com/office/drawing/2014/main" id="{D5B195D6-47E7-4CB9-A1A7-B353083FCFDD}"/>
              </a:ext>
            </a:extLst>
          </p:cNvPr>
          <p:cNvPicPr>
            <a:picLocks noChangeAspect="1"/>
          </p:cNvPicPr>
          <p:nvPr/>
        </p:nvPicPr>
        <p:blipFill>
          <a:blip r:embed="rId3"/>
          <a:stretch>
            <a:fillRect/>
          </a:stretch>
        </p:blipFill>
        <p:spPr>
          <a:xfrm>
            <a:off x="3304366" y="1965117"/>
            <a:ext cx="5266289" cy="1885364"/>
          </a:xfrm>
          <a:prstGeom prst="rect">
            <a:avLst/>
          </a:prstGeom>
        </p:spPr>
      </p:pic>
    </p:spTree>
    <p:extLst>
      <p:ext uri="{BB962C8B-B14F-4D97-AF65-F5344CB8AC3E}">
        <p14:creationId xmlns:p14="http://schemas.microsoft.com/office/powerpoint/2010/main" val="142359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grpSp>
        <p:nvGrpSpPr>
          <p:cNvPr id="130" name="Group 10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0" name="Straight Connector 10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4" name="Rectangle 1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Freeform: Shape 1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6350"/>
            <a:ext cx="4495777" cy="5149850"/>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Google Shape;103;p21"/>
          <p:cNvSpPr txBox="1">
            <a:spLocks noGrp="1"/>
          </p:cNvSpPr>
          <p:nvPr>
            <p:ph type="title"/>
          </p:nvPr>
        </p:nvSpPr>
        <p:spPr>
          <a:xfrm>
            <a:off x="5386292" y="457200"/>
            <a:ext cx="3384742" cy="167079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rgbClr val="FFFFFF"/>
                </a:solidFill>
              </a:rPr>
              <a:t>Limitations</a:t>
            </a:r>
          </a:p>
        </p:txBody>
      </p:sp>
      <p:pic>
        <p:nvPicPr>
          <p:cNvPr id="3" name="Bilde 2">
            <a:extLst>
              <a:ext uri="{FF2B5EF4-FFF2-40B4-BE49-F238E27FC236}">
                <a16:creationId xmlns:a16="http://schemas.microsoft.com/office/drawing/2014/main" id="{EC541956-2A03-4C5B-B4E6-EC70CC190558}"/>
              </a:ext>
            </a:extLst>
          </p:cNvPr>
          <p:cNvPicPr>
            <a:picLocks noChangeAspect="1"/>
          </p:cNvPicPr>
          <p:nvPr/>
        </p:nvPicPr>
        <p:blipFill>
          <a:blip r:embed="rId3"/>
          <a:stretch>
            <a:fillRect/>
          </a:stretch>
        </p:blipFill>
        <p:spPr>
          <a:xfrm>
            <a:off x="530371" y="646552"/>
            <a:ext cx="2892580" cy="2545470"/>
          </a:xfrm>
          <a:prstGeom prst="rect">
            <a:avLst/>
          </a:prstGeom>
        </p:spPr>
      </p:pic>
      <p:sp>
        <p:nvSpPr>
          <p:cNvPr id="104" name="Google Shape;104;p21"/>
          <p:cNvSpPr txBox="1">
            <a:spLocks noGrp="1"/>
          </p:cNvSpPr>
          <p:nvPr>
            <p:ph type="body" idx="1"/>
          </p:nvPr>
        </p:nvSpPr>
        <p:spPr>
          <a:xfrm>
            <a:off x="5386293" y="2127996"/>
            <a:ext cx="3384741" cy="2488454"/>
          </a:xfrm>
          <a:prstGeom prst="rect">
            <a:avLst/>
          </a:prstGeom>
        </p:spPr>
        <p:txBody>
          <a:bodyPr spcFirstLastPara="1" vert="horz" lIns="91440" tIns="45720" rIns="91440" bIns="45720" rtlCol="0" anchor="t" anchorCtr="0">
            <a:normAutofit/>
          </a:bodyPr>
          <a:lstStyle/>
          <a:p>
            <a:pPr marL="0" lvl="0" indent="0" defTabSz="457200">
              <a:lnSpc>
                <a:spcPct val="90000"/>
              </a:lnSpc>
              <a:spcBef>
                <a:spcPts val="1000"/>
              </a:spcBef>
              <a:buSzPct val="80000"/>
              <a:buFont typeface="Wingdings 3" charset="2"/>
              <a:buChar char=""/>
            </a:pPr>
            <a:r>
              <a:rPr lang="en-US" sz="900" dirty="0">
                <a:solidFill>
                  <a:srgbClr val="FFFFFF"/>
                </a:solidFill>
              </a:rPr>
              <a:t>This plot is a good summary of the limitations. The winning odds are the most important for the random forest classifier, as well as their difference.</a:t>
            </a:r>
          </a:p>
          <a:p>
            <a:pPr marL="0" lvl="0" indent="0" defTabSz="457200">
              <a:lnSpc>
                <a:spcPct val="90000"/>
              </a:lnSpc>
              <a:spcBef>
                <a:spcPts val="1000"/>
              </a:spcBef>
              <a:buSzPct val="80000"/>
              <a:buFont typeface="Wingdings 3" charset="2"/>
              <a:buChar char=""/>
            </a:pPr>
            <a:r>
              <a:rPr lang="en-US" sz="900" dirty="0">
                <a:solidFill>
                  <a:srgbClr val="FFFFFF"/>
                </a:solidFill>
              </a:rPr>
              <a:t>The lack of hit rates on the draws that actually happened, is also a problem, as the confusion matrix for the </a:t>
            </a:r>
            <a:r>
              <a:rPr lang="en-US" sz="900">
                <a:solidFill>
                  <a:srgbClr val="FFFFFF"/>
                </a:solidFill>
              </a:rPr>
              <a:t>RF-classifier shows.</a:t>
            </a:r>
            <a:endParaRPr lang="en-US" sz="900" dirty="0">
              <a:solidFill>
                <a:srgbClr val="FFFFFF"/>
              </a:solidFill>
            </a:endParaRPr>
          </a:p>
          <a:p>
            <a:pPr marL="0" lvl="0" indent="0" defTabSz="457200">
              <a:lnSpc>
                <a:spcPct val="90000"/>
              </a:lnSpc>
              <a:spcBef>
                <a:spcPts val="1000"/>
              </a:spcBef>
              <a:buSzPct val="80000"/>
              <a:buFont typeface="Wingdings 3" charset="2"/>
              <a:buChar char=""/>
            </a:pPr>
            <a:r>
              <a:rPr lang="en-US" sz="900" dirty="0">
                <a:solidFill>
                  <a:srgbClr val="FFFFFF"/>
                </a:solidFill>
              </a:rPr>
              <a:t>This, along with the model that have been selected, shows that in order to actually being able to beat the odds, we need even more information. However, that is outside of the scope of this paper.</a:t>
            </a:r>
          </a:p>
          <a:p>
            <a:pPr marL="0" lvl="0" indent="0" defTabSz="457200">
              <a:lnSpc>
                <a:spcPct val="90000"/>
              </a:lnSpc>
              <a:spcBef>
                <a:spcPts val="1000"/>
              </a:spcBef>
              <a:buSzPct val="80000"/>
              <a:buFont typeface="Wingdings 3" charset="2"/>
              <a:buChar char=""/>
            </a:pPr>
            <a:r>
              <a:rPr lang="en-US" sz="900" dirty="0">
                <a:solidFill>
                  <a:srgbClr val="FFFFFF"/>
                </a:solidFill>
              </a:rPr>
              <a:t>Further analysis should use the form of the sides, the styles of the sides, the previous results, the factors of the different leagues, etc. All of these </a:t>
            </a:r>
            <a:r>
              <a:rPr lang="en-US" sz="900" dirty="0" err="1">
                <a:solidFill>
                  <a:srgbClr val="FFFFFF"/>
                </a:solidFill>
              </a:rPr>
              <a:t>metrix</a:t>
            </a:r>
            <a:r>
              <a:rPr lang="en-US" sz="900" dirty="0">
                <a:solidFill>
                  <a:srgbClr val="FFFFFF"/>
                </a:solidFill>
              </a:rPr>
              <a:t> are "baked into" the odds, so it is hard to beat it, without being able to split it completely.</a:t>
            </a:r>
          </a:p>
        </p:txBody>
      </p:sp>
      <p:pic>
        <p:nvPicPr>
          <p:cNvPr id="5" name="Bilde 4">
            <a:extLst>
              <a:ext uri="{FF2B5EF4-FFF2-40B4-BE49-F238E27FC236}">
                <a16:creationId xmlns:a16="http://schemas.microsoft.com/office/drawing/2014/main" id="{31A35B25-7972-41BD-9880-9BD36C0DF036}"/>
              </a:ext>
            </a:extLst>
          </p:cNvPr>
          <p:cNvPicPr>
            <a:picLocks noChangeAspect="1"/>
          </p:cNvPicPr>
          <p:nvPr/>
        </p:nvPicPr>
        <p:blipFill>
          <a:blip r:embed="rId4"/>
          <a:stretch>
            <a:fillRect/>
          </a:stretch>
        </p:blipFill>
        <p:spPr>
          <a:xfrm>
            <a:off x="444219" y="3079750"/>
            <a:ext cx="3106437" cy="167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project set out to answer two questions. Does the home side have an advantage in the game? Using common talking points as metrics, we were able to show that yes, indeed, they do have an advantage, but it is not as huge as the conversation shows. A difference between perception and the data, might be because humans tend to remember the main events, such as when the home team turns the tide around, to the great excitement of the home fans.</a:t>
            </a:r>
          </a:p>
          <a:p>
            <a:pPr marL="0" lvl="0" indent="0" algn="l" rtl="0">
              <a:spcBef>
                <a:spcPts val="0"/>
              </a:spcBef>
              <a:spcAft>
                <a:spcPts val="1600"/>
              </a:spcAft>
              <a:buNone/>
            </a:pPr>
            <a:r>
              <a:rPr lang="en" dirty="0"/>
              <a:t>The project then tries to envestigate whether or not we can beat the odds by using ML-techniques. The results are not conclusive here, but they are promising. However, more data, further analysis to include different information is needed. The project did find that the over-fitting problem of the decision tree and random forest classifers are indeed very true for this type of problem indeed. Future research, bewarned!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 collected the data myself from the kaggle website. I wanted to see how to begin, and to determine a good function for the odds and the predicted score, I spent a dozen hours on stack overflow, even asking for help a few times. </a:t>
            </a:r>
          </a:p>
          <a:p>
            <a:pPr marL="0" lvl="0" indent="0" algn="l" rtl="0">
              <a:spcBef>
                <a:spcPts val="0"/>
              </a:spcBef>
              <a:spcAft>
                <a:spcPts val="1600"/>
              </a:spcAft>
              <a:buNone/>
            </a:pPr>
            <a:r>
              <a:rPr lang="en" dirty="0"/>
              <a:t>I pitched the research question to my friends, some of them soccer fans and some of them couldn’t care less, and all of them were very helpful in framing my research question to the scale it needed to be. Thank you especially Mikael Gursli and Sara Sølberg for your patient efforts.</a:t>
            </a:r>
          </a:p>
          <a:p>
            <a:pPr marL="0" lvl="0" indent="0" algn="l" rtl="0">
              <a:spcBef>
                <a:spcPts val="0"/>
              </a:spcBef>
              <a:spcAft>
                <a:spcPts val="1600"/>
              </a:spcAft>
              <a:buNone/>
            </a:pPr>
            <a:r>
              <a:rPr lang="en" dirty="0"/>
              <a:t>In addition, spending several hours of my year listening to different football podcasts have helped me. </a:t>
            </a:r>
          </a:p>
          <a:p>
            <a:pPr marL="0" lvl="0" indent="0" algn="l" rtl="0">
              <a:spcBef>
                <a:spcPts val="0"/>
              </a:spcBef>
              <a:spcAft>
                <a:spcPts val="1600"/>
              </a:spcAft>
              <a:buNone/>
            </a:pPr>
            <a:r>
              <a:rPr lang="en" dirty="0"/>
              <a:t>The rest of the work is my own.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202122"/>
                </a:solidFill>
                <a:effectLst/>
                <a:latin typeface="Arial" panose="020B0604020202020204" pitchFamily="34" charset="0"/>
              </a:rPr>
              <a:t>Kuhn, Max; Johnson, Kjell (2013). </a:t>
            </a:r>
            <a:r>
              <a:rPr lang="en-US" b="0" i="1" dirty="0">
                <a:solidFill>
                  <a:srgbClr val="202122"/>
                </a:solidFill>
                <a:effectLst/>
                <a:latin typeface="Arial" panose="020B0604020202020204" pitchFamily="34" charset="0"/>
              </a:rPr>
              <a:t>Applied Predictive Modeling</a:t>
            </a:r>
            <a:r>
              <a:rPr lang="en-US" b="0" i="0" dirty="0">
                <a:solidFill>
                  <a:srgbClr val="202122"/>
                </a:solidFill>
                <a:effectLst/>
                <a:latin typeface="Arial" panose="020B0604020202020204" pitchFamily="34" charset="0"/>
              </a:rPr>
              <a:t>. New York, NY: Springer New York. </a:t>
            </a:r>
            <a:r>
              <a:rPr lang="en-US" b="0" i="0" u="none" strike="noStrike" dirty="0">
                <a:solidFill>
                  <a:srgbClr val="0645AD"/>
                </a:solidFill>
                <a:effectLst/>
                <a:latin typeface="Arial" panose="020B0604020202020204" pitchFamily="34" charset="0"/>
                <a:hlinkClick r:id="rId3" tooltip="Doi (identifier)"/>
              </a:rPr>
              <a:t>doi</a:t>
            </a:r>
            <a:r>
              <a:rPr lang="en-US" b="0" i="0" dirty="0">
                <a:solidFill>
                  <a:srgbClr val="202122"/>
                </a:solidFill>
                <a:effectLst/>
                <a:latin typeface="Arial" panose="020B0604020202020204" pitchFamily="34" charset="0"/>
              </a:rPr>
              <a:t>:</a:t>
            </a:r>
            <a:r>
              <a:rPr lang="en-US" b="0" i="0" u="none" strike="noStrike" dirty="0">
                <a:solidFill>
                  <a:srgbClr val="3366BB"/>
                </a:solidFill>
                <a:effectLst/>
                <a:latin typeface="Arial" panose="020B0604020202020204" pitchFamily="34" charset="0"/>
                <a:hlinkClick r:id="rId4"/>
              </a:rPr>
              <a:t>10.1007/978-1-4614-6849-3</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ISBN (identifier)"/>
              </a:rPr>
              <a:t>ISBN</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6" tooltip="Special:BookSources/9781461468486"/>
              </a:rPr>
              <a:t>9781461468486</a:t>
            </a:r>
            <a:r>
              <a:rPr lang="en-US" b="0" i="0" dirty="0">
                <a:solidFill>
                  <a:srgbClr val="202122"/>
                </a:solidFill>
                <a:effectLst/>
                <a:latin typeface="Arial" panose="020B0604020202020204" pitchFamily="34" charset="0"/>
              </a:rPr>
              <a:t>.</a:t>
            </a:r>
          </a:p>
          <a:p>
            <a:pPr marL="0" lvl="0" indent="0" algn="l" rtl="0">
              <a:spcBef>
                <a:spcPts val="0"/>
              </a:spcBef>
              <a:spcAft>
                <a:spcPts val="1600"/>
              </a:spcAft>
              <a:buNone/>
            </a:pPr>
            <a:r>
              <a:rPr lang="nb-NO" dirty="0">
                <a:hlinkClick r:id="rId7"/>
              </a:rPr>
              <a:t>https://www.vantage-ai.com/en/blog/beating-the-bookies-with-machine-learning</a:t>
            </a:r>
            <a:endParaRPr lang="en-US" dirty="0">
              <a:solidFill>
                <a:srgbClr val="202122"/>
              </a:solidFill>
              <a:latin typeface="Arial" panose="020B0604020202020204" pitchFamily="34" charset="0"/>
            </a:endParaRPr>
          </a:p>
          <a:p>
            <a:pPr marL="0" lvl="0" indent="0" algn="l" rtl="0">
              <a:spcBef>
                <a:spcPts val="0"/>
              </a:spcBef>
              <a:spcAft>
                <a:spcPts val="1600"/>
              </a:spcAft>
              <a:buNone/>
            </a:pPr>
            <a:r>
              <a:rPr lang="nb-NO" dirty="0">
                <a:hlinkClick r:id="rId8"/>
              </a:rPr>
              <a:t>https://medium.com/analytics-vidhya/beating-soccer-odds-using-machine-learning-project-walkthrough-a1c3445b285a</a:t>
            </a:r>
            <a:endParaRPr lang="en-US" dirty="0">
              <a:solidFill>
                <a:srgbClr val="202122"/>
              </a:solidFill>
              <a:latin typeface="Arial" panose="020B0604020202020204" pitchFamily="34" charset="0"/>
            </a:endParaRPr>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0"/>
        <p:cNvGrpSpPr/>
        <p:nvPr/>
      </p:nvGrpSpPr>
      <p:grpSpPr>
        <a:xfrm>
          <a:off x="0" y="0"/>
          <a:ext cx="0" cy="0"/>
          <a:chOff x="0" y="0"/>
          <a:chExt cx="0" cy="0"/>
        </a:xfrm>
      </p:grpSpPr>
      <p:grpSp>
        <p:nvGrpSpPr>
          <p:cNvPr id="67" name="Group 6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68" name="Straight Connector 67">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9" name="Rectangle 7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1" name="Rectangle 8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Google Shape;61;p14"/>
          <p:cNvSpPr txBox="1">
            <a:spLocks noGrp="1"/>
          </p:cNvSpPr>
          <p:nvPr>
            <p:ph type="title"/>
          </p:nvPr>
        </p:nvSpPr>
        <p:spPr>
          <a:xfrm>
            <a:off x="508000" y="457200"/>
            <a:ext cx="2882531" cy="388171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chemeClr val="tx1">
                    <a:lumMod val="85000"/>
                    <a:lumOff val="15000"/>
                  </a:schemeClr>
                </a:solidFill>
              </a:rPr>
              <a:t>Abstract</a:t>
            </a:r>
          </a:p>
        </p:txBody>
      </p:sp>
      <p:sp>
        <p:nvSpPr>
          <p:cNvPr id="97" name="Freeform: Shape 9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Google Shape;62;p14"/>
          <p:cNvSpPr txBox="1">
            <a:spLocks noGrp="1"/>
          </p:cNvSpPr>
          <p:nvPr>
            <p:ph type="body" idx="1"/>
          </p:nvPr>
        </p:nvSpPr>
        <p:spPr>
          <a:xfrm>
            <a:off x="4587063" y="457200"/>
            <a:ext cx="4133472" cy="3881718"/>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None/>
            </a:pPr>
            <a:r>
              <a:rPr lang="en-US" dirty="0">
                <a:solidFill>
                  <a:srgbClr val="FFFFFF"/>
                </a:solidFill>
              </a:rPr>
              <a:t>In trying to beat the odds, I am using the Football events dataset to try to beat the bookmakers' odds which teams wins a soccer match. The project first explores some of the aspects of the dataset and determines that there is indeed a statistical home advantage but does not determine the underlying cause. The project proceeds into finding what rate the odds predict the correct outcome of a match, before trying to beat it with 5 different ML-algorithms, commonly used for categorical values. Although it does not manage to beat the odds, some of the results are encouraging for future research. </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6"/>
        <p:cNvGrpSpPr/>
        <p:nvPr/>
      </p:nvGrpSpPr>
      <p:grpSpPr>
        <a:xfrm>
          <a:off x="0" y="0"/>
          <a:ext cx="0" cy="0"/>
          <a:chOff x="0" y="0"/>
          <a:chExt cx="0" cy="0"/>
        </a:xfrm>
      </p:grpSpPr>
      <p:grpSp>
        <p:nvGrpSpPr>
          <p:cNvPr id="73" name="Group 7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4" name="Straight Connector 7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5" name="Rectangle 8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7" name="Rectangle 8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Google Shape;67;p15"/>
          <p:cNvSpPr txBox="1">
            <a:spLocks noGrp="1"/>
          </p:cNvSpPr>
          <p:nvPr>
            <p:ph type="title"/>
          </p:nvPr>
        </p:nvSpPr>
        <p:spPr>
          <a:xfrm>
            <a:off x="508000" y="457200"/>
            <a:ext cx="2882531" cy="388171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solidFill>
                  <a:schemeClr val="tx1">
                    <a:lumMod val="85000"/>
                    <a:lumOff val="15000"/>
                  </a:schemeClr>
                </a:solidFill>
              </a:rPr>
              <a:t>Motivation</a:t>
            </a:r>
          </a:p>
        </p:txBody>
      </p:sp>
      <p:sp>
        <p:nvSpPr>
          <p:cNvPr id="103" name="Freeform: Shape 102">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Google Shape;68;p15"/>
          <p:cNvSpPr txBox="1">
            <a:spLocks noGrp="1"/>
          </p:cNvSpPr>
          <p:nvPr>
            <p:ph type="body" idx="1"/>
          </p:nvPr>
        </p:nvSpPr>
        <p:spPr>
          <a:xfrm>
            <a:off x="4587063" y="457200"/>
            <a:ext cx="4133472" cy="3881718"/>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None/>
            </a:pPr>
            <a:r>
              <a:rPr lang="en-US" dirty="0">
                <a:solidFill>
                  <a:srgbClr val="FFFFFF"/>
                </a:solidFill>
              </a:rPr>
              <a:t>Predicting the correct outcome of a soccer match has been a concern for many a fans, gambler and pundit for as long as we have had fans. My project wants to try different machine learning algorithms, to see if we can outscore the bookmakers’ odds. </a:t>
            </a:r>
          </a:p>
          <a:p>
            <a:pPr marL="0" lvl="0" indent="0" defTabSz="457200">
              <a:spcBef>
                <a:spcPts val="1000"/>
              </a:spcBef>
              <a:buSzPct val="80000"/>
              <a:buNone/>
            </a:pPr>
            <a:r>
              <a:rPr lang="en-US" dirty="0">
                <a:solidFill>
                  <a:srgbClr val="FFFFFF"/>
                </a:solidFill>
              </a:rPr>
              <a:t>The audience here is wide, the ability to predict outcomes when there is a lot of unknown factors, would be useful for any kind of research. This is strongly linked to other sports markets, but also the stock exchange (will the price go up or down).  It has therefore been important to include cross-validation, to ensure there is no overfitting of the model. </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
        <p:cNvGrpSpPr/>
        <p:nvPr/>
      </p:nvGrpSpPr>
      <p:grpSpPr>
        <a:xfrm>
          <a:off x="0" y="0"/>
          <a:ext cx="0" cy="0"/>
          <a:chOff x="0" y="0"/>
          <a:chExt cx="0" cy="0"/>
        </a:xfrm>
      </p:grpSpPr>
      <p:grpSp>
        <p:nvGrpSpPr>
          <p:cNvPr id="114" name="Group 113">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5" name="Straight Connector 114">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7"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6" name="Rectangle 125">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9" name="Straight Connector 128">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1"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3" name="Google Shape;73;p16"/>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Datasets</a:t>
            </a:r>
          </a:p>
        </p:txBody>
      </p:sp>
      <p:sp>
        <p:nvSpPr>
          <p:cNvPr id="74" name="Google Shape;74;p16"/>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a:t>I have used the “Football Events” database,open available to anyone here:  </a:t>
            </a:r>
            <a:r>
              <a:rPr lang="en-US">
                <a:hlinkClick r:id="rId3"/>
              </a:rPr>
              <a:t>https://www.kaggle.com/datasets/secareanualin/football-events</a:t>
            </a:r>
            <a:endParaRPr lang="en-US"/>
          </a:p>
          <a:p>
            <a:pPr marL="0" lvl="0" indent="0" defTabSz="457200">
              <a:spcBef>
                <a:spcPts val="1000"/>
              </a:spcBef>
              <a:buSzPct val="80000"/>
              <a:buFont typeface="Wingdings 3" charset="2"/>
              <a:buChar char=""/>
            </a:pPr>
            <a:r>
              <a:rPr lang="en-US"/>
              <a:t>The dataset contains a dictionary, containing the text description of integer coded variables.</a:t>
            </a:r>
          </a:p>
          <a:p>
            <a:pPr marL="0" lvl="0" indent="0" defTabSz="457200">
              <a:spcBef>
                <a:spcPts val="1000"/>
              </a:spcBef>
              <a:buSzPct val="80000"/>
              <a:buFont typeface="Wingdings 3" charset="2"/>
              <a:buChar char=""/>
            </a:pPr>
            <a:r>
              <a:rPr lang="en-US"/>
              <a:t>It also contains two csv files. The “events” file contains detailed game events, such as information on how a goal is scored, etc. The “ginf” set, or “game information” contains information on a more aggregated level, including the pre-game odds for each game. </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8"/>
        <p:cNvGrpSpPr/>
        <p:nvPr/>
      </p:nvGrpSpPr>
      <p:grpSpPr>
        <a:xfrm>
          <a:off x="0" y="0"/>
          <a:ext cx="0" cy="0"/>
          <a:chOff x="0" y="0"/>
          <a:chExt cx="0" cy="0"/>
        </a:xfrm>
      </p:grpSpPr>
      <p:grpSp>
        <p:nvGrpSpPr>
          <p:cNvPr id="85" name="Group 8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6" name="Straight Connector 8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7" name="Rectangle 96">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0" name="Straight Connector 99">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9" name="Google Shape;79;p17"/>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Data Preparation and Cleaning</a:t>
            </a:r>
          </a:p>
        </p:txBody>
      </p:sp>
      <p:sp>
        <p:nvSpPr>
          <p:cNvPr id="80" name="Google Shape;80;p17"/>
          <p:cNvSpPr txBox="1">
            <a:spLocks noGrp="1"/>
          </p:cNvSpPr>
          <p:nvPr>
            <p:ph type="body" idx="1"/>
          </p:nvPr>
        </p:nvSpPr>
        <p:spPr>
          <a:xfrm>
            <a:off x="508000" y="1620441"/>
            <a:ext cx="6447501"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a:t>Basically, there are several steps or checks you need when preparing and cleaning the data.You need to:</a:t>
            </a:r>
          </a:p>
          <a:p>
            <a:pPr marL="285750" lvl="0" indent="-285750" defTabSz="457200">
              <a:lnSpc>
                <a:spcPct val="90000"/>
              </a:lnSpc>
              <a:spcBef>
                <a:spcPts val="1000"/>
              </a:spcBef>
              <a:buSzPct val="80000"/>
              <a:buFont typeface="Wingdings 3" charset="2"/>
              <a:buChar char=""/>
            </a:pPr>
            <a:r>
              <a:rPr lang="en-US"/>
              <a:t>Remove duplicates</a:t>
            </a:r>
          </a:p>
          <a:p>
            <a:pPr marL="285750" lvl="0" indent="-285750" defTabSz="457200">
              <a:lnSpc>
                <a:spcPct val="90000"/>
              </a:lnSpc>
              <a:spcBef>
                <a:spcPts val="1000"/>
              </a:spcBef>
              <a:buSzPct val="80000"/>
              <a:buFont typeface="Wingdings 3" charset="2"/>
              <a:buChar char=""/>
            </a:pPr>
            <a:r>
              <a:rPr lang="en-US"/>
              <a:t>Fix structrual errors (typos etc)</a:t>
            </a:r>
          </a:p>
          <a:p>
            <a:pPr marL="285750" lvl="0" indent="-285750" defTabSz="457200">
              <a:lnSpc>
                <a:spcPct val="90000"/>
              </a:lnSpc>
              <a:spcBef>
                <a:spcPts val="1000"/>
              </a:spcBef>
              <a:buSzPct val="80000"/>
              <a:buFont typeface="Wingdings 3" charset="2"/>
              <a:buChar char=""/>
            </a:pPr>
            <a:r>
              <a:rPr lang="en-US"/>
              <a:t>Fix unwanted outliers (improper data entrys)</a:t>
            </a:r>
          </a:p>
          <a:p>
            <a:pPr marL="285750" lvl="0" indent="-285750" defTabSz="457200">
              <a:lnSpc>
                <a:spcPct val="90000"/>
              </a:lnSpc>
              <a:spcBef>
                <a:spcPts val="1000"/>
              </a:spcBef>
              <a:buSzPct val="80000"/>
              <a:buFont typeface="Wingdings 3" charset="2"/>
              <a:buChar char=""/>
            </a:pPr>
            <a:r>
              <a:rPr lang="en-US"/>
              <a:t>Handle missing data (what do do with NA?)</a:t>
            </a:r>
          </a:p>
          <a:p>
            <a:pPr marL="285750" lvl="0" indent="-285750" defTabSz="457200">
              <a:lnSpc>
                <a:spcPct val="90000"/>
              </a:lnSpc>
              <a:spcBef>
                <a:spcPts val="1000"/>
              </a:spcBef>
              <a:buSzPct val="80000"/>
              <a:buFont typeface="Wingdings 3" charset="2"/>
              <a:buChar char=""/>
            </a:pPr>
            <a:r>
              <a:rPr lang="en-US"/>
              <a:t>Validate. Check the data makes sense.</a:t>
            </a:r>
          </a:p>
          <a:p>
            <a:pPr marL="0" lvl="0" indent="0" defTabSz="457200">
              <a:lnSpc>
                <a:spcPct val="90000"/>
              </a:lnSpc>
              <a:spcBef>
                <a:spcPts val="1000"/>
              </a:spcBef>
              <a:buSzPct val="80000"/>
              <a:buFont typeface="Wingdings 3" charset="2"/>
              <a:buChar char=""/>
            </a:pPr>
            <a:r>
              <a:rPr lang="en-US"/>
              <a:t>In the data I have used for this project, no genuine data cleaning was needed. The data was of very high quality, and I just had to ensure I had control of all the steps, including proper filtering to make a good analysis. </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91" name="Group 9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2" name="Straight Connector 9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 name="Rectangle 10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10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5" name="Google Shape;85;p18"/>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300">
                <a:solidFill>
                  <a:schemeClr val="bg1"/>
                </a:solidFill>
              </a:rPr>
              <a:t>Research Questions</a:t>
            </a:r>
          </a:p>
        </p:txBody>
      </p:sp>
      <p:sp>
        <p:nvSpPr>
          <p:cNvPr id="86" name="Google Shape;86;p18"/>
          <p:cNvSpPr txBox="1">
            <a:spLocks noGrp="1"/>
          </p:cNvSpPr>
          <p:nvPr>
            <p:ph type="body" idx="1"/>
          </p:nvPr>
        </p:nvSpPr>
        <p:spPr>
          <a:xfrm>
            <a:off x="505315" y="1620442"/>
            <a:ext cx="2980457" cy="2580083"/>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1200">
                <a:solidFill>
                  <a:schemeClr val="bg1"/>
                </a:solidFill>
              </a:rPr>
              <a:t>The project tries to answer a few different questions, at all once. </a:t>
            </a:r>
          </a:p>
          <a:p>
            <a:pPr marL="0" lvl="0" indent="0" defTabSz="457200">
              <a:lnSpc>
                <a:spcPct val="90000"/>
              </a:lnSpc>
              <a:spcBef>
                <a:spcPts val="1000"/>
              </a:spcBef>
              <a:buSzPct val="80000"/>
              <a:buFont typeface="Wingdings 3" charset="2"/>
              <a:buChar char=""/>
            </a:pPr>
            <a:r>
              <a:rPr lang="en-US" sz="1200">
                <a:solidFill>
                  <a:schemeClr val="bg1"/>
                </a:solidFill>
              </a:rPr>
              <a:t>First, at what aspects of the game does “home advantage” seem to be true? Is there a statistical advantage to playing at home? It is true that away teams score more on the counter-attack than others? </a:t>
            </a:r>
          </a:p>
          <a:p>
            <a:pPr marL="0" lvl="0" indent="0" defTabSz="457200">
              <a:lnSpc>
                <a:spcPct val="90000"/>
              </a:lnSpc>
              <a:spcBef>
                <a:spcPts val="1000"/>
              </a:spcBef>
              <a:buSzPct val="80000"/>
              <a:buFont typeface="Wingdings 3" charset="2"/>
              <a:buChar char=""/>
            </a:pPr>
            <a:r>
              <a:rPr lang="en-US" sz="1200">
                <a:solidFill>
                  <a:schemeClr val="bg1"/>
                </a:solidFill>
              </a:rPr>
              <a:t>Secondly, using the odds to predict the correct outcome, it wants to know, can we use any of the following 5 machine learning algorithms to beat the odds? </a:t>
            </a:r>
          </a:p>
        </p:txBody>
      </p:sp>
      <p:pic>
        <p:nvPicPr>
          <p:cNvPr id="3" name="Bilde 2">
            <a:extLst>
              <a:ext uri="{FF2B5EF4-FFF2-40B4-BE49-F238E27FC236}">
                <a16:creationId xmlns:a16="http://schemas.microsoft.com/office/drawing/2014/main" id="{BA4D95A2-A819-4FC6-880D-649BDB18A6A1}"/>
              </a:ext>
            </a:extLst>
          </p:cNvPr>
          <p:cNvPicPr>
            <a:picLocks noChangeAspect="1"/>
          </p:cNvPicPr>
          <p:nvPr/>
        </p:nvPicPr>
        <p:blipFill>
          <a:blip r:embed="rId3"/>
          <a:stretch>
            <a:fillRect/>
          </a:stretch>
        </p:blipFill>
        <p:spPr>
          <a:xfrm>
            <a:off x="4572000" y="1857320"/>
            <a:ext cx="3857625" cy="1419472"/>
          </a:xfrm>
          <a:prstGeom prst="rect">
            <a:avLst/>
          </a:prstGeom>
        </p:spPr>
      </p:pic>
      <p:sp>
        <p:nvSpPr>
          <p:cNvPr id="109" name="Isosceles Triangle 10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grpSp>
        <p:nvGrpSpPr>
          <p:cNvPr id="98" name="Group 97">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9" name="Straight Connector 98">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1" name="Google Shape;91;p19"/>
          <p:cNvSpPr txBox="1">
            <a:spLocks noGrp="1"/>
          </p:cNvSpPr>
          <p:nvPr>
            <p:ph type="title"/>
          </p:nvPr>
        </p:nvSpPr>
        <p:spPr>
          <a:xfrm>
            <a:off x="2137171" y="457200"/>
            <a:ext cx="4818330"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Methods</a:t>
            </a:r>
          </a:p>
        </p:txBody>
      </p:sp>
      <p:pic>
        <p:nvPicPr>
          <p:cNvPr id="94" name="Picture 93" descr="Person playing boardgame">
            <a:extLst>
              <a:ext uri="{FF2B5EF4-FFF2-40B4-BE49-F238E27FC236}">
                <a16:creationId xmlns:a16="http://schemas.microsoft.com/office/drawing/2014/main" id="{A6DD0C7F-64AC-0C6B-4119-BF5E2745EFD6}"/>
              </a:ext>
            </a:extLst>
          </p:cNvPr>
          <p:cNvPicPr>
            <a:picLocks noChangeAspect="1"/>
          </p:cNvPicPr>
          <p:nvPr/>
        </p:nvPicPr>
        <p:blipFill rotWithShape="1">
          <a:blip r:embed="rId3"/>
          <a:srcRect l="45720" r="27807" b="1"/>
          <a:stretch/>
        </p:blipFill>
        <p:spPr>
          <a:xfrm>
            <a:off x="20" y="10"/>
            <a:ext cx="2050522" cy="5150786"/>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10" name="Isosceles Triangle 109">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57491"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Google Shape;92;p19"/>
          <p:cNvSpPr txBox="1">
            <a:spLocks noGrp="1"/>
          </p:cNvSpPr>
          <p:nvPr>
            <p:ph type="body" idx="1"/>
          </p:nvPr>
        </p:nvSpPr>
        <p:spPr>
          <a:xfrm>
            <a:off x="2137171" y="1620441"/>
            <a:ext cx="4818330" cy="2910580"/>
          </a:xfrm>
          <a:prstGeom prst="rect">
            <a:avLst/>
          </a:prstGeom>
        </p:spPr>
        <p:txBody>
          <a:bodyPr spcFirstLastPara="1" vert="horz" lIns="91440" tIns="45720" rIns="91440" bIns="45720" rtlCol="0" anchorCtr="0">
            <a:normAutofit/>
          </a:bodyPr>
          <a:lstStyle/>
          <a:p>
            <a:pPr marL="0" lvl="0" indent="0" defTabSz="457200">
              <a:lnSpc>
                <a:spcPct val="90000"/>
              </a:lnSpc>
              <a:spcBef>
                <a:spcPts val="1000"/>
              </a:spcBef>
              <a:buSzPct val="80000"/>
              <a:buFont typeface="Wingdings 3" charset="2"/>
              <a:buChar char=""/>
            </a:pPr>
            <a:r>
              <a:rPr lang="en-US" sz="900" dirty="0"/>
              <a:t>This projects classifies trough an algorithm whether a game has ended in home win, away win or a draw. Each of outcomes have a certain set of pre-game odds assigned to them, and I firstly predict whether the odds predict the correct outcome of the game. The odds have a 53 % success rate of predicting the correct score.</a:t>
            </a:r>
          </a:p>
          <a:p>
            <a:pPr marL="0" lvl="0" indent="0" defTabSz="457200">
              <a:lnSpc>
                <a:spcPct val="90000"/>
              </a:lnSpc>
              <a:spcBef>
                <a:spcPts val="1000"/>
              </a:spcBef>
              <a:buSzPct val="80000"/>
              <a:buFont typeface="Wingdings 3" charset="2"/>
              <a:buChar char=""/>
            </a:pPr>
            <a:r>
              <a:rPr lang="en-US" sz="900" dirty="0"/>
              <a:t>I then move forward and using 5 different machine learning algorithms in order to beat that success rate of the pre-match odds. I have the five most common classifiers and have added a layer of cross validation to ensure I do not overfit the models, a common problem in classification algorithms. The ones I have used are:</a:t>
            </a:r>
          </a:p>
          <a:p>
            <a:pPr marL="285750" lvl="0" indent="-285750" defTabSz="457200">
              <a:lnSpc>
                <a:spcPct val="90000"/>
              </a:lnSpc>
              <a:spcBef>
                <a:spcPts val="1000"/>
              </a:spcBef>
              <a:buSzPct val="80000"/>
              <a:buFont typeface="Wingdings 3" charset="2"/>
              <a:buChar char=""/>
            </a:pPr>
            <a:r>
              <a:rPr lang="en-US" sz="900" dirty="0"/>
              <a:t>Logistic Regression (Lasso)</a:t>
            </a:r>
          </a:p>
          <a:p>
            <a:pPr marL="285750" lvl="0" indent="-285750" defTabSz="457200">
              <a:lnSpc>
                <a:spcPct val="90000"/>
              </a:lnSpc>
              <a:spcBef>
                <a:spcPts val="1000"/>
              </a:spcBef>
              <a:buSzPct val="80000"/>
              <a:buFont typeface="Wingdings 3" charset="2"/>
              <a:buChar char=""/>
            </a:pPr>
            <a:r>
              <a:rPr lang="en-US" sz="900" dirty="0"/>
              <a:t>A Support Vector Model Classifier</a:t>
            </a:r>
          </a:p>
          <a:p>
            <a:pPr marL="285750" lvl="0" indent="-285750" defTabSz="457200">
              <a:lnSpc>
                <a:spcPct val="90000"/>
              </a:lnSpc>
              <a:spcBef>
                <a:spcPts val="1000"/>
              </a:spcBef>
              <a:buSzPct val="80000"/>
              <a:buFont typeface="Wingdings 3" charset="2"/>
              <a:buChar char=""/>
            </a:pPr>
            <a:r>
              <a:rPr lang="en-US" sz="900" dirty="0"/>
              <a:t>K-Nearest Neighbors Classifier</a:t>
            </a:r>
          </a:p>
          <a:p>
            <a:pPr marL="285750" lvl="0" indent="-285750" defTabSz="457200">
              <a:lnSpc>
                <a:spcPct val="90000"/>
              </a:lnSpc>
              <a:spcBef>
                <a:spcPts val="1000"/>
              </a:spcBef>
              <a:buSzPct val="80000"/>
              <a:buFont typeface="Wingdings 3" charset="2"/>
              <a:buChar char=""/>
            </a:pPr>
            <a:r>
              <a:rPr lang="en-US" sz="900" dirty="0"/>
              <a:t>Decision Tree Classifier</a:t>
            </a:r>
          </a:p>
          <a:p>
            <a:pPr marL="285750" lvl="0" indent="-285750" defTabSz="457200">
              <a:lnSpc>
                <a:spcPct val="90000"/>
              </a:lnSpc>
              <a:spcBef>
                <a:spcPts val="1000"/>
              </a:spcBef>
              <a:buSzPct val="80000"/>
              <a:buFont typeface="Wingdings 3" charset="2"/>
              <a:buChar char=""/>
            </a:pPr>
            <a:r>
              <a:rPr lang="en-US" sz="900" dirty="0"/>
              <a:t>Random Forest Classifier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61" name="Group 14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42" name="Straight Connector 14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Google Shape;97;p20"/>
          <p:cNvSpPr txBox="1">
            <a:spLocks noGrp="1"/>
          </p:cNvSpPr>
          <p:nvPr>
            <p:ph type="title"/>
          </p:nvPr>
        </p:nvSpPr>
        <p:spPr>
          <a:xfrm>
            <a:off x="506298" y="457200"/>
            <a:ext cx="2197889" cy="990600"/>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000"/>
              <a:t>Findings – Home advantage is real</a:t>
            </a:r>
          </a:p>
        </p:txBody>
      </p:sp>
      <p:sp>
        <p:nvSpPr>
          <p:cNvPr id="98" name="Google Shape;98;p20"/>
          <p:cNvSpPr txBox="1">
            <a:spLocks noGrp="1"/>
          </p:cNvSpPr>
          <p:nvPr>
            <p:ph type="body" idx="1"/>
          </p:nvPr>
        </p:nvSpPr>
        <p:spPr>
          <a:xfrm>
            <a:off x="503520" y="1620441"/>
            <a:ext cx="3071530"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During a game, a lot of the goals is scored during the end of the halves. And at the end of those, the most is scored by the home side.</a:t>
            </a:r>
          </a:p>
          <a:p>
            <a:pPr marL="0" lvl="0" indent="0" defTabSz="457200">
              <a:spcBef>
                <a:spcPts val="1000"/>
              </a:spcBef>
              <a:buSzPct val="80000"/>
              <a:buFont typeface="Wingdings 3" charset="2"/>
              <a:buChar char=""/>
            </a:pPr>
            <a:r>
              <a:rPr lang="en-US" dirty="0"/>
              <a:t>It is however not true that away teams score more on the break than home sides.</a:t>
            </a:r>
          </a:p>
          <a:p>
            <a:pPr marL="0" lvl="0" indent="0" defTabSz="457200">
              <a:spcBef>
                <a:spcPts val="1000"/>
              </a:spcBef>
              <a:buSzPct val="80000"/>
              <a:buFont typeface="Wingdings 3" charset="2"/>
              <a:buChar char=""/>
            </a:pPr>
            <a:r>
              <a:rPr lang="en-US" b="0" i="0" dirty="0">
                <a:solidFill>
                  <a:srgbClr val="353535"/>
                </a:solidFill>
                <a:effectLst/>
                <a:latin typeface="Arial" panose="020B0604020202020204" pitchFamily="34" charset="0"/>
              </a:rPr>
              <a:t>However, we do see that away sides score </a:t>
            </a:r>
            <a:r>
              <a:rPr lang="en-US" b="1" i="0" dirty="0">
                <a:solidFill>
                  <a:srgbClr val="353535"/>
                </a:solidFill>
                <a:effectLst/>
                <a:latin typeface="Arial" panose="020B0604020202020204" pitchFamily="34" charset="0"/>
              </a:rPr>
              <a:t>47.1 per cent of all fast-break goals</a:t>
            </a:r>
            <a:r>
              <a:rPr lang="en-US" b="0" i="0" dirty="0">
                <a:solidFill>
                  <a:srgbClr val="353535"/>
                </a:solidFill>
                <a:effectLst/>
                <a:latin typeface="Arial" panose="020B0604020202020204" pitchFamily="34" charset="0"/>
              </a:rPr>
              <a:t>, and only </a:t>
            </a:r>
            <a:r>
              <a:rPr lang="en-US" b="0" i="1" dirty="0">
                <a:solidFill>
                  <a:srgbClr val="353535"/>
                </a:solidFill>
                <a:effectLst/>
                <a:latin typeface="Arial" panose="020B0604020202020204" pitchFamily="34" charset="0"/>
              </a:rPr>
              <a:t>42.6 per cent of all goals scored</a:t>
            </a:r>
            <a:r>
              <a:rPr lang="en-US" b="0" i="0" dirty="0">
                <a:solidFill>
                  <a:srgbClr val="353535"/>
                </a:solidFill>
                <a:effectLst/>
                <a:latin typeface="Arial" panose="020B0604020202020204" pitchFamily="34" charset="0"/>
              </a:rPr>
              <a:t>.</a:t>
            </a:r>
            <a:endParaRPr lang="en-US" dirty="0"/>
          </a:p>
        </p:txBody>
      </p:sp>
      <p:pic>
        <p:nvPicPr>
          <p:cNvPr id="3" name="Bilde 2">
            <a:extLst>
              <a:ext uri="{FF2B5EF4-FFF2-40B4-BE49-F238E27FC236}">
                <a16:creationId xmlns:a16="http://schemas.microsoft.com/office/drawing/2014/main" id="{CDAAF409-D923-43F8-9F0E-6CAEE6532A47}"/>
              </a:ext>
            </a:extLst>
          </p:cNvPr>
          <p:cNvPicPr>
            <a:picLocks noChangeAspect="1"/>
          </p:cNvPicPr>
          <p:nvPr/>
        </p:nvPicPr>
        <p:blipFill>
          <a:blip r:embed="rId3"/>
          <a:stretch>
            <a:fillRect/>
          </a:stretch>
        </p:blipFill>
        <p:spPr>
          <a:xfrm>
            <a:off x="3605235" y="457200"/>
            <a:ext cx="3278094" cy="1951310"/>
          </a:xfrm>
          <a:prstGeom prst="rect">
            <a:avLst/>
          </a:prstGeom>
        </p:spPr>
      </p:pic>
      <p:pic>
        <p:nvPicPr>
          <p:cNvPr id="5" name="Bilde 4">
            <a:extLst>
              <a:ext uri="{FF2B5EF4-FFF2-40B4-BE49-F238E27FC236}">
                <a16:creationId xmlns:a16="http://schemas.microsoft.com/office/drawing/2014/main" id="{7FF5F9A4-9AA7-46C9-97B7-F6C2F7279996}"/>
              </a:ext>
            </a:extLst>
          </p:cNvPr>
          <p:cNvPicPr>
            <a:picLocks noChangeAspect="1"/>
          </p:cNvPicPr>
          <p:nvPr/>
        </p:nvPicPr>
        <p:blipFill>
          <a:blip r:embed="rId4"/>
          <a:stretch>
            <a:fillRect/>
          </a:stretch>
        </p:blipFill>
        <p:spPr>
          <a:xfrm>
            <a:off x="3718902" y="2579265"/>
            <a:ext cx="2409574" cy="19517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03" name="Group 102">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4" name="Straight Connector 103">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Google Shape;97;p20"/>
          <p:cNvSpPr txBox="1">
            <a:spLocks noGrp="1"/>
          </p:cNvSpPr>
          <p:nvPr>
            <p:ph type="title"/>
          </p:nvPr>
        </p:nvSpPr>
        <p:spPr>
          <a:xfrm>
            <a:off x="508000" y="457200"/>
            <a:ext cx="3916711" cy="99060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100"/>
              <a:t>Findings – Home advantage is real</a:t>
            </a:r>
          </a:p>
        </p:txBody>
      </p:sp>
      <p:sp>
        <p:nvSpPr>
          <p:cNvPr id="115" name="Isosceles Triangle 8">
            <a:extLst>
              <a:ext uri="{FF2B5EF4-FFF2-40B4-BE49-F238E27FC236}">
                <a16:creationId xmlns:a16="http://schemas.microsoft.com/office/drawing/2014/main" id="{212CBC7C-F294-455B-AE07-8B43A570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57491" cy="21336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8" name="Google Shape;98;p20"/>
          <p:cNvSpPr txBox="1">
            <a:spLocks noGrp="1"/>
          </p:cNvSpPr>
          <p:nvPr>
            <p:ph type="body" idx="1"/>
          </p:nvPr>
        </p:nvSpPr>
        <p:spPr>
          <a:xfrm>
            <a:off x="510750" y="1620441"/>
            <a:ext cx="3908706" cy="2910580"/>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r>
              <a:rPr lang="en-US" dirty="0"/>
              <a:t>The home side does get more penalties than the away side!</a:t>
            </a:r>
          </a:p>
          <a:p>
            <a:pPr marL="0" lvl="0" indent="0" defTabSz="457200">
              <a:spcBef>
                <a:spcPts val="1000"/>
              </a:spcBef>
              <a:buSzPct val="80000"/>
              <a:buFont typeface="Wingdings 3" charset="2"/>
              <a:buChar char=""/>
            </a:pPr>
            <a:endParaRPr lang="en-US" dirty="0"/>
          </a:p>
          <a:p>
            <a:pPr marL="0" lvl="0" indent="0" defTabSz="457200">
              <a:spcBef>
                <a:spcPts val="1000"/>
              </a:spcBef>
              <a:buSzPct val="80000"/>
              <a:buFont typeface="Wingdings 3" charset="2"/>
              <a:buChar char=""/>
            </a:pPr>
            <a:r>
              <a:rPr lang="en-US" dirty="0"/>
              <a:t>They also get them more at the end of the halves, but it is not as a clear advantage as people might have thought. We see the away side gets a few at the end of the games too. </a:t>
            </a:r>
          </a:p>
        </p:txBody>
      </p:sp>
      <p:pic>
        <p:nvPicPr>
          <p:cNvPr id="3" name="Bilde 2">
            <a:extLst>
              <a:ext uri="{FF2B5EF4-FFF2-40B4-BE49-F238E27FC236}">
                <a16:creationId xmlns:a16="http://schemas.microsoft.com/office/drawing/2014/main" id="{2D906A71-243E-49DF-B9A0-1D947AA6650E}"/>
              </a:ext>
            </a:extLst>
          </p:cNvPr>
          <p:cNvPicPr>
            <a:picLocks noChangeAspect="1"/>
          </p:cNvPicPr>
          <p:nvPr/>
        </p:nvPicPr>
        <p:blipFill rotWithShape="1">
          <a:blip r:embed="rId3"/>
          <a:srcRect l="199" r="2" b="2"/>
          <a:stretch/>
        </p:blipFill>
        <p:spPr>
          <a:xfrm>
            <a:off x="4597053" y="457200"/>
            <a:ext cx="2358448" cy="2345436"/>
          </a:xfrm>
          <a:prstGeom prst="rect">
            <a:avLst/>
          </a:prstGeom>
        </p:spPr>
      </p:pic>
      <p:pic>
        <p:nvPicPr>
          <p:cNvPr id="5" name="Bilde 4">
            <a:extLst>
              <a:ext uri="{FF2B5EF4-FFF2-40B4-BE49-F238E27FC236}">
                <a16:creationId xmlns:a16="http://schemas.microsoft.com/office/drawing/2014/main" id="{2DD71D15-A127-4F51-94B4-52AB2C4069BE}"/>
              </a:ext>
            </a:extLst>
          </p:cNvPr>
          <p:cNvPicPr>
            <a:picLocks noChangeAspect="1"/>
          </p:cNvPicPr>
          <p:nvPr/>
        </p:nvPicPr>
        <p:blipFill rotWithShape="1">
          <a:blip r:embed="rId4"/>
          <a:srcRect t="17981" r="-2" b="-2"/>
          <a:stretch/>
        </p:blipFill>
        <p:spPr>
          <a:xfrm>
            <a:off x="4597053" y="2974085"/>
            <a:ext cx="2358448" cy="1557184"/>
          </a:xfrm>
          <a:prstGeom prst="rect">
            <a:avLst/>
          </a:prstGeom>
        </p:spPr>
      </p:pic>
    </p:spTree>
    <p:extLst>
      <p:ext uri="{BB962C8B-B14F-4D97-AF65-F5344CB8AC3E}">
        <p14:creationId xmlns:p14="http://schemas.microsoft.com/office/powerpoint/2010/main" val="1988417995"/>
      </p:ext>
    </p:extLst>
  </p:cSld>
  <p:clrMapOvr>
    <a:masterClrMapping/>
  </p:clrMapOvr>
</p:sld>
</file>

<file path=ppt/theme/theme1.xml><?xml version="1.0" encoding="utf-8"?>
<a:theme xmlns:a="http://schemas.openxmlformats.org/drawingml/2006/main" name="Fasett">
  <a:themeElements>
    <a:clrScheme name="Faset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1037</TotalTime>
  <Words>1507</Words>
  <Application>Microsoft Office PowerPoint</Application>
  <PresentationFormat>Skjermfremvisning (16:9)</PresentationFormat>
  <Paragraphs>64</Paragraphs>
  <Slides>15</Slides>
  <Notes>15</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15</vt:i4>
      </vt:variant>
    </vt:vector>
  </HeadingPairs>
  <TitlesOfParts>
    <vt:vector size="19" baseType="lpstr">
      <vt:lpstr>Arial</vt:lpstr>
      <vt:lpstr>Trebuchet MS</vt:lpstr>
      <vt:lpstr>Wingdings 3</vt:lpstr>
      <vt:lpstr>Fasett</vt:lpstr>
      <vt:lpstr>Trying to beat the odds</vt:lpstr>
      <vt:lpstr>Abstract</vt:lpstr>
      <vt:lpstr>Motivation</vt:lpstr>
      <vt:lpstr>Datasets</vt:lpstr>
      <vt:lpstr>Data Preparation and Cleaning</vt:lpstr>
      <vt:lpstr>Research Questions</vt:lpstr>
      <vt:lpstr>Methods</vt:lpstr>
      <vt:lpstr>Findings – Home advantage is real</vt:lpstr>
      <vt:lpstr>Findings – Home advantage is real</vt:lpstr>
      <vt:lpstr>Findings – Trying to beat the odds!</vt:lpstr>
      <vt:lpstr>Findings – Trying to beat the odds!</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Trying to beat the odds</dc:title>
  <dc:creator>Kvile, Jarle</dc:creator>
  <cp:lastModifiedBy>Kvile, Jarle</cp:lastModifiedBy>
  <cp:revision>4</cp:revision>
  <dcterms:modified xsi:type="dcterms:W3CDTF">2022-03-29T17:59:28Z</dcterms:modified>
</cp:coreProperties>
</file>