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8" r:id="rId10"/>
    <p:sldId id="261" r:id="rId11"/>
    <p:sldId id="269" r:id="rId12"/>
    <p:sldId id="262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0c2d51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0c2d51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0c2d51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0c2d51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000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0c2d51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0c2d51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572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85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942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09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20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60986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38833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47002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98103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44849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80534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60358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79004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562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75021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91814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94119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88526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14791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17858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11886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06332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180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61C34F2F-D4B7-4161-A1B9-04C043E18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65" t="9091" r="23664"/>
          <a:stretch/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01650" y="1258999"/>
            <a:ext cx="3066142" cy="177682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Urbanization, Economic Development and CO2  Emissions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08001" y="3038123"/>
            <a:ext cx="3059791" cy="82267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nb-NO" sz="1200"/>
              <a:t>Jarle Kvile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Final remarks</a:t>
            </a:r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000126" y="1620441"/>
            <a:ext cx="6447501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0" i="0">
                <a:effectLst/>
              </a:rPr>
              <a:t>The relations between population changes, urbanization, GDP and Emissions are a huge topic for a master thesis, and maybe even an entire PhD. There are many more aspects to investigate here, and the mini project could not handle that.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0" i="0">
                <a:effectLst/>
              </a:rPr>
              <a:t>However, there are many interesting findings in the data set.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0" i="0">
                <a:effectLst/>
              </a:rPr>
              <a:t>We do observe that the rural population is declining, and the urban population in the OECD is increasing in the rate of the rise in GDP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0" i="0">
                <a:effectLst/>
              </a:rPr>
              <a:t>We do observe that the OECD GDP is increasing steadily, while the Latin-American region does not have the same stabile growth.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0" i="0">
                <a:effectLst/>
              </a:rPr>
              <a:t>How will the new technology, especially now since the COVID-19 outbreak, influence remote working and the rural population? There are a huge boom in jobs as data scientists, and many of them offer a remote working location. How this will affect emissions, also with the rise in data mining, will be important to follow closely.</a:t>
            </a:r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Acknowledgements</a:t>
            </a:r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000126" y="1620441"/>
            <a:ext cx="6447501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I would like to acknowledge the World Bank for making such complete and high-quality data available</a:t>
            </a:r>
            <a:endParaRPr lang="en-US"/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I would also like to acknowledge my peers who will review this work, and the staff at UCSD and EdX for providing this Data Science </a:t>
            </a:r>
            <a:r>
              <a:rPr lang="en-US"/>
              <a:t>Micromasters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Lastly, I would like to thank Jo-</a:t>
            </a:r>
            <a:r>
              <a:rPr lang="en-US"/>
              <a:t>Thori</a:t>
            </a:r>
            <a:r>
              <a:rPr lang="en-US" dirty="0"/>
              <a:t> Lind, Faculty of Economics at the University of Oslo, for providing inspiring lectures, that are still with me, 7 years later. </a:t>
            </a:r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704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References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000126" y="1620441"/>
            <a:ext cx="6447501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Inspirations:</a:t>
            </a:r>
            <a:endParaRPr lang="en-US"/>
          </a:p>
          <a:p>
            <a:pPr marL="285750" lvl="0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Harris, John R. &amp; Todaro, Michael P. (1970), "Migration, Unemployment and Development: A Two-Sector Analysis", American Economic Review, 60 (1): 126–142, JSTOR 1807860</a:t>
            </a:r>
            <a:endParaRPr lang="en-US"/>
          </a:p>
          <a:p>
            <a:pPr marL="285750" lvl="0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Chen </a:t>
            </a:r>
            <a:r>
              <a:rPr lang="en-US"/>
              <a:t>Jiong</a:t>
            </a:r>
            <a:r>
              <a:rPr lang="en-US" dirty="0"/>
              <a:t> (1994), "The Harris-Todaro Model of Labor Migration and Its Commercial Policy Implications". Iowa State University.</a:t>
            </a:r>
            <a:endParaRPr lang="en-US"/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All the work of the actual project is my own. </a:t>
            </a: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Dataset</a:t>
            </a: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000126" y="1620441"/>
            <a:ext cx="6447501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This project uses the “World Development Indicators” dataset, made available by the World Bank. </a:t>
            </a:r>
            <a:endParaRPr lang="en-US"/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This is a large dataset, having almost 5.7 million records. </a:t>
            </a:r>
            <a:endParaRPr lang="en-US"/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The data is collected to provide a measure of how the countries of the world are developing according to numerous criteria over time. </a:t>
            </a:r>
            <a:endParaRPr lang="en-US"/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The dataset provides us with information from 1960 – 2015, but not all countries have data for all those years. </a:t>
            </a:r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Motivation</a:t>
            </a:r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000126" y="1620441"/>
            <a:ext cx="6447501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A lot of developed countries experience a migration from rural to urban areas. This is well documented, and coherent with economic theory of economic development. 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There are many implications to urbanization. The focus point of economic policies, infrastructure etc. Whether urbanization has a net positive or negative effect is a complicated issue, but this project begins to look at its relation with GDP and CO2-emissions. 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The comparison between the OECD and Latin America can add further insight – do we see a common trend?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The data can be used to inform and inspire further research for larger projects. E.g. : How to maximize growth and minimize emissions? 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Research Questions</a:t>
            </a: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000126" y="1620441"/>
            <a:ext cx="6447501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What is the relationship between rural and urban population change and GDP in the OECD member states?</a:t>
            </a:r>
          </a:p>
          <a:p>
            <a:pPr marL="285750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How does this compare to the Latin-American and </a:t>
            </a:r>
            <a:r>
              <a:rPr lang="en-US" dirty="0"/>
              <a:t>Caribbean</a:t>
            </a:r>
            <a:r>
              <a:rPr lang="en-US"/>
              <a:t> countries, nations with a high income inequality?</a:t>
            </a:r>
          </a:p>
          <a:p>
            <a:pPr marL="285750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What is the relationship between rural and urban population change and CO2 emissions in the OECD?</a:t>
            </a:r>
            <a:endParaRPr lang="en-US"/>
          </a:p>
          <a:p>
            <a:pPr marL="285750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How does the relationship between population growth and Emissions compare between the OECD and Latin America?</a:t>
            </a:r>
            <a:endParaRPr lang="en-US"/>
          </a:p>
          <a:p>
            <a:pPr marL="285750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olidFill>
                  <a:schemeClr val="bg1"/>
                </a:solidFill>
              </a:rPr>
              <a:t>Findings OECD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bg1"/>
                </a:solidFill>
              </a:rPr>
              <a:t>The plot has been normalized to greater show the relation between the figures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000">
              <a:solidFill>
                <a:schemeClr val="bg1"/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bg1"/>
                </a:solidFill>
              </a:rPr>
              <a:t>The Urban population have grown by 526 million, while the rural have declined by 42 million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000">
              <a:solidFill>
                <a:schemeClr val="bg1"/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bg1"/>
                </a:solidFill>
              </a:rPr>
              <a:t>Clearly, GDP growth and urban population growth are strongly correlated. This is, however, a complicated relationship due to socioeconomic and enviromental factors. The extent of which all factors influence eachother requires further research. 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D7F2B55-5A1B-4F50-BB31-D548B475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32845"/>
            <a:ext cx="3857625" cy="1668422"/>
          </a:xfrm>
          <a:prstGeom prst="rect">
            <a:avLst/>
          </a:prstGeom>
        </p:spPr>
      </p:pic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8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000">
                <a:solidFill>
                  <a:schemeClr val="bg1"/>
                </a:solidFill>
              </a:rPr>
              <a:t>Findings Latin-America and Caribbean countries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bg1"/>
                </a:solidFill>
              </a:rPr>
              <a:t>The plot has been normalized to greater show the relation between the figures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000">
              <a:solidFill>
                <a:schemeClr val="bg1"/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bg1"/>
                </a:solidFill>
              </a:rPr>
              <a:t>The Urban Population has had a steady increase, while the rural population is declining in recent years.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bg1"/>
                </a:solidFill>
              </a:rPr>
              <a:t>Correlation between urban population growth and GDP is here strong too. 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bg1"/>
                </a:solidFill>
              </a:rPr>
              <a:t>For a deeper understanding of these changes, it is useful to compare this with the magnitude of changes with the OECD members. 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74BE7236-F89E-459D-83D8-31544EDF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235"/>
            <a:ext cx="3857625" cy="3423643"/>
          </a:xfrm>
          <a:prstGeom prst="rect">
            <a:avLst/>
          </a:prstGeom>
        </p:spPr>
      </p:pic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9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000">
                <a:solidFill>
                  <a:schemeClr val="bg1"/>
                </a:solidFill>
              </a:rPr>
              <a:t>Scale of OECD vs Latin-American GDP change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>
                <a:solidFill>
                  <a:schemeClr val="bg1"/>
                </a:solidFill>
              </a:rPr>
              <a:t>So, despite previous figures showing a growth in the GDP for the Latin-American and Caribbean countries, the scale here is very different from the OECD member states. 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>
                <a:solidFill>
                  <a:schemeClr val="bg1"/>
                </a:solidFill>
              </a:rPr>
              <a:t>Consistent growth in the OECD, with only a short fall in the periods of financial crisis (such as in 2008)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>
                <a:solidFill>
                  <a:schemeClr val="bg1"/>
                </a:solidFill>
              </a:rPr>
              <a:t>This figure highlights how far behind the Latin-American and Carribean countries are compared to the OECD members. (and may be why a lot wants to join)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1EB5210D-9E9F-404D-8C6F-7E8DBF15A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39735"/>
            <a:ext cx="3857625" cy="2854642"/>
          </a:xfrm>
          <a:prstGeom prst="rect">
            <a:avLst/>
          </a:prstGeom>
        </p:spPr>
      </p:pic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5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>
                <a:solidFill>
                  <a:schemeClr val="bg1"/>
                </a:solidFill>
              </a:rPr>
              <a:t>Absolute CO2 Emissions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>
                <a:solidFill>
                  <a:schemeClr val="bg1"/>
                </a:solidFill>
              </a:rPr>
              <a:t>There has been an increasing trends for both groups since 1960.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>
                <a:solidFill>
                  <a:schemeClr val="bg1"/>
                </a:solidFill>
              </a:rPr>
              <a:t>The increase has been higher in the OECD than in Latin America, but the trend is declining since mid 2000s. 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>
                <a:solidFill>
                  <a:schemeClr val="bg1"/>
                </a:solidFill>
              </a:rPr>
              <a:t>It is a concern that emissions are rising in the Latin America.As countries develop, sustainability should be built-in to the economies, so emissions do not reach the levels of developed countries like those in the OECD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1AE3BF4-6474-4E2F-9367-0D2D9CC07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61320"/>
            <a:ext cx="3857625" cy="3211472"/>
          </a:xfrm>
          <a:prstGeom prst="rect">
            <a:avLst/>
          </a:prstGeom>
        </p:spPr>
      </p:pic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8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500">
                <a:solidFill>
                  <a:schemeClr val="bg1"/>
                </a:solidFill>
              </a:rPr>
              <a:t>CO2 Emissions as a Proportion of Capita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>
                <a:solidFill>
                  <a:schemeClr val="bg1"/>
                </a:solidFill>
              </a:rPr>
              <a:t>The figure does not provide us with maybe as an encouraging narrative as some might have hoped. 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200">
              <a:solidFill>
                <a:schemeClr val="bg1"/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200">
              <a:solidFill>
                <a:schemeClr val="bg1"/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>
                <a:solidFill>
                  <a:schemeClr val="bg1"/>
                </a:solidFill>
              </a:rPr>
              <a:t>We do observe that the emissions in the OECD countries were highest between 1970 - 1980 per capita, and have been declining since the mid 2000s, but are still a lot higher than for the Latin American countries.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86987ED3-62A8-4D8C-AD54-6AEF062F0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42032"/>
            <a:ext cx="3857625" cy="3250048"/>
          </a:xfrm>
          <a:prstGeom prst="rect">
            <a:avLst/>
          </a:prstGeom>
        </p:spPr>
      </p:pic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278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979</Words>
  <Application>Microsoft Office PowerPoint</Application>
  <PresentationFormat>Skjermfremvisning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Fasett</vt:lpstr>
      <vt:lpstr>Urbanization, Economic Development and CO2  Emissions</vt:lpstr>
      <vt:lpstr>Dataset</vt:lpstr>
      <vt:lpstr>Motivation</vt:lpstr>
      <vt:lpstr>Research Questions</vt:lpstr>
      <vt:lpstr>Findings OECD</vt:lpstr>
      <vt:lpstr>Findings Latin-America and Caribbean countries</vt:lpstr>
      <vt:lpstr>Scale of OECD vs Latin-American GDP change</vt:lpstr>
      <vt:lpstr>Absolute CO2 Emissions</vt:lpstr>
      <vt:lpstr>CO2 Emissions as a Proportion of Capita</vt:lpstr>
      <vt:lpstr>Final remarks</vt:lpstr>
      <vt:lpstr>Acknowledgements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Urbanization, Economic Development and CO2  Emissions</dc:title>
  <cp:lastModifiedBy>Kvile, Jarle</cp:lastModifiedBy>
  <cp:revision>3</cp:revision>
  <dcterms:modified xsi:type="dcterms:W3CDTF">2022-03-28T12:54:33Z</dcterms:modified>
</cp:coreProperties>
</file>