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t1010521@gmail.com" initials="j" lastIdx="1" clrIdx="0">
    <p:extLst>
      <p:ext uri="{19B8F6BF-5375-455C-9EA6-DF929625EA0E}">
        <p15:presenceInfo xmlns:p15="http://schemas.microsoft.com/office/powerpoint/2012/main" userId="ea9895f73e46c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1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0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9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4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1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3BC11-765B-4BC1-AAAA-89E8E616BA91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32ABB1-896A-4F33-9274-46EF00696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0AC9-B642-4384-8127-164DE2DF7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F060D2-A7AC-42A5-8F2B-B00269A6B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F89E04-F85F-4A48-8E3F-27D7C27A234D}"/>
              </a:ext>
            </a:extLst>
          </p:cNvPr>
          <p:cNvSpPr txBox="1"/>
          <p:nvPr/>
        </p:nvSpPr>
        <p:spPr>
          <a:xfrm>
            <a:off x="7855251" y="4978399"/>
            <a:ext cx="200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研究员：林杰胜</a:t>
            </a:r>
          </a:p>
        </p:txBody>
      </p:sp>
    </p:spTree>
    <p:extLst>
      <p:ext uri="{BB962C8B-B14F-4D97-AF65-F5344CB8AC3E}">
        <p14:creationId xmlns:p14="http://schemas.microsoft.com/office/powerpoint/2010/main" val="4128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862610-964C-41C4-A273-9D459EDAE69D}"/>
              </a:ext>
            </a:extLst>
          </p:cNvPr>
          <p:cNvSpPr txBox="1"/>
          <p:nvPr/>
        </p:nvSpPr>
        <p:spPr>
          <a:xfrm>
            <a:off x="817977" y="739295"/>
            <a:ext cx="351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运营商数据转换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FC011C-E3AB-466E-91A4-BFABDF1CD139}"/>
              </a:ext>
            </a:extLst>
          </p:cNvPr>
          <p:cNvSpPr/>
          <p:nvPr/>
        </p:nvSpPr>
        <p:spPr>
          <a:xfrm>
            <a:off x="597821" y="1183769"/>
            <a:ext cx="2785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126C58-EC5A-4C08-8203-F1B4C8190A8E}"/>
              </a:ext>
            </a:extLst>
          </p:cNvPr>
          <p:cNvGrpSpPr/>
          <p:nvPr/>
        </p:nvGrpSpPr>
        <p:grpSpPr>
          <a:xfrm>
            <a:off x="5505751" y="739295"/>
            <a:ext cx="5924248" cy="5675959"/>
            <a:chOff x="5375906" y="806104"/>
            <a:chExt cx="6527464" cy="58649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E06586-2601-4A2E-9ABF-75563390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2492" y="1211218"/>
              <a:ext cx="6430878" cy="2232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53644FB-861E-4A16-B5BC-8DFCFCE4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2492" y="4439092"/>
              <a:ext cx="6272692" cy="2232000"/>
            </a:xfrm>
            <a:prstGeom prst="rect">
              <a:avLst/>
            </a:prstGeom>
          </p:spPr>
        </p:pic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F61C8606-8B86-4B62-AA52-4D70A6C1E123}"/>
                </a:ext>
              </a:extLst>
            </p:cNvPr>
            <p:cNvSpPr/>
            <p:nvPr/>
          </p:nvSpPr>
          <p:spPr>
            <a:xfrm>
              <a:off x="8498028" y="3738397"/>
              <a:ext cx="675861" cy="405516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3B20ABC-9A90-4BD2-AFC9-798FE8674180}"/>
                </a:ext>
              </a:extLst>
            </p:cNvPr>
            <p:cNvSpPr txBox="1"/>
            <p:nvPr/>
          </p:nvSpPr>
          <p:spPr>
            <a:xfrm>
              <a:off x="5406383" y="806104"/>
              <a:ext cx="1021849" cy="3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原数据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713B80-8046-445E-9C0C-390980F3790A}"/>
                </a:ext>
              </a:extLst>
            </p:cNvPr>
            <p:cNvSpPr txBox="1"/>
            <p:nvPr/>
          </p:nvSpPr>
          <p:spPr>
            <a:xfrm>
              <a:off x="5375906" y="4033978"/>
              <a:ext cx="1571902" cy="3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处理后数据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4E6999A-966E-48AB-91C8-99696AE364CA}"/>
              </a:ext>
            </a:extLst>
          </p:cNvPr>
          <p:cNvSpPr txBox="1"/>
          <p:nvPr/>
        </p:nvSpPr>
        <p:spPr>
          <a:xfrm>
            <a:off x="821267" y="1642533"/>
            <a:ext cx="4258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计算每通电话开始时间（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start_time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）距离当前时间（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app_date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）差，单位为“天”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时间差（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day_diff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）变量取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天为一组切分，共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对字符串特征进行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转换，并计算每一组的字符串特征出现次数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对通话时长和通话金额的特征，计算每一组的加总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72EEB-01DB-42C4-8F3C-BD88FA365E71}"/>
              </a:ext>
            </a:extLst>
          </p:cNvPr>
          <p:cNvSpPr txBox="1"/>
          <p:nvPr/>
        </p:nvSpPr>
        <p:spPr>
          <a:xfrm>
            <a:off x="905569" y="5471898"/>
            <a:ext cx="435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：此数据有三个时间点的数据为空，因此时间差只有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：此数据的字符串名有主被叫、城市等级、通话类型、通话标签、早中晚、平日假日</a:t>
            </a:r>
          </a:p>
        </p:txBody>
      </p:sp>
    </p:spTree>
    <p:extLst>
      <p:ext uri="{BB962C8B-B14F-4D97-AF65-F5344CB8AC3E}">
        <p14:creationId xmlns:p14="http://schemas.microsoft.com/office/powerpoint/2010/main" val="192252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7EBFC58-E79C-48C0-8F1C-805D6F614855}"/>
              </a:ext>
            </a:extLst>
          </p:cNvPr>
          <p:cNvSpPr/>
          <p:nvPr/>
        </p:nvSpPr>
        <p:spPr>
          <a:xfrm>
            <a:off x="3553882" y="1811736"/>
            <a:ext cx="1224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GBDT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C1D3A7-8B6A-4ACA-AF75-D9141B1668B3}"/>
              </a:ext>
            </a:extLst>
          </p:cNvPr>
          <p:cNvSpPr/>
          <p:nvPr/>
        </p:nvSpPr>
        <p:spPr>
          <a:xfrm>
            <a:off x="1972639" y="2550927"/>
            <a:ext cx="1224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XGBoost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1E8EA6-8259-41E3-B156-6ABF125473E1}"/>
              </a:ext>
            </a:extLst>
          </p:cNvPr>
          <p:cNvSpPr/>
          <p:nvPr/>
        </p:nvSpPr>
        <p:spPr>
          <a:xfrm>
            <a:off x="3553882" y="2552959"/>
            <a:ext cx="1224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LightGBM</a:t>
            </a:r>
            <a:endParaRPr lang="en-US" altLang="zh-CN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A0531357-49B1-46C1-A2B4-6F1738173B11}"/>
              </a:ext>
            </a:extLst>
          </p:cNvPr>
          <p:cNvSpPr/>
          <p:nvPr/>
        </p:nvSpPr>
        <p:spPr>
          <a:xfrm>
            <a:off x="7305363" y="2095846"/>
            <a:ext cx="1332000" cy="540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73570A29-00C2-4372-A07A-4ADC3DB69136}"/>
              </a:ext>
            </a:extLst>
          </p:cNvPr>
          <p:cNvSpPr/>
          <p:nvPr/>
        </p:nvSpPr>
        <p:spPr>
          <a:xfrm>
            <a:off x="9289482" y="2101852"/>
            <a:ext cx="1332000" cy="540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D88CAF-0E9D-4D1A-A026-73BE156C2CCC}"/>
              </a:ext>
            </a:extLst>
          </p:cNvPr>
          <p:cNvSpPr txBox="1"/>
          <p:nvPr/>
        </p:nvSpPr>
        <p:spPr>
          <a:xfrm>
            <a:off x="786628" y="722104"/>
            <a:ext cx="259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建立模型方法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1AD324-5325-4179-9ED8-FEE76AC3694B}"/>
              </a:ext>
            </a:extLst>
          </p:cNvPr>
          <p:cNvSpPr/>
          <p:nvPr/>
        </p:nvSpPr>
        <p:spPr>
          <a:xfrm>
            <a:off x="597821" y="1183769"/>
            <a:ext cx="2785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4819E6-CC71-490C-A718-814BA641CC84}"/>
              </a:ext>
            </a:extLst>
          </p:cNvPr>
          <p:cNvSpPr/>
          <p:nvPr/>
        </p:nvSpPr>
        <p:spPr>
          <a:xfrm>
            <a:off x="1972639" y="1811736"/>
            <a:ext cx="1224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2F349D-BEB3-4CD6-BDC6-0A3F091EED9F}"/>
              </a:ext>
            </a:extLst>
          </p:cNvPr>
          <p:cNvSpPr/>
          <p:nvPr/>
        </p:nvSpPr>
        <p:spPr>
          <a:xfrm>
            <a:off x="965199" y="5699255"/>
            <a:ext cx="10227733" cy="376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882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组时间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42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个特征）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label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B5FE14B1-D318-40B2-98CD-1E5A7513CF58}"/>
              </a:ext>
            </a:extLst>
          </p:cNvPr>
          <p:cNvSpPr/>
          <p:nvPr/>
        </p:nvSpPr>
        <p:spPr>
          <a:xfrm>
            <a:off x="3089229" y="5145702"/>
            <a:ext cx="588243" cy="416431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A0E69BD0-E28F-4150-AC7D-E2855755ED69}"/>
              </a:ext>
            </a:extLst>
          </p:cNvPr>
          <p:cNvSpPr/>
          <p:nvPr/>
        </p:nvSpPr>
        <p:spPr>
          <a:xfrm>
            <a:off x="8637363" y="5145702"/>
            <a:ext cx="588243" cy="416431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6B94F0-2BEB-4D67-8043-A39B533DAAAF}"/>
              </a:ext>
            </a:extLst>
          </p:cNvPr>
          <p:cNvCxnSpPr>
            <a:endCxn id="11" idx="0"/>
          </p:cNvCxnSpPr>
          <p:nvPr/>
        </p:nvCxnSpPr>
        <p:spPr>
          <a:xfrm>
            <a:off x="6096000" y="1049867"/>
            <a:ext cx="0" cy="45993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040014C-3B2A-4B14-AE9F-09833BD36783}"/>
              </a:ext>
            </a:extLst>
          </p:cNvPr>
          <p:cNvSpPr/>
          <p:nvPr/>
        </p:nvSpPr>
        <p:spPr>
          <a:xfrm>
            <a:off x="3089230" y="3270547"/>
            <a:ext cx="588243" cy="416431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EBA022-D8BD-4337-ADCA-7FD1F65C98ED}"/>
              </a:ext>
            </a:extLst>
          </p:cNvPr>
          <p:cNvGrpSpPr/>
          <p:nvPr/>
        </p:nvGrpSpPr>
        <p:grpSpPr>
          <a:xfrm>
            <a:off x="1551521" y="3876340"/>
            <a:ext cx="3663660" cy="1081692"/>
            <a:chOff x="1548491" y="4055532"/>
            <a:chExt cx="3663660" cy="108169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9242E7-9AD1-499D-9C6E-80BB45794873}"/>
                </a:ext>
              </a:extLst>
            </p:cNvPr>
            <p:cNvSpPr/>
            <p:nvPr/>
          </p:nvSpPr>
          <p:spPr>
            <a:xfrm>
              <a:off x="2401860" y="4055532"/>
              <a:ext cx="2810291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IV</a:t>
              </a: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 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&gt;=0.02</a:t>
              </a:r>
            </a:p>
            <a:p>
              <a:pPr algn="ctr"/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缺失率 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 0.95</a:t>
              </a:r>
            </a:p>
            <a:p>
              <a:pPr algn="ctr"/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同一值 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 0.95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C42A67-7539-4372-8383-400C57E0E4DE}"/>
                </a:ext>
              </a:extLst>
            </p:cNvPr>
            <p:cNvSpPr/>
            <p:nvPr/>
          </p:nvSpPr>
          <p:spPr>
            <a:xfrm>
              <a:off x="1548491" y="4057224"/>
              <a:ext cx="858443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变量筛选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EFFBE97-56E6-4592-BC5F-696EAE3A8985}"/>
              </a:ext>
            </a:extLst>
          </p:cNvPr>
          <p:cNvGrpSpPr/>
          <p:nvPr/>
        </p:nvGrpSpPr>
        <p:grpSpPr>
          <a:xfrm>
            <a:off x="6976820" y="3853120"/>
            <a:ext cx="3663660" cy="1081692"/>
            <a:chOff x="1548491" y="4055532"/>
            <a:chExt cx="3663660" cy="108169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E3B3AA8-6F49-45DD-AE52-766CCA13C700}"/>
                </a:ext>
              </a:extLst>
            </p:cNvPr>
            <p:cNvSpPr/>
            <p:nvPr/>
          </p:nvSpPr>
          <p:spPr>
            <a:xfrm>
              <a:off x="2401860" y="4055532"/>
              <a:ext cx="2810291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(None,</a:t>
              </a: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882)</a:t>
              </a:r>
            </a:p>
            <a:p>
              <a:pPr algn="ctr"/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(None, 21, 42)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6606F7-4C27-40B1-AA8E-9182BB22FB7D}"/>
                </a:ext>
              </a:extLst>
            </p:cNvPr>
            <p:cNvSpPr/>
            <p:nvPr/>
          </p:nvSpPr>
          <p:spPr>
            <a:xfrm>
              <a:off x="1548491" y="4057224"/>
              <a:ext cx="858443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维度转换</a:t>
              </a:r>
            </a:p>
          </p:txBody>
        </p:sp>
      </p:grpSp>
      <p:sp>
        <p:nvSpPr>
          <p:cNvPr id="25" name="箭头: 上 24">
            <a:extLst>
              <a:ext uri="{FF2B5EF4-FFF2-40B4-BE49-F238E27FC236}">
                <a16:creationId xmlns:a16="http://schemas.microsoft.com/office/drawing/2014/main" id="{69B5EEAC-683D-4933-A108-D22D4DDC053A}"/>
              </a:ext>
            </a:extLst>
          </p:cNvPr>
          <p:cNvSpPr/>
          <p:nvPr/>
        </p:nvSpPr>
        <p:spPr>
          <a:xfrm>
            <a:off x="8637362" y="3270546"/>
            <a:ext cx="588243" cy="416431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DADC42-BABC-4C8F-8D48-802AB2F7FE21}"/>
              </a:ext>
            </a:extLst>
          </p:cNvPr>
          <p:cNvSpPr txBox="1"/>
          <p:nvPr/>
        </p:nvSpPr>
        <p:spPr>
          <a:xfrm>
            <a:off x="3774520" y="3345654"/>
            <a:ext cx="15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FAC9C996-EFBC-49D6-93B3-03539DD8314A}"/>
              </a:ext>
            </a:extLst>
          </p:cNvPr>
          <p:cNvSpPr/>
          <p:nvPr/>
        </p:nvSpPr>
        <p:spPr>
          <a:xfrm>
            <a:off x="9117559" y="4294414"/>
            <a:ext cx="343846" cy="220436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632A01-8A46-4BA4-9272-ACFB9EBE5A9A}"/>
              </a:ext>
            </a:extLst>
          </p:cNvPr>
          <p:cNvSpPr txBox="1"/>
          <p:nvPr/>
        </p:nvSpPr>
        <p:spPr>
          <a:xfrm>
            <a:off x="786628" y="722104"/>
            <a:ext cx="259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模型比较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E9968C-B8F4-4167-AA9B-696570C0FDEF}"/>
              </a:ext>
            </a:extLst>
          </p:cNvPr>
          <p:cNvSpPr/>
          <p:nvPr/>
        </p:nvSpPr>
        <p:spPr>
          <a:xfrm>
            <a:off x="597821" y="1183769"/>
            <a:ext cx="2785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323038-17CC-4B11-BAA4-49B1B5652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43957"/>
              </p:ext>
            </p:extLst>
          </p:nvPr>
        </p:nvGraphicFramePr>
        <p:xfrm>
          <a:off x="2253343" y="2813646"/>
          <a:ext cx="7566322" cy="316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50">
                  <a:extLst>
                    <a:ext uri="{9D8B030D-6E8A-4147-A177-3AD203B41FA5}">
                      <a16:colId xmlns:a16="http://schemas.microsoft.com/office/drawing/2014/main" val="3393911182"/>
                    </a:ext>
                  </a:extLst>
                </a:gridCol>
                <a:gridCol w="1103750">
                  <a:extLst>
                    <a:ext uri="{9D8B030D-6E8A-4147-A177-3AD203B41FA5}">
                      <a16:colId xmlns:a16="http://schemas.microsoft.com/office/drawing/2014/main" val="3553103168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2266587045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2999615430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503429751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2090524788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3515930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897146918"/>
                    </a:ext>
                  </a:extLst>
                </a:gridCol>
              </a:tblGrid>
              <a:tr h="3953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单一模型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测试集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融合模型（测试集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3303"/>
                  </a:ext>
                </a:extLst>
              </a:tr>
              <a:tr h="3953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GBDT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LGBM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LSTM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40311"/>
                  </a:ext>
                </a:extLst>
              </a:tr>
              <a:tr h="395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53.77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61.42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59.41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60.11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60.40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221518"/>
                  </a:ext>
                </a:extLst>
              </a:tr>
              <a:tr h="395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GBDT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61.42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61.62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61.13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61.91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60.87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946825"/>
                  </a:ext>
                </a:extLst>
              </a:tr>
              <a:tr h="395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59.41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61.62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61.05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7026"/>
                  </a:ext>
                </a:extLst>
              </a:tr>
              <a:tr h="395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LGBM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60.11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61.13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60.36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60.62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58.88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388625"/>
                  </a:ext>
                </a:extLst>
              </a:tr>
              <a:tr h="395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61.72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60.40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61.91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61.05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60.62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61.88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13038"/>
                  </a:ext>
                </a:extLst>
              </a:tr>
              <a:tr h="395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LSTM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61.26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60.87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58.88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40566541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0A3EFDD-B74F-49B3-A20D-72B99868B155}"/>
              </a:ext>
            </a:extLst>
          </p:cNvPr>
          <p:cNvSpPr txBox="1"/>
          <p:nvPr/>
        </p:nvSpPr>
        <p:spPr>
          <a:xfrm>
            <a:off x="1240972" y="1538644"/>
            <a:ext cx="910317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主要分析单一模型与融合模型效果的差异。融合模型为两个模型预测出概率值，使用逻辑回归拟合，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红色数字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为融合模型效果比单一模型效果更优</a:t>
            </a:r>
          </a:p>
        </p:txBody>
      </p:sp>
    </p:spTree>
    <p:extLst>
      <p:ext uri="{BB962C8B-B14F-4D97-AF65-F5344CB8AC3E}">
        <p14:creationId xmlns:p14="http://schemas.microsoft.com/office/powerpoint/2010/main" val="17270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3281</TotalTime>
  <Words>313</Words>
  <Application>Microsoft Office PowerPoint</Application>
  <PresentationFormat>宽屏</PresentationFormat>
  <Paragraphs>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Garamond</vt:lpstr>
      <vt:lpstr>环保</vt:lpstr>
      <vt:lpstr>模型研究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jerrt1010521@gmail.com</dc:creator>
  <cp:lastModifiedBy>jerrt1010521@gmail.com</cp:lastModifiedBy>
  <cp:revision>56</cp:revision>
  <dcterms:created xsi:type="dcterms:W3CDTF">2022-01-17T02:00:35Z</dcterms:created>
  <dcterms:modified xsi:type="dcterms:W3CDTF">2022-01-21T03:50:11Z</dcterms:modified>
</cp:coreProperties>
</file>