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embeddedFontLst>
    <p:embeddedFont>
      <p:font typeface="Economica"/>
      <p:regular r:id="rId20"/>
      <p:bold r:id="rId21"/>
      <p:italic r:id="rId22"/>
      <p:boldItalic r:id="rId23"/>
    </p:embeddedFont>
    <p:embeddedFont>
      <p:font typeface="Roboto"/>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2BC74D40-B9B9-4AEC-8785-F875B418F4AD}">
  <a:tblStyle styleId="{2BC74D40-B9B9-4AEC-8785-F875B418F4AD}"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Roboto-regular.fntdata"/><Relationship Id="rId23" Type="http://schemas.openxmlformats.org/officeDocument/2006/relationships/font" Target="fonts/Economic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OpenSans-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Arial"/>
                <a:ea typeface="Arial"/>
                <a:cs typeface="Arial"/>
                <a:sym typeface="Arial"/>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Greet your audience, thank them for attending your presentation, introduce yourself, introduce your project, introduce your team members, and quickly indicate what each of you did in a high-level manner, and put more emphasis on your part/contribution.</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72" name="Shape 7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6. Detailed design: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6.1. Minimal class diagram. Identify the design patterns used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6.2. State machine for the main control object or the most important object of the implemented uses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6.3. Main algorithm used related to an implemented use case described above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84" name="Shape 18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4" name="Shape 284"/>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6. Detailed design: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6.1. Minimal class diagram. Identify the design patterns used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6.2. State machine for the main control object or the most important object of the implemented uses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6.3. Main algorithm used related to an implemented use case described above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85" name="Shape 285"/>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1" name="Shape 29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7. Test Suites and Test Cases (one sunny day and one rainy day) for the use case represented in part (5) above (2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7.1 One sunny day and one rainy day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7.2 Automated test scripts for the implemented use cases (one or more slides).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92" name="Shape 29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8" name="Shape 29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Summarize your contribution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Include your contact information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Ask if anyone has any questions for you.</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Thank your audience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299" name="Shape 29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306" name="Shape 306"/>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Introduce the problem that the whole project tackles and stay focused on the parts that you have been working. Indicate if there is an existing previous system, enumerate its problems/limitations, etc.</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80" name="Shape 8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Project Management (schedule for entire semester) (one slide; Gantt Chart).</a:t>
            </a:r>
          </a:p>
        </p:txBody>
      </p:sp>
      <p:sp>
        <p:nvSpPr>
          <p:cNvPr id="87" name="Shape 8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12" name="Shape 112"/>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19" name="Shape 119"/>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27" name="Shape 127"/>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4. Requirements: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4.1. User stories implemented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4.2. UML use cases and the use case diagram for the implemented use cases (one or more slides).</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4.3. UML sequence diagrams for the implemented use cases.</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34" name="Shape 134"/>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5. System design: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5.1. System decomposition; identify the architecture patterns used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5.2. System deployment – h/w and s/w requirements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5.3. Persistent data design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5.4. Security/Privacy (one slide).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41" name="Shape 14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i="0" lang="en-US" sz="1200" u="none" cap="none" strike="noStrike">
                <a:solidFill>
                  <a:schemeClr val="dk1"/>
                </a:solidFill>
                <a:latin typeface="Calibri"/>
                <a:ea typeface="Calibri"/>
                <a:cs typeface="Calibri"/>
                <a:sym typeface="Calibri"/>
              </a:rPr>
              <a:t>5. System design:</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5.1. System decomposition; identify the architecture patterns used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5.2. System deployment – h/w and s/w requirements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5.3. Persistent data design (one slide).</a:t>
            </a:r>
          </a:p>
          <a:p>
            <a:pPr indent="0" lvl="0" marL="0" marR="0" rtl="0" algn="l">
              <a:spcBef>
                <a:spcPts val="360"/>
              </a:spcBef>
              <a:spcAft>
                <a:spcPts val="0"/>
              </a:spcAft>
              <a:buSzPct val="25000"/>
              <a:buNone/>
            </a:pPr>
            <a:r>
              <a:rPr b="0" i="0" lang="en-US" sz="1200" u="none" cap="none" strike="noStrike">
                <a:solidFill>
                  <a:schemeClr val="dk1"/>
                </a:solidFill>
                <a:latin typeface="Calibri"/>
                <a:ea typeface="Calibri"/>
                <a:cs typeface="Calibri"/>
                <a:sym typeface="Calibri"/>
              </a:rPr>
              <a:t>5.4. Security/Privacy (one slide).</a:t>
            </a:r>
          </a:p>
          <a:p>
            <a:pPr indent="0" lvl="0" marL="0" marR="0" rtl="0" algn="l">
              <a:spcBef>
                <a:spcPts val="360"/>
              </a:spcBef>
              <a:spcAft>
                <a:spcPts val="0"/>
              </a:spcAft>
              <a:buSzPct val="25000"/>
              <a:buNone/>
            </a:pPr>
            <a:r>
              <a:t/>
            </a:r>
            <a:endParaRPr b="0" i="0" sz="1200" u="none" cap="none" strike="noStrike">
              <a:solidFill>
                <a:schemeClr val="dk1"/>
              </a:solidFill>
              <a:latin typeface="Calibri"/>
              <a:ea typeface="Calibri"/>
              <a:cs typeface="Calibri"/>
              <a:sym typeface="Calibri"/>
            </a:endParaRPr>
          </a:p>
        </p:txBody>
      </p:sp>
      <p:sp>
        <p:nvSpPr>
          <p:cNvPr id="171" name="Shape 171"/>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 name="Shape 13"/>
        <p:cNvGrpSpPr/>
        <p:nvPr/>
      </p:nvGrpSpPr>
      <p:grpSpPr>
        <a:xfrm>
          <a:off x="0" y="0"/>
          <a:ext cx="0" cy="0"/>
          <a:chOff x="0" y="0"/>
          <a:chExt cx="0" cy="0"/>
        </a:xfrm>
      </p:grpSpPr>
      <p:sp>
        <p:nvSpPr>
          <p:cNvPr id="14" name="Shape 14"/>
          <p:cNvSpPr/>
          <p:nvPr/>
        </p:nvSpPr>
        <p:spPr>
          <a:xfrm>
            <a:off x="2744012" y="1008933"/>
            <a:ext cx="1081625" cy="1499895"/>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5" name="Shape 15"/>
          <p:cNvSpPr/>
          <p:nvPr/>
        </p:nvSpPr>
        <p:spPr>
          <a:xfrm rot="10800000">
            <a:off x="5318350" y="4355670"/>
            <a:ext cx="1081625" cy="1499895"/>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16" name="Shape 16"/>
          <p:cNvSpPr txBox="1"/>
          <p:nvPr>
            <p:ph type="ctrTitle"/>
          </p:nvPr>
        </p:nvSpPr>
        <p:spPr>
          <a:xfrm>
            <a:off x="3044700" y="1925673"/>
            <a:ext cx="3054600" cy="2049600"/>
          </a:xfrm>
          <a:prstGeom prst="rect">
            <a:avLst/>
          </a:prstGeom>
        </p:spPr>
        <p:txBody>
          <a:bodyPr anchorCtr="0" anchor="b"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17" name="Shape 17"/>
          <p:cNvSpPr txBox="1"/>
          <p:nvPr>
            <p:ph idx="1" type="subTitle"/>
          </p:nvPr>
        </p:nvSpPr>
        <p:spPr>
          <a:xfrm>
            <a:off x="3044700" y="4155440"/>
            <a:ext cx="3054600" cy="9351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1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1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1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1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1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1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1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1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100">
                <a:latin typeface="Economica"/>
                <a:ea typeface="Economica"/>
                <a:cs typeface="Economica"/>
                <a:sym typeface="Economica"/>
              </a:defRPr>
            </a:lvl9pPr>
          </a:lstStyle>
          <a:p/>
        </p:txBody>
      </p:sp>
      <p:sp>
        <p:nvSpPr>
          <p:cNvPr id="18" name="Shape 18"/>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0" y="6727600"/>
            <a:ext cx="9144000" cy="130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276166"/>
            <a:ext cx="8520600" cy="2838300"/>
          </a:xfrm>
          <a:prstGeom prst="rect">
            <a:avLst/>
          </a:prstGeom>
        </p:spPr>
        <p:txBody>
          <a:bodyPr anchorCtr="0" anchor="ctr" bIns="91425" lIns="91425" rIns="91425" tIns="91425"/>
          <a:lstStyle>
            <a:lvl1pPr lvl="0" algn="ctr">
              <a:spcBef>
                <a:spcPts val="0"/>
              </a:spcBef>
              <a:buClr>
                <a:schemeClr val="lt2"/>
              </a:buClr>
              <a:buSzPct val="100000"/>
              <a:defRPr sz="16000">
                <a:solidFill>
                  <a:schemeClr val="lt2"/>
                </a:solidFill>
              </a:defRPr>
            </a:lvl1pPr>
            <a:lvl2pPr lvl="1" algn="ctr">
              <a:spcBef>
                <a:spcPts val="0"/>
              </a:spcBef>
              <a:buClr>
                <a:schemeClr val="lt2"/>
              </a:buClr>
              <a:buSzPct val="100000"/>
              <a:defRPr sz="16000">
                <a:solidFill>
                  <a:schemeClr val="lt2"/>
                </a:solidFill>
              </a:defRPr>
            </a:lvl2pPr>
            <a:lvl3pPr lvl="2" algn="ctr">
              <a:spcBef>
                <a:spcPts val="0"/>
              </a:spcBef>
              <a:buClr>
                <a:schemeClr val="lt2"/>
              </a:buClr>
              <a:buSzPct val="100000"/>
              <a:defRPr sz="16000">
                <a:solidFill>
                  <a:schemeClr val="lt2"/>
                </a:solidFill>
              </a:defRPr>
            </a:lvl3pPr>
            <a:lvl4pPr lvl="3" algn="ctr">
              <a:spcBef>
                <a:spcPts val="0"/>
              </a:spcBef>
              <a:buClr>
                <a:schemeClr val="lt2"/>
              </a:buClr>
              <a:buSzPct val="100000"/>
              <a:defRPr sz="16000">
                <a:solidFill>
                  <a:schemeClr val="lt2"/>
                </a:solidFill>
              </a:defRPr>
            </a:lvl4pPr>
            <a:lvl5pPr lvl="4" algn="ctr">
              <a:spcBef>
                <a:spcPts val="0"/>
              </a:spcBef>
              <a:buClr>
                <a:schemeClr val="lt2"/>
              </a:buClr>
              <a:buSzPct val="100000"/>
              <a:defRPr sz="16000">
                <a:solidFill>
                  <a:schemeClr val="lt2"/>
                </a:solidFill>
              </a:defRPr>
            </a:lvl5pPr>
            <a:lvl6pPr lvl="5" algn="ctr">
              <a:spcBef>
                <a:spcPts val="0"/>
              </a:spcBef>
              <a:buClr>
                <a:schemeClr val="lt2"/>
              </a:buClr>
              <a:buSzPct val="100000"/>
              <a:defRPr sz="16000">
                <a:solidFill>
                  <a:schemeClr val="lt2"/>
                </a:solidFill>
              </a:defRPr>
            </a:lvl6pPr>
            <a:lvl7pPr lvl="6" algn="ctr">
              <a:spcBef>
                <a:spcPts val="0"/>
              </a:spcBef>
              <a:buClr>
                <a:schemeClr val="lt2"/>
              </a:buClr>
              <a:buSzPct val="100000"/>
              <a:defRPr sz="16000">
                <a:solidFill>
                  <a:schemeClr val="lt2"/>
                </a:solidFill>
              </a:defRPr>
            </a:lvl7pPr>
            <a:lvl8pPr lvl="7" algn="ctr">
              <a:spcBef>
                <a:spcPts val="0"/>
              </a:spcBef>
              <a:buClr>
                <a:schemeClr val="lt2"/>
              </a:buClr>
              <a:buSzPct val="100000"/>
              <a:defRPr sz="16000">
                <a:solidFill>
                  <a:schemeClr val="lt2"/>
                </a:solidFill>
              </a:defRPr>
            </a:lvl8pPr>
            <a:lvl9pPr lvl="8" algn="ctr">
              <a:spcBef>
                <a:spcPts val="0"/>
              </a:spcBef>
              <a:buClr>
                <a:schemeClr val="lt2"/>
              </a:buClr>
              <a:buSzPct val="100000"/>
              <a:defRPr sz="16000">
                <a:solidFill>
                  <a:schemeClr val="lt2"/>
                </a:solidFill>
              </a:defRPr>
            </a:lvl9pPr>
          </a:lstStyle>
          <a:p/>
        </p:txBody>
      </p:sp>
      <p:sp>
        <p:nvSpPr>
          <p:cNvPr id="58" name="Shape 58"/>
          <p:cNvSpPr txBox="1"/>
          <p:nvPr>
            <p:ph idx="1" type="body"/>
          </p:nvPr>
        </p:nvSpPr>
        <p:spPr>
          <a:xfrm>
            <a:off x="311700" y="4216000"/>
            <a:ext cx="8520600" cy="14289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62" name="Shape 62"/>
        <p:cNvGrpSpPr/>
        <p:nvPr/>
      </p:nvGrpSpPr>
      <p:grpSpPr>
        <a:xfrm>
          <a:off x="0" y="0"/>
          <a:ext cx="0" cy="0"/>
          <a:chOff x="0" y="0"/>
          <a:chExt cx="0" cy="0"/>
        </a:xfrm>
      </p:grpSpPr>
      <p:pic>
        <p:nvPicPr>
          <p:cNvPr id="63" name="Shape 63"/>
          <p:cNvPicPr preferRelativeResize="0"/>
          <p:nvPr/>
        </p:nvPicPr>
        <p:blipFill rotWithShape="1">
          <a:blip r:embed="rId2">
            <a:alphaModFix/>
          </a:blip>
          <a:srcRect b="0" l="0" r="0" t="0"/>
          <a:stretch/>
        </p:blipFill>
        <p:spPr>
          <a:xfrm>
            <a:off x="150812" y="187325"/>
            <a:ext cx="8828100" cy="6481800"/>
          </a:xfrm>
          <a:prstGeom prst="rect">
            <a:avLst/>
          </a:prstGeom>
          <a:noFill/>
          <a:ln>
            <a:noFill/>
          </a:ln>
        </p:spPr>
      </p:pic>
      <p:sp>
        <p:nvSpPr>
          <p:cNvPr id="64" name="Shape 64"/>
          <p:cNvSpPr txBox="1"/>
          <p:nvPr>
            <p:ph type="title"/>
          </p:nvPr>
        </p:nvSpPr>
        <p:spPr>
          <a:xfrm>
            <a:off x="779462" y="381000"/>
            <a:ext cx="7583400" cy="10446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1pPr>
            <a:lvl2pPr indent="0" lvl="1"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2pPr>
            <a:lvl3pPr indent="0" lvl="2"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3pPr>
            <a:lvl4pPr indent="0" lvl="3"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4pPr>
            <a:lvl5pPr indent="0" lvl="4" marL="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5pPr>
            <a:lvl6pPr indent="0" lvl="5" marL="4572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6pPr>
            <a:lvl7pPr indent="0" lvl="6" marL="9144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7pPr>
            <a:lvl8pPr indent="0" lvl="7" marL="13716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8pPr>
            <a:lvl9pPr indent="0" lvl="8" marL="1828800" marR="0" rtl="0" algn="l">
              <a:spcBef>
                <a:spcPts val="0"/>
              </a:spcBef>
              <a:spcAft>
                <a:spcPts val="0"/>
              </a:spcAft>
              <a:buNone/>
              <a:defRPr b="0" i="0" sz="3800" u="none" cap="none" strike="noStrike">
                <a:solidFill>
                  <a:srgbClr val="001D4D"/>
                </a:solidFill>
                <a:latin typeface="Trebuchet MS"/>
                <a:ea typeface="Trebuchet MS"/>
                <a:cs typeface="Trebuchet MS"/>
                <a:sym typeface="Trebuchet MS"/>
              </a:defRPr>
            </a:lvl9pPr>
          </a:lstStyle>
          <a:p/>
        </p:txBody>
      </p:sp>
      <p:sp>
        <p:nvSpPr>
          <p:cNvPr id="65" name="Shape 65"/>
          <p:cNvSpPr txBox="1"/>
          <p:nvPr>
            <p:ph idx="1" type="body"/>
          </p:nvPr>
        </p:nvSpPr>
        <p:spPr>
          <a:xfrm>
            <a:off x="779462" y="1828800"/>
            <a:ext cx="7583400" cy="4208400"/>
          </a:xfrm>
          <a:prstGeom prst="rect">
            <a:avLst/>
          </a:prstGeom>
          <a:noFill/>
          <a:ln>
            <a:noFill/>
          </a:ln>
        </p:spPr>
        <p:txBody>
          <a:bodyPr anchorCtr="0" anchor="t" bIns="91425" lIns="91425" rIns="91425" tIns="91425"/>
          <a:lstStyle>
            <a:lvl1pPr indent="-142875" lvl="0" marL="282575" marR="0" rtl="0" algn="l">
              <a:spcBef>
                <a:spcPts val="2000"/>
              </a:spcBef>
              <a:spcAft>
                <a:spcPts val="0"/>
              </a:spcAft>
              <a:buClr>
                <a:srgbClr val="001D4D"/>
              </a:buClr>
              <a:buSzPct val="100000"/>
              <a:buFont typeface="Noto Sans Symbols"/>
              <a:buChar char="●"/>
              <a:defRPr b="0" i="0" sz="2200" u="none" cap="none" strike="noStrike">
                <a:solidFill>
                  <a:srgbClr val="001D4D"/>
                </a:solidFill>
                <a:latin typeface="Trebuchet MS"/>
                <a:ea typeface="Trebuchet MS"/>
                <a:cs typeface="Trebuchet MS"/>
                <a:sym typeface="Trebuchet MS"/>
              </a:defRPr>
            </a:lvl1pPr>
            <a:lvl2pPr indent="-171450" lvl="1" marL="577850" marR="0" rtl="0" algn="l">
              <a:spcBef>
                <a:spcPts val="600"/>
              </a:spcBef>
              <a:spcAft>
                <a:spcPts val="0"/>
              </a:spcAft>
              <a:buClr>
                <a:srgbClr val="001D4D"/>
              </a:buClr>
              <a:buSzPct val="100000"/>
              <a:buFont typeface="Noto Sans Symbols"/>
              <a:buChar char="●"/>
              <a:defRPr b="0" i="0" sz="2000" u="none" cap="none" strike="noStrike">
                <a:solidFill>
                  <a:srgbClr val="001D4D"/>
                </a:solidFill>
                <a:latin typeface="Trebuchet MS"/>
                <a:ea typeface="Trebuchet MS"/>
                <a:cs typeface="Trebuchet MS"/>
                <a:sym typeface="Trebuchet MS"/>
              </a:defRPr>
            </a:lvl2pPr>
            <a:lvl3pPr indent="-174625" lvl="2" marL="86042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3pPr>
            <a:lvl4pPr indent="-177800" lvl="3" marL="1143000"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4pPr>
            <a:lvl5pPr indent="-168275" lvl="4" marL="1425575" marR="0" rtl="0" algn="l">
              <a:spcBef>
                <a:spcPts val="600"/>
              </a:spcBef>
              <a:spcAft>
                <a:spcPts val="0"/>
              </a:spcAft>
              <a:buClr>
                <a:srgbClr val="001D4D"/>
              </a:buClr>
              <a:buSzPct val="100000"/>
              <a:buFont typeface="Noto Sans Symbols"/>
              <a:buChar char="●"/>
              <a:defRPr b="0" i="0" sz="1800" u="none" cap="none" strike="noStrike">
                <a:solidFill>
                  <a:srgbClr val="001D4D"/>
                </a:solidFill>
                <a:latin typeface="Trebuchet MS"/>
                <a:ea typeface="Trebuchet MS"/>
                <a:cs typeface="Trebuchet MS"/>
                <a:sym typeface="Trebuchet MS"/>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Trebuchet MS"/>
                <a:ea typeface="Trebuchet MS"/>
                <a:cs typeface="Trebuchet MS"/>
                <a:sym typeface="Trebuchet MS"/>
              </a:defRPr>
            </a:lvl9pPr>
          </a:lstStyle>
          <a:p/>
        </p:txBody>
      </p:sp>
      <p:sp>
        <p:nvSpPr>
          <p:cNvPr id="66" name="Shape 66"/>
          <p:cNvSpPr txBox="1"/>
          <p:nvPr>
            <p:ph idx="10" type="dt"/>
          </p:nvPr>
        </p:nvSpPr>
        <p:spPr>
          <a:xfrm>
            <a:off x="381000" y="6288087"/>
            <a:ext cx="1887600" cy="365100"/>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7" name="Shape 67"/>
          <p:cNvSpPr txBox="1"/>
          <p:nvPr>
            <p:ph idx="11" type="ftr"/>
          </p:nvPr>
        </p:nvSpPr>
        <p:spPr>
          <a:xfrm>
            <a:off x="3305175" y="6288087"/>
            <a:ext cx="5238900" cy="365100"/>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200" u="none" cap="none" strike="noStrike">
                <a:solidFill>
                  <a:schemeClr val="lt2"/>
                </a:solidFill>
                <a:latin typeface="Trebuchet MS"/>
                <a:ea typeface="Trebuchet MS"/>
                <a:cs typeface="Trebuchet MS"/>
                <a:sym typeface="Trebuchet MS"/>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8" name="Shape 68"/>
          <p:cNvSpPr txBox="1"/>
          <p:nvPr>
            <p:ph idx="12" type="sldNum"/>
          </p:nvPr>
        </p:nvSpPr>
        <p:spPr>
          <a:xfrm>
            <a:off x="8404225" y="219075"/>
            <a:ext cx="493800" cy="365100"/>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2"/>
                </a:solidFill>
                <a:latin typeface="Trebuchet MS"/>
                <a:ea typeface="Trebuchet MS"/>
                <a:cs typeface="Trebuchet MS"/>
                <a:sym typeface="Trebuchet MS"/>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9" name="Shape 19"/>
        <p:cNvGrpSpPr/>
        <p:nvPr/>
      </p:nvGrpSpPr>
      <p:grpSpPr>
        <a:xfrm>
          <a:off x="0" y="0"/>
          <a:ext cx="0" cy="0"/>
          <a:chOff x="0" y="0"/>
          <a:chExt cx="0" cy="0"/>
        </a:xfrm>
      </p:grpSpPr>
      <p:sp>
        <p:nvSpPr>
          <p:cNvPr id="20" name="Shape 20"/>
          <p:cNvSpPr/>
          <p:nvPr/>
        </p:nvSpPr>
        <p:spPr>
          <a:xfrm flipH="1">
            <a:off x="7595937" y="613633"/>
            <a:ext cx="1081625" cy="1499895"/>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21" name="Shape 21"/>
          <p:cNvSpPr/>
          <p:nvPr/>
        </p:nvSpPr>
        <p:spPr>
          <a:xfrm flipH="1" rot="10800000">
            <a:off x="466425" y="4744470"/>
            <a:ext cx="1081625" cy="1499895"/>
          </a:xfrm>
          <a:custGeom>
            <a:pathLst>
              <a:path extrusionOk="0" h="44998" w="43265">
                <a:moveTo>
                  <a:pt x="0" y="44998"/>
                </a:moveTo>
                <a:lnTo>
                  <a:pt x="0" y="0"/>
                </a:lnTo>
                <a:lnTo>
                  <a:pt x="43265" y="0"/>
                </a:lnTo>
              </a:path>
            </a:pathLst>
          </a:custGeom>
          <a:noFill/>
          <a:ln cap="flat" cmpd="sng" w="28575">
            <a:solidFill>
              <a:schemeClr val="lt2"/>
            </a:solidFill>
            <a:prstDash val="solid"/>
            <a:miter/>
            <a:headEnd len="med" w="med" type="none"/>
            <a:tailEnd len="med" w="med" type="none"/>
          </a:ln>
        </p:spPr>
      </p:sp>
      <p:sp>
        <p:nvSpPr>
          <p:cNvPr id="22" name="Shape 22"/>
          <p:cNvSpPr txBox="1"/>
          <p:nvPr>
            <p:ph type="title"/>
          </p:nvPr>
        </p:nvSpPr>
        <p:spPr>
          <a:xfrm>
            <a:off x="773700" y="2408600"/>
            <a:ext cx="7596600" cy="20409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3" name="Shape 2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4" name="Shape 24"/>
        <p:cNvGrpSpPr/>
        <p:nvPr/>
      </p:nvGrpSpPr>
      <p:grpSpPr>
        <a:xfrm>
          <a:off x="0" y="0"/>
          <a:ext cx="0" cy="0"/>
          <a:chOff x="0" y="0"/>
          <a:chExt cx="0" cy="0"/>
        </a:xfrm>
      </p:grpSpPr>
      <p:sp>
        <p:nvSpPr>
          <p:cNvPr id="25" name="Shape 25"/>
          <p:cNvSpPr/>
          <p:nvPr/>
        </p:nvSpPr>
        <p:spPr>
          <a:xfrm>
            <a:off x="0" y="6727600"/>
            <a:ext cx="9144000" cy="130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26" name="Shape 26"/>
          <p:cNvSpPr txBox="1"/>
          <p:nvPr>
            <p:ph type="title"/>
          </p:nvPr>
        </p:nvSpPr>
        <p:spPr>
          <a:xfrm>
            <a:off x="311700" y="421233"/>
            <a:ext cx="8520600" cy="1108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311700" y="1633633"/>
            <a:ext cx="8520600" cy="44721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9" name="Shape 29"/>
        <p:cNvGrpSpPr/>
        <p:nvPr/>
      </p:nvGrpSpPr>
      <p:grpSpPr>
        <a:xfrm>
          <a:off x="0" y="0"/>
          <a:ext cx="0" cy="0"/>
          <a:chOff x="0" y="0"/>
          <a:chExt cx="0" cy="0"/>
        </a:xfrm>
      </p:grpSpPr>
      <p:sp>
        <p:nvSpPr>
          <p:cNvPr id="30" name="Shape 30"/>
          <p:cNvSpPr txBox="1"/>
          <p:nvPr>
            <p:ph type="title"/>
          </p:nvPr>
        </p:nvSpPr>
        <p:spPr>
          <a:xfrm>
            <a:off x="311700" y="421233"/>
            <a:ext cx="8520600" cy="1108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 type="body"/>
          </p:nvPr>
        </p:nvSpPr>
        <p:spPr>
          <a:xfrm>
            <a:off x="311700" y="1633633"/>
            <a:ext cx="3999900" cy="44721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2" type="body"/>
          </p:nvPr>
        </p:nvSpPr>
        <p:spPr>
          <a:xfrm>
            <a:off x="4832400" y="1633633"/>
            <a:ext cx="3999900" cy="44721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4" name="Shape 34"/>
        <p:cNvGrpSpPr/>
        <p:nvPr/>
      </p:nvGrpSpPr>
      <p:grpSpPr>
        <a:xfrm>
          <a:off x="0" y="0"/>
          <a:ext cx="0" cy="0"/>
          <a:chOff x="0" y="0"/>
          <a:chExt cx="0" cy="0"/>
        </a:xfrm>
      </p:grpSpPr>
      <p:sp>
        <p:nvSpPr>
          <p:cNvPr id="35" name="Shape 35"/>
          <p:cNvSpPr txBox="1"/>
          <p:nvPr>
            <p:ph type="title"/>
          </p:nvPr>
        </p:nvSpPr>
        <p:spPr>
          <a:xfrm>
            <a:off x="311700" y="421233"/>
            <a:ext cx="8520600" cy="11085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7" name="Shape 37"/>
        <p:cNvGrpSpPr/>
        <p:nvPr/>
      </p:nvGrpSpPr>
      <p:grpSpPr>
        <a:xfrm>
          <a:off x="0" y="0"/>
          <a:ext cx="0" cy="0"/>
          <a:chOff x="0" y="0"/>
          <a:chExt cx="0" cy="0"/>
        </a:xfrm>
      </p:grpSpPr>
      <p:sp>
        <p:nvSpPr>
          <p:cNvPr id="38" name="Shape 38"/>
          <p:cNvSpPr txBox="1"/>
          <p:nvPr>
            <p:ph type="title"/>
          </p:nvPr>
        </p:nvSpPr>
        <p:spPr>
          <a:xfrm>
            <a:off x="311700" y="740800"/>
            <a:ext cx="2808000" cy="1007700"/>
          </a:xfrm>
          <a:prstGeom prst="rect">
            <a:avLst/>
          </a:prstGeom>
        </p:spPr>
        <p:txBody>
          <a:bodyPr anchorCtr="0" anchor="b" bIns="91425" lIns="91425" rIns="91425" tIns="91425"/>
          <a:lstStyle>
            <a:lvl1pPr lvl="0">
              <a:spcBef>
                <a:spcPts val="0"/>
              </a:spcBef>
              <a:buSzPct val="100000"/>
              <a:defRPr sz="3000"/>
            </a:lvl1pPr>
            <a:lvl2pPr lvl="1">
              <a:spcBef>
                <a:spcPts val="0"/>
              </a:spcBef>
              <a:buSzPct val="100000"/>
              <a:defRPr sz="3000"/>
            </a:lvl2pPr>
            <a:lvl3pPr lvl="2">
              <a:spcBef>
                <a:spcPts val="0"/>
              </a:spcBef>
              <a:buSzPct val="100000"/>
              <a:defRPr sz="3000"/>
            </a:lvl3pPr>
            <a:lvl4pPr lvl="3">
              <a:spcBef>
                <a:spcPts val="0"/>
              </a:spcBef>
              <a:buSzPct val="100000"/>
              <a:defRPr sz="3000"/>
            </a:lvl4pPr>
            <a:lvl5pPr lvl="4">
              <a:spcBef>
                <a:spcPts val="0"/>
              </a:spcBef>
              <a:buSzPct val="100000"/>
              <a:defRPr sz="3000"/>
            </a:lvl5pPr>
            <a:lvl6pPr lvl="5">
              <a:spcBef>
                <a:spcPts val="0"/>
              </a:spcBef>
              <a:buSzPct val="100000"/>
              <a:defRPr sz="3000"/>
            </a:lvl6pPr>
            <a:lvl7pPr lvl="6">
              <a:spcBef>
                <a:spcPts val="0"/>
              </a:spcBef>
              <a:buSzPct val="100000"/>
              <a:defRPr sz="3000"/>
            </a:lvl7pPr>
            <a:lvl8pPr lvl="7">
              <a:spcBef>
                <a:spcPts val="0"/>
              </a:spcBef>
              <a:buSzPct val="100000"/>
              <a:defRPr sz="3000"/>
            </a:lvl8pPr>
            <a:lvl9pPr lvl="8">
              <a:spcBef>
                <a:spcPts val="0"/>
              </a:spcBef>
              <a:buSzPct val="100000"/>
              <a:defRPr sz="3000"/>
            </a:lvl9pPr>
          </a:lstStyle>
          <a:p/>
        </p:txBody>
      </p:sp>
      <p:sp>
        <p:nvSpPr>
          <p:cNvPr id="39" name="Shape 39"/>
          <p:cNvSpPr txBox="1"/>
          <p:nvPr>
            <p:ph idx="1" type="body"/>
          </p:nvPr>
        </p:nvSpPr>
        <p:spPr>
          <a:xfrm>
            <a:off x="311700" y="1865866"/>
            <a:ext cx="2808000" cy="3713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0" name="Shape 40"/>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1" name="Shape 41"/>
        <p:cNvGrpSpPr/>
        <p:nvPr/>
      </p:nvGrpSpPr>
      <p:grpSpPr>
        <a:xfrm>
          <a:off x="0" y="0"/>
          <a:ext cx="0" cy="0"/>
          <a:chOff x="0" y="0"/>
          <a:chExt cx="0" cy="0"/>
        </a:xfrm>
      </p:grpSpPr>
      <p:sp>
        <p:nvSpPr>
          <p:cNvPr id="42" name="Shape 42"/>
          <p:cNvSpPr/>
          <p:nvPr/>
        </p:nvSpPr>
        <p:spPr>
          <a:xfrm>
            <a:off x="0" y="6727600"/>
            <a:ext cx="9144000" cy="130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43" name="Shape 43"/>
          <p:cNvSpPr txBox="1"/>
          <p:nvPr>
            <p:ph type="title"/>
          </p:nvPr>
        </p:nvSpPr>
        <p:spPr>
          <a:xfrm>
            <a:off x="490250" y="600200"/>
            <a:ext cx="5878800" cy="54543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4" name="Shape 4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33"/>
            <a:ext cx="4572000" cy="68580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59940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239033"/>
            <a:ext cx="4045200" cy="2381700"/>
          </a:xfrm>
          <a:prstGeom prst="rect">
            <a:avLst/>
          </a:prstGeom>
        </p:spPr>
        <p:txBody>
          <a:bodyPr anchorCtr="0" anchor="b" bIns="91425" lIns="91425" rIns="91425" tIns="91425"/>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p:txBody>
      </p:sp>
      <p:sp>
        <p:nvSpPr>
          <p:cNvPr id="49" name="Shape 49"/>
          <p:cNvSpPr txBox="1"/>
          <p:nvPr>
            <p:ph idx="1" type="subTitle"/>
          </p:nvPr>
        </p:nvSpPr>
        <p:spPr>
          <a:xfrm>
            <a:off x="265500" y="3692000"/>
            <a:ext cx="4045200" cy="2098800"/>
          </a:xfrm>
          <a:prstGeom prst="rect">
            <a:avLst/>
          </a:prstGeom>
        </p:spPr>
        <p:txBody>
          <a:bodyPr anchorCtr="0" anchor="t" bIns="91425" lIns="91425" rIns="91425" tIns="91425"/>
          <a:lstStyle>
            <a:lvl1pPr lvl="0" algn="ctr">
              <a:lnSpc>
                <a:spcPct val="100000"/>
              </a:lnSpc>
              <a:spcBef>
                <a:spcPts val="0"/>
              </a:spcBef>
              <a:spcAft>
                <a:spcPts val="0"/>
              </a:spcAft>
              <a:buSzPct val="100000"/>
              <a:buFont typeface="Economica"/>
              <a:buNone/>
              <a:defRPr sz="2400">
                <a:latin typeface="Economica"/>
                <a:ea typeface="Economica"/>
                <a:cs typeface="Economica"/>
                <a:sym typeface="Economica"/>
              </a:defRPr>
            </a:lvl1pPr>
            <a:lvl2pPr lvl="1" algn="ctr">
              <a:lnSpc>
                <a:spcPct val="100000"/>
              </a:lnSpc>
              <a:spcBef>
                <a:spcPts val="0"/>
              </a:spcBef>
              <a:spcAft>
                <a:spcPts val="0"/>
              </a:spcAft>
              <a:buSzPct val="100000"/>
              <a:buFont typeface="Economica"/>
              <a:buNone/>
              <a:defRPr sz="2400">
                <a:latin typeface="Economica"/>
                <a:ea typeface="Economica"/>
                <a:cs typeface="Economica"/>
                <a:sym typeface="Economica"/>
              </a:defRPr>
            </a:lvl2pPr>
            <a:lvl3pPr lvl="2" algn="ctr">
              <a:lnSpc>
                <a:spcPct val="100000"/>
              </a:lnSpc>
              <a:spcBef>
                <a:spcPts val="0"/>
              </a:spcBef>
              <a:spcAft>
                <a:spcPts val="0"/>
              </a:spcAft>
              <a:buSzPct val="100000"/>
              <a:buFont typeface="Economica"/>
              <a:buNone/>
              <a:defRPr sz="2400">
                <a:latin typeface="Economica"/>
                <a:ea typeface="Economica"/>
                <a:cs typeface="Economica"/>
                <a:sym typeface="Economica"/>
              </a:defRPr>
            </a:lvl3pPr>
            <a:lvl4pPr lvl="3" algn="ctr">
              <a:lnSpc>
                <a:spcPct val="100000"/>
              </a:lnSpc>
              <a:spcBef>
                <a:spcPts val="0"/>
              </a:spcBef>
              <a:spcAft>
                <a:spcPts val="0"/>
              </a:spcAft>
              <a:buSzPct val="100000"/>
              <a:buFont typeface="Economica"/>
              <a:buNone/>
              <a:defRPr sz="2400">
                <a:latin typeface="Economica"/>
                <a:ea typeface="Economica"/>
                <a:cs typeface="Economica"/>
                <a:sym typeface="Economica"/>
              </a:defRPr>
            </a:lvl4pPr>
            <a:lvl5pPr lvl="4" algn="ctr">
              <a:lnSpc>
                <a:spcPct val="100000"/>
              </a:lnSpc>
              <a:spcBef>
                <a:spcPts val="0"/>
              </a:spcBef>
              <a:spcAft>
                <a:spcPts val="0"/>
              </a:spcAft>
              <a:buSzPct val="100000"/>
              <a:buFont typeface="Economica"/>
              <a:buNone/>
              <a:defRPr sz="2400">
                <a:latin typeface="Economica"/>
                <a:ea typeface="Economica"/>
                <a:cs typeface="Economica"/>
                <a:sym typeface="Economica"/>
              </a:defRPr>
            </a:lvl5pPr>
            <a:lvl6pPr lvl="5" algn="ctr">
              <a:lnSpc>
                <a:spcPct val="100000"/>
              </a:lnSpc>
              <a:spcBef>
                <a:spcPts val="0"/>
              </a:spcBef>
              <a:spcAft>
                <a:spcPts val="0"/>
              </a:spcAft>
              <a:buSzPct val="100000"/>
              <a:buFont typeface="Economica"/>
              <a:buNone/>
              <a:defRPr sz="2400">
                <a:latin typeface="Economica"/>
                <a:ea typeface="Economica"/>
                <a:cs typeface="Economica"/>
                <a:sym typeface="Economica"/>
              </a:defRPr>
            </a:lvl6pPr>
            <a:lvl7pPr lvl="6" algn="ctr">
              <a:lnSpc>
                <a:spcPct val="100000"/>
              </a:lnSpc>
              <a:spcBef>
                <a:spcPts val="0"/>
              </a:spcBef>
              <a:spcAft>
                <a:spcPts val="0"/>
              </a:spcAft>
              <a:buSzPct val="100000"/>
              <a:buFont typeface="Economica"/>
              <a:buNone/>
              <a:defRPr sz="2400">
                <a:latin typeface="Economica"/>
                <a:ea typeface="Economica"/>
                <a:cs typeface="Economica"/>
                <a:sym typeface="Economica"/>
              </a:defRPr>
            </a:lvl7pPr>
            <a:lvl8pPr lvl="7" algn="ctr">
              <a:lnSpc>
                <a:spcPct val="100000"/>
              </a:lnSpc>
              <a:spcBef>
                <a:spcPts val="0"/>
              </a:spcBef>
              <a:spcAft>
                <a:spcPts val="0"/>
              </a:spcAft>
              <a:buSzPct val="100000"/>
              <a:buFont typeface="Economica"/>
              <a:buNone/>
              <a:defRPr sz="2400">
                <a:latin typeface="Economica"/>
                <a:ea typeface="Economica"/>
                <a:cs typeface="Economica"/>
                <a:sym typeface="Economica"/>
              </a:defRPr>
            </a:lvl8pPr>
            <a:lvl9pPr lvl="8" algn="ctr">
              <a:lnSpc>
                <a:spcPct val="100000"/>
              </a:lnSpc>
              <a:spcBef>
                <a:spcPts val="0"/>
              </a:spcBef>
              <a:spcAft>
                <a:spcPts val="0"/>
              </a:spcAft>
              <a:buSzPct val="100000"/>
              <a:buFont typeface="Economica"/>
              <a:buNone/>
              <a:defRPr sz="2400">
                <a:latin typeface="Economica"/>
                <a:ea typeface="Economica"/>
                <a:cs typeface="Economica"/>
                <a:sym typeface="Economica"/>
              </a:defRPr>
            </a:lvl9pPr>
          </a:lstStyle>
          <a:p/>
        </p:txBody>
      </p:sp>
      <p:sp>
        <p:nvSpPr>
          <p:cNvPr id="50" name="Shape 50"/>
          <p:cNvSpPr txBox="1"/>
          <p:nvPr>
            <p:ph idx="2" type="body"/>
          </p:nvPr>
        </p:nvSpPr>
        <p:spPr>
          <a:xfrm>
            <a:off x="4939500" y="965600"/>
            <a:ext cx="3837000" cy="49269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9500" y="5625233"/>
            <a:ext cx="5998800" cy="798300"/>
          </a:xfrm>
          <a:prstGeom prst="rect">
            <a:avLst/>
          </a:prstGeom>
        </p:spPr>
        <p:txBody>
          <a:bodyPr anchorCtr="0" anchor="ctr" bIns="91425" lIns="91425" rIns="91425" tIns="91425"/>
          <a:lstStyle>
            <a:lvl1pPr lvl="0">
              <a:lnSpc>
                <a:spcPct val="100000"/>
              </a:lnSpc>
              <a:spcBef>
                <a:spcPts val="0"/>
              </a:spcBef>
              <a:spcAft>
                <a:spcPts val="0"/>
              </a:spcAft>
              <a:buSzPct val="100000"/>
              <a:buFont typeface="Economica"/>
              <a:buNone/>
              <a:defRPr sz="2400">
                <a:latin typeface="Economica"/>
                <a:ea typeface="Economica"/>
                <a:cs typeface="Economica"/>
                <a:sym typeface="Economica"/>
              </a:defRPr>
            </a:lvl1pPr>
          </a:lstStyle>
          <a:p/>
        </p:txBody>
      </p:sp>
      <p:sp>
        <p:nvSpPr>
          <p:cNvPr id="54" name="Shape 5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11700" y="421233"/>
            <a:ext cx="8520600" cy="1108500"/>
          </a:xfrm>
          <a:prstGeom prst="rect">
            <a:avLst/>
          </a:prstGeom>
          <a:noFill/>
          <a:ln>
            <a:noFill/>
          </a:ln>
        </p:spPr>
        <p:txBody>
          <a:bodyPr anchorCtr="0" anchor="b" bIns="91425" lIns="91425" rIns="91425" tIns="91425"/>
          <a:lstStyle>
            <a:lvl1pPr lvl="0">
              <a:spcBef>
                <a:spcPts val="0"/>
              </a:spcBef>
              <a:buClr>
                <a:schemeClr val="dk1"/>
              </a:buClr>
              <a:buSzPct val="100000"/>
              <a:buFont typeface="Economica"/>
              <a:buNone/>
              <a:defRPr sz="4200">
                <a:solidFill>
                  <a:schemeClr val="dk1"/>
                </a:solidFill>
                <a:latin typeface="Economica"/>
                <a:ea typeface="Economica"/>
                <a:cs typeface="Economica"/>
                <a:sym typeface="Economica"/>
              </a:defRPr>
            </a:lvl1pPr>
            <a:lvl2pPr lvl="1">
              <a:spcBef>
                <a:spcPts val="0"/>
              </a:spcBef>
              <a:buClr>
                <a:schemeClr val="dk1"/>
              </a:buClr>
              <a:buSzPct val="100000"/>
              <a:buFont typeface="Economica"/>
              <a:buNone/>
              <a:defRPr sz="4200">
                <a:solidFill>
                  <a:schemeClr val="dk1"/>
                </a:solidFill>
                <a:latin typeface="Economica"/>
                <a:ea typeface="Economica"/>
                <a:cs typeface="Economica"/>
                <a:sym typeface="Economica"/>
              </a:defRPr>
            </a:lvl2pPr>
            <a:lvl3pPr lvl="2">
              <a:spcBef>
                <a:spcPts val="0"/>
              </a:spcBef>
              <a:buClr>
                <a:schemeClr val="dk1"/>
              </a:buClr>
              <a:buSzPct val="100000"/>
              <a:buFont typeface="Economica"/>
              <a:buNone/>
              <a:defRPr sz="4200">
                <a:solidFill>
                  <a:schemeClr val="dk1"/>
                </a:solidFill>
                <a:latin typeface="Economica"/>
                <a:ea typeface="Economica"/>
                <a:cs typeface="Economica"/>
                <a:sym typeface="Economica"/>
              </a:defRPr>
            </a:lvl3pPr>
            <a:lvl4pPr lvl="3">
              <a:spcBef>
                <a:spcPts val="0"/>
              </a:spcBef>
              <a:buClr>
                <a:schemeClr val="dk1"/>
              </a:buClr>
              <a:buSzPct val="100000"/>
              <a:buFont typeface="Economica"/>
              <a:buNone/>
              <a:defRPr sz="4200">
                <a:solidFill>
                  <a:schemeClr val="dk1"/>
                </a:solidFill>
                <a:latin typeface="Economica"/>
                <a:ea typeface="Economica"/>
                <a:cs typeface="Economica"/>
                <a:sym typeface="Economica"/>
              </a:defRPr>
            </a:lvl4pPr>
            <a:lvl5pPr lvl="4">
              <a:spcBef>
                <a:spcPts val="0"/>
              </a:spcBef>
              <a:buClr>
                <a:schemeClr val="dk1"/>
              </a:buClr>
              <a:buSzPct val="100000"/>
              <a:buFont typeface="Economica"/>
              <a:buNone/>
              <a:defRPr sz="4200">
                <a:solidFill>
                  <a:schemeClr val="dk1"/>
                </a:solidFill>
                <a:latin typeface="Economica"/>
                <a:ea typeface="Economica"/>
                <a:cs typeface="Economica"/>
                <a:sym typeface="Economica"/>
              </a:defRPr>
            </a:lvl5pPr>
            <a:lvl6pPr lvl="5">
              <a:spcBef>
                <a:spcPts val="0"/>
              </a:spcBef>
              <a:buClr>
                <a:schemeClr val="dk1"/>
              </a:buClr>
              <a:buSzPct val="100000"/>
              <a:buFont typeface="Economica"/>
              <a:buNone/>
              <a:defRPr sz="4200">
                <a:solidFill>
                  <a:schemeClr val="dk1"/>
                </a:solidFill>
                <a:latin typeface="Economica"/>
                <a:ea typeface="Economica"/>
                <a:cs typeface="Economica"/>
                <a:sym typeface="Economica"/>
              </a:defRPr>
            </a:lvl6pPr>
            <a:lvl7pPr lvl="6">
              <a:spcBef>
                <a:spcPts val="0"/>
              </a:spcBef>
              <a:buClr>
                <a:schemeClr val="dk1"/>
              </a:buClr>
              <a:buSzPct val="100000"/>
              <a:buFont typeface="Economica"/>
              <a:buNone/>
              <a:defRPr sz="4200">
                <a:solidFill>
                  <a:schemeClr val="dk1"/>
                </a:solidFill>
                <a:latin typeface="Economica"/>
                <a:ea typeface="Economica"/>
                <a:cs typeface="Economica"/>
                <a:sym typeface="Economica"/>
              </a:defRPr>
            </a:lvl7pPr>
            <a:lvl8pPr lvl="7">
              <a:spcBef>
                <a:spcPts val="0"/>
              </a:spcBef>
              <a:buClr>
                <a:schemeClr val="dk1"/>
              </a:buClr>
              <a:buSzPct val="100000"/>
              <a:buFont typeface="Economica"/>
              <a:buNone/>
              <a:defRPr sz="4200">
                <a:solidFill>
                  <a:schemeClr val="dk1"/>
                </a:solidFill>
                <a:latin typeface="Economica"/>
                <a:ea typeface="Economica"/>
                <a:cs typeface="Economica"/>
                <a:sym typeface="Economica"/>
              </a:defRPr>
            </a:lvl8pPr>
            <a:lvl9pPr lvl="8">
              <a:spcBef>
                <a:spcPts val="0"/>
              </a:spcBef>
              <a:buClr>
                <a:schemeClr val="dk1"/>
              </a:buClr>
              <a:buSzPct val="100000"/>
              <a:buFont typeface="Economica"/>
              <a:buNone/>
              <a:defRPr sz="4200">
                <a:solidFill>
                  <a:schemeClr val="dk1"/>
                </a:solidFill>
                <a:latin typeface="Economica"/>
                <a:ea typeface="Economica"/>
                <a:cs typeface="Economica"/>
                <a:sym typeface="Economica"/>
              </a:defRPr>
            </a:lvl9pPr>
          </a:lstStyle>
          <a:p/>
        </p:txBody>
      </p:sp>
      <p:sp>
        <p:nvSpPr>
          <p:cNvPr id="11" name="Shape 11"/>
          <p:cNvSpPr txBox="1"/>
          <p:nvPr>
            <p:ph idx="1" type="body"/>
          </p:nvPr>
        </p:nvSpPr>
        <p:spPr>
          <a:xfrm>
            <a:off x="311700" y="1633633"/>
            <a:ext cx="8520600" cy="44721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Open Sans"/>
              <a:defRPr sz="1800">
                <a:solidFill>
                  <a:schemeClr val="dk1"/>
                </a:solidFill>
                <a:latin typeface="Open Sans"/>
                <a:ea typeface="Open Sans"/>
                <a:cs typeface="Open Sans"/>
                <a:sym typeface="Open Sans"/>
              </a:defRPr>
            </a:lvl1pPr>
            <a:lvl2pPr lvl="1">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2pPr>
            <a:lvl3pPr lvl="2">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3pPr>
            <a:lvl4pPr lvl="3">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4pPr>
            <a:lvl5pPr lvl="4">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5pPr>
            <a:lvl6pPr lvl="5">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6pPr>
            <a:lvl7pPr lvl="6">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7pPr>
            <a:lvl8pPr lvl="7">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8pPr>
            <a:lvl9pPr lvl="8">
              <a:lnSpc>
                <a:spcPct val="115000"/>
              </a:lnSpc>
              <a:spcBef>
                <a:spcPts val="0"/>
              </a:spcBef>
              <a:spcAft>
                <a:spcPts val="1600"/>
              </a:spcAft>
              <a:buClr>
                <a:schemeClr val="dk1"/>
              </a:buClr>
              <a:buFont typeface="Open Sans"/>
              <a:defRPr>
                <a:solidFill>
                  <a:schemeClr val="dk1"/>
                </a:solidFill>
                <a:latin typeface="Open Sans"/>
                <a:ea typeface="Open Sans"/>
                <a:cs typeface="Open Sans"/>
                <a:sym typeface="Open Sans"/>
              </a:defRPr>
            </a:lvl9pPr>
          </a:lstStyle>
          <a:p/>
        </p:txBody>
      </p:sp>
      <p:sp>
        <p:nvSpPr>
          <p:cNvPr id="12" name="Shape 12"/>
          <p:cNvSpPr txBox="1"/>
          <p:nvPr>
            <p:ph idx="12" type="sldNum"/>
          </p:nvPr>
        </p:nvSpPr>
        <p:spPr>
          <a:xfrm>
            <a:off x="8472457" y="6217622"/>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US" sz="1000">
                <a:solidFill>
                  <a:schemeClr val="dk1"/>
                </a:solidFill>
                <a:latin typeface="Economica"/>
                <a:ea typeface="Economica"/>
                <a:cs typeface="Economica"/>
                <a:sym typeface="Economic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mailto:emvina@fiu.edu"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0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ctrTitle"/>
          </p:nvPr>
        </p:nvSpPr>
        <p:spPr>
          <a:xfrm>
            <a:off x="228600" y="2667000"/>
            <a:ext cx="8686800" cy="243839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lang="en-US"/>
              <a:t>Building Brain 4.0</a:t>
            </a:r>
            <a:br>
              <a:rPr b="0" i="0" lang="en-US" sz="4400" u="none" cap="none" strike="noStrike">
                <a:solidFill>
                  <a:srgbClr val="001D4D"/>
                </a:solidFill>
                <a:latin typeface="Trebuchet MS"/>
                <a:ea typeface="Trebuchet MS"/>
                <a:cs typeface="Trebuchet MS"/>
                <a:sym typeface="Trebuchet MS"/>
              </a:rPr>
            </a:br>
            <a:r>
              <a:rPr b="0" i="0" lang="en-US" sz="2800" u="none" cap="none" strike="noStrike">
                <a:solidFill>
                  <a:srgbClr val="001D4D"/>
                </a:solidFill>
                <a:latin typeface="Trebuchet MS"/>
                <a:ea typeface="Trebuchet MS"/>
                <a:cs typeface="Trebuchet MS"/>
                <a:sym typeface="Trebuchet MS"/>
              </a:rPr>
              <a:t>Team Member(s): </a:t>
            </a:r>
            <a:r>
              <a:rPr lang="en-US" sz="2800"/>
              <a:t>Emmanuel Vinas, Justin Fletcher</a:t>
            </a:r>
            <a:br>
              <a:rPr b="0" i="0" lang="en-US" sz="2800" u="none" cap="none" strike="noStrike">
                <a:solidFill>
                  <a:srgbClr val="001D4D"/>
                </a:solidFill>
                <a:latin typeface="Trebuchet MS"/>
                <a:ea typeface="Trebuchet MS"/>
                <a:cs typeface="Trebuchet MS"/>
                <a:sym typeface="Trebuchet MS"/>
              </a:rPr>
            </a:br>
            <a:r>
              <a:rPr b="0" i="0" lang="en-US" sz="2800" u="none" cap="none" strike="noStrike">
                <a:solidFill>
                  <a:srgbClr val="001D4D"/>
                </a:solidFill>
                <a:latin typeface="Trebuchet MS"/>
                <a:ea typeface="Trebuchet MS"/>
                <a:cs typeface="Trebuchet MS"/>
                <a:sym typeface="Trebuchet MS"/>
              </a:rPr>
              <a:t>Product Owner(s): Ali Mostafavi</a:t>
            </a:r>
            <a:r>
              <a:rPr lang="en-US" sz="2800"/>
              <a:t>, Leonardo Bobadilla</a:t>
            </a:r>
          </a:p>
          <a:p>
            <a:pPr indent="0" lvl="0" marL="0" marR="0" rtl="0" algn="ctr">
              <a:spcBef>
                <a:spcPts val="0"/>
              </a:spcBef>
              <a:spcAft>
                <a:spcPts val="0"/>
              </a:spcAft>
              <a:buSzPct val="25000"/>
              <a:buNone/>
            </a:pPr>
            <a:br>
              <a:rPr b="0" i="0" lang="en-US" sz="2800" u="none" cap="none" strike="noStrike">
                <a:solidFill>
                  <a:srgbClr val="001D4D"/>
                </a:solidFill>
                <a:latin typeface="Trebuchet MS"/>
                <a:ea typeface="Trebuchet MS"/>
                <a:cs typeface="Trebuchet MS"/>
                <a:sym typeface="Trebuchet MS"/>
              </a:rPr>
            </a:br>
            <a:r>
              <a:rPr b="0" i="0" lang="en-US" sz="2800" u="none" cap="none" strike="noStrike">
                <a:solidFill>
                  <a:srgbClr val="001D4D"/>
                </a:solidFill>
                <a:latin typeface="Trebuchet MS"/>
                <a:ea typeface="Trebuchet MS"/>
                <a:cs typeface="Trebuchet MS"/>
                <a:sym typeface="Trebuchet MS"/>
              </a:rPr>
              <a:t>Instructor: Masoud Sadjadi</a:t>
            </a:r>
            <a:br>
              <a:rPr b="0" i="0" lang="en-US" sz="2800" u="none" cap="none" strike="noStrike">
                <a:solidFill>
                  <a:srgbClr val="001D4D"/>
                </a:solidFill>
                <a:latin typeface="Trebuchet MS"/>
                <a:ea typeface="Trebuchet MS"/>
                <a:cs typeface="Trebuchet MS"/>
                <a:sym typeface="Trebuchet MS"/>
              </a:rPr>
            </a:br>
            <a:br>
              <a:rPr b="0" i="0" lang="en-US" sz="44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School of Computing and Information Sciences</a:t>
            </a:r>
            <a:br>
              <a:rPr b="0" i="0" lang="en-US" sz="1800" u="none" cap="none" strike="noStrike">
                <a:solidFill>
                  <a:srgbClr val="001D4D"/>
                </a:solidFill>
                <a:latin typeface="Trebuchet MS"/>
                <a:ea typeface="Trebuchet MS"/>
                <a:cs typeface="Trebuchet MS"/>
                <a:sym typeface="Trebuchet MS"/>
              </a:rPr>
            </a:br>
            <a:r>
              <a:rPr b="0" i="0" lang="en-US" sz="1800" u="none" cap="none" strike="noStrike">
                <a:solidFill>
                  <a:srgbClr val="001D4D"/>
                </a:solidFill>
                <a:latin typeface="Trebuchet MS"/>
                <a:ea typeface="Trebuchet MS"/>
                <a:cs typeface="Trebuchet MS"/>
                <a:sym typeface="Trebuchet MS"/>
              </a:rPr>
              <a:t>Florida International University</a:t>
            </a:r>
          </a:p>
        </p:txBody>
      </p:sp>
      <p:sp>
        <p:nvSpPr>
          <p:cNvPr id="75" name="Shape 75"/>
          <p:cNvSpPr txBox="1"/>
          <p:nvPr>
            <p:ph idx="1" type="subTitle"/>
          </p:nvPr>
        </p:nvSpPr>
        <p:spPr>
          <a:xfrm>
            <a:off x="228600" y="5643562"/>
            <a:ext cx="8686800" cy="121919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Clr>
                <a:schemeClr val="lt1"/>
              </a:buClr>
              <a:buSzPct val="25000"/>
              <a:buFont typeface="Noto Sans Symbols"/>
              <a:buNone/>
            </a:pPr>
            <a:r>
              <a:rPr lang="en-US"/>
              <a:t>03/07/2016</a:t>
            </a:r>
          </a:p>
        </p:txBody>
      </p:sp>
      <p:sp>
        <p:nvSpPr>
          <p:cNvPr id="76" name="Shape 76"/>
          <p:cNvSpPr txBox="1"/>
          <p:nvPr/>
        </p:nvSpPr>
        <p:spPr>
          <a:xfrm>
            <a:off x="228600" y="228600"/>
            <a:ext cx="8686800" cy="1219199"/>
          </a:xfrm>
          <a:prstGeom prst="rect">
            <a:avLst/>
          </a:prstGeom>
          <a:noFill/>
          <a:ln>
            <a:noFill/>
          </a:ln>
        </p:spPr>
        <p:txBody>
          <a:bodyPr anchorCtr="0" anchor="b" bIns="45700" lIns="91425" rIns="91425" tIns="45700">
            <a:noAutofit/>
          </a:bodyPr>
          <a:lstStyle/>
          <a:p>
            <a:pPr indent="0" lvl="0" marL="0" marR="0" rtl="0" algn="ctr">
              <a:spcBef>
                <a:spcPts val="0"/>
              </a:spcBef>
              <a:spcAft>
                <a:spcPts val="0"/>
              </a:spcAft>
              <a:buSzPct val="25000"/>
              <a:buNone/>
            </a:pPr>
            <a:r>
              <a:rPr b="0" i="0" lang="en-US" sz="3600" u="none" cap="none" strike="noStrike">
                <a:solidFill>
                  <a:srgbClr val="001D4D"/>
                </a:solidFill>
                <a:latin typeface="Trebuchet MS"/>
                <a:ea typeface="Trebuchet MS"/>
                <a:cs typeface="Trebuchet MS"/>
                <a:sym typeface="Trebuchet MS"/>
              </a:rPr>
              <a:t>Senior Project Final Presentation</a:t>
            </a:r>
            <a:br>
              <a:rPr b="0" i="0" lang="en-US" sz="4400" u="none" cap="none" strike="noStrike">
                <a:solidFill>
                  <a:srgbClr val="001D4D"/>
                </a:solidFill>
                <a:latin typeface="Trebuchet MS"/>
                <a:ea typeface="Trebuchet MS"/>
                <a:cs typeface="Trebuchet MS"/>
                <a:sym typeface="Trebuchet MS"/>
              </a:rPr>
            </a:br>
            <a:r>
              <a:rPr lang="en-US" sz="2800">
                <a:solidFill>
                  <a:srgbClr val="001D4D"/>
                </a:solidFill>
                <a:latin typeface="Trebuchet MS"/>
                <a:ea typeface="Trebuchet MS"/>
                <a:cs typeface="Trebuchet MS"/>
                <a:sym typeface="Trebuchet MS"/>
              </a:rPr>
              <a:t>Spring 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A4C2F4"/>
        </a:solidFill>
      </p:bgPr>
    </p:bg>
    <p:spTree>
      <p:nvGrpSpPr>
        <p:cNvPr id="185" name="Shape 185"/>
        <p:cNvGrpSpPr/>
        <p:nvPr/>
      </p:nvGrpSpPr>
      <p:grpSpPr>
        <a:xfrm>
          <a:off x="0" y="0"/>
          <a:ext cx="0" cy="0"/>
          <a:chOff x="0" y="0"/>
          <a:chExt cx="0" cy="0"/>
        </a:xfrm>
      </p:grpSpPr>
      <p:sp>
        <p:nvSpPr>
          <p:cNvPr id="186" name="Shape 186"/>
          <p:cNvSpPr txBox="1"/>
          <p:nvPr/>
        </p:nvSpPr>
        <p:spPr>
          <a:xfrm>
            <a:off x="324025" y="524600"/>
            <a:ext cx="8520600" cy="607800"/>
          </a:xfrm>
          <a:prstGeom prst="rect">
            <a:avLst/>
          </a:prstGeom>
          <a:noFill/>
          <a:ln>
            <a:noFill/>
          </a:ln>
        </p:spPr>
        <p:txBody>
          <a:bodyPr anchorCtr="0" anchor="t" bIns="91425" lIns="91425" rIns="91425" tIns="91425">
            <a:noAutofit/>
          </a:bodyPr>
          <a:lstStyle/>
          <a:p>
            <a:pPr lvl="0" rtl="0">
              <a:spcBef>
                <a:spcPts val="0"/>
              </a:spcBef>
              <a:buNone/>
            </a:pPr>
            <a:r>
              <a:rPr lang="en-US" sz="3000">
                <a:solidFill>
                  <a:srgbClr val="2A3990"/>
                </a:solidFill>
                <a:latin typeface="Roboto"/>
                <a:ea typeface="Roboto"/>
                <a:cs typeface="Roboto"/>
                <a:sym typeface="Roboto"/>
              </a:rPr>
              <a:t>Minimal Class Diagram</a:t>
            </a:r>
          </a:p>
        </p:txBody>
      </p:sp>
      <p:sp>
        <p:nvSpPr>
          <p:cNvPr id="187" name="Shape 187"/>
          <p:cNvSpPr txBox="1"/>
          <p:nvPr/>
        </p:nvSpPr>
        <p:spPr>
          <a:xfrm>
            <a:off x="8472756" y="5119065"/>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US" sz="1000">
                <a:solidFill>
                  <a:srgbClr val="434343"/>
                </a:solidFill>
                <a:latin typeface="Roboto"/>
                <a:ea typeface="Roboto"/>
                <a:cs typeface="Roboto"/>
                <a:sym typeface="Roboto"/>
              </a:rPr>
              <a:t>‹#›</a:t>
            </a:fld>
          </a:p>
        </p:txBody>
      </p:sp>
      <p:sp>
        <p:nvSpPr>
          <p:cNvPr id="188" name="Shape 188"/>
          <p:cNvSpPr/>
          <p:nvPr/>
        </p:nvSpPr>
        <p:spPr>
          <a:xfrm>
            <a:off x="3846475" y="2814925"/>
            <a:ext cx="14757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MonoBehaviour</a:t>
            </a:r>
          </a:p>
        </p:txBody>
      </p:sp>
      <p:sp>
        <p:nvSpPr>
          <p:cNvPr id="189" name="Shape 189"/>
          <p:cNvSpPr/>
          <p:nvPr/>
        </p:nvSpPr>
        <p:spPr>
          <a:xfrm>
            <a:off x="7214071" y="5091175"/>
            <a:ext cx="14757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highlight>
                  <a:srgbClr val="00FF00"/>
                </a:highlight>
              </a:rPr>
              <a:t>EmissionView</a:t>
            </a:r>
          </a:p>
        </p:txBody>
      </p:sp>
      <p:sp>
        <p:nvSpPr>
          <p:cNvPr id="190" name="Shape 190"/>
          <p:cNvSpPr/>
          <p:nvPr/>
        </p:nvSpPr>
        <p:spPr>
          <a:xfrm>
            <a:off x="5565449" y="5063275"/>
            <a:ext cx="15378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highlight>
                  <a:srgbClr val="00FF00"/>
                </a:highlight>
              </a:rPr>
              <a:t>EmissionTracker</a:t>
            </a:r>
          </a:p>
        </p:txBody>
      </p:sp>
      <p:sp>
        <p:nvSpPr>
          <p:cNvPr id="191" name="Shape 191"/>
          <p:cNvSpPr/>
          <p:nvPr/>
        </p:nvSpPr>
        <p:spPr>
          <a:xfrm>
            <a:off x="6334333" y="4493637"/>
            <a:ext cx="17304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highlight>
                  <a:srgbClr val="00FF00"/>
                </a:highlight>
              </a:rPr>
              <a:t>EmissionController</a:t>
            </a:r>
          </a:p>
        </p:txBody>
      </p:sp>
      <p:cxnSp>
        <p:nvCxnSpPr>
          <p:cNvPr id="192" name="Shape 192"/>
          <p:cNvCxnSpPr>
            <a:stCxn id="189" idx="0"/>
            <a:endCxn id="191" idx="2"/>
          </p:cNvCxnSpPr>
          <p:nvPr/>
        </p:nvCxnSpPr>
        <p:spPr>
          <a:xfrm rot="10800000">
            <a:off x="7199521" y="4942975"/>
            <a:ext cx="752400" cy="148200"/>
          </a:xfrm>
          <a:prstGeom prst="straightConnector1">
            <a:avLst/>
          </a:prstGeom>
          <a:noFill/>
          <a:ln cap="flat" cmpd="sng" w="9525">
            <a:solidFill>
              <a:srgbClr val="434343"/>
            </a:solidFill>
            <a:prstDash val="solid"/>
            <a:round/>
            <a:headEnd len="lg" w="lg" type="none"/>
            <a:tailEnd len="lg" w="lg" type="triangle"/>
          </a:ln>
        </p:spPr>
      </p:cxnSp>
      <p:cxnSp>
        <p:nvCxnSpPr>
          <p:cNvPr id="193" name="Shape 193"/>
          <p:cNvCxnSpPr>
            <a:stCxn id="191" idx="2"/>
            <a:endCxn id="190" idx="0"/>
          </p:cNvCxnSpPr>
          <p:nvPr/>
        </p:nvCxnSpPr>
        <p:spPr>
          <a:xfrm flipH="1">
            <a:off x="6334333" y="4943037"/>
            <a:ext cx="865200" cy="120300"/>
          </a:xfrm>
          <a:prstGeom prst="straightConnector1">
            <a:avLst/>
          </a:prstGeom>
          <a:noFill/>
          <a:ln cap="flat" cmpd="sng" w="9525">
            <a:solidFill>
              <a:srgbClr val="434343"/>
            </a:solidFill>
            <a:prstDash val="solid"/>
            <a:round/>
            <a:headEnd len="lg" w="lg" type="none"/>
            <a:tailEnd len="lg" w="lg" type="triangle"/>
          </a:ln>
        </p:spPr>
      </p:cxnSp>
      <p:cxnSp>
        <p:nvCxnSpPr>
          <p:cNvPr id="194" name="Shape 194"/>
          <p:cNvCxnSpPr>
            <a:stCxn id="191" idx="1"/>
            <a:endCxn id="188" idx="2"/>
          </p:cNvCxnSpPr>
          <p:nvPr/>
        </p:nvCxnSpPr>
        <p:spPr>
          <a:xfrm rot="10800000">
            <a:off x="4584433" y="3264237"/>
            <a:ext cx="1749900" cy="1454100"/>
          </a:xfrm>
          <a:prstGeom prst="straightConnector1">
            <a:avLst/>
          </a:prstGeom>
          <a:noFill/>
          <a:ln cap="flat" cmpd="sng" w="9525">
            <a:solidFill>
              <a:srgbClr val="B7B7B7"/>
            </a:solidFill>
            <a:prstDash val="solid"/>
            <a:round/>
            <a:headEnd len="lg" w="lg" type="none"/>
            <a:tailEnd len="lg" w="lg" type="triangle"/>
          </a:ln>
        </p:spPr>
      </p:cxnSp>
      <p:cxnSp>
        <p:nvCxnSpPr>
          <p:cNvPr id="195" name="Shape 195"/>
          <p:cNvCxnSpPr>
            <a:stCxn id="190" idx="0"/>
            <a:endCxn id="188" idx="2"/>
          </p:cNvCxnSpPr>
          <p:nvPr/>
        </p:nvCxnSpPr>
        <p:spPr>
          <a:xfrm rot="10800000">
            <a:off x="4584449" y="3264475"/>
            <a:ext cx="1749900" cy="1798800"/>
          </a:xfrm>
          <a:prstGeom prst="straightConnector1">
            <a:avLst/>
          </a:prstGeom>
          <a:noFill/>
          <a:ln cap="flat" cmpd="sng" w="9525">
            <a:solidFill>
              <a:srgbClr val="B7B7B7"/>
            </a:solidFill>
            <a:prstDash val="solid"/>
            <a:round/>
            <a:headEnd len="lg" w="lg" type="none"/>
            <a:tailEnd len="lg" w="lg" type="triangle"/>
          </a:ln>
        </p:spPr>
      </p:cxnSp>
      <p:sp>
        <p:nvSpPr>
          <p:cNvPr id="196" name="Shape 196"/>
          <p:cNvSpPr txBox="1"/>
          <p:nvPr/>
        </p:nvSpPr>
        <p:spPr>
          <a:xfrm>
            <a:off x="5322175" y="4373425"/>
            <a:ext cx="961800" cy="230400"/>
          </a:xfrm>
          <a:prstGeom prst="rect">
            <a:avLst/>
          </a:prstGeom>
          <a:noFill/>
          <a:ln>
            <a:noFill/>
          </a:ln>
        </p:spPr>
        <p:txBody>
          <a:bodyPr anchorCtr="0" anchor="t" bIns="91425" lIns="91425" rIns="91425" tIns="91425">
            <a:noAutofit/>
          </a:bodyPr>
          <a:lstStyle/>
          <a:p>
            <a:pPr lvl="0" rtl="0">
              <a:spcBef>
                <a:spcPts val="0"/>
              </a:spcBef>
              <a:buNone/>
            </a:pPr>
            <a:r>
              <a:rPr lang="en-US" sz="1000">
                <a:solidFill>
                  <a:srgbClr val="999999"/>
                </a:solidFill>
              </a:rPr>
              <a:t>&lt;&lt;extends&gt;&gt;</a:t>
            </a:r>
          </a:p>
        </p:txBody>
      </p:sp>
      <p:sp>
        <p:nvSpPr>
          <p:cNvPr id="197" name="Shape 197"/>
          <p:cNvSpPr txBox="1"/>
          <p:nvPr/>
        </p:nvSpPr>
        <p:spPr>
          <a:xfrm>
            <a:off x="5227433" y="4062550"/>
            <a:ext cx="961800" cy="230400"/>
          </a:xfrm>
          <a:prstGeom prst="rect">
            <a:avLst/>
          </a:prstGeom>
          <a:noFill/>
          <a:ln>
            <a:noFill/>
          </a:ln>
        </p:spPr>
        <p:txBody>
          <a:bodyPr anchorCtr="0" anchor="t" bIns="91425" lIns="91425" rIns="91425" tIns="91425">
            <a:noAutofit/>
          </a:bodyPr>
          <a:lstStyle/>
          <a:p>
            <a:pPr lvl="0" rtl="0">
              <a:spcBef>
                <a:spcPts val="0"/>
              </a:spcBef>
              <a:buNone/>
            </a:pPr>
            <a:r>
              <a:rPr lang="en-US" sz="1000">
                <a:solidFill>
                  <a:srgbClr val="999999"/>
                </a:solidFill>
              </a:rPr>
              <a:t>&lt;&lt;extends&gt;&gt;</a:t>
            </a:r>
          </a:p>
        </p:txBody>
      </p:sp>
      <p:sp>
        <p:nvSpPr>
          <p:cNvPr id="198" name="Shape 198"/>
          <p:cNvSpPr/>
          <p:nvPr/>
        </p:nvSpPr>
        <p:spPr>
          <a:xfrm>
            <a:off x="121950" y="3861725"/>
            <a:ext cx="19560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UIEnergyUsingObject</a:t>
            </a:r>
          </a:p>
        </p:txBody>
      </p:sp>
      <p:sp>
        <p:nvSpPr>
          <p:cNvPr id="199" name="Shape 199"/>
          <p:cNvSpPr/>
          <p:nvPr/>
        </p:nvSpPr>
        <p:spPr>
          <a:xfrm>
            <a:off x="1132625" y="5119075"/>
            <a:ext cx="13434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EnergyUsage</a:t>
            </a:r>
          </a:p>
        </p:txBody>
      </p:sp>
      <p:sp>
        <p:nvSpPr>
          <p:cNvPr id="200" name="Shape 200"/>
          <p:cNvSpPr/>
          <p:nvPr/>
        </p:nvSpPr>
        <p:spPr>
          <a:xfrm>
            <a:off x="121950" y="4490400"/>
            <a:ext cx="17304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EnergyUsingObject</a:t>
            </a:r>
          </a:p>
        </p:txBody>
      </p:sp>
      <p:sp>
        <p:nvSpPr>
          <p:cNvPr id="201" name="Shape 201"/>
          <p:cNvSpPr/>
          <p:nvPr/>
        </p:nvSpPr>
        <p:spPr>
          <a:xfrm>
            <a:off x="121950" y="5125400"/>
            <a:ext cx="7737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Battery</a:t>
            </a:r>
          </a:p>
        </p:txBody>
      </p:sp>
      <p:cxnSp>
        <p:nvCxnSpPr>
          <p:cNvPr id="202" name="Shape 202"/>
          <p:cNvCxnSpPr>
            <a:stCxn id="198" idx="2"/>
            <a:endCxn id="200" idx="0"/>
          </p:cNvCxnSpPr>
          <p:nvPr/>
        </p:nvCxnSpPr>
        <p:spPr>
          <a:xfrm flipH="1">
            <a:off x="987150" y="4311125"/>
            <a:ext cx="112800" cy="179400"/>
          </a:xfrm>
          <a:prstGeom prst="straightConnector1">
            <a:avLst/>
          </a:prstGeom>
          <a:noFill/>
          <a:ln cap="flat" cmpd="sng" w="9525">
            <a:solidFill>
              <a:srgbClr val="434343"/>
            </a:solidFill>
            <a:prstDash val="solid"/>
            <a:round/>
            <a:headEnd len="lg" w="lg" type="none"/>
            <a:tailEnd len="lg" w="lg" type="triangle"/>
          </a:ln>
        </p:spPr>
      </p:cxnSp>
      <p:cxnSp>
        <p:nvCxnSpPr>
          <p:cNvPr id="203" name="Shape 203"/>
          <p:cNvCxnSpPr>
            <a:stCxn id="200" idx="2"/>
            <a:endCxn id="199" idx="0"/>
          </p:cNvCxnSpPr>
          <p:nvPr/>
        </p:nvCxnSpPr>
        <p:spPr>
          <a:xfrm>
            <a:off x="987150" y="4939800"/>
            <a:ext cx="817200" cy="179400"/>
          </a:xfrm>
          <a:prstGeom prst="straightConnector1">
            <a:avLst/>
          </a:prstGeom>
          <a:noFill/>
          <a:ln cap="flat" cmpd="sng" w="9525">
            <a:solidFill>
              <a:srgbClr val="434343"/>
            </a:solidFill>
            <a:prstDash val="solid"/>
            <a:round/>
            <a:headEnd len="lg" w="lg" type="none"/>
            <a:tailEnd len="lg" w="lg" type="triangle"/>
          </a:ln>
        </p:spPr>
      </p:cxnSp>
      <p:cxnSp>
        <p:nvCxnSpPr>
          <p:cNvPr id="204" name="Shape 204"/>
          <p:cNvCxnSpPr>
            <a:stCxn id="199" idx="1"/>
            <a:endCxn id="201" idx="3"/>
          </p:cNvCxnSpPr>
          <p:nvPr/>
        </p:nvCxnSpPr>
        <p:spPr>
          <a:xfrm flipH="1">
            <a:off x="895625" y="5343775"/>
            <a:ext cx="237000" cy="6300"/>
          </a:xfrm>
          <a:prstGeom prst="straightConnector1">
            <a:avLst/>
          </a:prstGeom>
          <a:noFill/>
          <a:ln cap="flat" cmpd="sng" w="9525">
            <a:solidFill>
              <a:srgbClr val="434343"/>
            </a:solidFill>
            <a:prstDash val="solid"/>
            <a:round/>
            <a:headEnd len="lg" w="lg" type="none"/>
            <a:tailEnd len="lg" w="lg" type="triangle"/>
          </a:ln>
        </p:spPr>
      </p:cxnSp>
      <p:cxnSp>
        <p:nvCxnSpPr>
          <p:cNvPr id="205" name="Shape 205"/>
          <p:cNvCxnSpPr>
            <a:stCxn id="200" idx="0"/>
            <a:endCxn id="198" idx="2"/>
          </p:cNvCxnSpPr>
          <p:nvPr/>
        </p:nvCxnSpPr>
        <p:spPr>
          <a:xfrm flipH="1" rot="10800000">
            <a:off x="987150" y="4311000"/>
            <a:ext cx="112800" cy="179400"/>
          </a:xfrm>
          <a:prstGeom prst="straightConnector1">
            <a:avLst/>
          </a:prstGeom>
          <a:noFill/>
          <a:ln cap="flat" cmpd="sng" w="9525">
            <a:solidFill>
              <a:srgbClr val="434343"/>
            </a:solidFill>
            <a:prstDash val="solid"/>
            <a:round/>
            <a:headEnd len="lg" w="lg" type="none"/>
            <a:tailEnd len="lg" w="lg" type="triangle"/>
          </a:ln>
        </p:spPr>
      </p:cxnSp>
      <p:cxnSp>
        <p:nvCxnSpPr>
          <p:cNvPr id="206" name="Shape 206"/>
          <p:cNvCxnSpPr>
            <a:stCxn id="198" idx="3"/>
            <a:endCxn id="188" idx="1"/>
          </p:cNvCxnSpPr>
          <p:nvPr/>
        </p:nvCxnSpPr>
        <p:spPr>
          <a:xfrm flipH="1" rot="10800000">
            <a:off x="2077950" y="3039725"/>
            <a:ext cx="1768500" cy="1046700"/>
          </a:xfrm>
          <a:prstGeom prst="straightConnector1">
            <a:avLst/>
          </a:prstGeom>
          <a:noFill/>
          <a:ln cap="flat" cmpd="sng" w="9525">
            <a:solidFill>
              <a:srgbClr val="B7B7B7"/>
            </a:solidFill>
            <a:prstDash val="solid"/>
            <a:round/>
            <a:headEnd len="lg" w="lg" type="none"/>
            <a:tailEnd len="lg" w="lg" type="triangle"/>
          </a:ln>
        </p:spPr>
      </p:cxnSp>
      <p:cxnSp>
        <p:nvCxnSpPr>
          <p:cNvPr id="207" name="Shape 207"/>
          <p:cNvCxnSpPr>
            <a:stCxn id="200" idx="3"/>
            <a:endCxn id="208" idx="1"/>
          </p:cNvCxnSpPr>
          <p:nvPr/>
        </p:nvCxnSpPr>
        <p:spPr>
          <a:xfrm flipH="1" rot="10800000">
            <a:off x="1852350" y="3939900"/>
            <a:ext cx="2206200" cy="775200"/>
          </a:xfrm>
          <a:prstGeom prst="straightConnector1">
            <a:avLst/>
          </a:prstGeom>
          <a:noFill/>
          <a:ln cap="flat" cmpd="sng" w="9525">
            <a:solidFill>
              <a:srgbClr val="B7B7B7"/>
            </a:solidFill>
            <a:prstDash val="solid"/>
            <a:round/>
            <a:headEnd len="lg" w="lg" type="none"/>
            <a:tailEnd len="lg" w="lg" type="triangle"/>
          </a:ln>
        </p:spPr>
      </p:cxnSp>
      <p:cxnSp>
        <p:nvCxnSpPr>
          <p:cNvPr id="209" name="Shape 209"/>
          <p:cNvCxnSpPr>
            <a:endCxn id="188" idx="1"/>
          </p:cNvCxnSpPr>
          <p:nvPr/>
        </p:nvCxnSpPr>
        <p:spPr>
          <a:xfrm flipH="1" rot="10800000">
            <a:off x="1804375" y="3039625"/>
            <a:ext cx="2042100" cy="2079600"/>
          </a:xfrm>
          <a:prstGeom prst="straightConnector1">
            <a:avLst/>
          </a:prstGeom>
          <a:noFill/>
          <a:ln cap="flat" cmpd="sng" w="9525">
            <a:solidFill>
              <a:srgbClr val="B7B7B7"/>
            </a:solidFill>
            <a:prstDash val="solid"/>
            <a:round/>
            <a:headEnd len="lg" w="lg" type="none"/>
            <a:tailEnd len="lg" w="lg" type="triangle"/>
          </a:ln>
        </p:spPr>
      </p:cxnSp>
      <p:sp>
        <p:nvSpPr>
          <p:cNvPr id="210" name="Shape 210"/>
          <p:cNvSpPr txBox="1"/>
          <p:nvPr/>
        </p:nvSpPr>
        <p:spPr>
          <a:xfrm>
            <a:off x="2782125" y="4076412"/>
            <a:ext cx="961800" cy="230400"/>
          </a:xfrm>
          <a:prstGeom prst="rect">
            <a:avLst/>
          </a:prstGeom>
          <a:noFill/>
          <a:ln>
            <a:noFill/>
          </a:ln>
        </p:spPr>
        <p:txBody>
          <a:bodyPr anchorCtr="0" anchor="t" bIns="91425" lIns="91425" rIns="91425" tIns="91425">
            <a:noAutofit/>
          </a:bodyPr>
          <a:lstStyle/>
          <a:p>
            <a:pPr lvl="0" rtl="0">
              <a:spcBef>
                <a:spcPts val="0"/>
              </a:spcBef>
              <a:buNone/>
            </a:pPr>
            <a:r>
              <a:rPr lang="en-US" sz="1000">
                <a:solidFill>
                  <a:srgbClr val="999999"/>
                </a:solidFill>
              </a:rPr>
              <a:t>&lt;&lt;extends&gt;&gt;</a:t>
            </a:r>
          </a:p>
        </p:txBody>
      </p:sp>
      <p:sp>
        <p:nvSpPr>
          <p:cNvPr id="211" name="Shape 211"/>
          <p:cNvSpPr txBox="1"/>
          <p:nvPr/>
        </p:nvSpPr>
        <p:spPr>
          <a:xfrm>
            <a:off x="2368500" y="3762137"/>
            <a:ext cx="961800" cy="230400"/>
          </a:xfrm>
          <a:prstGeom prst="rect">
            <a:avLst/>
          </a:prstGeom>
          <a:noFill/>
          <a:ln>
            <a:noFill/>
          </a:ln>
        </p:spPr>
        <p:txBody>
          <a:bodyPr anchorCtr="0" anchor="t" bIns="91425" lIns="91425" rIns="91425" tIns="91425">
            <a:noAutofit/>
          </a:bodyPr>
          <a:lstStyle/>
          <a:p>
            <a:pPr lvl="0" rtl="0">
              <a:spcBef>
                <a:spcPts val="0"/>
              </a:spcBef>
              <a:buNone/>
            </a:pPr>
            <a:r>
              <a:rPr lang="en-US" sz="1000">
                <a:solidFill>
                  <a:srgbClr val="999999"/>
                </a:solidFill>
              </a:rPr>
              <a:t>&lt;&lt;extends&gt;&gt;</a:t>
            </a:r>
          </a:p>
        </p:txBody>
      </p:sp>
      <p:sp>
        <p:nvSpPr>
          <p:cNvPr id="212" name="Shape 212"/>
          <p:cNvSpPr txBox="1"/>
          <p:nvPr/>
        </p:nvSpPr>
        <p:spPr>
          <a:xfrm>
            <a:off x="2368500" y="3447862"/>
            <a:ext cx="961800" cy="230400"/>
          </a:xfrm>
          <a:prstGeom prst="rect">
            <a:avLst/>
          </a:prstGeom>
          <a:noFill/>
          <a:ln>
            <a:noFill/>
          </a:ln>
        </p:spPr>
        <p:txBody>
          <a:bodyPr anchorCtr="0" anchor="t" bIns="91425" lIns="91425" rIns="91425" tIns="91425">
            <a:noAutofit/>
          </a:bodyPr>
          <a:lstStyle/>
          <a:p>
            <a:pPr lvl="0" rtl="0">
              <a:spcBef>
                <a:spcPts val="0"/>
              </a:spcBef>
              <a:buNone/>
            </a:pPr>
            <a:r>
              <a:rPr lang="en-US" sz="1000">
                <a:solidFill>
                  <a:srgbClr val="999999"/>
                </a:solidFill>
              </a:rPr>
              <a:t>&lt;&lt;extends&gt;&gt;</a:t>
            </a:r>
          </a:p>
        </p:txBody>
      </p:sp>
      <p:sp>
        <p:nvSpPr>
          <p:cNvPr id="213" name="Shape 213"/>
          <p:cNvSpPr/>
          <p:nvPr/>
        </p:nvSpPr>
        <p:spPr>
          <a:xfrm>
            <a:off x="121950" y="3265950"/>
            <a:ext cx="17685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highlight>
                  <a:srgbClr val="00FF00"/>
                </a:highlight>
              </a:rPr>
              <a:t>CharacterController</a:t>
            </a:r>
          </a:p>
        </p:txBody>
      </p:sp>
      <p:sp>
        <p:nvSpPr>
          <p:cNvPr id="214" name="Shape 214"/>
          <p:cNvSpPr/>
          <p:nvPr/>
        </p:nvSpPr>
        <p:spPr>
          <a:xfrm>
            <a:off x="121950" y="2616500"/>
            <a:ext cx="10515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Transform</a:t>
            </a:r>
          </a:p>
        </p:txBody>
      </p:sp>
      <p:sp>
        <p:nvSpPr>
          <p:cNvPr id="215" name="Shape 215"/>
          <p:cNvSpPr/>
          <p:nvPr/>
        </p:nvSpPr>
        <p:spPr>
          <a:xfrm>
            <a:off x="2594200" y="2341250"/>
            <a:ext cx="10062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highlight>
                  <a:srgbClr val="00FF00"/>
                </a:highlight>
              </a:rPr>
              <a:t>User View</a:t>
            </a:r>
          </a:p>
        </p:txBody>
      </p:sp>
      <p:cxnSp>
        <p:nvCxnSpPr>
          <p:cNvPr id="216" name="Shape 216"/>
          <p:cNvCxnSpPr>
            <a:stCxn id="215" idx="2"/>
            <a:endCxn id="213" idx="0"/>
          </p:cNvCxnSpPr>
          <p:nvPr/>
        </p:nvCxnSpPr>
        <p:spPr>
          <a:xfrm flipH="1">
            <a:off x="1006300" y="2790650"/>
            <a:ext cx="2091000" cy="475200"/>
          </a:xfrm>
          <a:prstGeom prst="straightConnector1">
            <a:avLst/>
          </a:prstGeom>
          <a:noFill/>
          <a:ln cap="flat" cmpd="sng" w="9525">
            <a:solidFill>
              <a:srgbClr val="434343"/>
            </a:solidFill>
            <a:prstDash val="solid"/>
            <a:round/>
            <a:headEnd len="lg" w="lg" type="none"/>
            <a:tailEnd len="lg" w="lg" type="triangle"/>
          </a:ln>
        </p:spPr>
      </p:cxnSp>
      <p:cxnSp>
        <p:nvCxnSpPr>
          <p:cNvPr id="217" name="Shape 217"/>
          <p:cNvCxnSpPr>
            <a:stCxn id="213" idx="0"/>
            <a:endCxn id="214" idx="2"/>
          </p:cNvCxnSpPr>
          <p:nvPr/>
        </p:nvCxnSpPr>
        <p:spPr>
          <a:xfrm rot="10800000">
            <a:off x="647700" y="3065850"/>
            <a:ext cx="358500" cy="200100"/>
          </a:xfrm>
          <a:prstGeom prst="straightConnector1">
            <a:avLst/>
          </a:prstGeom>
          <a:noFill/>
          <a:ln cap="flat" cmpd="sng" w="9525">
            <a:solidFill>
              <a:srgbClr val="434343"/>
            </a:solidFill>
            <a:prstDash val="solid"/>
            <a:round/>
            <a:headEnd len="lg" w="lg" type="none"/>
            <a:tailEnd len="lg" w="lg" type="triangle"/>
          </a:ln>
        </p:spPr>
      </p:cxnSp>
      <p:cxnSp>
        <p:nvCxnSpPr>
          <p:cNvPr id="218" name="Shape 218"/>
          <p:cNvCxnSpPr>
            <a:stCxn id="213" idx="3"/>
            <a:endCxn id="188" idx="1"/>
          </p:cNvCxnSpPr>
          <p:nvPr/>
        </p:nvCxnSpPr>
        <p:spPr>
          <a:xfrm flipH="1" rot="10800000">
            <a:off x="1890450" y="3039750"/>
            <a:ext cx="1956000" cy="450900"/>
          </a:xfrm>
          <a:prstGeom prst="straightConnector1">
            <a:avLst/>
          </a:prstGeom>
          <a:noFill/>
          <a:ln cap="flat" cmpd="sng" w="9525">
            <a:solidFill>
              <a:srgbClr val="B7B7B7"/>
            </a:solidFill>
            <a:prstDash val="solid"/>
            <a:round/>
            <a:headEnd len="lg" w="lg" type="none"/>
            <a:tailEnd len="lg" w="lg" type="triangle"/>
          </a:ln>
        </p:spPr>
      </p:cxnSp>
      <p:cxnSp>
        <p:nvCxnSpPr>
          <p:cNvPr id="219" name="Shape 219"/>
          <p:cNvCxnSpPr>
            <a:stCxn id="214" idx="3"/>
            <a:endCxn id="188" idx="1"/>
          </p:cNvCxnSpPr>
          <p:nvPr/>
        </p:nvCxnSpPr>
        <p:spPr>
          <a:xfrm>
            <a:off x="1173450" y="2841200"/>
            <a:ext cx="2673000" cy="198300"/>
          </a:xfrm>
          <a:prstGeom prst="straightConnector1">
            <a:avLst/>
          </a:prstGeom>
          <a:noFill/>
          <a:ln cap="flat" cmpd="sng" w="9525">
            <a:solidFill>
              <a:srgbClr val="B7B7B7"/>
            </a:solidFill>
            <a:prstDash val="solid"/>
            <a:round/>
            <a:headEnd len="lg" w="lg" type="none"/>
            <a:tailEnd len="lg" w="lg" type="triangle"/>
          </a:ln>
        </p:spPr>
      </p:cxnSp>
      <p:sp>
        <p:nvSpPr>
          <p:cNvPr id="220" name="Shape 220"/>
          <p:cNvSpPr txBox="1"/>
          <p:nvPr/>
        </p:nvSpPr>
        <p:spPr>
          <a:xfrm>
            <a:off x="2077950" y="3256712"/>
            <a:ext cx="961800" cy="230400"/>
          </a:xfrm>
          <a:prstGeom prst="rect">
            <a:avLst/>
          </a:prstGeom>
          <a:noFill/>
          <a:ln>
            <a:noFill/>
          </a:ln>
        </p:spPr>
        <p:txBody>
          <a:bodyPr anchorCtr="0" anchor="t" bIns="91425" lIns="91425" rIns="91425" tIns="91425">
            <a:noAutofit/>
          </a:bodyPr>
          <a:lstStyle/>
          <a:p>
            <a:pPr lvl="0" rtl="0">
              <a:spcBef>
                <a:spcPts val="0"/>
              </a:spcBef>
              <a:buNone/>
            </a:pPr>
            <a:r>
              <a:rPr lang="en-US" sz="1000">
                <a:solidFill>
                  <a:srgbClr val="999999"/>
                </a:solidFill>
              </a:rPr>
              <a:t>&lt;&lt;extends&gt;&gt;</a:t>
            </a:r>
          </a:p>
        </p:txBody>
      </p:sp>
      <p:sp>
        <p:nvSpPr>
          <p:cNvPr id="221" name="Shape 221"/>
          <p:cNvSpPr txBox="1"/>
          <p:nvPr/>
        </p:nvSpPr>
        <p:spPr>
          <a:xfrm>
            <a:off x="2616400" y="2852112"/>
            <a:ext cx="961800" cy="230400"/>
          </a:xfrm>
          <a:prstGeom prst="rect">
            <a:avLst/>
          </a:prstGeom>
          <a:noFill/>
          <a:ln>
            <a:noFill/>
          </a:ln>
        </p:spPr>
        <p:txBody>
          <a:bodyPr anchorCtr="0" anchor="t" bIns="91425" lIns="91425" rIns="91425" tIns="91425">
            <a:noAutofit/>
          </a:bodyPr>
          <a:lstStyle/>
          <a:p>
            <a:pPr lvl="0" rtl="0">
              <a:spcBef>
                <a:spcPts val="0"/>
              </a:spcBef>
              <a:buNone/>
            </a:pPr>
            <a:r>
              <a:rPr lang="en-US" sz="1000">
                <a:solidFill>
                  <a:srgbClr val="999999"/>
                </a:solidFill>
              </a:rPr>
              <a:t>&lt;&lt;extends&gt;&gt;</a:t>
            </a:r>
          </a:p>
        </p:txBody>
      </p:sp>
      <p:sp>
        <p:nvSpPr>
          <p:cNvPr id="208" name="Shape 208"/>
          <p:cNvSpPr/>
          <p:nvPr/>
        </p:nvSpPr>
        <p:spPr>
          <a:xfrm>
            <a:off x="4058575" y="3715350"/>
            <a:ext cx="10515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SimObject</a:t>
            </a:r>
          </a:p>
        </p:txBody>
      </p:sp>
      <p:cxnSp>
        <p:nvCxnSpPr>
          <p:cNvPr id="222" name="Shape 222"/>
          <p:cNvCxnSpPr>
            <a:stCxn id="208" idx="0"/>
            <a:endCxn id="188" idx="2"/>
          </p:cNvCxnSpPr>
          <p:nvPr/>
        </p:nvCxnSpPr>
        <p:spPr>
          <a:xfrm rot="10800000">
            <a:off x="4584325" y="3264450"/>
            <a:ext cx="0" cy="450900"/>
          </a:xfrm>
          <a:prstGeom prst="straightConnector1">
            <a:avLst/>
          </a:prstGeom>
          <a:noFill/>
          <a:ln cap="flat" cmpd="sng" w="9525">
            <a:solidFill>
              <a:srgbClr val="B7B7B7"/>
            </a:solidFill>
            <a:prstDash val="solid"/>
            <a:round/>
            <a:headEnd len="lg" w="lg" type="none"/>
            <a:tailEnd len="lg" w="lg" type="triangle"/>
          </a:ln>
        </p:spPr>
      </p:cxnSp>
      <p:sp>
        <p:nvSpPr>
          <p:cNvPr id="223" name="Shape 223"/>
          <p:cNvSpPr txBox="1"/>
          <p:nvPr/>
        </p:nvSpPr>
        <p:spPr>
          <a:xfrm>
            <a:off x="4144675" y="3374625"/>
            <a:ext cx="961800" cy="230400"/>
          </a:xfrm>
          <a:prstGeom prst="rect">
            <a:avLst/>
          </a:prstGeom>
          <a:noFill/>
          <a:ln>
            <a:noFill/>
          </a:ln>
        </p:spPr>
        <p:txBody>
          <a:bodyPr anchorCtr="0" anchor="t" bIns="91425" lIns="91425" rIns="91425" tIns="91425">
            <a:noAutofit/>
          </a:bodyPr>
          <a:lstStyle/>
          <a:p>
            <a:pPr lvl="0" rtl="0">
              <a:spcBef>
                <a:spcPts val="0"/>
              </a:spcBef>
              <a:buNone/>
            </a:pPr>
            <a:r>
              <a:rPr lang="en-US" sz="1000">
                <a:solidFill>
                  <a:srgbClr val="999999"/>
                </a:solidFill>
              </a:rPr>
              <a:t>&lt;&lt;extends&gt;&gt;</a:t>
            </a:r>
          </a:p>
        </p:txBody>
      </p:sp>
      <p:sp>
        <p:nvSpPr>
          <p:cNvPr id="224" name="Shape 224"/>
          <p:cNvSpPr/>
          <p:nvPr/>
        </p:nvSpPr>
        <p:spPr>
          <a:xfrm>
            <a:off x="3719125" y="4490400"/>
            <a:ext cx="17304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PlugLoadController</a:t>
            </a:r>
          </a:p>
        </p:txBody>
      </p:sp>
      <p:sp>
        <p:nvSpPr>
          <p:cNvPr id="225" name="Shape 225"/>
          <p:cNvSpPr/>
          <p:nvPr/>
        </p:nvSpPr>
        <p:spPr>
          <a:xfrm>
            <a:off x="2782125" y="5091175"/>
            <a:ext cx="14223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PlugLoadView</a:t>
            </a:r>
          </a:p>
        </p:txBody>
      </p:sp>
      <p:sp>
        <p:nvSpPr>
          <p:cNvPr id="226" name="Shape 226"/>
          <p:cNvSpPr/>
          <p:nvPr/>
        </p:nvSpPr>
        <p:spPr>
          <a:xfrm>
            <a:off x="4510525" y="5091175"/>
            <a:ext cx="9441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PlugLoad</a:t>
            </a:r>
          </a:p>
        </p:txBody>
      </p:sp>
      <p:cxnSp>
        <p:nvCxnSpPr>
          <p:cNvPr id="227" name="Shape 227"/>
          <p:cNvCxnSpPr>
            <a:stCxn id="225" idx="0"/>
            <a:endCxn id="224" idx="2"/>
          </p:cNvCxnSpPr>
          <p:nvPr/>
        </p:nvCxnSpPr>
        <p:spPr>
          <a:xfrm flipH="1" rot="10800000">
            <a:off x="3493275" y="4939675"/>
            <a:ext cx="1091100" cy="151500"/>
          </a:xfrm>
          <a:prstGeom prst="straightConnector1">
            <a:avLst/>
          </a:prstGeom>
          <a:noFill/>
          <a:ln cap="flat" cmpd="sng" w="9525">
            <a:solidFill>
              <a:srgbClr val="434343"/>
            </a:solidFill>
            <a:prstDash val="solid"/>
            <a:round/>
            <a:headEnd len="lg" w="lg" type="none"/>
            <a:tailEnd len="lg" w="lg" type="triangle"/>
          </a:ln>
        </p:spPr>
      </p:cxnSp>
      <p:cxnSp>
        <p:nvCxnSpPr>
          <p:cNvPr id="228" name="Shape 228"/>
          <p:cNvCxnSpPr>
            <a:endCxn id="225" idx="0"/>
          </p:cNvCxnSpPr>
          <p:nvPr/>
        </p:nvCxnSpPr>
        <p:spPr>
          <a:xfrm flipH="1">
            <a:off x="3493275" y="4939675"/>
            <a:ext cx="1091100" cy="151500"/>
          </a:xfrm>
          <a:prstGeom prst="straightConnector1">
            <a:avLst/>
          </a:prstGeom>
          <a:noFill/>
          <a:ln cap="flat" cmpd="sng" w="9525">
            <a:solidFill>
              <a:srgbClr val="434343"/>
            </a:solidFill>
            <a:prstDash val="solid"/>
            <a:round/>
            <a:headEnd len="lg" w="lg" type="none"/>
            <a:tailEnd len="lg" w="lg" type="triangle"/>
          </a:ln>
        </p:spPr>
      </p:cxnSp>
      <p:cxnSp>
        <p:nvCxnSpPr>
          <p:cNvPr id="229" name="Shape 229"/>
          <p:cNvCxnSpPr>
            <a:endCxn id="226" idx="0"/>
          </p:cNvCxnSpPr>
          <p:nvPr/>
        </p:nvCxnSpPr>
        <p:spPr>
          <a:xfrm>
            <a:off x="4584175" y="4939675"/>
            <a:ext cx="398400" cy="151500"/>
          </a:xfrm>
          <a:prstGeom prst="straightConnector1">
            <a:avLst/>
          </a:prstGeom>
          <a:noFill/>
          <a:ln cap="flat" cmpd="sng" w="9525">
            <a:solidFill>
              <a:srgbClr val="434343"/>
            </a:solidFill>
            <a:prstDash val="solid"/>
            <a:round/>
            <a:headEnd len="lg" w="lg" type="none"/>
            <a:tailEnd len="lg" w="lg" type="triangle"/>
          </a:ln>
        </p:spPr>
      </p:cxnSp>
      <p:cxnSp>
        <p:nvCxnSpPr>
          <p:cNvPr id="230" name="Shape 230"/>
          <p:cNvCxnSpPr>
            <a:stCxn id="224" idx="0"/>
            <a:endCxn id="208" idx="2"/>
          </p:cNvCxnSpPr>
          <p:nvPr/>
        </p:nvCxnSpPr>
        <p:spPr>
          <a:xfrm rot="10800000">
            <a:off x="4584325" y="4164900"/>
            <a:ext cx="0" cy="325500"/>
          </a:xfrm>
          <a:prstGeom prst="straightConnector1">
            <a:avLst/>
          </a:prstGeom>
          <a:noFill/>
          <a:ln cap="flat" cmpd="sng" w="9525">
            <a:solidFill>
              <a:srgbClr val="B7B7B7"/>
            </a:solidFill>
            <a:prstDash val="solid"/>
            <a:round/>
            <a:headEnd len="lg" w="lg" type="none"/>
            <a:tailEnd len="lg" w="lg" type="triangle"/>
          </a:ln>
        </p:spPr>
      </p:cxnSp>
      <p:sp>
        <p:nvSpPr>
          <p:cNvPr id="231" name="Shape 231"/>
          <p:cNvSpPr txBox="1"/>
          <p:nvPr/>
        </p:nvSpPr>
        <p:spPr>
          <a:xfrm>
            <a:off x="4103425" y="4212362"/>
            <a:ext cx="961800" cy="230400"/>
          </a:xfrm>
          <a:prstGeom prst="rect">
            <a:avLst/>
          </a:prstGeom>
          <a:noFill/>
          <a:ln>
            <a:noFill/>
          </a:ln>
        </p:spPr>
        <p:txBody>
          <a:bodyPr anchorCtr="0" anchor="t" bIns="91425" lIns="91425" rIns="91425" tIns="91425">
            <a:noAutofit/>
          </a:bodyPr>
          <a:lstStyle/>
          <a:p>
            <a:pPr lvl="0" rtl="0">
              <a:spcBef>
                <a:spcPts val="0"/>
              </a:spcBef>
              <a:buNone/>
            </a:pPr>
            <a:r>
              <a:rPr lang="en-US" sz="1000">
                <a:solidFill>
                  <a:srgbClr val="999999"/>
                </a:solidFill>
              </a:rPr>
              <a:t>&lt;&lt;extends&gt;&gt;</a:t>
            </a:r>
          </a:p>
        </p:txBody>
      </p:sp>
      <p:cxnSp>
        <p:nvCxnSpPr>
          <p:cNvPr id="232" name="Shape 232"/>
          <p:cNvCxnSpPr>
            <a:stCxn id="225" idx="0"/>
            <a:endCxn id="188" idx="1"/>
          </p:cNvCxnSpPr>
          <p:nvPr/>
        </p:nvCxnSpPr>
        <p:spPr>
          <a:xfrm flipH="1" rot="10800000">
            <a:off x="3493275" y="3039475"/>
            <a:ext cx="353100" cy="2051700"/>
          </a:xfrm>
          <a:prstGeom prst="straightConnector1">
            <a:avLst/>
          </a:prstGeom>
          <a:noFill/>
          <a:ln cap="flat" cmpd="sng" w="9525">
            <a:solidFill>
              <a:srgbClr val="B7B7B7"/>
            </a:solidFill>
            <a:prstDash val="solid"/>
            <a:round/>
            <a:headEnd len="lg" w="lg" type="none"/>
            <a:tailEnd len="lg" w="lg" type="triangle"/>
          </a:ln>
        </p:spPr>
      </p:cxnSp>
      <p:cxnSp>
        <p:nvCxnSpPr>
          <p:cNvPr id="233" name="Shape 233"/>
          <p:cNvCxnSpPr>
            <a:stCxn id="226" idx="3"/>
            <a:endCxn id="188" idx="3"/>
          </p:cNvCxnSpPr>
          <p:nvPr/>
        </p:nvCxnSpPr>
        <p:spPr>
          <a:xfrm rot="10800000">
            <a:off x="5322325" y="3039775"/>
            <a:ext cx="132300" cy="2276100"/>
          </a:xfrm>
          <a:prstGeom prst="straightConnector1">
            <a:avLst/>
          </a:prstGeom>
          <a:noFill/>
          <a:ln cap="flat" cmpd="sng" w="9525">
            <a:solidFill>
              <a:srgbClr val="B7B7B7"/>
            </a:solidFill>
            <a:prstDash val="solid"/>
            <a:round/>
            <a:headEnd len="lg" w="lg" type="none"/>
            <a:tailEnd len="lg" w="lg" type="triangle"/>
          </a:ln>
        </p:spPr>
      </p:cxnSp>
      <p:sp>
        <p:nvSpPr>
          <p:cNvPr id="234" name="Shape 234"/>
          <p:cNvSpPr txBox="1"/>
          <p:nvPr/>
        </p:nvSpPr>
        <p:spPr>
          <a:xfrm>
            <a:off x="4978500" y="3374637"/>
            <a:ext cx="961800" cy="230400"/>
          </a:xfrm>
          <a:prstGeom prst="rect">
            <a:avLst/>
          </a:prstGeom>
          <a:noFill/>
          <a:ln>
            <a:noFill/>
          </a:ln>
        </p:spPr>
        <p:txBody>
          <a:bodyPr anchorCtr="0" anchor="t" bIns="91425" lIns="91425" rIns="91425" tIns="91425">
            <a:noAutofit/>
          </a:bodyPr>
          <a:lstStyle/>
          <a:p>
            <a:pPr lvl="0" rtl="0">
              <a:spcBef>
                <a:spcPts val="0"/>
              </a:spcBef>
              <a:buNone/>
            </a:pPr>
            <a:r>
              <a:rPr lang="en-US" sz="1000">
                <a:solidFill>
                  <a:srgbClr val="999999"/>
                </a:solidFill>
              </a:rPr>
              <a:t>&lt;&lt;extends&gt;&gt;</a:t>
            </a:r>
          </a:p>
        </p:txBody>
      </p:sp>
      <p:sp>
        <p:nvSpPr>
          <p:cNvPr id="235" name="Shape 235"/>
          <p:cNvSpPr txBox="1"/>
          <p:nvPr/>
        </p:nvSpPr>
        <p:spPr>
          <a:xfrm>
            <a:off x="3330300" y="3555162"/>
            <a:ext cx="961800" cy="230400"/>
          </a:xfrm>
          <a:prstGeom prst="rect">
            <a:avLst/>
          </a:prstGeom>
          <a:noFill/>
          <a:ln>
            <a:noFill/>
          </a:ln>
        </p:spPr>
        <p:txBody>
          <a:bodyPr anchorCtr="0" anchor="t" bIns="91425" lIns="91425" rIns="91425" tIns="91425">
            <a:noAutofit/>
          </a:bodyPr>
          <a:lstStyle/>
          <a:p>
            <a:pPr lvl="0" rtl="0">
              <a:spcBef>
                <a:spcPts val="0"/>
              </a:spcBef>
              <a:buNone/>
            </a:pPr>
            <a:r>
              <a:rPr lang="en-US" sz="1000">
                <a:solidFill>
                  <a:srgbClr val="999999"/>
                </a:solidFill>
              </a:rPr>
              <a:t>&lt;&lt;extends&gt;&gt;</a:t>
            </a:r>
          </a:p>
        </p:txBody>
      </p:sp>
      <p:cxnSp>
        <p:nvCxnSpPr>
          <p:cNvPr id="236" name="Shape 236"/>
          <p:cNvCxnSpPr>
            <a:stCxn id="224" idx="1"/>
            <a:endCxn id="200" idx="3"/>
          </p:cNvCxnSpPr>
          <p:nvPr/>
        </p:nvCxnSpPr>
        <p:spPr>
          <a:xfrm rot="10800000">
            <a:off x="1852225" y="4715100"/>
            <a:ext cx="1866900" cy="0"/>
          </a:xfrm>
          <a:prstGeom prst="straightConnector1">
            <a:avLst/>
          </a:prstGeom>
          <a:noFill/>
          <a:ln cap="flat" cmpd="sng" w="9525">
            <a:solidFill>
              <a:srgbClr val="434343"/>
            </a:solidFill>
            <a:prstDash val="solid"/>
            <a:round/>
            <a:headEnd len="lg" w="lg" type="none"/>
            <a:tailEnd len="lg" w="lg" type="triangle"/>
          </a:ln>
        </p:spPr>
      </p:cxnSp>
      <p:cxnSp>
        <p:nvCxnSpPr>
          <p:cNvPr id="237" name="Shape 237"/>
          <p:cNvCxnSpPr>
            <a:stCxn id="200" idx="3"/>
            <a:endCxn id="224" idx="1"/>
          </p:cNvCxnSpPr>
          <p:nvPr/>
        </p:nvCxnSpPr>
        <p:spPr>
          <a:xfrm>
            <a:off x="1852350" y="4715100"/>
            <a:ext cx="1866900" cy="0"/>
          </a:xfrm>
          <a:prstGeom prst="straightConnector1">
            <a:avLst/>
          </a:prstGeom>
          <a:noFill/>
          <a:ln cap="flat" cmpd="sng" w="9525">
            <a:solidFill>
              <a:srgbClr val="434343"/>
            </a:solidFill>
            <a:prstDash val="solid"/>
            <a:round/>
            <a:headEnd len="lg" w="lg" type="none"/>
            <a:tailEnd len="lg" w="lg" type="triangle"/>
          </a:ln>
        </p:spPr>
      </p:cxnSp>
      <p:sp>
        <p:nvSpPr>
          <p:cNvPr id="238" name="Shape 238"/>
          <p:cNvSpPr txBox="1"/>
          <p:nvPr/>
        </p:nvSpPr>
        <p:spPr>
          <a:xfrm>
            <a:off x="2474550" y="4597737"/>
            <a:ext cx="961800" cy="230400"/>
          </a:xfrm>
          <a:prstGeom prst="rect">
            <a:avLst/>
          </a:prstGeom>
          <a:noFill/>
          <a:ln>
            <a:noFill/>
          </a:ln>
        </p:spPr>
        <p:txBody>
          <a:bodyPr anchorCtr="0" anchor="t" bIns="91425" lIns="91425" rIns="91425" tIns="91425">
            <a:noAutofit/>
          </a:bodyPr>
          <a:lstStyle/>
          <a:p>
            <a:pPr lvl="0" rtl="0">
              <a:spcBef>
                <a:spcPts val="0"/>
              </a:spcBef>
              <a:buNone/>
            </a:pPr>
            <a:r>
              <a:rPr lang="en-US" sz="1000"/>
              <a:t>Plugged In</a:t>
            </a:r>
          </a:p>
        </p:txBody>
      </p:sp>
      <p:sp>
        <p:nvSpPr>
          <p:cNvPr id="239" name="Shape 239"/>
          <p:cNvSpPr/>
          <p:nvPr/>
        </p:nvSpPr>
        <p:spPr>
          <a:xfrm>
            <a:off x="6930175" y="3784250"/>
            <a:ext cx="14223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HUDController</a:t>
            </a:r>
          </a:p>
        </p:txBody>
      </p:sp>
      <p:sp>
        <p:nvSpPr>
          <p:cNvPr id="240" name="Shape 240"/>
          <p:cNvSpPr/>
          <p:nvPr/>
        </p:nvSpPr>
        <p:spPr>
          <a:xfrm>
            <a:off x="7638275" y="3147225"/>
            <a:ext cx="10515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HUD</a:t>
            </a:r>
          </a:p>
        </p:txBody>
      </p:sp>
      <p:sp>
        <p:nvSpPr>
          <p:cNvPr id="241" name="Shape 241"/>
          <p:cNvSpPr/>
          <p:nvPr/>
        </p:nvSpPr>
        <p:spPr>
          <a:xfrm>
            <a:off x="6405000" y="3147225"/>
            <a:ext cx="10515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HUDView</a:t>
            </a:r>
          </a:p>
        </p:txBody>
      </p:sp>
      <p:cxnSp>
        <p:nvCxnSpPr>
          <p:cNvPr id="242" name="Shape 242"/>
          <p:cNvCxnSpPr>
            <a:stCxn id="239" idx="1"/>
            <a:endCxn id="188" idx="3"/>
          </p:cNvCxnSpPr>
          <p:nvPr/>
        </p:nvCxnSpPr>
        <p:spPr>
          <a:xfrm rot="10800000">
            <a:off x="5322175" y="3039650"/>
            <a:ext cx="1608000" cy="969300"/>
          </a:xfrm>
          <a:prstGeom prst="straightConnector1">
            <a:avLst/>
          </a:prstGeom>
          <a:noFill/>
          <a:ln cap="flat" cmpd="sng" w="9525">
            <a:solidFill>
              <a:srgbClr val="B7B7B7"/>
            </a:solidFill>
            <a:prstDash val="solid"/>
            <a:round/>
            <a:headEnd len="lg" w="lg" type="none"/>
            <a:tailEnd len="lg" w="lg" type="triangle"/>
          </a:ln>
        </p:spPr>
      </p:cxnSp>
      <p:cxnSp>
        <p:nvCxnSpPr>
          <p:cNvPr id="243" name="Shape 243"/>
          <p:cNvCxnSpPr>
            <a:stCxn id="241" idx="1"/>
            <a:endCxn id="188" idx="3"/>
          </p:cNvCxnSpPr>
          <p:nvPr/>
        </p:nvCxnSpPr>
        <p:spPr>
          <a:xfrm rot="10800000">
            <a:off x="5322300" y="3039525"/>
            <a:ext cx="1082700" cy="332400"/>
          </a:xfrm>
          <a:prstGeom prst="straightConnector1">
            <a:avLst/>
          </a:prstGeom>
          <a:noFill/>
          <a:ln cap="flat" cmpd="sng" w="9525">
            <a:solidFill>
              <a:srgbClr val="B7B7B7"/>
            </a:solidFill>
            <a:prstDash val="solid"/>
            <a:round/>
            <a:headEnd len="lg" w="lg" type="none"/>
            <a:tailEnd len="lg" w="lg" type="triangle"/>
          </a:ln>
        </p:spPr>
      </p:cxnSp>
      <p:cxnSp>
        <p:nvCxnSpPr>
          <p:cNvPr id="244" name="Shape 244"/>
          <p:cNvCxnSpPr>
            <a:stCxn id="240" idx="0"/>
            <a:endCxn id="188" idx="3"/>
          </p:cNvCxnSpPr>
          <p:nvPr/>
        </p:nvCxnSpPr>
        <p:spPr>
          <a:xfrm rot="10800000">
            <a:off x="5322125" y="3039525"/>
            <a:ext cx="2841900" cy="107700"/>
          </a:xfrm>
          <a:prstGeom prst="straightConnector1">
            <a:avLst/>
          </a:prstGeom>
          <a:noFill/>
          <a:ln cap="flat" cmpd="sng" w="9525">
            <a:solidFill>
              <a:srgbClr val="B7B7B7"/>
            </a:solidFill>
            <a:prstDash val="solid"/>
            <a:round/>
            <a:headEnd len="lg" w="lg" type="none"/>
            <a:tailEnd len="lg" w="lg" type="triangle"/>
          </a:ln>
        </p:spPr>
      </p:cxnSp>
      <p:cxnSp>
        <p:nvCxnSpPr>
          <p:cNvPr id="245" name="Shape 245"/>
          <p:cNvCxnSpPr>
            <a:stCxn id="239" idx="0"/>
            <a:endCxn id="240" idx="2"/>
          </p:cNvCxnSpPr>
          <p:nvPr/>
        </p:nvCxnSpPr>
        <p:spPr>
          <a:xfrm flipH="1" rot="10800000">
            <a:off x="7641325" y="3596750"/>
            <a:ext cx="522600" cy="187500"/>
          </a:xfrm>
          <a:prstGeom prst="straightConnector1">
            <a:avLst/>
          </a:prstGeom>
          <a:noFill/>
          <a:ln cap="flat" cmpd="sng" w="9525">
            <a:solidFill>
              <a:srgbClr val="434343"/>
            </a:solidFill>
            <a:prstDash val="solid"/>
            <a:round/>
            <a:headEnd len="lg" w="lg" type="none"/>
            <a:tailEnd len="lg" w="lg" type="triangle"/>
          </a:ln>
        </p:spPr>
      </p:cxnSp>
      <p:cxnSp>
        <p:nvCxnSpPr>
          <p:cNvPr id="246" name="Shape 246"/>
          <p:cNvCxnSpPr>
            <a:stCxn id="241" idx="2"/>
            <a:endCxn id="239" idx="0"/>
          </p:cNvCxnSpPr>
          <p:nvPr/>
        </p:nvCxnSpPr>
        <p:spPr>
          <a:xfrm>
            <a:off x="6930750" y="3596625"/>
            <a:ext cx="710700" cy="187500"/>
          </a:xfrm>
          <a:prstGeom prst="straightConnector1">
            <a:avLst/>
          </a:prstGeom>
          <a:noFill/>
          <a:ln cap="flat" cmpd="sng" w="9525">
            <a:solidFill>
              <a:srgbClr val="434343"/>
            </a:solidFill>
            <a:prstDash val="solid"/>
            <a:round/>
            <a:headEnd len="lg" w="lg" type="none"/>
            <a:tailEnd len="lg" w="lg" type="triangle"/>
          </a:ln>
        </p:spPr>
      </p:cxnSp>
      <p:cxnSp>
        <p:nvCxnSpPr>
          <p:cNvPr id="247" name="Shape 247"/>
          <p:cNvCxnSpPr>
            <a:stCxn id="239" idx="0"/>
            <a:endCxn id="241" idx="2"/>
          </p:cNvCxnSpPr>
          <p:nvPr/>
        </p:nvCxnSpPr>
        <p:spPr>
          <a:xfrm rot="10800000">
            <a:off x="6930625" y="3596750"/>
            <a:ext cx="710700" cy="187500"/>
          </a:xfrm>
          <a:prstGeom prst="straightConnector1">
            <a:avLst/>
          </a:prstGeom>
          <a:noFill/>
          <a:ln cap="flat" cmpd="sng" w="9525">
            <a:solidFill>
              <a:srgbClr val="434343"/>
            </a:solidFill>
            <a:prstDash val="solid"/>
            <a:round/>
            <a:headEnd len="lg" w="lg" type="none"/>
            <a:tailEnd len="lg" w="lg" type="triangle"/>
          </a:ln>
        </p:spPr>
      </p:cxnSp>
      <p:cxnSp>
        <p:nvCxnSpPr>
          <p:cNvPr id="248" name="Shape 248"/>
          <p:cNvCxnSpPr>
            <a:stCxn id="239" idx="1"/>
            <a:endCxn id="208" idx="3"/>
          </p:cNvCxnSpPr>
          <p:nvPr/>
        </p:nvCxnSpPr>
        <p:spPr>
          <a:xfrm rot="10800000">
            <a:off x="5110075" y="3939950"/>
            <a:ext cx="1820100" cy="69000"/>
          </a:xfrm>
          <a:prstGeom prst="straightConnector1">
            <a:avLst/>
          </a:prstGeom>
          <a:noFill/>
          <a:ln cap="flat" cmpd="sng" w="9525">
            <a:solidFill>
              <a:srgbClr val="434343"/>
            </a:solidFill>
            <a:prstDash val="solid"/>
            <a:round/>
            <a:headEnd len="lg" w="lg" type="none"/>
            <a:tailEnd len="lg" w="lg" type="triangle"/>
          </a:ln>
        </p:spPr>
      </p:cxnSp>
      <p:sp>
        <p:nvSpPr>
          <p:cNvPr id="249" name="Shape 249"/>
          <p:cNvSpPr txBox="1"/>
          <p:nvPr/>
        </p:nvSpPr>
        <p:spPr>
          <a:xfrm>
            <a:off x="5666575" y="3757475"/>
            <a:ext cx="773700" cy="230400"/>
          </a:xfrm>
          <a:prstGeom prst="rect">
            <a:avLst/>
          </a:prstGeom>
          <a:noFill/>
          <a:ln>
            <a:noFill/>
          </a:ln>
        </p:spPr>
        <p:txBody>
          <a:bodyPr anchorCtr="0" anchor="t" bIns="91425" lIns="91425" rIns="91425" tIns="91425">
            <a:noAutofit/>
          </a:bodyPr>
          <a:lstStyle/>
          <a:p>
            <a:pPr lvl="0" rtl="0">
              <a:spcBef>
                <a:spcPts val="0"/>
              </a:spcBef>
              <a:buNone/>
            </a:pPr>
            <a:r>
              <a:rPr lang="en-US" sz="1000"/>
              <a:t>Displays</a:t>
            </a:r>
          </a:p>
        </p:txBody>
      </p:sp>
      <p:sp>
        <p:nvSpPr>
          <p:cNvPr id="250" name="Shape 250"/>
          <p:cNvSpPr txBox="1"/>
          <p:nvPr/>
        </p:nvSpPr>
        <p:spPr>
          <a:xfrm>
            <a:off x="5838337" y="3540737"/>
            <a:ext cx="961800" cy="230400"/>
          </a:xfrm>
          <a:prstGeom prst="rect">
            <a:avLst/>
          </a:prstGeom>
          <a:noFill/>
          <a:ln>
            <a:noFill/>
          </a:ln>
        </p:spPr>
        <p:txBody>
          <a:bodyPr anchorCtr="0" anchor="t" bIns="91425" lIns="91425" rIns="91425" tIns="91425">
            <a:noAutofit/>
          </a:bodyPr>
          <a:lstStyle/>
          <a:p>
            <a:pPr lvl="0" rtl="0">
              <a:spcBef>
                <a:spcPts val="0"/>
              </a:spcBef>
              <a:buNone/>
            </a:pPr>
            <a:r>
              <a:rPr lang="en-US" sz="1000">
                <a:solidFill>
                  <a:srgbClr val="999999"/>
                </a:solidFill>
              </a:rPr>
              <a:t>&lt;&lt;extends&gt;&gt;</a:t>
            </a:r>
          </a:p>
        </p:txBody>
      </p:sp>
      <p:sp>
        <p:nvSpPr>
          <p:cNvPr id="251" name="Shape 251"/>
          <p:cNvSpPr txBox="1"/>
          <p:nvPr/>
        </p:nvSpPr>
        <p:spPr>
          <a:xfrm>
            <a:off x="5666562" y="3091887"/>
            <a:ext cx="961800" cy="230400"/>
          </a:xfrm>
          <a:prstGeom prst="rect">
            <a:avLst/>
          </a:prstGeom>
          <a:noFill/>
          <a:ln>
            <a:noFill/>
          </a:ln>
        </p:spPr>
        <p:txBody>
          <a:bodyPr anchorCtr="0" anchor="t" bIns="91425" lIns="91425" rIns="91425" tIns="91425">
            <a:noAutofit/>
          </a:bodyPr>
          <a:lstStyle/>
          <a:p>
            <a:pPr lvl="0" rtl="0">
              <a:spcBef>
                <a:spcPts val="0"/>
              </a:spcBef>
              <a:buNone/>
            </a:pPr>
            <a:r>
              <a:rPr lang="en-US" sz="1000">
                <a:solidFill>
                  <a:srgbClr val="999999"/>
                </a:solidFill>
              </a:rPr>
              <a:t>&lt;&lt;extends&gt;&gt;</a:t>
            </a:r>
          </a:p>
        </p:txBody>
      </p:sp>
      <p:sp>
        <p:nvSpPr>
          <p:cNvPr id="252" name="Shape 252"/>
          <p:cNvSpPr txBox="1"/>
          <p:nvPr/>
        </p:nvSpPr>
        <p:spPr>
          <a:xfrm>
            <a:off x="6034187" y="2916687"/>
            <a:ext cx="961800" cy="230400"/>
          </a:xfrm>
          <a:prstGeom prst="rect">
            <a:avLst/>
          </a:prstGeom>
          <a:noFill/>
          <a:ln>
            <a:noFill/>
          </a:ln>
        </p:spPr>
        <p:txBody>
          <a:bodyPr anchorCtr="0" anchor="t" bIns="91425" lIns="91425" rIns="91425" tIns="91425">
            <a:noAutofit/>
          </a:bodyPr>
          <a:lstStyle/>
          <a:p>
            <a:pPr lvl="0" rtl="0">
              <a:spcBef>
                <a:spcPts val="0"/>
              </a:spcBef>
              <a:buNone/>
            </a:pPr>
            <a:r>
              <a:rPr lang="en-US" sz="1000">
                <a:solidFill>
                  <a:srgbClr val="999999"/>
                </a:solidFill>
              </a:rPr>
              <a:t>&lt;&lt;extends&gt;&gt;</a:t>
            </a:r>
          </a:p>
        </p:txBody>
      </p:sp>
      <p:sp>
        <p:nvSpPr>
          <p:cNvPr id="253" name="Shape 253"/>
          <p:cNvSpPr/>
          <p:nvPr/>
        </p:nvSpPr>
        <p:spPr>
          <a:xfrm>
            <a:off x="6996000" y="2319750"/>
            <a:ext cx="19560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TimeTrackerController</a:t>
            </a:r>
          </a:p>
        </p:txBody>
      </p:sp>
      <p:sp>
        <p:nvSpPr>
          <p:cNvPr id="254" name="Shape 254"/>
          <p:cNvSpPr/>
          <p:nvPr/>
        </p:nvSpPr>
        <p:spPr>
          <a:xfrm>
            <a:off x="7842150" y="1696250"/>
            <a:ext cx="11793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TimeTracker</a:t>
            </a:r>
          </a:p>
        </p:txBody>
      </p:sp>
      <p:cxnSp>
        <p:nvCxnSpPr>
          <p:cNvPr id="255" name="Shape 255"/>
          <p:cNvCxnSpPr/>
          <p:nvPr/>
        </p:nvCxnSpPr>
        <p:spPr>
          <a:xfrm flipH="1" rot="10800000">
            <a:off x="7974000" y="2171850"/>
            <a:ext cx="401700" cy="147900"/>
          </a:xfrm>
          <a:prstGeom prst="straightConnector1">
            <a:avLst/>
          </a:prstGeom>
          <a:noFill/>
          <a:ln cap="flat" cmpd="sng" w="9525">
            <a:solidFill>
              <a:srgbClr val="434343"/>
            </a:solidFill>
            <a:prstDash val="solid"/>
            <a:round/>
            <a:headEnd len="lg" w="lg" type="none"/>
            <a:tailEnd len="lg" w="lg" type="triangle"/>
          </a:ln>
        </p:spPr>
      </p:cxnSp>
      <p:cxnSp>
        <p:nvCxnSpPr>
          <p:cNvPr id="256" name="Shape 256"/>
          <p:cNvCxnSpPr>
            <a:stCxn id="253" idx="1"/>
            <a:endCxn id="188" idx="0"/>
          </p:cNvCxnSpPr>
          <p:nvPr/>
        </p:nvCxnSpPr>
        <p:spPr>
          <a:xfrm flipH="1">
            <a:off x="4584300" y="2544450"/>
            <a:ext cx="2411700" cy="270600"/>
          </a:xfrm>
          <a:prstGeom prst="straightConnector1">
            <a:avLst/>
          </a:prstGeom>
          <a:noFill/>
          <a:ln cap="flat" cmpd="sng" w="9525">
            <a:solidFill>
              <a:srgbClr val="B7B7B7"/>
            </a:solidFill>
            <a:prstDash val="solid"/>
            <a:round/>
            <a:headEnd len="lg" w="lg" type="none"/>
            <a:tailEnd len="lg" w="lg" type="triangle"/>
          </a:ln>
        </p:spPr>
      </p:cxnSp>
      <p:sp>
        <p:nvSpPr>
          <p:cNvPr id="257" name="Shape 257"/>
          <p:cNvSpPr txBox="1"/>
          <p:nvPr/>
        </p:nvSpPr>
        <p:spPr>
          <a:xfrm>
            <a:off x="5666562" y="2512062"/>
            <a:ext cx="961800" cy="230400"/>
          </a:xfrm>
          <a:prstGeom prst="rect">
            <a:avLst/>
          </a:prstGeom>
          <a:noFill/>
          <a:ln>
            <a:noFill/>
          </a:ln>
        </p:spPr>
        <p:txBody>
          <a:bodyPr anchorCtr="0" anchor="t" bIns="91425" lIns="91425" rIns="91425" tIns="91425">
            <a:noAutofit/>
          </a:bodyPr>
          <a:lstStyle/>
          <a:p>
            <a:pPr lvl="0" rtl="0">
              <a:spcBef>
                <a:spcPts val="0"/>
              </a:spcBef>
              <a:buNone/>
            </a:pPr>
            <a:r>
              <a:rPr lang="en-US" sz="1000">
                <a:solidFill>
                  <a:srgbClr val="999999"/>
                </a:solidFill>
              </a:rPr>
              <a:t>&lt;&lt;extends&gt;&gt;</a:t>
            </a:r>
          </a:p>
        </p:txBody>
      </p:sp>
      <p:cxnSp>
        <p:nvCxnSpPr>
          <p:cNvPr id="258" name="Shape 258"/>
          <p:cNvCxnSpPr>
            <a:stCxn id="239" idx="3"/>
            <a:endCxn id="253" idx="3"/>
          </p:cNvCxnSpPr>
          <p:nvPr/>
        </p:nvCxnSpPr>
        <p:spPr>
          <a:xfrm flipH="1" rot="10800000">
            <a:off x="8352475" y="2544350"/>
            <a:ext cx="599400" cy="1464600"/>
          </a:xfrm>
          <a:prstGeom prst="straightConnector1">
            <a:avLst/>
          </a:prstGeom>
          <a:noFill/>
          <a:ln cap="flat" cmpd="sng" w="9525">
            <a:solidFill>
              <a:srgbClr val="434343"/>
            </a:solidFill>
            <a:prstDash val="solid"/>
            <a:round/>
            <a:headEnd len="lg" w="lg" type="none"/>
            <a:tailEnd len="lg" w="lg" type="triangle"/>
          </a:ln>
        </p:spPr>
      </p:cxnSp>
      <p:sp>
        <p:nvSpPr>
          <p:cNvPr id="259" name="Shape 259"/>
          <p:cNvSpPr txBox="1"/>
          <p:nvPr/>
        </p:nvSpPr>
        <p:spPr>
          <a:xfrm>
            <a:off x="8539325" y="2806437"/>
            <a:ext cx="773700" cy="450900"/>
          </a:xfrm>
          <a:prstGeom prst="rect">
            <a:avLst/>
          </a:prstGeom>
          <a:noFill/>
          <a:ln>
            <a:noFill/>
          </a:ln>
        </p:spPr>
        <p:txBody>
          <a:bodyPr anchorCtr="0" anchor="t" bIns="91425" lIns="91425" rIns="91425" tIns="91425">
            <a:noAutofit/>
          </a:bodyPr>
          <a:lstStyle/>
          <a:p>
            <a:pPr lvl="0" rtl="0">
              <a:spcBef>
                <a:spcPts val="0"/>
              </a:spcBef>
              <a:buNone/>
            </a:pPr>
            <a:r>
              <a:rPr lang="en-US" sz="1000"/>
              <a:t>Observes</a:t>
            </a:r>
          </a:p>
          <a:p>
            <a:pPr lvl="0" rtl="0">
              <a:spcBef>
                <a:spcPts val="0"/>
              </a:spcBef>
              <a:buNone/>
            </a:pPr>
            <a:r>
              <a:rPr lang="en-US" sz="1000"/>
              <a:t>Time</a:t>
            </a:r>
          </a:p>
        </p:txBody>
      </p:sp>
      <p:sp>
        <p:nvSpPr>
          <p:cNvPr id="260" name="Shape 260"/>
          <p:cNvSpPr/>
          <p:nvPr/>
        </p:nvSpPr>
        <p:spPr>
          <a:xfrm>
            <a:off x="5940300" y="1531175"/>
            <a:ext cx="18201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TimeScaleController</a:t>
            </a:r>
          </a:p>
        </p:txBody>
      </p:sp>
      <p:sp>
        <p:nvSpPr>
          <p:cNvPr id="261" name="Shape 261"/>
          <p:cNvSpPr/>
          <p:nvPr/>
        </p:nvSpPr>
        <p:spPr>
          <a:xfrm>
            <a:off x="7906050" y="1072750"/>
            <a:ext cx="10515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t>TimeScale</a:t>
            </a:r>
          </a:p>
        </p:txBody>
      </p:sp>
      <p:cxnSp>
        <p:nvCxnSpPr>
          <p:cNvPr id="262" name="Shape 262"/>
          <p:cNvCxnSpPr>
            <a:stCxn id="253" idx="0"/>
            <a:endCxn id="260" idx="2"/>
          </p:cNvCxnSpPr>
          <p:nvPr/>
        </p:nvCxnSpPr>
        <p:spPr>
          <a:xfrm rot="10800000">
            <a:off x="6850500" y="1980450"/>
            <a:ext cx="1123500" cy="339300"/>
          </a:xfrm>
          <a:prstGeom prst="straightConnector1">
            <a:avLst/>
          </a:prstGeom>
          <a:noFill/>
          <a:ln cap="flat" cmpd="sng" w="9525">
            <a:solidFill>
              <a:srgbClr val="434343"/>
            </a:solidFill>
            <a:prstDash val="solid"/>
            <a:round/>
            <a:headEnd len="lg" w="lg" type="none"/>
            <a:tailEnd len="lg" w="lg" type="triangle"/>
          </a:ln>
        </p:spPr>
      </p:cxnSp>
      <p:sp>
        <p:nvSpPr>
          <p:cNvPr id="263" name="Shape 263"/>
          <p:cNvSpPr txBox="1"/>
          <p:nvPr/>
        </p:nvSpPr>
        <p:spPr>
          <a:xfrm>
            <a:off x="7150950" y="2014862"/>
            <a:ext cx="522600" cy="270600"/>
          </a:xfrm>
          <a:prstGeom prst="rect">
            <a:avLst/>
          </a:prstGeom>
          <a:noFill/>
          <a:ln>
            <a:noFill/>
          </a:ln>
        </p:spPr>
        <p:txBody>
          <a:bodyPr anchorCtr="0" anchor="t" bIns="91425" lIns="91425" rIns="91425" tIns="91425">
            <a:noAutofit/>
          </a:bodyPr>
          <a:lstStyle/>
          <a:p>
            <a:pPr lvl="0" rtl="0">
              <a:spcBef>
                <a:spcPts val="0"/>
              </a:spcBef>
              <a:buNone/>
            </a:pPr>
            <a:r>
              <a:rPr lang="en-US" sz="1000"/>
              <a:t>Uses</a:t>
            </a:r>
          </a:p>
        </p:txBody>
      </p:sp>
      <p:cxnSp>
        <p:nvCxnSpPr>
          <p:cNvPr id="264" name="Shape 264"/>
          <p:cNvCxnSpPr>
            <a:stCxn id="260" idx="0"/>
            <a:endCxn id="261" idx="1"/>
          </p:cNvCxnSpPr>
          <p:nvPr/>
        </p:nvCxnSpPr>
        <p:spPr>
          <a:xfrm flipH="1" rot="10800000">
            <a:off x="6850350" y="1297475"/>
            <a:ext cx="1055700" cy="233700"/>
          </a:xfrm>
          <a:prstGeom prst="straightConnector1">
            <a:avLst/>
          </a:prstGeom>
          <a:noFill/>
          <a:ln cap="flat" cmpd="sng" w="9525">
            <a:solidFill>
              <a:srgbClr val="434343"/>
            </a:solidFill>
            <a:prstDash val="solid"/>
            <a:round/>
            <a:headEnd len="lg" w="lg" type="none"/>
            <a:tailEnd len="lg" w="lg" type="triangle"/>
          </a:ln>
        </p:spPr>
      </p:cxnSp>
      <p:cxnSp>
        <p:nvCxnSpPr>
          <p:cNvPr id="265" name="Shape 265"/>
          <p:cNvCxnSpPr>
            <a:stCxn id="260" idx="2"/>
            <a:endCxn id="188" idx="0"/>
          </p:cNvCxnSpPr>
          <p:nvPr/>
        </p:nvCxnSpPr>
        <p:spPr>
          <a:xfrm flipH="1">
            <a:off x="4584450" y="1980575"/>
            <a:ext cx="2265900" cy="834300"/>
          </a:xfrm>
          <a:prstGeom prst="straightConnector1">
            <a:avLst/>
          </a:prstGeom>
          <a:noFill/>
          <a:ln cap="flat" cmpd="sng" w="9525">
            <a:solidFill>
              <a:srgbClr val="B7B7B7"/>
            </a:solidFill>
            <a:prstDash val="solid"/>
            <a:round/>
            <a:headEnd len="lg" w="lg" type="none"/>
            <a:tailEnd len="lg" w="lg" type="triangle"/>
          </a:ln>
        </p:spPr>
      </p:cxnSp>
      <p:sp>
        <p:nvSpPr>
          <p:cNvPr id="266" name="Shape 266"/>
          <p:cNvSpPr txBox="1"/>
          <p:nvPr/>
        </p:nvSpPr>
        <p:spPr>
          <a:xfrm>
            <a:off x="5666562" y="2131112"/>
            <a:ext cx="961800" cy="230400"/>
          </a:xfrm>
          <a:prstGeom prst="rect">
            <a:avLst/>
          </a:prstGeom>
          <a:noFill/>
          <a:ln>
            <a:noFill/>
          </a:ln>
        </p:spPr>
        <p:txBody>
          <a:bodyPr anchorCtr="0" anchor="t" bIns="91425" lIns="91425" rIns="91425" tIns="91425">
            <a:noAutofit/>
          </a:bodyPr>
          <a:lstStyle/>
          <a:p>
            <a:pPr lvl="0" rtl="0">
              <a:spcBef>
                <a:spcPts val="0"/>
              </a:spcBef>
              <a:buNone/>
            </a:pPr>
            <a:r>
              <a:rPr lang="en-US" sz="1000">
                <a:solidFill>
                  <a:srgbClr val="999999"/>
                </a:solidFill>
              </a:rPr>
              <a:t>&lt;&lt;extends&gt;&gt;</a:t>
            </a:r>
          </a:p>
        </p:txBody>
      </p:sp>
      <p:sp>
        <p:nvSpPr>
          <p:cNvPr id="267" name="Shape 267"/>
          <p:cNvSpPr/>
          <p:nvPr/>
        </p:nvSpPr>
        <p:spPr>
          <a:xfrm>
            <a:off x="3873325" y="1306575"/>
            <a:ext cx="18201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highlight>
                  <a:srgbClr val="00FF00"/>
                </a:highlight>
              </a:rPr>
              <a:t>DayNightController</a:t>
            </a:r>
          </a:p>
        </p:txBody>
      </p:sp>
      <p:cxnSp>
        <p:nvCxnSpPr>
          <p:cNvPr id="268" name="Shape 268"/>
          <p:cNvCxnSpPr>
            <a:stCxn id="267" idx="2"/>
            <a:endCxn id="188" idx="0"/>
          </p:cNvCxnSpPr>
          <p:nvPr/>
        </p:nvCxnSpPr>
        <p:spPr>
          <a:xfrm flipH="1">
            <a:off x="4584175" y="1755975"/>
            <a:ext cx="199200" cy="1059000"/>
          </a:xfrm>
          <a:prstGeom prst="straightConnector1">
            <a:avLst/>
          </a:prstGeom>
          <a:noFill/>
          <a:ln cap="flat" cmpd="sng" w="9525">
            <a:solidFill>
              <a:srgbClr val="B7B7B7"/>
            </a:solidFill>
            <a:prstDash val="solid"/>
            <a:round/>
            <a:headEnd len="lg" w="lg" type="none"/>
            <a:tailEnd len="lg" w="lg" type="triangle"/>
          </a:ln>
        </p:spPr>
      </p:cxnSp>
      <p:sp>
        <p:nvSpPr>
          <p:cNvPr id="269" name="Shape 269"/>
          <p:cNvSpPr txBox="1"/>
          <p:nvPr/>
        </p:nvSpPr>
        <p:spPr>
          <a:xfrm>
            <a:off x="4152575" y="2258375"/>
            <a:ext cx="961800" cy="230400"/>
          </a:xfrm>
          <a:prstGeom prst="rect">
            <a:avLst/>
          </a:prstGeom>
          <a:noFill/>
          <a:ln>
            <a:noFill/>
          </a:ln>
        </p:spPr>
        <p:txBody>
          <a:bodyPr anchorCtr="0" anchor="t" bIns="91425" lIns="91425" rIns="91425" tIns="91425">
            <a:noAutofit/>
          </a:bodyPr>
          <a:lstStyle/>
          <a:p>
            <a:pPr lvl="0" rtl="0">
              <a:spcBef>
                <a:spcPts val="0"/>
              </a:spcBef>
              <a:buNone/>
            </a:pPr>
            <a:r>
              <a:rPr lang="en-US" sz="1000">
                <a:solidFill>
                  <a:srgbClr val="999999"/>
                </a:solidFill>
              </a:rPr>
              <a:t>&lt;&lt;extends&gt;&gt;</a:t>
            </a:r>
          </a:p>
        </p:txBody>
      </p:sp>
      <p:cxnSp>
        <p:nvCxnSpPr>
          <p:cNvPr id="270" name="Shape 270"/>
          <p:cNvCxnSpPr>
            <a:stCxn id="215" idx="3"/>
            <a:endCxn id="267" idx="2"/>
          </p:cNvCxnSpPr>
          <p:nvPr/>
        </p:nvCxnSpPr>
        <p:spPr>
          <a:xfrm flipH="1" rot="10800000">
            <a:off x="3600400" y="1755950"/>
            <a:ext cx="1182900" cy="810000"/>
          </a:xfrm>
          <a:prstGeom prst="straightConnector1">
            <a:avLst/>
          </a:prstGeom>
          <a:noFill/>
          <a:ln cap="flat" cmpd="sng" w="9525">
            <a:solidFill>
              <a:srgbClr val="434343"/>
            </a:solidFill>
            <a:prstDash val="solid"/>
            <a:round/>
            <a:headEnd len="lg" w="lg" type="none"/>
            <a:tailEnd len="lg" w="lg" type="triangle"/>
          </a:ln>
        </p:spPr>
      </p:cxnSp>
      <p:cxnSp>
        <p:nvCxnSpPr>
          <p:cNvPr id="271" name="Shape 271"/>
          <p:cNvCxnSpPr>
            <a:stCxn id="267" idx="2"/>
            <a:endCxn id="253" idx="1"/>
          </p:cNvCxnSpPr>
          <p:nvPr/>
        </p:nvCxnSpPr>
        <p:spPr>
          <a:xfrm>
            <a:off x="4783375" y="1755975"/>
            <a:ext cx="2212500" cy="788400"/>
          </a:xfrm>
          <a:prstGeom prst="straightConnector1">
            <a:avLst/>
          </a:prstGeom>
          <a:noFill/>
          <a:ln cap="flat" cmpd="sng" w="9525">
            <a:solidFill>
              <a:srgbClr val="434343"/>
            </a:solidFill>
            <a:prstDash val="solid"/>
            <a:round/>
            <a:headEnd len="lg" w="lg" type="none"/>
            <a:tailEnd len="lg" w="lg" type="triangle"/>
          </a:ln>
        </p:spPr>
      </p:cxnSp>
      <p:sp>
        <p:nvSpPr>
          <p:cNvPr id="272" name="Shape 272"/>
          <p:cNvSpPr txBox="1"/>
          <p:nvPr/>
        </p:nvSpPr>
        <p:spPr>
          <a:xfrm>
            <a:off x="4892875" y="1781712"/>
            <a:ext cx="773700" cy="450900"/>
          </a:xfrm>
          <a:prstGeom prst="rect">
            <a:avLst/>
          </a:prstGeom>
          <a:noFill/>
          <a:ln>
            <a:noFill/>
          </a:ln>
        </p:spPr>
        <p:txBody>
          <a:bodyPr anchorCtr="0" anchor="t" bIns="91425" lIns="91425" rIns="91425" tIns="91425">
            <a:noAutofit/>
          </a:bodyPr>
          <a:lstStyle/>
          <a:p>
            <a:pPr lvl="0" rtl="0">
              <a:spcBef>
                <a:spcPts val="0"/>
              </a:spcBef>
              <a:buNone/>
            </a:pPr>
            <a:r>
              <a:rPr lang="en-US" sz="1000"/>
              <a:t>Observes</a:t>
            </a:r>
          </a:p>
          <a:p>
            <a:pPr lvl="0" rtl="0">
              <a:spcBef>
                <a:spcPts val="0"/>
              </a:spcBef>
              <a:buNone/>
            </a:pPr>
            <a:r>
              <a:rPr lang="en-US" sz="1000"/>
              <a:t>Time</a:t>
            </a:r>
          </a:p>
        </p:txBody>
      </p:sp>
      <p:sp>
        <p:nvSpPr>
          <p:cNvPr id="273" name="Shape 273"/>
          <p:cNvSpPr/>
          <p:nvPr/>
        </p:nvSpPr>
        <p:spPr>
          <a:xfrm>
            <a:off x="80675" y="1895937"/>
            <a:ext cx="18669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highlight>
                  <a:srgbClr val="00FF00"/>
                </a:highlight>
              </a:rPr>
              <a:t>NotificationController</a:t>
            </a:r>
          </a:p>
        </p:txBody>
      </p:sp>
      <p:sp>
        <p:nvSpPr>
          <p:cNvPr id="274" name="Shape 274"/>
          <p:cNvSpPr/>
          <p:nvPr/>
        </p:nvSpPr>
        <p:spPr>
          <a:xfrm>
            <a:off x="122900" y="1182088"/>
            <a:ext cx="15378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highlight>
                  <a:srgbClr val="00FF00"/>
                </a:highlight>
              </a:rPr>
              <a:t>NotificationView</a:t>
            </a:r>
          </a:p>
        </p:txBody>
      </p:sp>
      <p:sp>
        <p:nvSpPr>
          <p:cNvPr id="275" name="Shape 275"/>
          <p:cNvSpPr/>
          <p:nvPr/>
        </p:nvSpPr>
        <p:spPr>
          <a:xfrm>
            <a:off x="1939312" y="1203275"/>
            <a:ext cx="1655400" cy="449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US">
                <a:highlight>
                  <a:srgbClr val="00FF00"/>
                </a:highlight>
              </a:rPr>
              <a:t>NotificationModel</a:t>
            </a:r>
          </a:p>
        </p:txBody>
      </p:sp>
      <p:cxnSp>
        <p:nvCxnSpPr>
          <p:cNvPr id="276" name="Shape 276"/>
          <p:cNvCxnSpPr>
            <a:stCxn id="275" idx="3"/>
            <a:endCxn id="188" idx="0"/>
          </p:cNvCxnSpPr>
          <p:nvPr/>
        </p:nvCxnSpPr>
        <p:spPr>
          <a:xfrm>
            <a:off x="3594712" y="1427975"/>
            <a:ext cx="989700" cy="1386900"/>
          </a:xfrm>
          <a:prstGeom prst="straightConnector1">
            <a:avLst/>
          </a:prstGeom>
          <a:noFill/>
          <a:ln cap="flat" cmpd="sng" w="9525">
            <a:solidFill>
              <a:srgbClr val="B7B7B7"/>
            </a:solidFill>
            <a:prstDash val="solid"/>
            <a:round/>
            <a:headEnd len="lg" w="lg" type="none"/>
            <a:tailEnd len="lg" w="lg" type="triangle"/>
          </a:ln>
        </p:spPr>
      </p:cxnSp>
      <p:cxnSp>
        <p:nvCxnSpPr>
          <p:cNvPr id="277" name="Shape 277"/>
          <p:cNvCxnSpPr>
            <a:stCxn id="273" idx="2"/>
            <a:endCxn id="188" idx="1"/>
          </p:cNvCxnSpPr>
          <p:nvPr/>
        </p:nvCxnSpPr>
        <p:spPr>
          <a:xfrm>
            <a:off x="1014125" y="2345337"/>
            <a:ext cx="2832300" cy="694200"/>
          </a:xfrm>
          <a:prstGeom prst="straightConnector1">
            <a:avLst/>
          </a:prstGeom>
          <a:noFill/>
          <a:ln cap="flat" cmpd="sng" w="9525">
            <a:solidFill>
              <a:srgbClr val="B7B7B7"/>
            </a:solidFill>
            <a:prstDash val="solid"/>
            <a:round/>
            <a:headEnd len="lg" w="lg" type="none"/>
            <a:tailEnd len="lg" w="lg" type="triangle"/>
          </a:ln>
        </p:spPr>
      </p:cxnSp>
      <p:cxnSp>
        <p:nvCxnSpPr>
          <p:cNvPr id="278" name="Shape 278"/>
          <p:cNvCxnSpPr>
            <a:stCxn id="274" idx="3"/>
            <a:endCxn id="188" idx="0"/>
          </p:cNvCxnSpPr>
          <p:nvPr/>
        </p:nvCxnSpPr>
        <p:spPr>
          <a:xfrm>
            <a:off x="1660700" y="1406788"/>
            <a:ext cx="2923500" cy="1408200"/>
          </a:xfrm>
          <a:prstGeom prst="straightConnector1">
            <a:avLst/>
          </a:prstGeom>
          <a:noFill/>
          <a:ln cap="flat" cmpd="sng" w="9525">
            <a:solidFill>
              <a:srgbClr val="B7B7B7"/>
            </a:solidFill>
            <a:prstDash val="solid"/>
            <a:round/>
            <a:headEnd len="lg" w="lg" type="none"/>
            <a:tailEnd len="lg" w="lg" type="triangle"/>
          </a:ln>
        </p:spPr>
      </p:cxnSp>
      <p:sp>
        <p:nvSpPr>
          <p:cNvPr id="279" name="Shape 279"/>
          <p:cNvSpPr txBox="1"/>
          <p:nvPr/>
        </p:nvSpPr>
        <p:spPr>
          <a:xfrm>
            <a:off x="3436350" y="1840325"/>
            <a:ext cx="961800" cy="230400"/>
          </a:xfrm>
          <a:prstGeom prst="rect">
            <a:avLst/>
          </a:prstGeom>
          <a:noFill/>
          <a:ln>
            <a:noFill/>
          </a:ln>
        </p:spPr>
        <p:txBody>
          <a:bodyPr anchorCtr="0" anchor="t" bIns="91425" lIns="91425" rIns="91425" tIns="91425">
            <a:noAutofit/>
          </a:bodyPr>
          <a:lstStyle/>
          <a:p>
            <a:pPr lvl="0" rtl="0">
              <a:spcBef>
                <a:spcPts val="0"/>
              </a:spcBef>
              <a:buNone/>
            </a:pPr>
            <a:r>
              <a:rPr lang="en-US" sz="1000">
                <a:solidFill>
                  <a:srgbClr val="999999"/>
                </a:solidFill>
              </a:rPr>
              <a:t>&lt;&lt;extends&gt;&gt;</a:t>
            </a:r>
          </a:p>
        </p:txBody>
      </p:sp>
      <p:sp>
        <p:nvSpPr>
          <p:cNvPr id="280" name="Shape 280"/>
          <p:cNvSpPr txBox="1"/>
          <p:nvPr/>
        </p:nvSpPr>
        <p:spPr>
          <a:xfrm>
            <a:off x="2324475" y="1804575"/>
            <a:ext cx="961800" cy="230400"/>
          </a:xfrm>
          <a:prstGeom prst="rect">
            <a:avLst/>
          </a:prstGeom>
          <a:noFill/>
          <a:ln>
            <a:noFill/>
          </a:ln>
        </p:spPr>
        <p:txBody>
          <a:bodyPr anchorCtr="0" anchor="t" bIns="91425" lIns="91425" rIns="91425" tIns="91425">
            <a:noAutofit/>
          </a:bodyPr>
          <a:lstStyle/>
          <a:p>
            <a:pPr lvl="0" rtl="0">
              <a:spcBef>
                <a:spcPts val="0"/>
              </a:spcBef>
              <a:buNone/>
            </a:pPr>
            <a:r>
              <a:rPr lang="en-US" sz="1000">
                <a:solidFill>
                  <a:srgbClr val="999999"/>
                </a:solidFill>
              </a:rPr>
              <a:t>&lt;&lt;extends&gt;&gt;</a:t>
            </a:r>
          </a:p>
        </p:txBody>
      </p:sp>
      <p:sp>
        <p:nvSpPr>
          <p:cNvPr id="281" name="Shape 281"/>
          <p:cNvSpPr txBox="1"/>
          <p:nvPr/>
        </p:nvSpPr>
        <p:spPr>
          <a:xfrm>
            <a:off x="1402925" y="2452800"/>
            <a:ext cx="961800" cy="230400"/>
          </a:xfrm>
          <a:prstGeom prst="rect">
            <a:avLst/>
          </a:prstGeom>
          <a:noFill/>
          <a:ln>
            <a:noFill/>
          </a:ln>
        </p:spPr>
        <p:txBody>
          <a:bodyPr anchorCtr="0" anchor="t" bIns="91425" lIns="91425" rIns="91425" tIns="91425">
            <a:noAutofit/>
          </a:bodyPr>
          <a:lstStyle/>
          <a:p>
            <a:pPr lvl="0" rtl="0">
              <a:spcBef>
                <a:spcPts val="0"/>
              </a:spcBef>
              <a:buNone/>
            </a:pPr>
            <a:r>
              <a:rPr lang="en-US" sz="1000">
                <a:solidFill>
                  <a:srgbClr val="999999"/>
                </a:solidFill>
              </a:rPr>
              <a:t>&lt;&lt;extends&gt;&gt;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779462" y="381000"/>
            <a:ext cx="813593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Main algorithm </a:t>
            </a:r>
          </a:p>
        </p:txBody>
      </p:sp>
      <p:sp>
        <p:nvSpPr>
          <p:cNvPr id="288" name="Shape 288"/>
          <p:cNvSpPr txBox="1"/>
          <p:nvPr>
            <p:ph idx="1" type="body"/>
          </p:nvPr>
        </p:nvSpPr>
        <p:spPr>
          <a:xfrm>
            <a:off x="779462" y="1828800"/>
            <a:ext cx="7583486" cy="420846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None/>
            </a:pPr>
            <a:r>
              <a:rPr b="1" lang="en-US"/>
              <a:t>[Day Night Cycle]</a:t>
            </a:r>
          </a:p>
          <a:p>
            <a:pPr indent="0" lvl="0" marL="0" marR="0" rtl="0" algn="l">
              <a:spcBef>
                <a:spcPts val="0"/>
              </a:spcBef>
              <a:spcAft>
                <a:spcPts val="0"/>
              </a:spcAft>
              <a:buNone/>
            </a:pPr>
            <a:r>
              <a:rPr b="1" lang="en-US"/>
              <a:t>float dRange = 1 - minP;		</a:t>
            </a:r>
          </a:p>
          <a:p>
            <a:pPr indent="-69850" lvl="0" marL="0" marR="0" rtl="0" algn="l">
              <a:spcBef>
                <a:spcPts val="0"/>
              </a:spcBef>
              <a:spcAft>
                <a:spcPts val="0"/>
              </a:spcAft>
              <a:buClr>
                <a:schemeClr val="dk1"/>
              </a:buClr>
              <a:buSzPct val="50000"/>
              <a:buFont typeface="Arial"/>
              <a:buNone/>
            </a:pPr>
            <a:r>
              <a:rPr b="1" lang="en-US"/>
              <a:t>float dot = Mathf.Clamp01 ((Vector3.Dot (sun.forward, V3.down) - minP) / tRange); </a:t>
            </a:r>
          </a:p>
          <a:p>
            <a:pPr indent="-69850" lvl="0" marL="0" marR="0" rtl="0" algn="l">
              <a:spcBef>
                <a:spcPts val="0"/>
              </a:spcBef>
              <a:spcAft>
                <a:spcPts val="0"/>
              </a:spcAft>
              <a:buClr>
                <a:schemeClr val="dk1"/>
              </a:buClr>
              <a:buSzPct val="50000"/>
              <a:buFont typeface="Arial"/>
              <a:buNone/>
            </a:pPr>
            <a:r>
              <a:rPr b="1" lang="en-US"/>
              <a:t>float i = ((maxInten - minInten) * dot) + minInten;</a:t>
            </a:r>
          </a:p>
          <a:p>
            <a:pPr indent="0" lvl="0" marL="0" marR="0" rtl="0" algn="l">
              <a:spcBef>
                <a:spcPts val="0"/>
              </a:spcBef>
              <a:spcAft>
                <a:spcPts val="0"/>
              </a:spcAft>
              <a:buNone/>
            </a:pPr>
            <a:r>
              <a:rPr b="1" lang="en-US"/>
              <a:t>mainLight.intensity = i;</a:t>
            </a:r>
          </a:p>
          <a:p>
            <a:pPr indent="0" lvl="0" marL="0" marR="0" rtl="0" algn="l">
              <a:spcBef>
                <a:spcPts val="0"/>
              </a:spcBef>
              <a:spcAft>
                <a:spcPts val="0"/>
              </a:spcAft>
              <a:buNone/>
            </a:pPr>
            <a:r>
              <a:t/>
            </a:r>
            <a:endParaRPr b="1"/>
          </a:p>
          <a:p>
            <a:pPr indent="0" lvl="0" marL="0" marR="0" rtl="0" algn="l">
              <a:spcBef>
                <a:spcPts val="0"/>
              </a:spcBef>
              <a:spcAft>
                <a:spcPts val="0"/>
              </a:spcAft>
              <a:buNone/>
            </a:pPr>
            <a:r>
              <a:rPr b="1" lang="en-US"/>
              <a:t>if (dot &gt; 0) </a:t>
            </a:r>
          </a:p>
          <a:p>
            <a:pPr indent="0" lvl="0" marL="0" marR="0" rtl="0" algn="l">
              <a:spcBef>
                <a:spcPts val="0"/>
              </a:spcBef>
              <a:spcAft>
                <a:spcPts val="0"/>
              </a:spcAft>
              <a:buNone/>
            </a:pPr>
            <a:r>
              <a:rPr b="1" lang="en-US"/>
              <a:t>	Rotate (daySpeed * Time.deltaTime * skySpeed);</a:t>
            </a:r>
          </a:p>
          <a:p>
            <a:pPr indent="0" lvl="0" marL="0" marR="0" rtl="0" algn="l">
              <a:spcBef>
                <a:spcPts val="0"/>
              </a:spcBef>
              <a:spcAft>
                <a:spcPts val="0"/>
              </a:spcAft>
              <a:buNone/>
            </a:pPr>
            <a:r>
              <a:rPr b="1" lang="en-US"/>
              <a:t>else</a:t>
            </a:r>
          </a:p>
          <a:p>
            <a:pPr indent="457200" lvl="0" marL="0" marR="0" rtl="0" algn="l">
              <a:spcBef>
                <a:spcPts val="0"/>
              </a:spcBef>
              <a:spcAft>
                <a:spcPts val="0"/>
              </a:spcAft>
              <a:buNone/>
            </a:pPr>
            <a:r>
              <a:rPr b="1" lang="en-US"/>
              <a:t>Rotate (nightSpeed * Time.deltaTime * skySpeed);</a:t>
            </a:r>
          </a:p>
          <a:p>
            <a:pPr indent="-69850" lvl="0" marL="0" marR="0" rtl="0" algn="l">
              <a:spcBef>
                <a:spcPts val="0"/>
              </a:spcBef>
              <a:spcAft>
                <a:spcPts val="0"/>
              </a:spcAft>
              <a:buClr>
                <a:schemeClr val="dk1"/>
              </a:buClr>
              <a:buSzPct val="50000"/>
              <a:buFont typeface="Arial"/>
              <a:buNone/>
            </a:pPr>
            <a:r>
              <a:t/>
            </a:r>
            <a:endParaRPr b="1"/>
          </a:p>
          <a:p>
            <a:pPr indent="0" lvl="0" marL="0" marR="0" rtl="0" algn="l">
              <a:spcBef>
                <a:spcPts val="0"/>
              </a:spcBef>
              <a:spcAft>
                <a:spcPts val="0"/>
              </a:spcAft>
              <a:buNone/>
            </a:pPr>
            <a:r>
              <a:t/>
            </a:r>
            <a:endParaRPr b="1"/>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A4C2F4"/>
        </a:solidFill>
      </p:bgPr>
    </p:bg>
    <p:spTree>
      <p:nvGrpSpPr>
        <p:cNvPr id="293" name="Shape 293"/>
        <p:cNvGrpSpPr/>
        <p:nvPr/>
      </p:nvGrpSpPr>
      <p:grpSpPr>
        <a:xfrm>
          <a:off x="0" y="0"/>
          <a:ext cx="0" cy="0"/>
          <a:chOff x="0" y="0"/>
          <a:chExt cx="0" cy="0"/>
        </a:xfrm>
      </p:grpSpPr>
      <p:sp>
        <p:nvSpPr>
          <p:cNvPr id="294" name="Shape 294"/>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lang="en-US"/>
              <a:t>Test Case</a:t>
            </a:r>
          </a:p>
        </p:txBody>
      </p:sp>
      <p:sp>
        <p:nvSpPr>
          <p:cNvPr id="295" name="Shape 295"/>
          <p:cNvSpPr txBox="1"/>
          <p:nvPr>
            <p:ph idx="1" type="body"/>
          </p:nvPr>
        </p:nvSpPr>
        <p:spPr>
          <a:xfrm>
            <a:off x="780250" y="1425575"/>
            <a:ext cx="7583400" cy="4208400"/>
          </a:xfrm>
          <a:prstGeom prst="rect">
            <a:avLst/>
          </a:prstGeom>
          <a:noFill/>
          <a:ln>
            <a:noFill/>
          </a:ln>
        </p:spPr>
        <p:txBody>
          <a:bodyPr anchorCtr="0" anchor="t" bIns="45700" lIns="91425" rIns="91425" tIns="45700">
            <a:noAutofit/>
          </a:bodyPr>
          <a:lstStyle/>
          <a:p>
            <a:pPr indent="-69850" lvl="0" marL="0" rtl="0">
              <a:spcBef>
                <a:spcPts val="0"/>
              </a:spcBef>
              <a:buClr>
                <a:srgbClr val="000000"/>
              </a:buClr>
              <a:buSzPct val="68750"/>
              <a:buFont typeface="Arial"/>
              <a:buNone/>
            </a:pPr>
            <a:r>
              <a:rPr lang="en-US" sz="1600">
                <a:solidFill>
                  <a:srgbClr val="000000"/>
                </a:solidFill>
                <a:latin typeface="Times New Roman"/>
                <a:ea typeface="Times New Roman"/>
                <a:cs typeface="Times New Roman"/>
                <a:sym typeface="Times New Roman"/>
              </a:rPr>
              <a:t>TestID: Notification_001</a:t>
            </a:r>
          </a:p>
          <a:p>
            <a:pPr indent="-69850" lvl="0" marL="0" rtl="0">
              <a:spcBef>
                <a:spcPts val="0"/>
              </a:spcBef>
              <a:buClr>
                <a:srgbClr val="000000"/>
              </a:buClr>
              <a:buSzPct val="68750"/>
              <a:buFont typeface="Arial"/>
              <a:buNone/>
            </a:pPr>
            <a:r>
              <a:t/>
            </a:r>
            <a:endParaRPr sz="1600">
              <a:solidFill>
                <a:srgbClr val="000000"/>
              </a:solidFill>
              <a:latin typeface="Times New Roman"/>
              <a:ea typeface="Times New Roman"/>
              <a:cs typeface="Times New Roman"/>
              <a:sym typeface="Times New Roman"/>
            </a:endParaRPr>
          </a:p>
          <a:p>
            <a:pPr indent="-69850" lvl="0" marL="0" rtl="0">
              <a:spcBef>
                <a:spcPts val="0"/>
              </a:spcBef>
              <a:buClr>
                <a:srgbClr val="000000"/>
              </a:buClr>
              <a:buSzPct val="68750"/>
              <a:buFont typeface="Arial"/>
              <a:buNone/>
            </a:pPr>
            <a:r>
              <a:rPr lang="en-US" sz="1600">
                <a:solidFill>
                  <a:srgbClr val="000000"/>
                </a:solidFill>
                <a:latin typeface="Times New Roman"/>
                <a:ea typeface="Times New Roman"/>
                <a:cs typeface="Times New Roman"/>
                <a:sym typeface="Times New Roman"/>
              </a:rPr>
              <a:t>Objective: Notification Pop up is enabled when the model emission has passed a certain limit. It will give detail on the room name, and the amount of emission it is giving off. The space bar will close the popup and add it to the quest panel that can be viewed when pressing ‘i’. </a:t>
            </a:r>
          </a:p>
          <a:p>
            <a:pPr indent="-69850" lvl="0" marL="0" rtl="0">
              <a:spcBef>
                <a:spcPts val="0"/>
              </a:spcBef>
              <a:buClr>
                <a:srgbClr val="000000"/>
              </a:buClr>
              <a:buSzPct val="68750"/>
              <a:buFont typeface="Arial"/>
              <a:buNone/>
            </a:pPr>
            <a:r>
              <a:t/>
            </a:r>
            <a:endParaRPr sz="1600">
              <a:solidFill>
                <a:srgbClr val="000000"/>
              </a:solidFill>
              <a:latin typeface="Times New Roman"/>
              <a:ea typeface="Times New Roman"/>
              <a:cs typeface="Times New Roman"/>
              <a:sym typeface="Times New Roman"/>
            </a:endParaRPr>
          </a:p>
          <a:p>
            <a:pPr indent="-69850" lvl="0" marL="0" rtl="0">
              <a:spcBef>
                <a:spcPts val="0"/>
              </a:spcBef>
              <a:buClr>
                <a:srgbClr val="000000"/>
              </a:buClr>
              <a:buSzPct val="68750"/>
              <a:buFont typeface="Arial"/>
              <a:buNone/>
            </a:pPr>
            <a:r>
              <a:rPr lang="en-US" sz="1600">
                <a:solidFill>
                  <a:srgbClr val="000000"/>
                </a:solidFill>
                <a:latin typeface="Times New Roman"/>
                <a:ea typeface="Times New Roman"/>
                <a:cs typeface="Times New Roman"/>
                <a:sym typeface="Times New Roman"/>
              </a:rPr>
              <a:t>Steps:</a:t>
            </a:r>
          </a:p>
          <a:p>
            <a:pPr indent="-330200" lvl="0" marL="457200" rtl="0">
              <a:spcBef>
                <a:spcPts val="0"/>
              </a:spcBef>
              <a:buClr>
                <a:srgbClr val="000000"/>
              </a:buClr>
              <a:buSzPct val="100000"/>
              <a:buFont typeface="Times New Roman"/>
              <a:buAutoNum type="arabicPeriod"/>
            </a:pPr>
            <a:r>
              <a:rPr lang="en-US" sz="1600">
                <a:solidFill>
                  <a:srgbClr val="000000"/>
                </a:solidFill>
                <a:latin typeface="Times New Roman"/>
                <a:ea typeface="Times New Roman"/>
                <a:cs typeface="Times New Roman"/>
                <a:sym typeface="Times New Roman"/>
              </a:rPr>
              <a:t>Set Limit, input room names in the model script. </a:t>
            </a:r>
          </a:p>
          <a:p>
            <a:pPr indent="-330200" lvl="0" marL="457200" rtl="0">
              <a:spcBef>
                <a:spcPts val="0"/>
              </a:spcBef>
              <a:buClr>
                <a:srgbClr val="000000"/>
              </a:buClr>
              <a:buSzPct val="100000"/>
              <a:buFont typeface="Times New Roman"/>
              <a:buAutoNum type="arabicPeriod"/>
            </a:pPr>
            <a:r>
              <a:rPr lang="en-US" sz="1600">
                <a:solidFill>
                  <a:srgbClr val="000000"/>
                </a:solidFill>
                <a:latin typeface="Times New Roman"/>
                <a:ea typeface="Times New Roman"/>
                <a:cs typeface="Times New Roman"/>
                <a:sym typeface="Times New Roman"/>
              </a:rPr>
              <a:t>Add a random number b/w 1 - 10 to emission every frame.</a:t>
            </a:r>
          </a:p>
          <a:p>
            <a:pPr indent="-330200" lvl="0" marL="457200" rtl="0">
              <a:spcBef>
                <a:spcPts val="0"/>
              </a:spcBef>
              <a:buClr>
                <a:srgbClr val="000000"/>
              </a:buClr>
              <a:buSzPct val="100000"/>
              <a:buFont typeface="Times New Roman"/>
              <a:buAutoNum type="arabicPeriod"/>
            </a:pPr>
            <a:r>
              <a:rPr lang="en-US" sz="1600">
                <a:solidFill>
                  <a:srgbClr val="000000"/>
                </a:solidFill>
                <a:latin typeface="Times New Roman"/>
                <a:ea typeface="Times New Roman"/>
                <a:cs typeface="Times New Roman"/>
                <a:sym typeface="Times New Roman"/>
              </a:rPr>
              <a:t>If popup, press Spacebar to close.</a:t>
            </a:r>
          </a:p>
          <a:p>
            <a:pPr indent="-330200" lvl="0" marL="457200" rtl="0">
              <a:spcBef>
                <a:spcPts val="0"/>
              </a:spcBef>
              <a:buClr>
                <a:srgbClr val="000000"/>
              </a:buClr>
              <a:buSzPct val="100000"/>
              <a:buFont typeface="Times New Roman"/>
              <a:buAutoNum type="arabicPeriod"/>
            </a:pPr>
            <a:r>
              <a:rPr lang="en-US" sz="1600">
                <a:solidFill>
                  <a:srgbClr val="000000"/>
                </a:solidFill>
                <a:latin typeface="Times New Roman"/>
                <a:ea typeface="Times New Roman"/>
                <a:cs typeface="Times New Roman"/>
                <a:sym typeface="Times New Roman"/>
              </a:rPr>
              <a:t>If disabled press ‘i’ to open quest panel</a:t>
            </a:r>
          </a:p>
          <a:p>
            <a:pPr indent="-69850" lvl="0" marL="0" rtl="0">
              <a:spcBef>
                <a:spcPts val="0"/>
              </a:spcBef>
              <a:buClr>
                <a:srgbClr val="000000"/>
              </a:buClr>
              <a:buSzPct val="68750"/>
              <a:buFont typeface="Arial"/>
              <a:buNone/>
            </a:pPr>
            <a:r>
              <a:t/>
            </a:r>
            <a:endParaRPr sz="1600">
              <a:solidFill>
                <a:srgbClr val="000000"/>
              </a:solidFill>
              <a:latin typeface="Times New Roman"/>
              <a:ea typeface="Times New Roman"/>
              <a:cs typeface="Times New Roman"/>
              <a:sym typeface="Times New Roman"/>
            </a:endParaRPr>
          </a:p>
          <a:p>
            <a:pPr indent="-69850" lvl="0" marL="0" rtl="0">
              <a:spcBef>
                <a:spcPts val="0"/>
              </a:spcBef>
              <a:buClr>
                <a:srgbClr val="000000"/>
              </a:buClr>
              <a:buSzPct val="68750"/>
              <a:buFont typeface="Arial"/>
              <a:buNone/>
            </a:pPr>
            <a:r>
              <a:rPr lang="en-US" sz="1600">
                <a:solidFill>
                  <a:srgbClr val="000000"/>
                </a:solidFill>
                <a:latin typeface="Times New Roman"/>
                <a:ea typeface="Times New Roman"/>
                <a:cs typeface="Times New Roman"/>
                <a:sym typeface="Times New Roman"/>
              </a:rPr>
              <a:t>Expected Results:</a:t>
            </a:r>
          </a:p>
          <a:p>
            <a:pPr indent="-69850" lvl="0" marL="0" rtl="0">
              <a:spcBef>
                <a:spcPts val="0"/>
              </a:spcBef>
              <a:buClr>
                <a:srgbClr val="000000"/>
              </a:buClr>
              <a:buSzPct val="68750"/>
              <a:buFont typeface="Arial"/>
              <a:buNone/>
            </a:pPr>
            <a:r>
              <a:rPr lang="en-US" sz="1600">
                <a:solidFill>
                  <a:srgbClr val="000000"/>
                </a:solidFill>
                <a:latin typeface="Times New Roman"/>
                <a:ea typeface="Times New Roman"/>
                <a:cs typeface="Times New Roman"/>
                <a:sym typeface="Times New Roman"/>
              </a:rPr>
              <a:t>The popup should have faded in with the inputted room names, and their respective emission levels in the info section. SpaceBar should have slowly faded out the panel ‘i’ should have shown a panel at the bottom with the quest info buttons.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Summary</a:t>
            </a:r>
          </a:p>
        </p:txBody>
      </p:sp>
      <p:sp>
        <p:nvSpPr>
          <p:cNvPr id="302" name="Shape 302"/>
          <p:cNvSpPr txBox="1"/>
          <p:nvPr>
            <p:ph idx="1" type="body"/>
          </p:nvPr>
        </p:nvSpPr>
        <p:spPr>
          <a:xfrm>
            <a:off x="780287" y="1802550"/>
            <a:ext cx="7583400" cy="4208400"/>
          </a:xfrm>
          <a:prstGeom prst="rect">
            <a:avLst/>
          </a:prstGeom>
          <a:noFill/>
          <a:ln>
            <a:noFill/>
          </a:ln>
        </p:spPr>
        <p:txBody>
          <a:bodyPr anchorCtr="0" anchor="t" bIns="45700" lIns="91425" rIns="91425" tIns="45700">
            <a:noAutofit/>
          </a:bodyPr>
          <a:lstStyle/>
          <a:p>
            <a:pPr indent="0" lvl="0" marL="0" marR="0" rtl="0" algn="l">
              <a:spcBef>
                <a:spcPts val="2000"/>
              </a:spcBef>
              <a:spcAft>
                <a:spcPts val="0"/>
              </a:spcAft>
              <a:buNone/>
            </a:pPr>
            <a:r>
              <a:rPr lang="en-US"/>
              <a:t>Building a simulation to test android application in Unity engine in order to test effectiveness in an affordable manner. </a:t>
            </a:r>
          </a:p>
          <a:p>
            <a:pPr indent="0" lvl="0" marL="0" marR="0" rtl="0" algn="l">
              <a:spcBef>
                <a:spcPts val="2000"/>
              </a:spcBef>
              <a:spcAft>
                <a:spcPts val="0"/>
              </a:spcAft>
              <a:buNone/>
            </a:pPr>
            <a:r>
              <a:rPr lang="en-US"/>
              <a:t>email: </a:t>
            </a:r>
            <a:r>
              <a:rPr lang="en-US" u="sng">
                <a:solidFill>
                  <a:schemeClr val="hlink"/>
                </a:solidFill>
                <a:hlinkClick r:id="rId3"/>
              </a:rPr>
              <a:t>emvina@fiu.edu</a:t>
            </a:r>
          </a:p>
          <a:p>
            <a:pPr indent="0" lvl="0" marL="0" marR="0" rtl="0" algn="l">
              <a:spcBef>
                <a:spcPts val="2000"/>
              </a:spcBef>
              <a:spcAft>
                <a:spcPts val="0"/>
              </a:spcAft>
              <a:buNone/>
            </a:pPr>
            <a:r>
              <a:t/>
            </a:r>
            <a:endParaRPr/>
          </a:p>
          <a:p>
            <a:pPr indent="0" lvl="0" marL="0" marR="0" rtl="0" algn="l">
              <a:spcBef>
                <a:spcPts val="2000"/>
              </a:spcBef>
              <a:spcAft>
                <a:spcPts val="0"/>
              </a:spcAft>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idx="1" type="body"/>
          </p:nvPr>
        </p:nvSpPr>
        <p:spPr>
          <a:xfrm>
            <a:off x="779462" y="1828800"/>
            <a:ext cx="7583400" cy="4208400"/>
          </a:xfrm>
          <a:prstGeom prst="rect">
            <a:avLst/>
          </a:prstGeom>
        </p:spPr>
        <p:txBody>
          <a:bodyPr anchorCtr="0" anchor="t" bIns="91425" lIns="91425" rIns="91425" tIns="91425">
            <a:noAutofit/>
          </a:bodyPr>
          <a:lstStyle/>
          <a:p>
            <a:pPr lvl="0" rtl="0" algn="ctr">
              <a:spcBef>
                <a:spcPts val="0"/>
              </a:spcBef>
              <a:buNone/>
            </a:pPr>
            <a:r>
              <a:t/>
            </a:r>
            <a:endParaRPr sz="3800"/>
          </a:p>
          <a:p>
            <a:pPr indent="-69850" lvl="0" marL="0" rtl="0" algn="ctr">
              <a:spcBef>
                <a:spcPts val="0"/>
              </a:spcBef>
              <a:buClr>
                <a:schemeClr val="dk1"/>
              </a:buClr>
              <a:buSzPct val="28947"/>
              <a:buFont typeface="Arial"/>
              <a:buNone/>
            </a:pPr>
            <a:r>
              <a:rPr lang="en-US" sz="3800"/>
              <a:t>Thank you!</a:t>
            </a:r>
          </a:p>
          <a:p>
            <a:pPr indent="-69850" lvl="0" marL="0" rtl="0" algn="ctr">
              <a:spcBef>
                <a:spcPts val="0"/>
              </a:spcBef>
              <a:buClr>
                <a:schemeClr val="dk1"/>
              </a:buClr>
              <a:buSzPct val="28947"/>
              <a:buFont typeface="Arial"/>
              <a:buNone/>
            </a:pPr>
            <a:r>
              <a:t/>
            </a:r>
            <a:endParaRPr sz="3800"/>
          </a:p>
          <a:p>
            <a:pPr indent="0" lvl="0" marL="0" algn="ctr">
              <a:spcBef>
                <a:spcPts val="0"/>
              </a:spcBef>
              <a:buNone/>
            </a:pPr>
            <a:r>
              <a:t/>
            </a:r>
            <a:endParaRPr sz="380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A4C2F4"/>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Problem definition</a:t>
            </a:r>
          </a:p>
        </p:txBody>
      </p:sp>
      <p:sp>
        <p:nvSpPr>
          <p:cNvPr id="83" name="Shape 83"/>
          <p:cNvSpPr txBox="1"/>
          <p:nvPr>
            <p:ph idx="1" type="body"/>
          </p:nvPr>
        </p:nvSpPr>
        <p:spPr>
          <a:xfrm>
            <a:off x="779462" y="1524000"/>
            <a:ext cx="7583486" cy="4208462"/>
          </a:xfrm>
          <a:prstGeom prst="rect">
            <a:avLst/>
          </a:prstGeom>
          <a:noFill/>
          <a:ln>
            <a:noFill/>
          </a:ln>
        </p:spPr>
        <p:txBody>
          <a:bodyPr anchorCtr="0" anchor="t" bIns="45700" lIns="91425" rIns="91425" tIns="45700">
            <a:noAutofit/>
          </a:bodyPr>
          <a:lstStyle/>
          <a:p>
            <a:pPr indent="-282575" lvl="0" marL="282575" marR="0" rtl="0" algn="l">
              <a:spcBef>
                <a:spcPts val="0"/>
              </a:spcBef>
              <a:spcAft>
                <a:spcPts val="0"/>
              </a:spcAft>
              <a:buClr>
                <a:srgbClr val="001D4D"/>
              </a:buClr>
              <a:buSzPct val="100000"/>
              <a:buFont typeface="Noto Sans Symbols"/>
              <a:buChar char="●"/>
            </a:pPr>
            <a:r>
              <a:rPr lang="en-US" sz="1800"/>
              <a:t>Problem: There is a working app but no building to integrate with.</a:t>
            </a:r>
          </a:p>
          <a:p>
            <a:pPr indent="266700" lvl="1" marR="0" rtl="0" algn="l">
              <a:spcBef>
                <a:spcPts val="0"/>
              </a:spcBef>
              <a:spcAft>
                <a:spcPts val="0"/>
              </a:spcAft>
              <a:buClr>
                <a:srgbClr val="001D4D"/>
              </a:buClr>
              <a:buSzPct val="100000"/>
              <a:buFont typeface="Noto Sans Symbols"/>
              <a:buChar char="●"/>
            </a:pPr>
            <a:r>
              <a:rPr lang="en-US" sz="1800"/>
              <a:t>Hardware too expensive</a:t>
            </a:r>
          </a:p>
          <a:p>
            <a:pPr indent="266700" lvl="1" marR="0" rtl="0" algn="l">
              <a:spcBef>
                <a:spcPts val="0"/>
              </a:spcBef>
              <a:spcAft>
                <a:spcPts val="0"/>
              </a:spcAft>
              <a:buClr>
                <a:srgbClr val="001D4D"/>
              </a:buClr>
              <a:buSzPct val="100000"/>
              <a:buFont typeface="Noto Sans Symbols"/>
              <a:buChar char="●"/>
            </a:pPr>
            <a:r>
              <a:rPr lang="en-US" sz="1800"/>
              <a:t>Takes too long to install</a:t>
            </a:r>
          </a:p>
          <a:p>
            <a:pPr indent="266700" lvl="1" marR="0" rtl="0" algn="l">
              <a:spcBef>
                <a:spcPts val="0"/>
              </a:spcBef>
              <a:spcAft>
                <a:spcPts val="0"/>
              </a:spcAft>
              <a:buClr>
                <a:srgbClr val="001D4D"/>
              </a:buClr>
              <a:buSzPct val="100000"/>
              <a:buFont typeface="Noto Sans Symbols"/>
              <a:buChar char="●"/>
            </a:pPr>
            <a:r>
              <a:rPr lang="en-US" sz="1800"/>
              <a:t>Testing is affected </a:t>
            </a:r>
          </a:p>
          <a:p>
            <a:pPr indent="0" lvl="0" marL="457200" marR="0" rtl="0" algn="l">
              <a:spcBef>
                <a:spcPts val="0"/>
              </a:spcBef>
              <a:spcAft>
                <a:spcPts val="0"/>
              </a:spcAft>
              <a:buNone/>
            </a:pPr>
            <a:r>
              <a:t/>
            </a:r>
            <a:endParaRPr sz="1800"/>
          </a:p>
          <a:p>
            <a:pPr indent="-282575" lvl="0" marL="282575" marR="0" rtl="0" algn="l">
              <a:spcBef>
                <a:spcPts val="0"/>
              </a:spcBef>
              <a:spcAft>
                <a:spcPts val="0"/>
              </a:spcAft>
              <a:buClr>
                <a:srgbClr val="001D4D"/>
              </a:buClr>
              <a:buSzPct val="100000"/>
              <a:buFont typeface="Noto Sans Symbols"/>
              <a:buChar char="●"/>
            </a:pPr>
            <a:r>
              <a:rPr b="0" i="0" lang="en-US" sz="1800" u="none" cap="none" strike="noStrike">
                <a:solidFill>
                  <a:srgbClr val="001D4D"/>
                </a:solidFill>
                <a:latin typeface="Trebuchet MS"/>
                <a:ea typeface="Trebuchet MS"/>
                <a:cs typeface="Trebuchet MS"/>
                <a:sym typeface="Trebuchet MS"/>
              </a:rPr>
              <a:t>Whole Project:</a:t>
            </a:r>
          </a:p>
          <a:p>
            <a:pPr indent="0" lvl="0" marL="457200" marR="0" rtl="0" algn="l">
              <a:spcBef>
                <a:spcPts val="600"/>
              </a:spcBef>
              <a:spcAft>
                <a:spcPts val="0"/>
              </a:spcAft>
              <a:buNone/>
            </a:pPr>
            <a:r>
              <a:rPr lang="en-US" sz="1600"/>
              <a:t>Create a Simulation to test the functionality of the Smart Building application with in a realistic lighting environment. </a:t>
            </a:r>
          </a:p>
          <a:p>
            <a:pPr indent="-282575" lvl="0" marL="282575" marR="0" rtl="0" algn="l">
              <a:spcBef>
                <a:spcPts val="2000"/>
              </a:spcBef>
              <a:spcAft>
                <a:spcPts val="0"/>
              </a:spcAft>
              <a:buClr>
                <a:srgbClr val="001D4D"/>
              </a:buClr>
              <a:buSzPct val="100000"/>
              <a:buFont typeface="Noto Sans Symbols"/>
              <a:buChar char="●"/>
            </a:pPr>
            <a:r>
              <a:rPr b="0" i="0" lang="en-US" sz="1800" u="none" cap="none" strike="noStrike">
                <a:solidFill>
                  <a:srgbClr val="001D4D"/>
                </a:solidFill>
                <a:latin typeface="Trebuchet MS"/>
                <a:ea typeface="Trebuchet MS"/>
                <a:cs typeface="Trebuchet MS"/>
                <a:sym typeface="Trebuchet MS"/>
              </a:rPr>
              <a:t>My Part:</a:t>
            </a:r>
          </a:p>
          <a:p>
            <a:pPr indent="0" lvl="0" marL="457200" marR="0" rtl="0" algn="l">
              <a:spcBef>
                <a:spcPts val="2000"/>
              </a:spcBef>
              <a:spcAft>
                <a:spcPts val="0"/>
              </a:spcAft>
              <a:buNone/>
            </a:pPr>
            <a:r>
              <a:rPr lang="en-US" sz="1800"/>
              <a:t>Modeling, Lighting, and Creating components to create and effective simulation to test android application functionality</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Project Management</a:t>
            </a:r>
          </a:p>
        </p:txBody>
      </p:sp>
      <p:graphicFrame>
        <p:nvGraphicFramePr>
          <p:cNvPr id="90" name="Shape 90"/>
          <p:cNvGraphicFramePr/>
          <p:nvPr/>
        </p:nvGraphicFramePr>
        <p:xfrm>
          <a:off x="574350" y="1502950"/>
          <a:ext cx="3000000" cy="3000000"/>
        </p:xfrm>
        <a:graphic>
          <a:graphicData uri="http://schemas.openxmlformats.org/drawingml/2006/table">
            <a:tbl>
              <a:tblPr>
                <a:noFill/>
                <a:tableStyleId>{2BC74D40-B9B9-4AEC-8785-F875B418F4AD}</a:tableStyleId>
              </a:tblPr>
              <a:tblGrid>
                <a:gridCol w="1164725"/>
                <a:gridCol w="1164725"/>
                <a:gridCol w="1164725"/>
                <a:gridCol w="1164725"/>
                <a:gridCol w="1164725"/>
                <a:gridCol w="1164725"/>
                <a:gridCol w="1164725"/>
              </a:tblGrid>
              <a:tr h="405725">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rPr lang="en-US"/>
                        <a:t>Week 1</a:t>
                      </a:r>
                    </a:p>
                  </a:txBody>
                  <a:tcPr marT="91425" marB="91425" marR="91425" marL="91425"/>
                </a:tc>
                <a:tc>
                  <a:txBody>
                    <a:bodyPr>
                      <a:noAutofit/>
                    </a:bodyPr>
                    <a:lstStyle/>
                    <a:p>
                      <a:pPr lvl="0">
                        <a:spcBef>
                          <a:spcPts val="0"/>
                        </a:spcBef>
                        <a:buNone/>
                      </a:pPr>
                      <a:r>
                        <a:rPr lang="en-US"/>
                        <a:t>Week 2</a:t>
                      </a:r>
                    </a:p>
                  </a:txBody>
                  <a:tcPr marT="91425" marB="91425" marR="91425" marL="91425"/>
                </a:tc>
                <a:tc>
                  <a:txBody>
                    <a:bodyPr>
                      <a:noAutofit/>
                    </a:bodyPr>
                    <a:lstStyle/>
                    <a:p>
                      <a:pPr lvl="0">
                        <a:spcBef>
                          <a:spcPts val="0"/>
                        </a:spcBef>
                        <a:buNone/>
                      </a:pPr>
                      <a:r>
                        <a:rPr lang="en-US"/>
                        <a:t>Week 3</a:t>
                      </a:r>
                    </a:p>
                  </a:txBody>
                  <a:tcPr marT="91425" marB="91425" marR="91425" marL="91425"/>
                </a:tc>
                <a:tc>
                  <a:txBody>
                    <a:bodyPr>
                      <a:noAutofit/>
                    </a:bodyPr>
                    <a:lstStyle/>
                    <a:p>
                      <a:pPr lvl="0">
                        <a:spcBef>
                          <a:spcPts val="0"/>
                        </a:spcBef>
                        <a:buNone/>
                      </a:pPr>
                      <a:r>
                        <a:rPr lang="en-US"/>
                        <a:t>Week 4</a:t>
                      </a:r>
                    </a:p>
                  </a:txBody>
                  <a:tcPr marT="91425" marB="91425" marR="91425" marL="91425"/>
                </a:tc>
                <a:tc>
                  <a:txBody>
                    <a:bodyPr>
                      <a:noAutofit/>
                    </a:bodyPr>
                    <a:lstStyle/>
                    <a:p>
                      <a:pPr lvl="0">
                        <a:spcBef>
                          <a:spcPts val="0"/>
                        </a:spcBef>
                        <a:buNone/>
                      </a:pPr>
                      <a:r>
                        <a:rPr lang="en-US"/>
                        <a:t>Week 5</a:t>
                      </a:r>
                    </a:p>
                  </a:txBody>
                  <a:tcPr marT="91425" marB="91425" marR="91425" marL="91425"/>
                </a:tc>
                <a:tc>
                  <a:txBody>
                    <a:bodyPr>
                      <a:noAutofit/>
                    </a:bodyPr>
                    <a:lstStyle/>
                    <a:p>
                      <a:pPr lvl="0">
                        <a:spcBef>
                          <a:spcPts val="0"/>
                        </a:spcBef>
                        <a:buNone/>
                      </a:pPr>
                      <a:r>
                        <a:rPr lang="en-US"/>
                        <a:t>Week 6</a:t>
                      </a:r>
                    </a:p>
                  </a:txBody>
                  <a:tcPr marT="91425" marB="91425" marR="91425" marL="91425"/>
                </a:tc>
              </a:tr>
              <a:tr h="405725">
                <a:tc>
                  <a:txBody>
                    <a:bodyPr>
                      <a:noAutofit/>
                    </a:bodyPr>
                    <a:lstStyle/>
                    <a:p>
                      <a:pPr lvl="0">
                        <a:spcBef>
                          <a:spcPts val="0"/>
                        </a:spcBef>
                        <a:buNone/>
                      </a:pPr>
                      <a:r>
                        <a:rPr b="1" lang="en-US"/>
                        <a:t>Sprint 1</a:t>
                      </a:r>
                    </a:p>
                  </a:txBody>
                  <a:tcPr marT="91425" marB="91425" marR="91425" marL="91425"/>
                </a:tc>
                <a:tc rowSpan="8">
                  <a:txBody>
                    <a:bodyPr>
                      <a:noAutofit/>
                    </a:bodyPr>
                    <a:lstStyle/>
                    <a:p>
                      <a:pPr lvl="0">
                        <a:spcBef>
                          <a:spcPts val="0"/>
                        </a:spcBef>
                        <a:buNone/>
                      </a:pPr>
                      <a:r>
                        <a:t/>
                      </a:r>
                      <a:endParaRPr/>
                    </a:p>
                  </a:txBody>
                  <a:tcPr marT="91425" marB="91425" marR="91425" marL="91425"/>
                </a:tc>
                <a:tc rowSpan="8">
                  <a:txBody>
                    <a:bodyPr>
                      <a:noAutofit/>
                    </a:bodyPr>
                    <a:lstStyle/>
                    <a:p>
                      <a:pPr lvl="0">
                        <a:spcBef>
                          <a:spcPts val="0"/>
                        </a:spcBef>
                        <a:buNone/>
                      </a:pPr>
                      <a:r>
                        <a:t/>
                      </a:r>
                      <a:endParaRPr/>
                    </a:p>
                  </a:txBody>
                  <a:tcPr marT="91425" marB="91425" marR="91425" marL="91425"/>
                </a:tc>
                <a:tc rowSpan="8">
                  <a:txBody>
                    <a:bodyPr>
                      <a:noAutofit/>
                    </a:bodyPr>
                    <a:lstStyle/>
                    <a:p>
                      <a:pPr lvl="0">
                        <a:spcBef>
                          <a:spcPts val="0"/>
                        </a:spcBef>
                        <a:buNone/>
                      </a:pPr>
                      <a:r>
                        <a:t/>
                      </a:r>
                      <a:endParaRPr/>
                    </a:p>
                  </a:txBody>
                  <a:tcPr marT="91425" marB="91425" marR="91425" marL="91425"/>
                </a:tc>
                <a:tc rowSpan="8">
                  <a:txBody>
                    <a:bodyPr>
                      <a:noAutofit/>
                    </a:bodyPr>
                    <a:lstStyle/>
                    <a:p>
                      <a:pPr lvl="0">
                        <a:spcBef>
                          <a:spcPts val="0"/>
                        </a:spcBef>
                        <a:buNone/>
                      </a:pPr>
                      <a:r>
                        <a:t/>
                      </a:r>
                      <a:endParaRPr/>
                    </a:p>
                  </a:txBody>
                  <a:tcPr marT="91425" marB="91425" marR="91425" marL="91425"/>
                </a:tc>
                <a:tc rowSpan="8">
                  <a:txBody>
                    <a:bodyPr>
                      <a:noAutofit/>
                    </a:bodyPr>
                    <a:lstStyle/>
                    <a:p>
                      <a:pPr lvl="0">
                        <a:spcBef>
                          <a:spcPts val="0"/>
                        </a:spcBef>
                        <a:buNone/>
                      </a:pPr>
                      <a:r>
                        <a:t/>
                      </a:r>
                      <a:endParaRPr/>
                    </a:p>
                  </a:txBody>
                  <a:tcPr marT="91425" marB="91425" marR="91425" marL="91425"/>
                </a:tc>
                <a:tc rowSpan="8">
                  <a:txBody>
                    <a:bodyPr>
                      <a:noAutofit/>
                    </a:bodyPr>
                    <a:lstStyle/>
                    <a:p>
                      <a:pPr lvl="0">
                        <a:spcBef>
                          <a:spcPts val="0"/>
                        </a:spcBef>
                        <a:buNone/>
                      </a:pPr>
                      <a:r>
                        <a:t/>
                      </a:r>
                      <a:endParaRPr/>
                    </a:p>
                  </a:txBody>
                  <a:tcPr marT="91425" marB="91425" marR="91425" marL="91425"/>
                </a:tc>
              </a:tr>
              <a:tr h="405725">
                <a:tc>
                  <a:txBody>
                    <a:bodyPr>
                      <a:noAutofit/>
                    </a:bodyPr>
                    <a:lstStyle/>
                    <a:p>
                      <a:pPr lvl="0">
                        <a:spcBef>
                          <a:spcPts val="0"/>
                        </a:spcBef>
                        <a:buNone/>
                      </a:pPr>
                      <a:r>
                        <a:rPr lang="en-US"/>
                        <a:t>Light Emission</a:t>
                      </a:r>
                    </a:p>
                  </a:txBody>
                  <a:tcPr marT="91425" marB="91425" marR="91425" marL="91425"/>
                </a:tc>
                <a:tc vMerge="1"/>
                <a:tc vMerge="1"/>
                <a:tc vMerge="1"/>
                <a:tc vMerge="1"/>
                <a:tc vMerge="1"/>
                <a:tc vMerge="1"/>
              </a:tr>
              <a:tr h="405725">
                <a:tc>
                  <a:txBody>
                    <a:bodyPr>
                      <a:noAutofit/>
                    </a:bodyPr>
                    <a:lstStyle/>
                    <a:p>
                      <a:pPr lvl="0">
                        <a:spcBef>
                          <a:spcPts val="0"/>
                        </a:spcBef>
                        <a:buNone/>
                      </a:pPr>
                      <a:r>
                        <a:rPr b="1" lang="en-US"/>
                        <a:t>Sprint 2</a:t>
                      </a:r>
                    </a:p>
                  </a:txBody>
                  <a:tcPr marT="91425" marB="91425" marR="91425" marL="91425"/>
                </a:tc>
                <a:tc vMerge="1"/>
                <a:tc vMerge="1"/>
                <a:tc vMerge="1"/>
                <a:tc vMerge="1"/>
                <a:tc vMerge="1"/>
                <a:tc vMerge="1"/>
              </a:tr>
              <a:tr h="405725">
                <a:tc>
                  <a:txBody>
                    <a:bodyPr>
                      <a:noAutofit/>
                    </a:bodyPr>
                    <a:lstStyle/>
                    <a:p>
                      <a:pPr lvl="0">
                        <a:spcBef>
                          <a:spcPts val="0"/>
                        </a:spcBef>
                        <a:buNone/>
                      </a:pPr>
                      <a:r>
                        <a:rPr lang="en-US"/>
                        <a:t>3D Model- House</a:t>
                      </a:r>
                    </a:p>
                  </a:txBody>
                  <a:tcPr marT="91425" marB="91425" marR="91425" marL="91425"/>
                </a:tc>
                <a:tc vMerge="1"/>
                <a:tc vMerge="1"/>
                <a:tc vMerge="1"/>
                <a:tc vMerge="1"/>
                <a:tc vMerge="1"/>
                <a:tc vMerge="1"/>
              </a:tr>
              <a:tr h="405725">
                <a:tc>
                  <a:txBody>
                    <a:bodyPr>
                      <a:noAutofit/>
                    </a:bodyPr>
                    <a:lstStyle/>
                    <a:p>
                      <a:pPr lvl="0">
                        <a:spcBef>
                          <a:spcPts val="0"/>
                        </a:spcBef>
                        <a:buNone/>
                      </a:pPr>
                      <a:r>
                        <a:rPr lang="en-US"/>
                        <a:t>Day and Night Cycle</a:t>
                      </a:r>
                    </a:p>
                  </a:txBody>
                  <a:tcPr marT="91425" marB="91425" marR="91425" marL="91425"/>
                </a:tc>
                <a:tc vMerge="1"/>
                <a:tc vMerge="1"/>
                <a:tc vMerge="1"/>
                <a:tc vMerge="1"/>
                <a:tc vMerge="1"/>
                <a:tc vMerge="1"/>
              </a:tr>
              <a:tr h="457425">
                <a:tc>
                  <a:txBody>
                    <a:bodyPr>
                      <a:noAutofit/>
                    </a:bodyPr>
                    <a:lstStyle/>
                    <a:p>
                      <a:pPr lvl="0">
                        <a:spcBef>
                          <a:spcPts val="0"/>
                        </a:spcBef>
                        <a:buNone/>
                      </a:pPr>
                      <a:r>
                        <a:rPr lang="en-US"/>
                        <a:t>Character Controller</a:t>
                      </a:r>
                    </a:p>
                  </a:txBody>
                  <a:tcPr marT="91425" marB="91425" marR="91425" marL="91425"/>
                </a:tc>
                <a:tc vMerge="1"/>
                <a:tc vMerge="1"/>
                <a:tc vMerge="1"/>
                <a:tc vMerge="1"/>
                <a:tc vMerge="1"/>
                <a:tc vMerge="1"/>
              </a:tr>
              <a:tr h="405725">
                <a:tc>
                  <a:txBody>
                    <a:bodyPr>
                      <a:noAutofit/>
                    </a:bodyPr>
                    <a:lstStyle/>
                    <a:p>
                      <a:pPr lvl="0">
                        <a:spcBef>
                          <a:spcPts val="0"/>
                        </a:spcBef>
                        <a:buNone/>
                      </a:pPr>
                      <a:r>
                        <a:rPr b="1" lang="en-US"/>
                        <a:t>Sprint 3 </a:t>
                      </a:r>
                    </a:p>
                  </a:txBody>
                  <a:tcPr marT="91425" marB="91425" marR="91425" marL="91425"/>
                </a:tc>
                <a:tc vMerge="1"/>
                <a:tc vMerge="1"/>
                <a:tc vMerge="1"/>
                <a:tc vMerge="1"/>
                <a:tc vMerge="1"/>
                <a:tc vMerge="1"/>
              </a:tr>
              <a:tr h="405725">
                <a:tc>
                  <a:txBody>
                    <a:bodyPr>
                      <a:noAutofit/>
                    </a:bodyPr>
                    <a:lstStyle/>
                    <a:p>
                      <a:pPr lvl="0">
                        <a:spcBef>
                          <a:spcPts val="0"/>
                        </a:spcBef>
                        <a:buNone/>
                      </a:pPr>
                      <a:r>
                        <a:rPr lang="en-US"/>
                        <a:t>Notification System</a:t>
                      </a:r>
                    </a:p>
                  </a:txBody>
                  <a:tcPr marT="91425" marB="91425" marR="91425" marL="91425"/>
                </a:tc>
                <a:tc vMerge="1"/>
                <a:tc vMerge="1"/>
                <a:tc vMerge="1"/>
                <a:tc vMerge="1"/>
                <a:tc vMerge="1"/>
                <a:tc vMerge="1"/>
              </a:tr>
            </a:tbl>
          </a:graphicData>
        </a:graphic>
      </p:graphicFrame>
      <p:sp>
        <p:nvSpPr>
          <p:cNvPr id="91" name="Shape 91"/>
          <p:cNvSpPr/>
          <p:nvPr/>
        </p:nvSpPr>
        <p:spPr>
          <a:xfrm>
            <a:off x="1747350" y="1970675"/>
            <a:ext cx="2325400" cy="249625"/>
          </a:xfrm>
          <a:prstGeom prst="flowChartProcess">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a:off x="4072750" y="2969200"/>
            <a:ext cx="2325300" cy="249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3" name="Shape 93"/>
          <p:cNvSpPr/>
          <p:nvPr/>
        </p:nvSpPr>
        <p:spPr>
          <a:xfrm>
            <a:off x="6398050" y="5263100"/>
            <a:ext cx="2325300" cy="249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a:off x="6651725" y="5767775"/>
            <a:ext cx="2075700" cy="249600"/>
          </a:xfrm>
          <a:prstGeom prst="rect">
            <a:avLst/>
          </a:prstGeom>
          <a:solidFill>
            <a:srgbClr val="FF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2246650" y="2469950"/>
            <a:ext cx="1826100" cy="249600"/>
          </a:xfrm>
          <a:prstGeom prst="rect">
            <a:avLst/>
          </a:prstGeom>
          <a:solidFill>
            <a:srgbClr val="9900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a:off x="4072750" y="3468450"/>
            <a:ext cx="1248000" cy="249600"/>
          </a:xfrm>
          <a:prstGeom prst="rect">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a:off x="5320750" y="3967700"/>
            <a:ext cx="604500" cy="249600"/>
          </a:xfrm>
          <a:prstGeom prst="rect">
            <a:avLst/>
          </a:prstGeom>
          <a:solidFill>
            <a:srgbClr val="FF99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5925250" y="4566775"/>
            <a:ext cx="472800" cy="249600"/>
          </a:xfrm>
          <a:prstGeom prst="rect">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a:off x="1602825" y="1970674"/>
            <a:ext cx="472800" cy="249625"/>
          </a:xfrm>
          <a:prstGeom prst="flowChartDecision">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p:nvPr/>
        </p:nvSpPr>
        <p:spPr>
          <a:xfrm>
            <a:off x="3901950" y="2969199"/>
            <a:ext cx="472800" cy="249625"/>
          </a:xfrm>
          <a:prstGeom prst="flowChartDecision">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a:off x="6240400" y="5263086"/>
            <a:ext cx="472800" cy="249625"/>
          </a:xfrm>
          <a:prstGeom prst="flowChartDecision">
            <a:avLst/>
          </a:prstGeom>
          <a:solidFill>
            <a:srgbClr val="00FF00"/>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02" name="Shape 102"/>
          <p:cNvCxnSpPr>
            <a:stCxn id="99" idx="3"/>
            <a:endCxn id="95" idx="1"/>
          </p:cNvCxnSpPr>
          <p:nvPr/>
        </p:nvCxnSpPr>
        <p:spPr>
          <a:xfrm>
            <a:off x="2075625" y="2095486"/>
            <a:ext cx="171000" cy="499200"/>
          </a:xfrm>
          <a:prstGeom prst="bentConnector3">
            <a:avLst>
              <a:gd fmla="val 50007" name="adj1"/>
            </a:avLst>
          </a:prstGeom>
          <a:noFill/>
          <a:ln cap="flat" cmpd="sng" w="9525">
            <a:solidFill>
              <a:schemeClr val="dk2"/>
            </a:solidFill>
            <a:prstDash val="solid"/>
            <a:round/>
            <a:headEnd len="lg" w="lg" type="none"/>
            <a:tailEnd len="lg" w="lg" type="none"/>
          </a:ln>
        </p:spPr>
      </p:cxnSp>
      <p:cxnSp>
        <p:nvCxnSpPr>
          <p:cNvPr id="103" name="Shape 103"/>
          <p:cNvCxnSpPr>
            <a:stCxn id="95" idx="3"/>
            <a:endCxn id="100" idx="1"/>
          </p:cNvCxnSpPr>
          <p:nvPr/>
        </p:nvCxnSpPr>
        <p:spPr>
          <a:xfrm flipH="1">
            <a:off x="3902050" y="2594750"/>
            <a:ext cx="170700" cy="499200"/>
          </a:xfrm>
          <a:prstGeom prst="bentConnector5">
            <a:avLst>
              <a:gd fmla="val -139499" name="adj1"/>
              <a:gd fmla="val 50005" name="adj2"/>
              <a:gd fmla="val 239558" name="adj3"/>
            </a:avLst>
          </a:prstGeom>
          <a:noFill/>
          <a:ln cap="flat" cmpd="sng" w="9525">
            <a:solidFill>
              <a:schemeClr val="dk2"/>
            </a:solidFill>
            <a:prstDash val="solid"/>
            <a:round/>
            <a:headEnd len="lg" w="lg" type="none"/>
            <a:tailEnd len="lg" w="lg" type="none"/>
          </a:ln>
        </p:spPr>
      </p:cxnSp>
      <p:cxnSp>
        <p:nvCxnSpPr>
          <p:cNvPr id="104" name="Shape 104"/>
          <p:cNvCxnSpPr>
            <a:stCxn id="100" idx="3"/>
            <a:endCxn id="96" idx="1"/>
          </p:cNvCxnSpPr>
          <p:nvPr/>
        </p:nvCxnSpPr>
        <p:spPr>
          <a:xfrm flipH="1">
            <a:off x="4072650" y="3094011"/>
            <a:ext cx="302100" cy="499200"/>
          </a:xfrm>
          <a:prstGeom prst="bentConnector5">
            <a:avLst>
              <a:gd fmla="val -78823" name="adj1"/>
              <a:gd fmla="val 50005" name="adj2"/>
              <a:gd fmla="val 178790" name="adj3"/>
            </a:avLst>
          </a:prstGeom>
          <a:noFill/>
          <a:ln cap="flat" cmpd="sng" w="9525">
            <a:solidFill>
              <a:schemeClr val="dk2"/>
            </a:solidFill>
            <a:prstDash val="solid"/>
            <a:round/>
            <a:headEnd len="lg" w="lg" type="none"/>
            <a:tailEnd len="lg" w="lg" type="none"/>
          </a:ln>
        </p:spPr>
      </p:cxnSp>
      <p:cxnSp>
        <p:nvCxnSpPr>
          <p:cNvPr id="105" name="Shape 105"/>
          <p:cNvCxnSpPr>
            <a:stCxn id="96" idx="3"/>
            <a:endCxn id="97" idx="1"/>
          </p:cNvCxnSpPr>
          <p:nvPr/>
        </p:nvCxnSpPr>
        <p:spPr>
          <a:xfrm>
            <a:off x="5320750" y="3593250"/>
            <a:ext cx="600" cy="499200"/>
          </a:xfrm>
          <a:prstGeom prst="bentConnector5">
            <a:avLst>
              <a:gd fmla="val 39687500" name="adj1"/>
              <a:gd fmla="val 50005" name="adj2"/>
              <a:gd fmla="val -39687500" name="adj3"/>
            </a:avLst>
          </a:prstGeom>
          <a:noFill/>
          <a:ln cap="flat" cmpd="sng" w="9525">
            <a:solidFill>
              <a:schemeClr val="dk2"/>
            </a:solidFill>
            <a:prstDash val="solid"/>
            <a:round/>
            <a:headEnd len="lg" w="lg" type="none"/>
            <a:tailEnd len="lg" w="lg" type="none"/>
          </a:ln>
        </p:spPr>
      </p:cxnSp>
      <p:cxnSp>
        <p:nvCxnSpPr>
          <p:cNvPr id="106" name="Shape 106"/>
          <p:cNvCxnSpPr>
            <a:stCxn id="97" idx="3"/>
            <a:endCxn id="98" idx="1"/>
          </p:cNvCxnSpPr>
          <p:nvPr/>
        </p:nvCxnSpPr>
        <p:spPr>
          <a:xfrm>
            <a:off x="5925250" y="4092500"/>
            <a:ext cx="600" cy="599100"/>
          </a:xfrm>
          <a:prstGeom prst="bentConnector5">
            <a:avLst>
              <a:gd fmla="val 39687500" name="adj1"/>
              <a:gd fmla="val 49998" name="adj2"/>
              <a:gd fmla="val -39687500" name="adj3"/>
            </a:avLst>
          </a:prstGeom>
          <a:noFill/>
          <a:ln cap="flat" cmpd="sng" w="9525">
            <a:solidFill>
              <a:schemeClr val="dk2"/>
            </a:solidFill>
            <a:prstDash val="solid"/>
            <a:round/>
            <a:headEnd len="lg" w="lg" type="none"/>
            <a:tailEnd len="lg" w="lg" type="none"/>
          </a:ln>
        </p:spPr>
      </p:cxnSp>
      <p:cxnSp>
        <p:nvCxnSpPr>
          <p:cNvPr id="107" name="Shape 107"/>
          <p:cNvCxnSpPr>
            <a:stCxn id="98" idx="3"/>
            <a:endCxn id="101" idx="1"/>
          </p:cNvCxnSpPr>
          <p:nvPr/>
        </p:nvCxnSpPr>
        <p:spPr>
          <a:xfrm flipH="1">
            <a:off x="6240550" y="4691575"/>
            <a:ext cx="157500" cy="696300"/>
          </a:xfrm>
          <a:prstGeom prst="bentConnector5">
            <a:avLst>
              <a:gd fmla="val -151190" name="adj1"/>
              <a:gd fmla="val 50001" name="adj2"/>
              <a:gd fmla="val 251286" name="adj3"/>
            </a:avLst>
          </a:prstGeom>
          <a:noFill/>
          <a:ln cap="flat" cmpd="sng" w="9525">
            <a:solidFill>
              <a:schemeClr val="dk2"/>
            </a:solidFill>
            <a:prstDash val="solid"/>
            <a:round/>
            <a:headEnd len="lg" w="lg" type="none"/>
            <a:tailEnd len="lg" w="lg" type="none"/>
          </a:ln>
        </p:spPr>
      </p:cxnSp>
      <p:cxnSp>
        <p:nvCxnSpPr>
          <p:cNvPr id="108" name="Shape 108"/>
          <p:cNvCxnSpPr>
            <a:stCxn id="101" idx="3"/>
            <a:endCxn id="94" idx="1"/>
          </p:cNvCxnSpPr>
          <p:nvPr/>
        </p:nvCxnSpPr>
        <p:spPr>
          <a:xfrm flipH="1">
            <a:off x="6651700" y="5387899"/>
            <a:ext cx="61500" cy="504600"/>
          </a:xfrm>
          <a:prstGeom prst="bentConnector5">
            <a:avLst>
              <a:gd fmla="val -387195" name="adj1"/>
              <a:gd fmla="val 50009" name="adj2"/>
              <a:gd fmla="val 487154" name="adj3"/>
            </a:avLst>
          </a:prstGeom>
          <a:noFill/>
          <a:ln cap="flat" cmpd="sng" w="9525">
            <a:solidFill>
              <a:schemeClr val="dk2"/>
            </a:solidFill>
            <a:prstDash val="solid"/>
            <a:round/>
            <a:headEnd len="lg" w="lg" type="none"/>
            <a:tailEnd len="lg" w="lg" type="none"/>
          </a:ln>
        </p:spPr>
      </p:cxn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A4C2F4"/>
        </a:solidFill>
      </p:bgPr>
    </p:bg>
    <p:spTree>
      <p:nvGrpSpPr>
        <p:cNvPr id="113" name="Shape 113"/>
        <p:cNvGrpSpPr/>
        <p:nvPr/>
      </p:nvGrpSpPr>
      <p:grpSpPr>
        <a:xfrm>
          <a:off x="0" y="0"/>
          <a:ext cx="0" cy="0"/>
          <a:chOff x="0" y="0"/>
          <a:chExt cx="0" cy="0"/>
        </a:xfrm>
      </p:grpSpPr>
      <p:sp>
        <p:nvSpPr>
          <p:cNvPr id="114" name="Shape 114"/>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Requirements: User Stories </a:t>
            </a:r>
          </a:p>
        </p:txBody>
      </p:sp>
      <p:sp>
        <p:nvSpPr>
          <p:cNvPr id="115" name="Shape 115"/>
          <p:cNvSpPr txBox="1"/>
          <p:nvPr>
            <p:ph idx="1" type="body"/>
          </p:nvPr>
        </p:nvSpPr>
        <p:spPr>
          <a:xfrm>
            <a:off x="779462" y="1828800"/>
            <a:ext cx="7583486" cy="4208462"/>
          </a:xfrm>
          <a:prstGeom prst="rect">
            <a:avLst/>
          </a:prstGeom>
          <a:noFill/>
          <a:ln>
            <a:noFill/>
          </a:ln>
        </p:spPr>
        <p:txBody>
          <a:bodyPr anchorCtr="0" anchor="t" bIns="45700" lIns="91425" rIns="91425" tIns="45700">
            <a:noAutofit/>
          </a:bodyPr>
          <a:lstStyle/>
          <a:p>
            <a:pPr indent="-282575" lvl="0" marL="282575" marR="0" rtl="0" algn="l">
              <a:spcBef>
                <a:spcPts val="0"/>
              </a:spcBef>
              <a:spcAft>
                <a:spcPts val="0"/>
              </a:spcAft>
              <a:buClr>
                <a:srgbClr val="001D4D"/>
              </a:buClr>
              <a:buSzPct val="100000"/>
              <a:buFont typeface="Noto Sans Symbols"/>
              <a:buChar char="●"/>
            </a:pPr>
            <a:r>
              <a:rPr lang="en-US"/>
              <a:t>User Story #725: Create Light Emission</a:t>
            </a:r>
          </a:p>
          <a:p>
            <a:pPr indent="-282575" lvl="0" marL="282575" marR="0" rtl="0" algn="l">
              <a:spcBef>
                <a:spcPts val="0"/>
              </a:spcBef>
              <a:spcAft>
                <a:spcPts val="0"/>
              </a:spcAft>
              <a:buClr>
                <a:srgbClr val="001D4D"/>
              </a:buClr>
              <a:buSzPct val="100000"/>
              <a:buFont typeface="Noto Sans Symbols"/>
              <a:buChar char="●"/>
            </a:pPr>
            <a:r>
              <a:rPr lang="en-US"/>
              <a:t>User Story #727: Control Character</a:t>
            </a:r>
          </a:p>
          <a:p>
            <a:pPr indent="-282575" lvl="0" marL="282575" marR="0" rtl="0" algn="l">
              <a:spcBef>
                <a:spcPts val="0"/>
              </a:spcBef>
              <a:spcAft>
                <a:spcPts val="0"/>
              </a:spcAft>
              <a:buClr>
                <a:srgbClr val="001D4D"/>
              </a:buClr>
              <a:buSzPct val="100000"/>
              <a:buFont typeface="Noto Sans Symbols"/>
              <a:buChar char="●"/>
            </a:pPr>
            <a:r>
              <a:rPr lang="en-US"/>
              <a:t>User Story #732: Notification System</a:t>
            </a:r>
          </a:p>
          <a:p>
            <a:pPr indent="-282575" lvl="0" marL="282575" marR="0" rtl="0" algn="l">
              <a:spcBef>
                <a:spcPts val="0"/>
              </a:spcBef>
              <a:spcAft>
                <a:spcPts val="0"/>
              </a:spcAft>
              <a:buClr>
                <a:srgbClr val="001D4D"/>
              </a:buClr>
              <a:buSzPct val="100000"/>
              <a:buFont typeface="Noto Sans Symbols"/>
              <a:buChar char="●"/>
            </a:pPr>
            <a:r>
              <a:rPr lang="en-US"/>
              <a:t>User Story #754: Day and Night Cycle</a:t>
            </a:r>
          </a:p>
          <a:p>
            <a:pPr indent="-282575" lvl="0" marL="282575" marR="0" rtl="0" algn="l">
              <a:spcBef>
                <a:spcPts val="0"/>
              </a:spcBef>
              <a:spcAft>
                <a:spcPts val="0"/>
              </a:spcAft>
              <a:buClr>
                <a:srgbClr val="001D4D"/>
              </a:buClr>
              <a:buSzPct val="100000"/>
              <a:buFont typeface="Noto Sans Symbols"/>
              <a:buChar char="●"/>
            </a:pPr>
            <a:r>
              <a:rPr lang="en-US"/>
              <a:t>User Story #747: 3D Model House</a:t>
            </a:r>
          </a:p>
          <a:p>
            <a:pPr indent="0" lvl="0" marL="0" marR="0" rtl="0" algn="l">
              <a:spcBef>
                <a:spcPts val="0"/>
              </a:spcBef>
              <a:spcAft>
                <a:spcPts val="0"/>
              </a:spcAft>
              <a:buNone/>
            </a:pPr>
            <a:r>
              <a:t/>
            </a:r>
            <a:endParaRPr/>
          </a:p>
          <a:p>
            <a:pPr indent="-228600" lvl="0" marL="457200" marR="0" rtl="0" algn="l">
              <a:spcBef>
                <a:spcPts val="0"/>
              </a:spcBef>
              <a:spcAft>
                <a:spcPts val="0"/>
              </a:spcAft>
            </a:pPr>
            <a:r>
              <a:rPr lang="en-US"/>
              <a:t>The Character Controller: without mouse use</a:t>
            </a:r>
          </a:p>
          <a:p>
            <a:pPr indent="-228600" lvl="0" marL="457200" marR="0" rtl="0" algn="l">
              <a:spcBef>
                <a:spcPts val="0"/>
              </a:spcBef>
              <a:spcAft>
                <a:spcPts val="0"/>
              </a:spcAft>
            </a:pPr>
            <a:r>
              <a:rPr lang="en-US"/>
              <a:t>Day and Night Cycle: simulate Daytime and nighttime lighting</a:t>
            </a:r>
          </a:p>
          <a:p>
            <a:pPr indent="-228600" lvl="0" marL="457200" marR="0" rtl="0" algn="l">
              <a:spcBef>
                <a:spcPts val="0"/>
              </a:spcBef>
              <a:spcAft>
                <a:spcPts val="0"/>
              </a:spcAft>
            </a:pPr>
            <a:r>
              <a:rPr lang="en-US"/>
              <a:t>Notification System: keeps track of Energy usage from light and plug load to create monitoring possible in simulation</a:t>
            </a:r>
          </a:p>
          <a:p>
            <a:pPr indent="0" lvl="0" marL="0" marR="0" rtl="0" algn="l">
              <a:spcBef>
                <a:spcPts val="0"/>
              </a:spcBef>
              <a:spcAft>
                <a:spcPts val="0"/>
              </a:spcAft>
              <a:buNone/>
            </a:pPr>
            <a:r>
              <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824037" y="526675"/>
            <a:ext cx="7583400" cy="1044600"/>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Requirements: Use Cases</a:t>
            </a:r>
          </a:p>
        </p:txBody>
      </p:sp>
      <p:sp>
        <p:nvSpPr>
          <p:cNvPr id="122" name="Shape 122"/>
          <p:cNvSpPr txBox="1"/>
          <p:nvPr>
            <p:ph idx="1" type="body"/>
          </p:nvPr>
        </p:nvSpPr>
        <p:spPr>
          <a:xfrm>
            <a:off x="779462" y="1828800"/>
            <a:ext cx="7583486" cy="4208462"/>
          </a:xfrm>
          <a:prstGeom prst="rect">
            <a:avLst/>
          </a:prstGeom>
          <a:noFill/>
          <a:ln>
            <a:noFill/>
          </a:ln>
        </p:spPr>
        <p:txBody>
          <a:bodyPr anchorCtr="0" anchor="t" bIns="45700" lIns="91425" rIns="91425" tIns="45700">
            <a:noAutofit/>
          </a:bodyPr>
          <a:lstStyle/>
          <a:p>
            <a:pPr indent="-282575" lvl="0" marL="282575" marR="0" rtl="0" algn="l">
              <a:spcBef>
                <a:spcPts val="2000"/>
              </a:spcBef>
              <a:spcAft>
                <a:spcPts val="0"/>
              </a:spcAft>
              <a:buClr>
                <a:srgbClr val="001D4D"/>
              </a:buClr>
              <a:buSzPct val="100000"/>
              <a:buFont typeface="Noto Sans Symbols"/>
              <a:buChar char="●"/>
            </a:pPr>
            <a:r>
              <a:t/>
            </a:r>
            <a:endParaRPr/>
          </a:p>
          <a:p>
            <a:pPr indent="-282575" lvl="0" marL="282575" marR="0" rtl="0" algn="l">
              <a:spcBef>
                <a:spcPts val="2000"/>
              </a:spcBef>
              <a:spcAft>
                <a:spcPts val="0"/>
              </a:spcAft>
              <a:buClr>
                <a:srgbClr val="001D4D"/>
              </a:buClr>
              <a:buSzPct val="100000"/>
              <a:buFont typeface="Noto Sans Symbols"/>
              <a:buChar char="●"/>
            </a:pPr>
            <a:r>
              <a:rPr b="0" i="0" lang="en-US" sz="2200" u="none" cap="none" strike="noStrike">
                <a:solidFill>
                  <a:srgbClr val="001D4D"/>
                </a:solidFill>
                <a:latin typeface="Trebuchet MS"/>
                <a:ea typeface="Trebuchet MS"/>
                <a:cs typeface="Trebuchet MS"/>
                <a:sym typeface="Trebuchet MS"/>
              </a:rPr>
              <a:t>Show all the details of the most significant use case.</a:t>
            </a:r>
          </a:p>
        </p:txBody>
      </p:sp>
      <p:pic>
        <p:nvPicPr>
          <p:cNvPr id="123" name="Shape 123"/>
          <p:cNvPicPr preferRelativeResize="0"/>
          <p:nvPr/>
        </p:nvPicPr>
        <p:blipFill>
          <a:blip r:embed="rId3">
            <a:alphaModFix/>
          </a:blip>
          <a:stretch>
            <a:fillRect/>
          </a:stretch>
        </p:blipFill>
        <p:spPr>
          <a:xfrm>
            <a:off x="237425" y="1571250"/>
            <a:ext cx="8667576" cy="49478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A4C2F4"/>
        </a:solidFill>
      </p:bgPr>
    </p:bg>
    <p:spTree>
      <p:nvGrpSpPr>
        <p:cNvPr id="128" name="Shape 128"/>
        <p:cNvGrpSpPr/>
        <p:nvPr/>
      </p:nvGrpSpPr>
      <p:grpSpPr>
        <a:xfrm>
          <a:off x="0" y="0"/>
          <a:ext cx="0" cy="0"/>
          <a:chOff x="0" y="0"/>
          <a:chExt cx="0" cy="0"/>
        </a:xfrm>
      </p:grpSpPr>
      <p:sp>
        <p:nvSpPr>
          <p:cNvPr id="129" name="Shape 129"/>
          <p:cNvSpPr txBox="1"/>
          <p:nvPr>
            <p:ph type="title"/>
          </p:nvPr>
        </p:nvSpPr>
        <p:spPr>
          <a:xfrm>
            <a:off x="779462" y="381000"/>
            <a:ext cx="7583400" cy="1044600"/>
          </a:xfrm>
          <a:prstGeom prst="rect">
            <a:avLst/>
          </a:prstGeom>
        </p:spPr>
        <p:txBody>
          <a:bodyPr anchorCtr="0" anchor="b" bIns="91425" lIns="91425" rIns="91425" tIns="91425">
            <a:noAutofit/>
          </a:bodyPr>
          <a:lstStyle/>
          <a:p>
            <a:pPr lvl="0">
              <a:spcBef>
                <a:spcPts val="0"/>
              </a:spcBef>
              <a:buNone/>
            </a:pPr>
            <a:r>
              <a:rPr b="1" lang="en-US" u="sng">
                <a:solidFill>
                  <a:srgbClr val="000000"/>
                </a:solidFill>
                <a:latin typeface="Times New Roman"/>
                <a:ea typeface="Times New Roman"/>
                <a:cs typeface="Times New Roman"/>
                <a:sym typeface="Times New Roman"/>
              </a:rPr>
              <a:t>Notification System</a:t>
            </a:r>
          </a:p>
        </p:txBody>
      </p:sp>
      <p:sp>
        <p:nvSpPr>
          <p:cNvPr id="130" name="Shape 130"/>
          <p:cNvSpPr txBox="1"/>
          <p:nvPr>
            <p:ph idx="1" type="body"/>
          </p:nvPr>
        </p:nvSpPr>
        <p:spPr>
          <a:xfrm>
            <a:off x="779462" y="1828800"/>
            <a:ext cx="7583400" cy="4208400"/>
          </a:xfrm>
          <a:prstGeom prst="rect">
            <a:avLst/>
          </a:prstGeom>
        </p:spPr>
        <p:txBody>
          <a:bodyPr anchorCtr="0" anchor="t" bIns="91425" lIns="91425" rIns="91425" tIns="91425">
            <a:noAutofit/>
          </a:bodyPr>
          <a:lstStyle/>
          <a:p>
            <a:pPr indent="-69850" lvl="0" marL="0" rtl="0">
              <a:spcBef>
                <a:spcPts val="800"/>
              </a:spcBef>
              <a:spcAft>
                <a:spcPts val="400"/>
              </a:spcAft>
              <a:buClr>
                <a:schemeClr val="dk1"/>
              </a:buClr>
              <a:buSzPct val="91666"/>
              <a:buFont typeface="Arial"/>
              <a:buNone/>
            </a:pPr>
            <a:r>
              <a:rPr b="1" lang="en-US" sz="1200">
                <a:solidFill>
                  <a:srgbClr val="000000"/>
                </a:solidFill>
                <a:latin typeface="Arial"/>
                <a:ea typeface="Arial"/>
                <a:cs typeface="Arial"/>
                <a:sym typeface="Arial"/>
              </a:rPr>
              <a:t>Description:</a:t>
            </a:r>
          </a:p>
          <a:p>
            <a:pPr indent="-295275" lvl="0" marL="558800" rtl="0">
              <a:lnSpc>
                <a:spcPct val="133636"/>
              </a:lnSpc>
              <a:spcBef>
                <a:spcPts val="400"/>
              </a:spcBef>
              <a:spcAft>
                <a:spcPts val="1200"/>
              </a:spcAft>
              <a:buClr>
                <a:srgbClr val="000000"/>
              </a:buClr>
              <a:buSzPct val="95454"/>
              <a:buFont typeface="Arial"/>
              <a:buChar char="●"/>
            </a:pPr>
            <a:r>
              <a:rPr b="1" lang="en-US" sz="1050">
                <a:solidFill>
                  <a:srgbClr val="000000"/>
                </a:solidFill>
                <a:latin typeface="Arial"/>
                <a:ea typeface="Arial"/>
                <a:cs typeface="Arial"/>
                <a:sym typeface="Arial"/>
              </a:rPr>
              <a:t>As a tester, I would like to receive simulated Notifications in the simulation so that they can be tested before using a notification system directly to the Application on an Android device.</a:t>
            </a:r>
          </a:p>
          <a:p>
            <a:pPr indent="-69850" lvl="0" marL="0" rtl="0">
              <a:lnSpc>
                <a:spcPct val="133636"/>
              </a:lnSpc>
              <a:spcBef>
                <a:spcPts val="0"/>
              </a:spcBef>
              <a:spcAft>
                <a:spcPts val="800"/>
              </a:spcAft>
              <a:buClr>
                <a:schemeClr val="dk1"/>
              </a:buClr>
              <a:buSzPct val="100000"/>
              <a:buFont typeface="Arial"/>
              <a:buNone/>
            </a:pPr>
            <a:r>
              <a:rPr b="1" lang="en-US" sz="1050">
                <a:solidFill>
                  <a:srgbClr val="000000"/>
                </a:solidFill>
                <a:latin typeface="Arial"/>
                <a:ea typeface="Arial"/>
                <a:cs typeface="Arial"/>
                <a:sym typeface="Arial"/>
              </a:rPr>
              <a:t> </a:t>
            </a:r>
          </a:p>
          <a:p>
            <a:pPr indent="-69850" lvl="0" marL="0" rtl="0">
              <a:spcBef>
                <a:spcPts val="800"/>
              </a:spcBef>
              <a:spcAft>
                <a:spcPts val="400"/>
              </a:spcAft>
              <a:buClr>
                <a:schemeClr val="dk1"/>
              </a:buClr>
              <a:buSzPct val="91666"/>
              <a:buFont typeface="Arial"/>
              <a:buNone/>
            </a:pPr>
            <a:r>
              <a:rPr b="1" lang="en-US" sz="1200">
                <a:solidFill>
                  <a:srgbClr val="000000"/>
                </a:solidFill>
                <a:latin typeface="Arial"/>
                <a:ea typeface="Arial"/>
                <a:cs typeface="Arial"/>
                <a:sym typeface="Arial"/>
              </a:rPr>
              <a:t>Acceptance Criteria:</a:t>
            </a:r>
          </a:p>
          <a:p>
            <a:pPr indent="-295275" lvl="0" marL="558800" rtl="0">
              <a:lnSpc>
                <a:spcPct val="133636"/>
              </a:lnSpc>
              <a:spcBef>
                <a:spcPts val="400"/>
              </a:spcBef>
              <a:spcAft>
                <a:spcPts val="1200"/>
              </a:spcAft>
              <a:buClr>
                <a:srgbClr val="000000"/>
              </a:buClr>
              <a:buSzPct val="95454"/>
              <a:buFont typeface="Arial"/>
              <a:buAutoNum type="arabicPeriod"/>
            </a:pPr>
            <a:r>
              <a:rPr b="1" lang="en-US" sz="1050">
                <a:solidFill>
                  <a:srgbClr val="000000"/>
                </a:solidFill>
                <a:latin typeface="Arial"/>
                <a:ea typeface="Arial"/>
                <a:cs typeface="Arial"/>
                <a:sym typeface="Arial"/>
              </a:rPr>
              <a:t>Simulates the receipt of a Notification within the simulation.</a:t>
            </a:r>
          </a:p>
          <a:p>
            <a:pPr indent="-295275" lvl="0" marL="558800" rtl="0">
              <a:lnSpc>
                <a:spcPct val="133636"/>
              </a:lnSpc>
              <a:spcBef>
                <a:spcPts val="400"/>
              </a:spcBef>
              <a:spcAft>
                <a:spcPts val="1200"/>
              </a:spcAft>
              <a:buClr>
                <a:srgbClr val="000000"/>
              </a:buClr>
              <a:buSzPct val="95454"/>
              <a:buFont typeface="Arial"/>
              <a:buAutoNum type="arabicPeriod"/>
            </a:pPr>
            <a:r>
              <a:rPr b="1" lang="en-US" sz="1050">
                <a:solidFill>
                  <a:srgbClr val="000000"/>
                </a:solidFill>
                <a:latin typeface="Arial"/>
                <a:ea typeface="Arial"/>
                <a:cs typeface="Arial"/>
                <a:sym typeface="Arial"/>
              </a:rPr>
              <a:t>Knows the time of the notification, to know how fast it was responded to.</a:t>
            </a:r>
          </a:p>
          <a:p>
            <a:pPr indent="-295275" lvl="0" marL="558800" rtl="0">
              <a:lnSpc>
                <a:spcPct val="133636"/>
              </a:lnSpc>
              <a:spcBef>
                <a:spcPts val="400"/>
              </a:spcBef>
              <a:spcAft>
                <a:spcPts val="1200"/>
              </a:spcAft>
              <a:buClr>
                <a:srgbClr val="000000"/>
              </a:buClr>
              <a:buSzPct val="95454"/>
              <a:buFont typeface="Arial"/>
              <a:buAutoNum type="arabicPeriod"/>
            </a:pPr>
            <a:r>
              <a:rPr b="1" lang="en-US" sz="1050">
                <a:solidFill>
                  <a:srgbClr val="000000"/>
                </a:solidFill>
                <a:latin typeface="Arial"/>
                <a:ea typeface="Arial"/>
                <a:cs typeface="Arial"/>
                <a:sym typeface="Arial"/>
              </a:rPr>
              <a:t>Knows what actions were taken if any in response to the notification.</a:t>
            </a:r>
          </a:p>
          <a:p>
            <a:pPr indent="-295275" lvl="0" marL="558800" rtl="0">
              <a:lnSpc>
                <a:spcPct val="133636"/>
              </a:lnSpc>
              <a:spcBef>
                <a:spcPts val="400"/>
              </a:spcBef>
              <a:spcAft>
                <a:spcPts val="1200"/>
              </a:spcAft>
              <a:buClr>
                <a:srgbClr val="000000"/>
              </a:buClr>
              <a:buSzPct val="95454"/>
              <a:buFont typeface="Arial"/>
              <a:buAutoNum type="arabicPeriod"/>
            </a:pPr>
            <a:r>
              <a:rPr b="1" lang="en-US" sz="1050">
                <a:solidFill>
                  <a:srgbClr val="000000"/>
                </a:solidFill>
                <a:latin typeface="Arial"/>
                <a:ea typeface="Arial"/>
                <a:cs typeface="Arial"/>
                <a:sym typeface="Arial"/>
              </a:rPr>
              <a:t>Should be able to display any message based on the context of the notification being sent. Such as “Turn off the light in room x”.</a:t>
            </a:r>
          </a:p>
          <a:p>
            <a:pPr indent="-69850" lvl="0" marL="0" rtl="0">
              <a:lnSpc>
                <a:spcPct val="133636"/>
              </a:lnSpc>
              <a:spcBef>
                <a:spcPts val="0"/>
              </a:spcBef>
              <a:spcAft>
                <a:spcPts val="800"/>
              </a:spcAft>
              <a:buClr>
                <a:schemeClr val="dk1"/>
              </a:buClr>
              <a:buSzPct val="100000"/>
              <a:buFont typeface="Arial"/>
              <a:buNone/>
            </a:pPr>
            <a:r>
              <a:rPr b="1" lang="en-US" sz="1050">
                <a:solidFill>
                  <a:srgbClr val="000000"/>
                </a:solidFill>
                <a:latin typeface="Arial"/>
                <a:ea typeface="Arial"/>
                <a:cs typeface="Arial"/>
                <a:sym typeface="Arial"/>
              </a:rPr>
              <a:t> </a:t>
            </a:r>
          </a:p>
          <a:p>
            <a:pPr indent="-69850" lvl="0" marL="0" rtl="0">
              <a:spcBef>
                <a:spcPts val="800"/>
              </a:spcBef>
              <a:spcAft>
                <a:spcPts val="400"/>
              </a:spcAft>
              <a:buClr>
                <a:schemeClr val="dk1"/>
              </a:buClr>
              <a:buSzPct val="91666"/>
              <a:buFont typeface="Arial"/>
              <a:buNone/>
            </a:pPr>
            <a:r>
              <a:rPr b="1" lang="en-US" sz="1200">
                <a:solidFill>
                  <a:srgbClr val="000000"/>
                </a:solidFill>
                <a:latin typeface="Arial"/>
                <a:ea typeface="Arial"/>
                <a:cs typeface="Arial"/>
                <a:sym typeface="Arial"/>
              </a:rPr>
              <a:t>Related Tasks:</a:t>
            </a:r>
          </a:p>
          <a:p>
            <a:pPr indent="-69850" lvl="0" marL="0" rtl="0">
              <a:lnSpc>
                <a:spcPct val="133636"/>
              </a:lnSpc>
              <a:spcBef>
                <a:spcPts val="0"/>
              </a:spcBef>
              <a:spcAft>
                <a:spcPts val="800"/>
              </a:spcAft>
              <a:buClr>
                <a:schemeClr val="dk1"/>
              </a:buClr>
              <a:buSzPct val="100000"/>
              <a:buFont typeface="Arial"/>
              <a:buNone/>
            </a:pPr>
            <a:r>
              <a:rPr b="1" lang="en-US" sz="1050">
                <a:solidFill>
                  <a:srgbClr val="000000"/>
                </a:solidFill>
                <a:latin typeface="Arial"/>
                <a:ea typeface="Arial"/>
                <a:cs typeface="Arial"/>
                <a:sym typeface="Arial"/>
              </a:rPr>
              <a:t>Part of a larger task of creating a simulated android device within the simulation that has some of the basic features of the application, for testing purposes.</a:t>
            </a:r>
          </a:p>
          <a:p>
            <a:pPr lvl="0">
              <a:spcBef>
                <a:spcPts val="0"/>
              </a:spcBef>
              <a:buNone/>
            </a:pPr>
            <a:r>
              <a:t/>
            </a:r>
            <a:endParaRPr>
              <a:solidFill>
                <a:srgbClr val="000000"/>
              </a:solidFil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779462" y="381000"/>
            <a:ext cx="805973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Requirements: Sequence Diagrams</a:t>
            </a:r>
          </a:p>
        </p:txBody>
      </p:sp>
      <p:pic>
        <p:nvPicPr>
          <p:cNvPr id="137" name="Shape 137"/>
          <p:cNvPicPr preferRelativeResize="0"/>
          <p:nvPr/>
        </p:nvPicPr>
        <p:blipFill>
          <a:blip r:embed="rId3">
            <a:alphaModFix/>
          </a:blip>
          <a:stretch>
            <a:fillRect/>
          </a:stretch>
        </p:blipFill>
        <p:spPr>
          <a:xfrm>
            <a:off x="570250" y="1425575"/>
            <a:ext cx="7705899" cy="5371899"/>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A4C2F4"/>
        </a:solidFill>
      </p:bgPr>
    </p:bg>
    <p:spTree>
      <p:nvGrpSpPr>
        <p:cNvPr id="142" name="Shape 142"/>
        <p:cNvGrpSpPr/>
        <p:nvPr/>
      </p:nvGrpSpPr>
      <p:grpSpPr>
        <a:xfrm>
          <a:off x="0" y="0"/>
          <a:ext cx="0" cy="0"/>
          <a:chOff x="0" y="0"/>
          <a:chExt cx="0" cy="0"/>
        </a:xfrm>
      </p:grpSpPr>
      <p:sp>
        <p:nvSpPr>
          <p:cNvPr id="143" name="Shape 143"/>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System Design: Architecture</a:t>
            </a:r>
          </a:p>
        </p:txBody>
      </p:sp>
      <p:sp>
        <p:nvSpPr>
          <p:cNvPr id="144" name="Shape 144"/>
          <p:cNvSpPr txBox="1"/>
          <p:nvPr/>
        </p:nvSpPr>
        <p:spPr>
          <a:xfrm>
            <a:off x="8452268" y="5525165"/>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US" sz="1000">
                <a:solidFill>
                  <a:srgbClr val="434343"/>
                </a:solidFill>
                <a:latin typeface="Roboto"/>
                <a:ea typeface="Roboto"/>
                <a:cs typeface="Roboto"/>
                <a:sym typeface="Roboto"/>
              </a:rPr>
              <a:t>‹#›</a:t>
            </a:fld>
          </a:p>
        </p:txBody>
      </p:sp>
      <p:sp>
        <p:nvSpPr>
          <p:cNvPr id="145" name="Shape 145"/>
          <p:cNvSpPr/>
          <p:nvPr/>
        </p:nvSpPr>
        <p:spPr>
          <a:xfrm>
            <a:off x="303537" y="1898500"/>
            <a:ext cx="2249700" cy="3920400"/>
          </a:xfrm>
          <a:prstGeom prst="rect">
            <a:avLst/>
          </a:prstGeom>
          <a:solidFill>
            <a:srgbClr val="CFE2F3"/>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6" name="Shape 146"/>
          <p:cNvSpPr/>
          <p:nvPr/>
        </p:nvSpPr>
        <p:spPr>
          <a:xfrm>
            <a:off x="3347662" y="1950775"/>
            <a:ext cx="5476800" cy="39204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7" name="Shape 147"/>
          <p:cNvSpPr txBox="1"/>
          <p:nvPr/>
        </p:nvSpPr>
        <p:spPr>
          <a:xfrm>
            <a:off x="341187" y="2588475"/>
            <a:ext cx="2174400" cy="2320800"/>
          </a:xfrm>
          <a:prstGeom prst="rect">
            <a:avLst/>
          </a:prstGeom>
          <a:noFill/>
          <a:ln>
            <a:noFill/>
          </a:ln>
        </p:spPr>
        <p:txBody>
          <a:bodyPr anchorCtr="0" anchor="t" bIns="91425" lIns="91425" rIns="91425" tIns="91425">
            <a:noAutofit/>
          </a:bodyPr>
          <a:lstStyle/>
          <a:p>
            <a:pPr lvl="0" rtl="0" algn="ctr">
              <a:spcBef>
                <a:spcPts val="0"/>
              </a:spcBef>
              <a:buNone/>
            </a:pPr>
            <a:r>
              <a:rPr lang="en-US" sz="2400"/>
              <a:t>UNITY</a:t>
            </a:r>
          </a:p>
          <a:p>
            <a:pPr lvl="0" rtl="0" algn="ctr">
              <a:spcBef>
                <a:spcPts val="0"/>
              </a:spcBef>
              <a:buNone/>
            </a:pPr>
            <a:r>
              <a:t/>
            </a:r>
            <a:endParaRPr sz="2400"/>
          </a:p>
          <a:p>
            <a:pPr lvl="0" rtl="0" algn="ctr">
              <a:spcBef>
                <a:spcPts val="0"/>
              </a:spcBef>
              <a:buNone/>
            </a:pPr>
            <a:r>
              <a:rPr lang="en-US" sz="2400"/>
              <a:t>GAME</a:t>
            </a:r>
          </a:p>
          <a:p>
            <a:pPr lvl="0" rtl="0" algn="ctr">
              <a:spcBef>
                <a:spcPts val="0"/>
              </a:spcBef>
              <a:buNone/>
            </a:pPr>
            <a:r>
              <a:t/>
            </a:r>
            <a:endParaRPr sz="2400"/>
          </a:p>
          <a:p>
            <a:pPr lvl="0" rtl="0" algn="ctr">
              <a:spcBef>
                <a:spcPts val="0"/>
              </a:spcBef>
              <a:buNone/>
            </a:pPr>
            <a:r>
              <a:rPr lang="en-US" sz="2400"/>
              <a:t>ENGINE</a:t>
            </a:r>
          </a:p>
        </p:txBody>
      </p:sp>
      <p:sp>
        <p:nvSpPr>
          <p:cNvPr id="148" name="Shape 148"/>
          <p:cNvSpPr txBox="1"/>
          <p:nvPr/>
        </p:nvSpPr>
        <p:spPr>
          <a:xfrm>
            <a:off x="3347662" y="1898500"/>
            <a:ext cx="2310300" cy="313800"/>
          </a:xfrm>
          <a:prstGeom prst="rect">
            <a:avLst/>
          </a:prstGeom>
          <a:noFill/>
          <a:ln>
            <a:noFill/>
          </a:ln>
        </p:spPr>
        <p:txBody>
          <a:bodyPr anchorCtr="0" anchor="t" bIns="91425" lIns="91425" rIns="91425" tIns="91425">
            <a:noAutofit/>
          </a:bodyPr>
          <a:lstStyle/>
          <a:p>
            <a:pPr lvl="0" rtl="0">
              <a:spcBef>
                <a:spcPts val="0"/>
              </a:spcBef>
              <a:buNone/>
            </a:pPr>
            <a:r>
              <a:rPr lang="en-US"/>
              <a:t>Simulation Assets</a:t>
            </a:r>
          </a:p>
        </p:txBody>
      </p:sp>
      <p:cxnSp>
        <p:nvCxnSpPr>
          <p:cNvPr id="149" name="Shape 149"/>
          <p:cNvCxnSpPr/>
          <p:nvPr/>
        </p:nvCxnSpPr>
        <p:spPr>
          <a:xfrm>
            <a:off x="2563587" y="2661650"/>
            <a:ext cx="804900" cy="0"/>
          </a:xfrm>
          <a:prstGeom prst="straightConnector1">
            <a:avLst/>
          </a:prstGeom>
          <a:noFill/>
          <a:ln cap="flat" cmpd="sng" w="9525">
            <a:solidFill>
              <a:srgbClr val="434343"/>
            </a:solidFill>
            <a:prstDash val="solid"/>
            <a:round/>
            <a:headEnd len="lg" w="lg" type="none"/>
            <a:tailEnd len="lg" w="lg" type="triangle"/>
          </a:ln>
        </p:spPr>
      </p:cxnSp>
      <p:cxnSp>
        <p:nvCxnSpPr>
          <p:cNvPr id="150" name="Shape 150"/>
          <p:cNvCxnSpPr/>
          <p:nvPr/>
        </p:nvCxnSpPr>
        <p:spPr>
          <a:xfrm rot="10800000">
            <a:off x="2563462" y="4219350"/>
            <a:ext cx="784200" cy="0"/>
          </a:xfrm>
          <a:prstGeom prst="straightConnector1">
            <a:avLst/>
          </a:prstGeom>
          <a:noFill/>
          <a:ln cap="flat" cmpd="sng" w="9525">
            <a:solidFill>
              <a:srgbClr val="434343"/>
            </a:solidFill>
            <a:prstDash val="solid"/>
            <a:round/>
            <a:headEnd len="lg" w="lg" type="none"/>
            <a:tailEnd len="lg" w="lg" type="triangle"/>
          </a:ln>
        </p:spPr>
      </p:cxnSp>
      <p:sp>
        <p:nvSpPr>
          <p:cNvPr id="151" name="Shape 151"/>
          <p:cNvSpPr/>
          <p:nvPr/>
        </p:nvSpPr>
        <p:spPr>
          <a:xfrm>
            <a:off x="3483562" y="2348025"/>
            <a:ext cx="2249700" cy="33870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a:off x="6013487" y="2348000"/>
            <a:ext cx="2707800" cy="3387000"/>
          </a:xfrm>
          <a:prstGeom prst="rect">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 name="Shape 153"/>
          <p:cNvSpPr txBox="1"/>
          <p:nvPr/>
        </p:nvSpPr>
        <p:spPr>
          <a:xfrm>
            <a:off x="3483562" y="2348025"/>
            <a:ext cx="2249700" cy="313800"/>
          </a:xfrm>
          <a:prstGeom prst="rect">
            <a:avLst/>
          </a:prstGeom>
          <a:noFill/>
          <a:ln>
            <a:noFill/>
          </a:ln>
        </p:spPr>
        <p:txBody>
          <a:bodyPr anchorCtr="0" anchor="t" bIns="91425" lIns="91425" rIns="91425" tIns="91425">
            <a:noAutofit/>
          </a:bodyPr>
          <a:lstStyle/>
          <a:p>
            <a:pPr lvl="0" rtl="0">
              <a:spcBef>
                <a:spcPts val="0"/>
              </a:spcBef>
              <a:buNone/>
            </a:pPr>
            <a:r>
              <a:rPr lang="en-US"/>
              <a:t>Our Components</a:t>
            </a:r>
          </a:p>
        </p:txBody>
      </p:sp>
      <p:sp>
        <p:nvSpPr>
          <p:cNvPr id="154" name="Shape 154"/>
          <p:cNvSpPr txBox="1"/>
          <p:nvPr/>
        </p:nvSpPr>
        <p:spPr>
          <a:xfrm>
            <a:off x="6013487" y="2348025"/>
            <a:ext cx="2707800" cy="313800"/>
          </a:xfrm>
          <a:prstGeom prst="rect">
            <a:avLst/>
          </a:prstGeom>
          <a:noFill/>
          <a:ln>
            <a:noFill/>
          </a:ln>
        </p:spPr>
        <p:txBody>
          <a:bodyPr anchorCtr="0" anchor="t" bIns="91425" lIns="91425" rIns="91425" tIns="91425">
            <a:noAutofit/>
          </a:bodyPr>
          <a:lstStyle/>
          <a:p>
            <a:pPr lvl="0" rtl="0">
              <a:spcBef>
                <a:spcPts val="0"/>
              </a:spcBef>
              <a:buNone/>
            </a:pPr>
            <a:r>
              <a:rPr lang="en-US"/>
              <a:t>Other Assets</a:t>
            </a:r>
          </a:p>
        </p:txBody>
      </p:sp>
      <p:sp>
        <p:nvSpPr>
          <p:cNvPr id="155" name="Shape 155"/>
          <p:cNvSpPr/>
          <p:nvPr/>
        </p:nvSpPr>
        <p:spPr>
          <a:xfrm>
            <a:off x="3552562" y="2787262"/>
            <a:ext cx="2111700" cy="857100"/>
          </a:xfrm>
          <a:prstGeom prst="rect">
            <a:avLst/>
          </a:prstGeom>
          <a:solidFill>
            <a:srgbClr val="D9EAD3"/>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View Scripts</a:t>
            </a:r>
          </a:p>
        </p:txBody>
      </p:sp>
      <p:sp>
        <p:nvSpPr>
          <p:cNvPr id="156" name="Shape 156"/>
          <p:cNvSpPr/>
          <p:nvPr/>
        </p:nvSpPr>
        <p:spPr>
          <a:xfrm>
            <a:off x="3552562" y="3790800"/>
            <a:ext cx="2111700" cy="857100"/>
          </a:xfrm>
          <a:prstGeom prst="rect">
            <a:avLst/>
          </a:prstGeom>
          <a:solidFill>
            <a:srgbClr val="D9EAD3"/>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Controller Scripts</a:t>
            </a:r>
          </a:p>
        </p:txBody>
      </p:sp>
      <p:sp>
        <p:nvSpPr>
          <p:cNvPr id="157" name="Shape 157"/>
          <p:cNvSpPr/>
          <p:nvPr/>
        </p:nvSpPr>
        <p:spPr>
          <a:xfrm>
            <a:off x="3552562" y="4794325"/>
            <a:ext cx="2111700" cy="857100"/>
          </a:xfrm>
          <a:prstGeom prst="rect">
            <a:avLst/>
          </a:prstGeom>
          <a:solidFill>
            <a:srgbClr val="D9EAD3"/>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Modal Scripts</a:t>
            </a:r>
          </a:p>
        </p:txBody>
      </p:sp>
      <p:cxnSp>
        <p:nvCxnSpPr>
          <p:cNvPr id="158" name="Shape 158"/>
          <p:cNvCxnSpPr/>
          <p:nvPr/>
        </p:nvCxnSpPr>
        <p:spPr>
          <a:xfrm>
            <a:off x="5239887" y="3633900"/>
            <a:ext cx="0" cy="146400"/>
          </a:xfrm>
          <a:prstGeom prst="straightConnector1">
            <a:avLst/>
          </a:prstGeom>
          <a:noFill/>
          <a:ln cap="flat" cmpd="sng" w="9525">
            <a:solidFill>
              <a:srgbClr val="434343"/>
            </a:solidFill>
            <a:prstDash val="solid"/>
            <a:round/>
            <a:headEnd len="lg" w="lg" type="none"/>
            <a:tailEnd len="lg" w="lg" type="triangle"/>
          </a:ln>
        </p:spPr>
      </p:cxnSp>
      <p:cxnSp>
        <p:nvCxnSpPr>
          <p:cNvPr id="159" name="Shape 159"/>
          <p:cNvCxnSpPr/>
          <p:nvPr/>
        </p:nvCxnSpPr>
        <p:spPr>
          <a:xfrm rot="10800000">
            <a:off x="3995812" y="3633825"/>
            <a:ext cx="0" cy="156900"/>
          </a:xfrm>
          <a:prstGeom prst="straightConnector1">
            <a:avLst/>
          </a:prstGeom>
          <a:noFill/>
          <a:ln cap="flat" cmpd="sng" w="9525">
            <a:solidFill>
              <a:srgbClr val="434343"/>
            </a:solidFill>
            <a:prstDash val="solid"/>
            <a:round/>
            <a:headEnd len="lg" w="lg" type="none"/>
            <a:tailEnd len="lg" w="lg" type="triangle"/>
          </a:ln>
        </p:spPr>
      </p:cxnSp>
      <p:cxnSp>
        <p:nvCxnSpPr>
          <p:cNvPr id="160" name="Shape 160"/>
          <p:cNvCxnSpPr>
            <a:stCxn id="156" idx="2"/>
            <a:endCxn id="157" idx="0"/>
          </p:cNvCxnSpPr>
          <p:nvPr/>
        </p:nvCxnSpPr>
        <p:spPr>
          <a:xfrm>
            <a:off x="4608412" y="4647900"/>
            <a:ext cx="0" cy="146400"/>
          </a:xfrm>
          <a:prstGeom prst="straightConnector1">
            <a:avLst/>
          </a:prstGeom>
          <a:noFill/>
          <a:ln cap="flat" cmpd="sng" w="9525">
            <a:solidFill>
              <a:srgbClr val="434343"/>
            </a:solidFill>
            <a:prstDash val="solid"/>
            <a:round/>
            <a:headEnd len="lg" w="lg" type="none"/>
            <a:tailEnd len="lg" w="lg" type="triangle"/>
          </a:ln>
        </p:spPr>
      </p:cxnSp>
      <p:sp>
        <p:nvSpPr>
          <p:cNvPr id="161" name="Shape 161"/>
          <p:cNvSpPr/>
          <p:nvPr/>
        </p:nvSpPr>
        <p:spPr>
          <a:xfrm>
            <a:off x="6077237" y="4794322"/>
            <a:ext cx="2580300" cy="857100"/>
          </a:xfrm>
          <a:prstGeom prst="rect">
            <a:avLst/>
          </a:prstGeom>
          <a:solidFill>
            <a:srgbClr val="CFE2F3"/>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Game Objects (Entities)</a:t>
            </a:r>
          </a:p>
        </p:txBody>
      </p:sp>
      <p:sp>
        <p:nvSpPr>
          <p:cNvPr id="162" name="Shape 162"/>
          <p:cNvSpPr/>
          <p:nvPr/>
        </p:nvSpPr>
        <p:spPr>
          <a:xfrm>
            <a:off x="6077237" y="3790725"/>
            <a:ext cx="2580300" cy="857100"/>
          </a:xfrm>
          <a:prstGeom prst="rect">
            <a:avLst/>
          </a:prstGeom>
          <a:solidFill>
            <a:srgbClr val="CFE2F3"/>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Unity Components</a:t>
            </a:r>
          </a:p>
        </p:txBody>
      </p:sp>
      <p:sp>
        <p:nvSpPr>
          <p:cNvPr id="163" name="Shape 163"/>
          <p:cNvSpPr/>
          <p:nvPr/>
        </p:nvSpPr>
        <p:spPr>
          <a:xfrm>
            <a:off x="6077237" y="2788099"/>
            <a:ext cx="2580300" cy="857100"/>
          </a:xfrm>
          <a:prstGeom prst="rect">
            <a:avLst/>
          </a:prstGeom>
          <a:solidFill>
            <a:srgbClr val="CFE2F3"/>
          </a:solid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3D Models / Textures / Audio</a:t>
            </a:r>
          </a:p>
        </p:txBody>
      </p:sp>
      <p:cxnSp>
        <p:nvCxnSpPr>
          <p:cNvPr id="164" name="Shape 164"/>
          <p:cNvCxnSpPr>
            <a:stCxn id="162" idx="0"/>
            <a:endCxn id="163" idx="2"/>
          </p:cNvCxnSpPr>
          <p:nvPr/>
        </p:nvCxnSpPr>
        <p:spPr>
          <a:xfrm rot="10800000">
            <a:off x="7367387" y="3645225"/>
            <a:ext cx="0" cy="145500"/>
          </a:xfrm>
          <a:prstGeom prst="straightConnector1">
            <a:avLst/>
          </a:prstGeom>
          <a:noFill/>
          <a:ln cap="flat" cmpd="sng" w="9525">
            <a:solidFill>
              <a:srgbClr val="434343"/>
            </a:solidFill>
            <a:prstDash val="solid"/>
            <a:round/>
            <a:headEnd len="lg" w="lg" type="none"/>
            <a:tailEnd len="lg" w="lg" type="triangle"/>
          </a:ln>
        </p:spPr>
      </p:cxnSp>
      <p:cxnSp>
        <p:nvCxnSpPr>
          <p:cNvPr id="165" name="Shape 165"/>
          <p:cNvCxnSpPr/>
          <p:nvPr/>
        </p:nvCxnSpPr>
        <p:spPr>
          <a:xfrm>
            <a:off x="8152212" y="4647900"/>
            <a:ext cx="0" cy="146400"/>
          </a:xfrm>
          <a:prstGeom prst="straightConnector1">
            <a:avLst/>
          </a:prstGeom>
          <a:noFill/>
          <a:ln cap="flat" cmpd="sng" w="9525">
            <a:solidFill>
              <a:srgbClr val="434343"/>
            </a:solidFill>
            <a:prstDash val="solid"/>
            <a:round/>
            <a:headEnd len="lg" w="lg" type="none"/>
            <a:tailEnd len="lg" w="lg" type="triangle"/>
          </a:ln>
        </p:spPr>
      </p:cxnSp>
      <p:cxnSp>
        <p:nvCxnSpPr>
          <p:cNvPr id="166" name="Shape 166"/>
          <p:cNvCxnSpPr/>
          <p:nvPr/>
        </p:nvCxnSpPr>
        <p:spPr>
          <a:xfrm rot="10800000">
            <a:off x="6751312" y="4642650"/>
            <a:ext cx="0" cy="156900"/>
          </a:xfrm>
          <a:prstGeom prst="straightConnector1">
            <a:avLst/>
          </a:prstGeom>
          <a:noFill/>
          <a:ln cap="flat" cmpd="sng" w="9525">
            <a:solidFill>
              <a:srgbClr val="434343"/>
            </a:solidFill>
            <a:prstDash val="solid"/>
            <a:round/>
            <a:headEnd len="lg" w="lg" type="none"/>
            <a:tailEnd len="lg" w="lg" type="triangle"/>
          </a:ln>
        </p:spPr>
      </p:cxnSp>
      <p:cxnSp>
        <p:nvCxnSpPr>
          <p:cNvPr id="167" name="Shape 167"/>
          <p:cNvCxnSpPr>
            <a:stCxn id="151" idx="3"/>
            <a:endCxn id="152" idx="1"/>
          </p:cNvCxnSpPr>
          <p:nvPr/>
        </p:nvCxnSpPr>
        <p:spPr>
          <a:xfrm>
            <a:off x="5733262" y="4041525"/>
            <a:ext cx="280200" cy="0"/>
          </a:xfrm>
          <a:prstGeom prst="straightConnector1">
            <a:avLst/>
          </a:prstGeom>
          <a:noFill/>
          <a:ln cap="flat" cmpd="sng" w="9525">
            <a:solidFill>
              <a:srgbClr val="434343"/>
            </a:solidFill>
            <a:prstDash val="solid"/>
            <a:round/>
            <a:headEnd len="lg" w="lg" type="none"/>
            <a:tailEnd len="lg" w="lg" type="triangle"/>
          </a:ln>
        </p:spPr>
      </p:cxn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779462" y="381000"/>
            <a:ext cx="7583486" cy="1044575"/>
          </a:xfrm>
          <a:prstGeom prst="rect">
            <a:avLst/>
          </a:prstGeom>
          <a:noFill/>
          <a:ln>
            <a:noFill/>
          </a:ln>
        </p:spPr>
        <p:txBody>
          <a:bodyPr anchorCtr="0" anchor="b" bIns="45700" lIns="91425" rIns="91425" tIns="45700">
            <a:noAutofit/>
          </a:bodyPr>
          <a:lstStyle/>
          <a:p>
            <a:pPr indent="0" lvl="0" marL="0" marR="0" rtl="0" algn="l">
              <a:spcBef>
                <a:spcPts val="0"/>
              </a:spcBef>
              <a:spcAft>
                <a:spcPts val="0"/>
              </a:spcAft>
              <a:buSzPct val="25000"/>
              <a:buNone/>
            </a:pPr>
            <a:r>
              <a:rPr b="0" i="0" lang="en-US" sz="3800" u="none" cap="none" strike="noStrike">
                <a:solidFill>
                  <a:srgbClr val="001D4D"/>
                </a:solidFill>
                <a:latin typeface="Trebuchet MS"/>
                <a:ea typeface="Trebuchet MS"/>
                <a:cs typeface="Trebuchet MS"/>
                <a:sym typeface="Trebuchet MS"/>
              </a:rPr>
              <a:t>System Design: Deployment</a:t>
            </a:r>
          </a:p>
        </p:txBody>
      </p:sp>
      <p:sp>
        <p:nvSpPr>
          <p:cNvPr id="174" name="Shape 174"/>
          <p:cNvSpPr/>
          <p:nvPr/>
        </p:nvSpPr>
        <p:spPr>
          <a:xfrm>
            <a:off x="255225" y="1843687"/>
            <a:ext cx="6063600" cy="41787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lang="en-US"/>
              <a:t>Local Machine</a:t>
            </a:r>
          </a:p>
        </p:txBody>
      </p:sp>
      <p:sp>
        <p:nvSpPr>
          <p:cNvPr id="175" name="Shape 175"/>
          <p:cNvSpPr/>
          <p:nvPr/>
        </p:nvSpPr>
        <p:spPr>
          <a:xfrm>
            <a:off x="3504775" y="2259162"/>
            <a:ext cx="2456700" cy="34698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nSpc>
                <a:spcPct val="150000"/>
              </a:lnSpc>
              <a:spcBef>
                <a:spcPts val="0"/>
              </a:spcBef>
              <a:buNone/>
            </a:pPr>
            <a:r>
              <a:rPr b="1" lang="en-US"/>
              <a:t>Simulation Program:</a:t>
            </a:r>
          </a:p>
          <a:p>
            <a:pPr indent="-228600" lvl="0" marL="457200" rtl="0">
              <a:lnSpc>
                <a:spcPct val="150000"/>
              </a:lnSpc>
              <a:spcBef>
                <a:spcPts val="0"/>
              </a:spcBef>
              <a:buChar char="●"/>
            </a:pPr>
            <a:r>
              <a:rPr lang="en-US"/>
              <a:t>Series of scripted events</a:t>
            </a:r>
          </a:p>
          <a:p>
            <a:pPr indent="-228600" lvl="0" marL="457200" rtl="0">
              <a:lnSpc>
                <a:spcPct val="150000"/>
              </a:lnSpc>
              <a:spcBef>
                <a:spcPts val="0"/>
              </a:spcBef>
              <a:buChar char="●"/>
            </a:pPr>
            <a:r>
              <a:rPr lang="en-US"/>
              <a:t>Reaction to user input</a:t>
            </a:r>
          </a:p>
          <a:p>
            <a:pPr indent="-228600" lvl="0" marL="457200" rtl="0">
              <a:lnSpc>
                <a:spcPct val="150000"/>
              </a:lnSpc>
              <a:spcBef>
                <a:spcPts val="0"/>
              </a:spcBef>
              <a:buChar char="●"/>
            </a:pPr>
            <a:r>
              <a:rPr lang="en-US"/>
              <a:t>User feedback</a:t>
            </a:r>
          </a:p>
        </p:txBody>
      </p:sp>
      <p:sp>
        <p:nvSpPr>
          <p:cNvPr id="176" name="Shape 176"/>
          <p:cNvSpPr/>
          <p:nvPr/>
        </p:nvSpPr>
        <p:spPr>
          <a:xfrm>
            <a:off x="472825" y="2259162"/>
            <a:ext cx="2341800" cy="34698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gn="ctr">
              <a:spcBef>
                <a:spcPts val="0"/>
              </a:spcBef>
              <a:buNone/>
            </a:pPr>
            <a:r>
              <a:rPr b="1" lang="en-US"/>
              <a:t>Local Storage:</a:t>
            </a:r>
          </a:p>
          <a:p>
            <a:pPr lvl="0" rtl="0" algn="ctr">
              <a:spcBef>
                <a:spcPts val="0"/>
              </a:spcBef>
              <a:buNone/>
            </a:pPr>
            <a:r>
              <a:t/>
            </a:r>
            <a:endParaRPr b="1"/>
          </a:p>
          <a:p>
            <a:pPr lvl="0" rtl="0" algn="ctr">
              <a:spcBef>
                <a:spcPts val="0"/>
              </a:spcBef>
              <a:buNone/>
            </a:pPr>
            <a:r>
              <a:rPr lang="en-US"/>
              <a:t>Saving Data / Statistics for each simulation</a:t>
            </a:r>
          </a:p>
        </p:txBody>
      </p:sp>
      <p:sp>
        <p:nvSpPr>
          <p:cNvPr id="177" name="Shape 177"/>
          <p:cNvSpPr/>
          <p:nvPr/>
        </p:nvSpPr>
        <p:spPr>
          <a:xfrm>
            <a:off x="6651625" y="2259162"/>
            <a:ext cx="2456700" cy="3469800"/>
          </a:xfrm>
          <a:prstGeom prst="rect">
            <a:avLst/>
          </a:prstGeom>
          <a:noFill/>
          <a:ln cap="flat" cmpd="sng" w="9525">
            <a:solidFill>
              <a:srgbClr val="434343"/>
            </a:solidFill>
            <a:prstDash val="solid"/>
            <a:round/>
            <a:headEnd len="med" w="med" type="none"/>
            <a:tailEnd len="med" w="med" type="none"/>
          </a:ln>
        </p:spPr>
        <p:txBody>
          <a:bodyPr anchorCtr="0" anchor="t" bIns="91425" lIns="91425" rIns="91425" tIns="91425">
            <a:noAutofit/>
          </a:bodyPr>
          <a:lstStyle/>
          <a:p>
            <a:pPr lvl="0" rtl="0">
              <a:lnSpc>
                <a:spcPct val="150000"/>
              </a:lnSpc>
              <a:spcBef>
                <a:spcPts val="0"/>
              </a:spcBef>
              <a:buNone/>
            </a:pPr>
            <a:r>
              <a:rPr b="1" lang="en-US"/>
              <a:t>User Interaction:</a:t>
            </a:r>
          </a:p>
          <a:p>
            <a:pPr lvl="0" rtl="0">
              <a:lnSpc>
                <a:spcPct val="150000"/>
              </a:lnSpc>
              <a:spcBef>
                <a:spcPts val="0"/>
              </a:spcBef>
              <a:buNone/>
            </a:pPr>
            <a:r>
              <a:rPr lang="en-US"/>
              <a:t>Mouse, Keyboard, Controller, Oculus.</a:t>
            </a:r>
          </a:p>
          <a:p>
            <a:pPr lvl="0" rtl="0">
              <a:lnSpc>
                <a:spcPct val="150000"/>
              </a:lnSpc>
              <a:spcBef>
                <a:spcPts val="0"/>
              </a:spcBef>
              <a:buNone/>
            </a:pPr>
            <a:r>
              <a:t/>
            </a:r>
            <a:endParaRPr/>
          </a:p>
        </p:txBody>
      </p:sp>
      <p:cxnSp>
        <p:nvCxnSpPr>
          <p:cNvPr id="178" name="Shape 178"/>
          <p:cNvCxnSpPr/>
          <p:nvPr/>
        </p:nvCxnSpPr>
        <p:spPr>
          <a:xfrm>
            <a:off x="5962487" y="2719775"/>
            <a:ext cx="700500" cy="0"/>
          </a:xfrm>
          <a:prstGeom prst="straightConnector1">
            <a:avLst/>
          </a:prstGeom>
          <a:noFill/>
          <a:ln cap="flat" cmpd="sng" w="9525">
            <a:solidFill>
              <a:srgbClr val="434343"/>
            </a:solidFill>
            <a:prstDash val="solid"/>
            <a:round/>
            <a:headEnd len="lg" w="lg" type="none"/>
            <a:tailEnd len="lg" w="lg" type="triangle"/>
          </a:ln>
        </p:spPr>
      </p:cxnSp>
      <p:cxnSp>
        <p:nvCxnSpPr>
          <p:cNvPr id="179" name="Shape 179"/>
          <p:cNvCxnSpPr/>
          <p:nvPr/>
        </p:nvCxnSpPr>
        <p:spPr>
          <a:xfrm rot="10800000">
            <a:off x="5962462" y="4601525"/>
            <a:ext cx="690000" cy="0"/>
          </a:xfrm>
          <a:prstGeom prst="straightConnector1">
            <a:avLst/>
          </a:prstGeom>
          <a:noFill/>
          <a:ln cap="flat" cmpd="sng" w="9525">
            <a:solidFill>
              <a:srgbClr val="434343"/>
            </a:solidFill>
            <a:prstDash val="solid"/>
            <a:round/>
            <a:headEnd len="lg" w="lg" type="none"/>
            <a:tailEnd len="lg" w="lg" type="triangle"/>
          </a:ln>
        </p:spPr>
      </p:cxnSp>
      <p:cxnSp>
        <p:nvCxnSpPr>
          <p:cNvPr id="180" name="Shape 180"/>
          <p:cNvCxnSpPr/>
          <p:nvPr/>
        </p:nvCxnSpPr>
        <p:spPr>
          <a:xfrm rot="10800000">
            <a:off x="2803262" y="3817125"/>
            <a:ext cx="690300" cy="0"/>
          </a:xfrm>
          <a:prstGeom prst="straightConnector1">
            <a:avLst/>
          </a:prstGeom>
          <a:noFill/>
          <a:ln cap="flat" cmpd="sng" w="9525">
            <a:solidFill>
              <a:srgbClr val="434343"/>
            </a:solidFill>
            <a:prstDash val="solid"/>
            <a:round/>
            <a:headEnd len="lg" w="lg" type="none"/>
            <a:tailEnd len="lg" w="lg" type="triangle"/>
          </a:ln>
        </p:spPr>
      </p:cxn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