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1E4BE98-EF61-4C80-AFBE-F042DC86399E}">
  <a:tblStyle styleId="{71E4BE98-EF61-4C80-AFBE-F042DC86399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0151B12E-13E4-4C2B-8759-08864518A699}" styleName="Table_1">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design patterns (entity - component used in unity), layer of abstraction with SimObject and extending that based on necessary functionality, observer pattern using events.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dk2"/>
                </a:solidFill>
                <a:latin typeface="Roboto"/>
                <a:ea typeface="Roboto"/>
                <a:cs typeface="Roboto"/>
                <a:sym typeface="Roboto"/>
              </a:rPr>
              <a:t>gantt chart goes here. left side is sprints and stories.top side is dates.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implement MVC, we take advantage of Unity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mailto:JFlet013@fi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311700" y="744575"/>
            <a:ext cx="8520599" cy="1349099"/>
          </a:xfrm>
          <a:prstGeom prst="rect">
            <a:avLst/>
          </a:prstGeom>
        </p:spPr>
        <p:txBody>
          <a:bodyPr anchorCtr="0" anchor="b" bIns="91425" lIns="91425" rIns="91425" tIns="91425">
            <a:noAutofit/>
          </a:bodyPr>
          <a:lstStyle/>
          <a:p>
            <a:pPr lvl="0">
              <a:spcBef>
                <a:spcPts val="0"/>
              </a:spcBef>
              <a:buNone/>
            </a:pPr>
            <a:r>
              <a:rPr lang="en"/>
              <a:t>Building Brain V.4</a:t>
            </a:r>
          </a:p>
        </p:txBody>
      </p:sp>
      <p:sp>
        <p:nvSpPr>
          <p:cNvPr id="86" name="Shape 86"/>
          <p:cNvSpPr txBox="1"/>
          <p:nvPr>
            <p:ph idx="1" type="subTitle"/>
          </p:nvPr>
        </p:nvSpPr>
        <p:spPr>
          <a:xfrm>
            <a:off x="311700" y="2352200"/>
            <a:ext cx="8520600" cy="2582100"/>
          </a:xfrm>
          <a:prstGeom prst="rect">
            <a:avLst/>
          </a:prstGeom>
        </p:spPr>
        <p:txBody>
          <a:bodyPr anchorCtr="0" anchor="t" bIns="91425" lIns="91425" rIns="91425" tIns="91425">
            <a:noAutofit/>
          </a:bodyPr>
          <a:lstStyle/>
          <a:p>
            <a:pPr lvl="0" rtl="0">
              <a:spcBef>
                <a:spcPts val="0"/>
              </a:spcBef>
              <a:buNone/>
            </a:pPr>
            <a:r>
              <a:rPr lang="en"/>
              <a:t>Team: Emmanuel Vinas, Justin Fletcher</a:t>
            </a:r>
          </a:p>
          <a:p>
            <a:pPr lvl="0" rtl="0">
              <a:spcBef>
                <a:spcPts val="0"/>
              </a:spcBef>
              <a:buNone/>
            </a:pPr>
            <a:r>
              <a:rPr lang="en"/>
              <a:t>Owners: Ali Mostafavi, Leonardo Bobadilla</a:t>
            </a:r>
          </a:p>
          <a:p>
            <a:pPr lvl="0" rtl="0">
              <a:spcBef>
                <a:spcPts val="0"/>
              </a:spcBef>
              <a:buNone/>
            </a:pPr>
            <a:r>
              <a:rPr lang="en"/>
              <a:t>Instructor: Masoud Sadjadi</a:t>
            </a:r>
          </a:p>
          <a:p>
            <a:pPr lvl="0" rtl="0">
              <a:spcBef>
                <a:spcPts val="0"/>
              </a:spcBef>
              <a:buNone/>
            </a:pPr>
            <a:r>
              <a:t/>
            </a:r>
            <a:endParaRPr/>
          </a:p>
          <a:p>
            <a:pPr lvl="0" rtl="0">
              <a:spcBef>
                <a:spcPts val="0"/>
              </a:spcBef>
              <a:buNone/>
            </a:pPr>
            <a:r>
              <a:t/>
            </a:r>
            <a:endParaRPr/>
          </a:p>
          <a:p>
            <a:pPr lvl="0" rtl="0">
              <a:spcBef>
                <a:spcPts val="0"/>
              </a:spcBef>
              <a:buNone/>
            </a:pPr>
            <a:r>
              <a:rPr lang="en" sz="1400"/>
              <a:t>School of Computing and Information Sciences</a:t>
            </a:r>
          </a:p>
          <a:p>
            <a:pPr lvl="0" rtl="0">
              <a:spcBef>
                <a:spcPts val="0"/>
              </a:spcBef>
              <a:buNone/>
            </a:pPr>
            <a:r>
              <a:rPr lang="en" sz="1400"/>
              <a:t>Florida International University</a:t>
            </a:r>
          </a:p>
          <a:p>
            <a:pPr lvl="0" rtl="0">
              <a:spcBef>
                <a:spcPts val="0"/>
              </a:spcBef>
              <a:buNone/>
            </a:pPr>
            <a:r>
              <a:t/>
            </a:r>
            <a:endParaRPr sz="1400"/>
          </a:p>
          <a:p>
            <a:pPr lvl="0">
              <a:spcBef>
                <a:spcPts val="0"/>
              </a:spcBef>
              <a:buNone/>
            </a:pPr>
            <a:r>
              <a:rPr lang="en" sz="1400"/>
              <a:t>3/7/16</a:t>
            </a:r>
          </a:p>
        </p:txBody>
      </p:sp>
      <p:sp>
        <p:nvSpPr>
          <p:cNvPr id="87" name="Shape 87"/>
          <p:cNvSpPr txBox="1"/>
          <p:nvPr/>
        </p:nvSpPr>
        <p:spPr>
          <a:xfrm>
            <a:off x="311700" y="198650"/>
            <a:ext cx="7046100" cy="711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Senior Project Final Presentation</a:t>
            </a:r>
          </a:p>
          <a:p>
            <a:pPr lvl="0">
              <a:spcBef>
                <a:spcPts val="0"/>
              </a:spcBef>
              <a:buNone/>
            </a:pPr>
            <a:r>
              <a:rPr lang="en" sz="1200">
                <a:solidFill>
                  <a:srgbClr val="FFFFFF"/>
                </a:solidFill>
              </a:rPr>
              <a:t>Sprint 2016</a:t>
            </a:r>
          </a:p>
        </p:txBody>
      </p:sp>
      <p:sp>
        <p:nvSpPr>
          <p:cNvPr id="88" name="Shape 8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169550"/>
            <a:ext cx="8520600" cy="607800"/>
          </a:xfrm>
          <a:prstGeom prst="rect">
            <a:avLst/>
          </a:prstGeom>
        </p:spPr>
        <p:txBody>
          <a:bodyPr anchorCtr="0" anchor="t" bIns="91425" lIns="91425" rIns="91425" tIns="91425">
            <a:noAutofit/>
          </a:bodyPr>
          <a:lstStyle/>
          <a:p>
            <a:pPr lvl="0" rtl="0">
              <a:spcBef>
                <a:spcPts val="0"/>
              </a:spcBef>
              <a:buNone/>
            </a:pPr>
            <a:r>
              <a:rPr lang="en"/>
              <a:t>System Design - Deployment</a:t>
            </a:r>
          </a:p>
        </p:txBody>
      </p:sp>
      <p:sp>
        <p:nvSpPr>
          <p:cNvPr id="205" name="Shape 20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
        <p:nvSpPr>
          <p:cNvPr id="206" name="Shape 20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b="1" lang="en"/>
              <a:t>Persistent Data</a:t>
            </a:r>
          </a:p>
          <a:p>
            <a:pPr lvl="0" rtl="0">
              <a:spcBef>
                <a:spcPts val="0"/>
              </a:spcBef>
              <a:buNone/>
            </a:pPr>
            <a:r>
              <a:rPr lang="en"/>
              <a:t>Not Implemented … Yet.</a:t>
            </a:r>
          </a:p>
          <a:p>
            <a:pPr indent="-228600" lvl="0" marL="457200" rtl="0">
              <a:lnSpc>
                <a:spcPct val="150000"/>
              </a:lnSpc>
              <a:spcBef>
                <a:spcPts val="0"/>
              </a:spcBef>
            </a:pPr>
            <a:r>
              <a:rPr lang="en"/>
              <a:t>How to implement?</a:t>
            </a:r>
          </a:p>
          <a:p>
            <a:pPr indent="-228600" lvl="1" marL="914400" rtl="0">
              <a:lnSpc>
                <a:spcPct val="150000"/>
              </a:lnSpc>
              <a:spcBef>
                <a:spcPts val="0"/>
              </a:spcBef>
            </a:pPr>
            <a:r>
              <a:rPr lang="en"/>
              <a:t>SQLite </a:t>
            </a:r>
          </a:p>
          <a:p>
            <a:pPr indent="-228600" lvl="1" marL="914400" rtl="0">
              <a:lnSpc>
                <a:spcPct val="150000"/>
              </a:lnSpc>
              <a:spcBef>
                <a:spcPts val="0"/>
              </a:spcBef>
            </a:pPr>
            <a:r>
              <a:rPr lang="en"/>
              <a:t>Text Files  / Json</a:t>
            </a:r>
          </a:p>
          <a:p>
            <a:pPr indent="-228600" lvl="1" marL="914400">
              <a:lnSpc>
                <a:spcPct val="150000"/>
              </a:lnSpc>
              <a:spcBef>
                <a:spcPts val="0"/>
              </a:spcBef>
            </a:pPr>
            <a:r>
              <a:rPr lang="en"/>
              <a:t>Scriptable Objects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56725"/>
            <a:ext cx="8520600" cy="607800"/>
          </a:xfrm>
          <a:prstGeom prst="rect">
            <a:avLst/>
          </a:prstGeom>
        </p:spPr>
        <p:txBody>
          <a:bodyPr anchorCtr="0" anchor="t" bIns="91425" lIns="91425" rIns="91425" tIns="91425">
            <a:noAutofit/>
          </a:bodyPr>
          <a:lstStyle/>
          <a:p>
            <a:pPr lvl="0">
              <a:spcBef>
                <a:spcPts val="0"/>
              </a:spcBef>
              <a:buNone/>
            </a:pPr>
            <a:r>
              <a:rPr lang="en"/>
              <a:t>Minimal Class Diagram</a:t>
            </a:r>
          </a:p>
        </p:txBody>
      </p:sp>
      <p:sp>
        <p:nvSpPr>
          <p:cNvPr id="212" name="Shape 21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13" name="Shape 213"/>
          <p:cNvSpPr/>
          <p:nvPr/>
        </p:nvSpPr>
        <p:spPr>
          <a:xfrm>
            <a:off x="3834150" y="2347050"/>
            <a:ext cx="14757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MonoBehaviour</a:t>
            </a:r>
          </a:p>
        </p:txBody>
      </p:sp>
      <p:sp>
        <p:nvSpPr>
          <p:cNvPr id="214" name="Shape 214"/>
          <p:cNvSpPr/>
          <p:nvPr/>
        </p:nvSpPr>
        <p:spPr>
          <a:xfrm>
            <a:off x="7201746" y="4623300"/>
            <a:ext cx="14757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EmissionView</a:t>
            </a:r>
          </a:p>
        </p:txBody>
      </p:sp>
      <p:sp>
        <p:nvSpPr>
          <p:cNvPr id="215" name="Shape 215"/>
          <p:cNvSpPr/>
          <p:nvPr/>
        </p:nvSpPr>
        <p:spPr>
          <a:xfrm>
            <a:off x="5553124" y="4595400"/>
            <a:ext cx="15378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EmissionTracker</a:t>
            </a:r>
          </a:p>
        </p:txBody>
      </p:sp>
      <p:sp>
        <p:nvSpPr>
          <p:cNvPr id="216" name="Shape 216"/>
          <p:cNvSpPr/>
          <p:nvPr/>
        </p:nvSpPr>
        <p:spPr>
          <a:xfrm>
            <a:off x="6322008" y="4025762"/>
            <a:ext cx="17304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EmissionController</a:t>
            </a:r>
          </a:p>
        </p:txBody>
      </p:sp>
      <p:cxnSp>
        <p:nvCxnSpPr>
          <p:cNvPr id="217" name="Shape 217"/>
          <p:cNvCxnSpPr>
            <a:stCxn id="214" idx="0"/>
            <a:endCxn id="216" idx="2"/>
          </p:cNvCxnSpPr>
          <p:nvPr/>
        </p:nvCxnSpPr>
        <p:spPr>
          <a:xfrm rot="10800000">
            <a:off x="7187196" y="4475100"/>
            <a:ext cx="752400" cy="148200"/>
          </a:xfrm>
          <a:prstGeom prst="straightConnector1">
            <a:avLst/>
          </a:prstGeom>
          <a:noFill/>
          <a:ln cap="flat" cmpd="sng" w="9525">
            <a:solidFill>
              <a:schemeClr val="dk2"/>
            </a:solidFill>
            <a:prstDash val="solid"/>
            <a:round/>
            <a:headEnd len="lg" w="lg" type="none"/>
            <a:tailEnd len="lg" w="lg" type="triangle"/>
          </a:ln>
        </p:spPr>
      </p:cxnSp>
      <p:cxnSp>
        <p:nvCxnSpPr>
          <p:cNvPr id="218" name="Shape 218"/>
          <p:cNvCxnSpPr>
            <a:stCxn id="216" idx="2"/>
            <a:endCxn id="215" idx="0"/>
          </p:cNvCxnSpPr>
          <p:nvPr/>
        </p:nvCxnSpPr>
        <p:spPr>
          <a:xfrm flipH="1">
            <a:off x="6322008" y="4475162"/>
            <a:ext cx="865200" cy="120300"/>
          </a:xfrm>
          <a:prstGeom prst="straightConnector1">
            <a:avLst/>
          </a:prstGeom>
          <a:noFill/>
          <a:ln cap="flat" cmpd="sng" w="9525">
            <a:solidFill>
              <a:schemeClr val="dk2"/>
            </a:solidFill>
            <a:prstDash val="solid"/>
            <a:round/>
            <a:headEnd len="lg" w="lg" type="none"/>
            <a:tailEnd len="lg" w="lg" type="triangle"/>
          </a:ln>
        </p:spPr>
      </p:cxnSp>
      <p:cxnSp>
        <p:nvCxnSpPr>
          <p:cNvPr id="219" name="Shape 219"/>
          <p:cNvCxnSpPr>
            <a:stCxn id="216" idx="1"/>
            <a:endCxn id="213" idx="2"/>
          </p:cNvCxnSpPr>
          <p:nvPr/>
        </p:nvCxnSpPr>
        <p:spPr>
          <a:xfrm rot="10800000">
            <a:off x="4572108" y="2796362"/>
            <a:ext cx="1749900" cy="1454100"/>
          </a:xfrm>
          <a:prstGeom prst="straightConnector1">
            <a:avLst/>
          </a:prstGeom>
          <a:noFill/>
          <a:ln cap="flat" cmpd="sng" w="9525">
            <a:solidFill>
              <a:srgbClr val="B7B7B7"/>
            </a:solidFill>
            <a:prstDash val="solid"/>
            <a:round/>
            <a:headEnd len="lg" w="lg" type="none"/>
            <a:tailEnd len="lg" w="lg" type="triangle"/>
          </a:ln>
        </p:spPr>
      </p:cxnSp>
      <p:cxnSp>
        <p:nvCxnSpPr>
          <p:cNvPr id="220" name="Shape 220"/>
          <p:cNvCxnSpPr>
            <a:stCxn id="215" idx="0"/>
            <a:endCxn id="213" idx="2"/>
          </p:cNvCxnSpPr>
          <p:nvPr/>
        </p:nvCxnSpPr>
        <p:spPr>
          <a:xfrm rot="10800000">
            <a:off x="4572124" y="2796600"/>
            <a:ext cx="1749900" cy="1798800"/>
          </a:xfrm>
          <a:prstGeom prst="straightConnector1">
            <a:avLst/>
          </a:prstGeom>
          <a:noFill/>
          <a:ln cap="flat" cmpd="sng" w="9525">
            <a:solidFill>
              <a:srgbClr val="B7B7B7"/>
            </a:solidFill>
            <a:prstDash val="solid"/>
            <a:round/>
            <a:headEnd len="lg" w="lg" type="none"/>
            <a:tailEnd len="lg" w="lg" type="triangle"/>
          </a:ln>
        </p:spPr>
      </p:cxnSp>
      <p:sp>
        <p:nvSpPr>
          <p:cNvPr id="221" name="Shape 221"/>
          <p:cNvSpPr txBox="1"/>
          <p:nvPr/>
        </p:nvSpPr>
        <p:spPr>
          <a:xfrm>
            <a:off x="5309850" y="3905550"/>
            <a:ext cx="961800" cy="230400"/>
          </a:xfrm>
          <a:prstGeom prst="rect">
            <a:avLst/>
          </a:prstGeom>
          <a:noFill/>
          <a:ln>
            <a:noFill/>
          </a:ln>
        </p:spPr>
        <p:txBody>
          <a:bodyPr anchorCtr="0" anchor="t" bIns="91425" lIns="91425" rIns="91425" tIns="91425">
            <a:noAutofit/>
          </a:bodyPr>
          <a:lstStyle/>
          <a:p>
            <a:pPr lvl="0">
              <a:spcBef>
                <a:spcPts val="0"/>
              </a:spcBef>
              <a:buNone/>
            </a:pPr>
            <a:r>
              <a:rPr lang="en" sz="1000">
                <a:solidFill>
                  <a:srgbClr val="999999"/>
                </a:solidFill>
              </a:rPr>
              <a:t>&lt;&lt;extends&gt;&gt;</a:t>
            </a:r>
          </a:p>
        </p:txBody>
      </p:sp>
      <p:sp>
        <p:nvSpPr>
          <p:cNvPr id="222" name="Shape 222"/>
          <p:cNvSpPr txBox="1"/>
          <p:nvPr/>
        </p:nvSpPr>
        <p:spPr>
          <a:xfrm>
            <a:off x="5215108" y="3594675"/>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23" name="Shape 223"/>
          <p:cNvSpPr/>
          <p:nvPr/>
        </p:nvSpPr>
        <p:spPr>
          <a:xfrm>
            <a:off x="109625" y="3393850"/>
            <a:ext cx="19560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UIEnergyUsingObject</a:t>
            </a:r>
          </a:p>
        </p:txBody>
      </p:sp>
      <p:sp>
        <p:nvSpPr>
          <p:cNvPr id="224" name="Shape 224"/>
          <p:cNvSpPr/>
          <p:nvPr/>
        </p:nvSpPr>
        <p:spPr>
          <a:xfrm>
            <a:off x="1120300" y="4651200"/>
            <a:ext cx="13434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EnergyUsage</a:t>
            </a:r>
          </a:p>
        </p:txBody>
      </p:sp>
      <p:sp>
        <p:nvSpPr>
          <p:cNvPr id="225" name="Shape 225"/>
          <p:cNvSpPr/>
          <p:nvPr/>
        </p:nvSpPr>
        <p:spPr>
          <a:xfrm>
            <a:off x="109625" y="4022525"/>
            <a:ext cx="17304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EnergyUsingObject</a:t>
            </a:r>
          </a:p>
        </p:txBody>
      </p:sp>
      <p:sp>
        <p:nvSpPr>
          <p:cNvPr id="226" name="Shape 226"/>
          <p:cNvSpPr/>
          <p:nvPr/>
        </p:nvSpPr>
        <p:spPr>
          <a:xfrm>
            <a:off x="109625" y="4657525"/>
            <a:ext cx="7737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Battery</a:t>
            </a:r>
          </a:p>
        </p:txBody>
      </p:sp>
      <p:cxnSp>
        <p:nvCxnSpPr>
          <p:cNvPr id="227" name="Shape 227"/>
          <p:cNvCxnSpPr>
            <a:stCxn id="223" idx="2"/>
            <a:endCxn id="225" idx="0"/>
          </p:cNvCxnSpPr>
          <p:nvPr/>
        </p:nvCxnSpPr>
        <p:spPr>
          <a:xfrm flipH="1">
            <a:off x="974825" y="3843250"/>
            <a:ext cx="112800" cy="179400"/>
          </a:xfrm>
          <a:prstGeom prst="straightConnector1">
            <a:avLst/>
          </a:prstGeom>
          <a:noFill/>
          <a:ln cap="flat" cmpd="sng" w="9525">
            <a:solidFill>
              <a:schemeClr val="dk2"/>
            </a:solidFill>
            <a:prstDash val="solid"/>
            <a:round/>
            <a:headEnd len="lg" w="lg" type="none"/>
            <a:tailEnd len="lg" w="lg" type="triangle"/>
          </a:ln>
        </p:spPr>
      </p:cxnSp>
      <p:cxnSp>
        <p:nvCxnSpPr>
          <p:cNvPr id="228" name="Shape 228"/>
          <p:cNvCxnSpPr>
            <a:stCxn id="225" idx="2"/>
            <a:endCxn id="224" idx="0"/>
          </p:cNvCxnSpPr>
          <p:nvPr/>
        </p:nvCxnSpPr>
        <p:spPr>
          <a:xfrm>
            <a:off x="974825" y="4471925"/>
            <a:ext cx="817200" cy="179400"/>
          </a:xfrm>
          <a:prstGeom prst="straightConnector1">
            <a:avLst/>
          </a:prstGeom>
          <a:noFill/>
          <a:ln cap="flat" cmpd="sng" w="9525">
            <a:solidFill>
              <a:schemeClr val="dk2"/>
            </a:solidFill>
            <a:prstDash val="solid"/>
            <a:round/>
            <a:headEnd len="lg" w="lg" type="none"/>
            <a:tailEnd len="lg" w="lg" type="triangle"/>
          </a:ln>
        </p:spPr>
      </p:cxnSp>
      <p:cxnSp>
        <p:nvCxnSpPr>
          <p:cNvPr id="229" name="Shape 229"/>
          <p:cNvCxnSpPr>
            <a:stCxn id="224" idx="1"/>
            <a:endCxn id="226" idx="3"/>
          </p:cNvCxnSpPr>
          <p:nvPr/>
        </p:nvCxnSpPr>
        <p:spPr>
          <a:xfrm flipH="1">
            <a:off x="883300" y="4875900"/>
            <a:ext cx="237000" cy="6300"/>
          </a:xfrm>
          <a:prstGeom prst="straightConnector1">
            <a:avLst/>
          </a:prstGeom>
          <a:noFill/>
          <a:ln cap="flat" cmpd="sng" w="9525">
            <a:solidFill>
              <a:schemeClr val="dk2"/>
            </a:solidFill>
            <a:prstDash val="solid"/>
            <a:round/>
            <a:headEnd len="lg" w="lg" type="none"/>
            <a:tailEnd len="lg" w="lg" type="triangle"/>
          </a:ln>
        </p:spPr>
      </p:cxnSp>
      <p:cxnSp>
        <p:nvCxnSpPr>
          <p:cNvPr id="230" name="Shape 230"/>
          <p:cNvCxnSpPr>
            <a:stCxn id="225" idx="0"/>
            <a:endCxn id="223" idx="2"/>
          </p:cNvCxnSpPr>
          <p:nvPr/>
        </p:nvCxnSpPr>
        <p:spPr>
          <a:xfrm flipH="1" rot="10800000">
            <a:off x="974825" y="3843125"/>
            <a:ext cx="112800" cy="179400"/>
          </a:xfrm>
          <a:prstGeom prst="straightConnector1">
            <a:avLst/>
          </a:prstGeom>
          <a:noFill/>
          <a:ln cap="flat" cmpd="sng" w="9525">
            <a:solidFill>
              <a:schemeClr val="dk2"/>
            </a:solidFill>
            <a:prstDash val="solid"/>
            <a:round/>
            <a:headEnd len="lg" w="lg" type="none"/>
            <a:tailEnd len="lg" w="lg" type="triangle"/>
          </a:ln>
        </p:spPr>
      </p:cxnSp>
      <p:cxnSp>
        <p:nvCxnSpPr>
          <p:cNvPr id="231" name="Shape 231"/>
          <p:cNvCxnSpPr>
            <a:stCxn id="223" idx="3"/>
            <a:endCxn id="213" idx="1"/>
          </p:cNvCxnSpPr>
          <p:nvPr/>
        </p:nvCxnSpPr>
        <p:spPr>
          <a:xfrm flipH="1" rot="10800000">
            <a:off x="2065625" y="2571850"/>
            <a:ext cx="1768500" cy="1046700"/>
          </a:xfrm>
          <a:prstGeom prst="straightConnector1">
            <a:avLst/>
          </a:prstGeom>
          <a:noFill/>
          <a:ln cap="flat" cmpd="sng" w="9525">
            <a:solidFill>
              <a:srgbClr val="B7B7B7"/>
            </a:solidFill>
            <a:prstDash val="solid"/>
            <a:round/>
            <a:headEnd len="lg" w="lg" type="none"/>
            <a:tailEnd len="lg" w="lg" type="triangle"/>
          </a:ln>
        </p:spPr>
      </p:cxnSp>
      <p:cxnSp>
        <p:nvCxnSpPr>
          <p:cNvPr id="232" name="Shape 232"/>
          <p:cNvCxnSpPr>
            <a:stCxn id="225" idx="3"/>
            <a:endCxn id="233" idx="1"/>
          </p:cNvCxnSpPr>
          <p:nvPr/>
        </p:nvCxnSpPr>
        <p:spPr>
          <a:xfrm flipH="1" rot="10800000">
            <a:off x="1840025" y="3472025"/>
            <a:ext cx="2206200" cy="775200"/>
          </a:xfrm>
          <a:prstGeom prst="straightConnector1">
            <a:avLst/>
          </a:prstGeom>
          <a:noFill/>
          <a:ln cap="flat" cmpd="sng" w="9525">
            <a:solidFill>
              <a:srgbClr val="B7B7B7"/>
            </a:solidFill>
            <a:prstDash val="solid"/>
            <a:round/>
            <a:headEnd len="lg" w="lg" type="none"/>
            <a:tailEnd len="lg" w="lg" type="triangle"/>
          </a:ln>
        </p:spPr>
      </p:cxnSp>
      <p:cxnSp>
        <p:nvCxnSpPr>
          <p:cNvPr id="234" name="Shape 234"/>
          <p:cNvCxnSpPr>
            <a:endCxn id="213" idx="1"/>
          </p:cNvCxnSpPr>
          <p:nvPr/>
        </p:nvCxnSpPr>
        <p:spPr>
          <a:xfrm flipH="1" rot="10800000">
            <a:off x="1792050" y="2571750"/>
            <a:ext cx="2042100" cy="2079600"/>
          </a:xfrm>
          <a:prstGeom prst="straightConnector1">
            <a:avLst/>
          </a:prstGeom>
          <a:noFill/>
          <a:ln cap="flat" cmpd="sng" w="9525">
            <a:solidFill>
              <a:srgbClr val="B7B7B7"/>
            </a:solidFill>
            <a:prstDash val="solid"/>
            <a:round/>
            <a:headEnd len="lg" w="lg" type="none"/>
            <a:tailEnd len="lg" w="lg" type="triangle"/>
          </a:ln>
        </p:spPr>
      </p:cxnSp>
      <p:sp>
        <p:nvSpPr>
          <p:cNvPr id="235" name="Shape 235"/>
          <p:cNvSpPr txBox="1"/>
          <p:nvPr/>
        </p:nvSpPr>
        <p:spPr>
          <a:xfrm>
            <a:off x="2769800" y="360853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36" name="Shape 236"/>
          <p:cNvSpPr txBox="1"/>
          <p:nvPr/>
        </p:nvSpPr>
        <p:spPr>
          <a:xfrm>
            <a:off x="2356175" y="3294262"/>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37" name="Shape 237"/>
          <p:cNvSpPr txBox="1"/>
          <p:nvPr/>
        </p:nvSpPr>
        <p:spPr>
          <a:xfrm>
            <a:off x="2356175" y="297998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38" name="Shape 238"/>
          <p:cNvSpPr/>
          <p:nvPr/>
        </p:nvSpPr>
        <p:spPr>
          <a:xfrm>
            <a:off x="109625" y="2798075"/>
            <a:ext cx="17685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CharacterController</a:t>
            </a:r>
          </a:p>
        </p:txBody>
      </p:sp>
      <p:sp>
        <p:nvSpPr>
          <p:cNvPr id="239" name="Shape 239"/>
          <p:cNvSpPr/>
          <p:nvPr/>
        </p:nvSpPr>
        <p:spPr>
          <a:xfrm>
            <a:off x="109625" y="2148625"/>
            <a:ext cx="10515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Transform</a:t>
            </a:r>
          </a:p>
        </p:txBody>
      </p:sp>
      <p:sp>
        <p:nvSpPr>
          <p:cNvPr id="240" name="Shape 240"/>
          <p:cNvSpPr/>
          <p:nvPr/>
        </p:nvSpPr>
        <p:spPr>
          <a:xfrm>
            <a:off x="2581875" y="1873375"/>
            <a:ext cx="10062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 View</a:t>
            </a:r>
          </a:p>
        </p:txBody>
      </p:sp>
      <p:cxnSp>
        <p:nvCxnSpPr>
          <p:cNvPr id="241" name="Shape 241"/>
          <p:cNvCxnSpPr>
            <a:stCxn id="240" idx="2"/>
            <a:endCxn id="238" idx="0"/>
          </p:cNvCxnSpPr>
          <p:nvPr/>
        </p:nvCxnSpPr>
        <p:spPr>
          <a:xfrm flipH="1">
            <a:off x="993975" y="2322775"/>
            <a:ext cx="2091000" cy="475200"/>
          </a:xfrm>
          <a:prstGeom prst="straightConnector1">
            <a:avLst/>
          </a:prstGeom>
          <a:noFill/>
          <a:ln cap="flat" cmpd="sng" w="9525">
            <a:solidFill>
              <a:schemeClr val="dk2"/>
            </a:solidFill>
            <a:prstDash val="solid"/>
            <a:round/>
            <a:headEnd len="lg" w="lg" type="none"/>
            <a:tailEnd len="lg" w="lg" type="triangle"/>
          </a:ln>
        </p:spPr>
      </p:cxnSp>
      <p:cxnSp>
        <p:nvCxnSpPr>
          <p:cNvPr id="242" name="Shape 242"/>
          <p:cNvCxnSpPr>
            <a:stCxn id="238" idx="0"/>
            <a:endCxn id="239" idx="2"/>
          </p:cNvCxnSpPr>
          <p:nvPr/>
        </p:nvCxnSpPr>
        <p:spPr>
          <a:xfrm rot="10800000">
            <a:off x="635375" y="2597975"/>
            <a:ext cx="358500" cy="200100"/>
          </a:xfrm>
          <a:prstGeom prst="straightConnector1">
            <a:avLst/>
          </a:prstGeom>
          <a:noFill/>
          <a:ln cap="flat" cmpd="sng" w="9525">
            <a:solidFill>
              <a:schemeClr val="dk2"/>
            </a:solidFill>
            <a:prstDash val="solid"/>
            <a:round/>
            <a:headEnd len="lg" w="lg" type="none"/>
            <a:tailEnd len="lg" w="lg" type="triangle"/>
          </a:ln>
        </p:spPr>
      </p:cxnSp>
      <p:cxnSp>
        <p:nvCxnSpPr>
          <p:cNvPr id="243" name="Shape 243"/>
          <p:cNvCxnSpPr>
            <a:stCxn id="238" idx="3"/>
            <a:endCxn id="213" idx="1"/>
          </p:cNvCxnSpPr>
          <p:nvPr/>
        </p:nvCxnSpPr>
        <p:spPr>
          <a:xfrm flipH="1" rot="10800000">
            <a:off x="1878125" y="2571875"/>
            <a:ext cx="1956000" cy="450900"/>
          </a:xfrm>
          <a:prstGeom prst="straightConnector1">
            <a:avLst/>
          </a:prstGeom>
          <a:noFill/>
          <a:ln cap="flat" cmpd="sng" w="9525">
            <a:solidFill>
              <a:srgbClr val="B7B7B7"/>
            </a:solidFill>
            <a:prstDash val="solid"/>
            <a:round/>
            <a:headEnd len="lg" w="lg" type="none"/>
            <a:tailEnd len="lg" w="lg" type="triangle"/>
          </a:ln>
        </p:spPr>
      </p:cxnSp>
      <p:cxnSp>
        <p:nvCxnSpPr>
          <p:cNvPr id="244" name="Shape 244"/>
          <p:cNvCxnSpPr>
            <a:stCxn id="239" idx="3"/>
            <a:endCxn id="213" idx="1"/>
          </p:cNvCxnSpPr>
          <p:nvPr/>
        </p:nvCxnSpPr>
        <p:spPr>
          <a:xfrm>
            <a:off x="1161125" y="2373325"/>
            <a:ext cx="2673000" cy="198300"/>
          </a:xfrm>
          <a:prstGeom prst="straightConnector1">
            <a:avLst/>
          </a:prstGeom>
          <a:noFill/>
          <a:ln cap="flat" cmpd="sng" w="9525">
            <a:solidFill>
              <a:srgbClr val="B7B7B7"/>
            </a:solidFill>
            <a:prstDash val="solid"/>
            <a:round/>
            <a:headEnd len="lg" w="lg" type="none"/>
            <a:tailEnd len="lg" w="lg" type="triangle"/>
          </a:ln>
        </p:spPr>
      </p:cxnSp>
      <p:sp>
        <p:nvSpPr>
          <p:cNvPr id="245" name="Shape 245"/>
          <p:cNvSpPr txBox="1"/>
          <p:nvPr/>
        </p:nvSpPr>
        <p:spPr>
          <a:xfrm>
            <a:off x="2065625" y="278883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46" name="Shape 246"/>
          <p:cNvSpPr txBox="1"/>
          <p:nvPr/>
        </p:nvSpPr>
        <p:spPr>
          <a:xfrm>
            <a:off x="2604075" y="238423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33" name="Shape 233"/>
          <p:cNvSpPr/>
          <p:nvPr/>
        </p:nvSpPr>
        <p:spPr>
          <a:xfrm>
            <a:off x="4046250" y="3247475"/>
            <a:ext cx="10515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SimObject</a:t>
            </a:r>
          </a:p>
        </p:txBody>
      </p:sp>
      <p:cxnSp>
        <p:nvCxnSpPr>
          <p:cNvPr id="247" name="Shape 247"/>
          <p:cNvCxnSpPr>
            <a:stCxn id="233" idx="0"/>
            <a:endCxn id="213" idx="2"/>
          </p:cNvCxnSpPr>
          <p:nvPr/>
        </p:nvCxnSpPr>
        <p:spPr>
          <a:xfrm rot="10800000">
            <a:off x="4572000" y="2796575"/>
            <a:ext cx="0" cy="450900"/>
          </a:xfrm>
          <a:prstGeom prst="straightConnector1">
            <a:avLst/>
          </a:prstGeom>
          <a:noFill/>
          <a:ln cap="flat" cmpd="sng" w="9525">
            <a:solidFill>
              <a:srgbClr val="B7B7B7"/>
            </a:solidFill>
            <a:prstDash val="solid"/>
            <a:round/>
            <a:headEnd len="lg" w="lg" type="none"/>
            <a:tailEnd len="lg" w="lg" type="triangle"/>
          </a:ln>
        </p:spPr>
      </p:cxnSp>
      <p:sp>
        <p:nvSpPr>
          <p:cNvPr id="248" name="Shape 248"/>
          <p:cNvSpPr txBox="1"/>
          <p:nvPr/>
        </p:nvSpPr>
        <p:spPr>
          <a:xfrm>
            <a:off x="4132350" y="2906750"/>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49" name="Shape 249"/>
          <p:cNvSpPr/>
          <p:nvPr/>
        </p:nvSpPr>
        <p:spPr>
          <a:xfrm>
            <a:off x="3706800" y="4022525"/>
            <a:ext cx="17304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PlugLoadController</a:t>
            </a:r>
          </a:p>
        </p:txBody>
      </p:sp>
      <p:sp>
        <p:nvSpPr>
          <p:cNvPr id="250" name="Shape 250"/>
          <p:cNvSpPr/>
          <p:nvPr/>
        </p:nvSpPr>
        <p:spPr>
          <a:xfrm>
            <a:off x="2769800" y="4623300"/>
            <a:ext cx="14223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PlugLoadView</a:t>
            </a:r>
          </a:p>
        </p:txBody>
      </p:sp>
      <p:sp>
        <p:nvSpPr>
          <p:cNvPr id="251" name="Shape 251"/>
          <p:cNvSpPr/>
          <p:nvPr/>
        </p:nvSpPr>
        <p:spPr>
          <a:xfrm>
            <a:off x="4498200" y="4623300"/>
            <a:ext cx="9441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PlugLoad</a:t>
            </a:r>
          </a:p>
        </p:txBody>
      </p:sp>
      <p:cxnSp>
        <p:nvCxnSpPr>
          <p:cNvPr id="252" name="Shape 252"/>
          <p:cNvCxnSpPr>
            <a:stCxn id="250" idx="0"/>
            <a:endCxn id="249" idx="2"/>
          </p:cNvCxnSpPr>
          <p:nvPr/>
        </p:nvCxnSpPr>
        <p:spPr>
          <a:xfrm flipH="1" rot="10800000">
            <a:off x="3480950" y="4471800"/>
            <a:ext cx="1091100" cy="151500"/>
          </a:xfrm>
          <a:prstGeom prst="straightConnector1">
            <a:avLst/>
          </a:prstGeom>
          <a:noFill/>
          <a:ln cap="flat" cmpd="sng" w="9525">
            <a:solidFill>
              <a:schemeClr val="dk2"/>
            </a:solidFill>
            <a:prstDash val="solid"/>
            <a:round/>
            <a:headEnd len="lg" w="lg" type="none"/>
            <a:tailEnd len="lg" w="lg" type="triangle"/>
          </a:ln>
        </p:spPr>
      </p:cxnSp>
      <p:cxnSp>
        <p:nvCxnSpPr>
          <p:cNvPr id="253" name="Shape 253"/>
          <p:cNvCxnSpPr>
            <a:endCxn id="250" idx="0"/>
          </p:cNvCxnSpPr>
          <p:nvPr/>
        </p:nvCxnSpPr>
        <p:spPr>
          <a:xfrm flipH="1">
            <a:off x="3480950" y="4471800"/>
            <a:ext cx="1091100" cy="151500"/>
          </a:xfrm>
          <a:prstGeom prst="straightConnector1">
            <a:avLst/>
          </a:prstGeom>
          <a:noFill/>
          <a:ln cap="flat" cmpd="sng" w="9525">
            <a:solidFill>
              <a:schemeClr val="dk2"/>
            </a:solidFill>
            <a:prstDash val="solid"/>
            <a:round/>
            <a:headEnd len="lg" w="lg" type="none"/>
            <a:tailEnd len="lg" w="lg" type="triangle"/>
          </a:ln>
        </p:spPr>
      </p:cxnSp>
      <p:cxnSp>
        <p:nvCxnSpPr>
          <p:cNvPr id="254" name="Shape 254"/>
          <p:cNvCxnSpPr>
            <a:endCxn id="251" idx="0"/>
          </p:cNvCxnSpPr>
          <p:nvPr/>
        </p:nvCxnSpPr>
        <p:spPr>
          <a:xfrm>
            <a:off x="4571850" y="4471800"/>
            <a:ext cx="398400" cy="151500"/>
          </a:xfrm>
          <a:prstGeom prst="straightConnector1">
            <a:avLst/>
          </a:prstGeom>
          <a:noFill/>
          <a:ln cap="flat" cmpd="sng" w="9525">
            <a:solidFill>
              <a:schemeClr val="dk2"/>
            </a:solidFill>
            <a:prstDash val="solid"/>
            <a:round/>
            <a:headEnd len="lg" w="lg" type="none"/>
            <a:tailEnd len="lg" w="lg" type="triangle"/>
          </a:ln>
        </p:spPr>
      </p:cxnSp>
      <p:cxnSp>
        <p:nvCxnSpPr>
          <p:cNvPr id="255" name="Shape 255"/>
          <p:cNvCxnSpPr>
            <a:stCxn id="249" idx="0"/>
            <a:endCxn id="233" idx="2"/>
          </p:cNvCxnSpPr>
          <p:nvPr/>
        </p:nvCxnSpPr>
        <p:spPr>
          <a:xfrm rot="10800000">
            <a:off x="4572000" y="3697025"/>
            <a:ext cx="0" cy="325500"/>
          </a:xfrm>
          <a:prstGeom prst="straightConnector1">
            <a:avLst/>
          </a:prstGeom>
          <a:noFill/>
          <a:ln cap="flat" cmpd="sng" w="9525">
            <a:solidFill>
              <a:srgbClr val="B7B7B7"/>
            </a:solidFill>
            <a:prstDash val="solid"/>
            <a:round/>
            <a:headEnd len="lg" w="lg" type="none"/>
            <a:tailEnd len="lg" w="lg" type="triangle"/>
          </a:ln>
        </p:spPr>
      </p:cxnSp>
      <p:sp>
        <p:nvSpPr>
          <p:cNvPr id="256" name="Shape 256"/>
          <p:cNvSpPr txBox="1"/>
          <p:nvPr/>
        </p:nvSpPr>
        <p:spPr>
          <a:xfrm>
            <a:off x="4091100" y="374448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cxnSp>
        <p:nvCxnSpPr>
          <p:cNvPr id="257" name="Shape 257"/>
          <p:cNvCxnSpPr>
            <a:stCxn id="250" idx="0"/>
            <a:endCxn id="213" idx="1"/>
          </p:cNvCxnSpPr>
          <p:nvPr/>
        </p:nvCxnSpPr>
        <p:spPr>
          <a:xfrm flipH="1" rot="10800000">
            <a:off x="3480950" y="2571600"/>
            <a:ext cx="353100" cy="2051700"/>
          </a:xfrm>
          <a:prstGeom prst="straightConnector1">
            <a:avLst/>
          </a:prstGeom>
          <a:noFill/>
          <a:ln cap="flat" cmpd="sng" w="9525">
            <a:solidFill>
              <a:srgbClr val="B7B7B7"/>
            </a:solidFill>
            <a:prstDash val="solid"/>
            <a:round/>
            <a:headEnd len="lg" w="lg" type="none"/>
            <a:tailEnd len="lg" w="lg" type="triangle"/>
          </a:ln>
        </p:spPr>
      </p:cxnSp>
      <p:cxnSp>
        <p:nvCxnSpPr>
          <p:cNvPr id="258" name="Shape 258"/>
          <p:cNvCxnSpPr>
            <a:stCxn id="251" idx="3"/>
            <a:endCxn id="213" idx="3"/>
          </p:cNvCxnSpPr>
          <p:nvPr/>
        </p:nvCxnSpPr>
        <p:spPr>
          <a:xfrm rot="10800000">
            <a:off x="5310000" y="2571900"/>
            <a:ext cx="132300" cy="2276100"/>
          </a:xfrm>
          <a:prstGeom prst="straightConnector1">
            <a:avLst/>
          </a:prstGeom>
          <a:noFill/>
          <a:ln cap="flat" cmpd="sng" w="9525">
            <a:solidFill>
              <a:srgbClr val="B7B7B7"/>
            </a:solidFill>
            <a:prstDash val="solid"/>
            <a:round/>
            <a:headEnd len="lg" w="lg" type="none"/>
            <a:tailEnd len="lg" w="lg" type="triangle"/>
          </a:ln>
        </p:spPr>
      </p:cxnSp>
      <p:sp>
        <p:nvSpPr>
          <p:cNvPr id="259" name="Shape 259"/>
          <p:cNvSpPr txBox="1"/>
          <p:nvPr/>
        </p:nvSpPr>
        <p:spPr>
          <a:xfrm>
            <a:off x="4966175" y="2906762"/>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60" name="Shape 260"/>
          <p:cNvSpPr txBox="1"/>
          <p:nvPr/>
        </p:nvSpPr>
        <p:spPr>
          <a:xfrm>
            <a:off x="3317975" y="308728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cxnSp>
        <p:nvCxnSpPr>
          <p:cNvPr id="261" name="Shape 261"/>
          <p:cNvCxnSpPr>
            <a:stCxn id="249" idx="1"/>
            <a:endCxn id="225" idx="3"/>
          </p:cNvCxnSpPr>
          <p:nvPr/>
        </p:nvCxnSpPr>
        <p:spPr>
          <a:xfrm rot="10800000">
            <a:off x="1839900" y="4247225"/>
            <a:ext cx="1866900" cy="0"/>
          </a:xfrm>
          <a:prstGeom prst="straightConnector1">
            <a:avLst/>
          </a:prstGeom>
          <a:noFill/>
          <a:ln cap="flat" cmpd="sng" w="9525">
            <a:solidFill>
              <a:schemeClr val="dk2"/>
            </a:solidFill>
            <a:prstDash val="solid"/>
            <a:round/>
            <a:headEnd len="lg" w="lg" type="none"/>
            <a:tailEnd len="lg" w="lg" type="triangle"/>
          </a:ln>
        </p:spPr>
      </p:cxnSp>
      <p:cxnSp>
        <p:nvCxnSpPr>
          <p:cNvPr id="262" name="Shape 262"/>
          <p:cNvCxnSpPr>
            <a:stCxn id="225" idx="3"/>
            <a:endCxn id="249" idx="1"/>
          </p:cNvCxnSpPr>
          <p:nvPr/>
        </p:nvCxnSpPr>
        <p:spPr>
          <a:xfrm>
            <a:off x="1840025" y="4247225"/>
            <a:ext cx="1866900" cy="0"/>
          </a:xfrm>
          <a:prstGeom prst="straightConnector1">
            <a:avLst/>
          </a:prstGeom>
          <a:noFill/>
          <a:ln cap="flat" cmpd="sng" w="9525">
            <a:solidFill>
              <a:schemeClr val="dk2"/>
            </a:solidFill>
            <a:prstDash val="solid"/>
            <a:round/>
            <a:headEnd len="lg" w="lg" type="none"/>
            <a:tailEnd len="lg" w="lg" type="triangle"/>
          </a:ln>
        </p:spPr>
      </p:cxnSp>
      <p:sp>
        <p:nvSpPr>
          <p:cNvPr id="263" name="Shape 263"/>
          <p:cNvSpPr txBox="1"/>
          <p:nvPr/>
        </p:nvSpPr>
        <p:spPr>
          <a:xfrm>
            <a:off x="2462225" y="4129862"/>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t>Plugged In</a:t>
            </a:r>
          </a:p>
        </p:txBody>
      </p:sp>
      <p:sp>
        <p:nvSpPr>
          <p:cNvPr id="264" name="Shape 264"/>
          <p:cNvSpPr/>
          <p:nvPr/>
        </p:nvSpPr>
        <p:spPr>
          <a:xfrm>
            <a:off x="6917850" y="3316375"/>
            <a:ext cx="14223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HUDController</a:t>
            </a:r>
          </a:p>
        </p:txBody>
      </p:sp>
      <p:sp>
        <p:nvSpPr>
          <p:cNvPr id="265" name="Shape 265"/>
          <p:cNvSpPr/>
          <p:nvPr/>
        </p:nvSpPr>
        <p:spPr>
          <a:xfrm>
            <a:off x="7625950" y="2679350"/>
            <a:ext cx="10515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HUD</a:t>
            </a:r>
          </a:p>
        </p:txBody>
      </p:sp>
      <p:sp>
        <p:nvSpPr>
          <p:cNvPr id="266" name="Shape 266"/>
          <p:cNvSpPr/>
          <p:nvPr/>
        </p:nvSpPr>
        <p:spPr>
          <a:xfrm>
            <a:off x="6392675" y="2679350"/>
            <a:ext cx="10515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HUDView</a:t>
            </a:r>
          </a:p>
        </p:txBody>
      </p:sp>
      <p:cxnSp>
        <p:nvCxnSpPr>
          <p:cNvPr id="267" name="Shape 267"/>
          <p:cNvCxnSpPr>
            <a:stCxn id="264" idx="1"/>
            <a:endCxn id="213" idx="3"/>
          </p:cNvCxnSpPr>
          <p:nvPr/>
        </p:nvCxnSpPr>
        <p:spPr>
          <a:xfrm rot="10800000">
            <a:off x="5309850" y="2571775"/>
            <a:ext cx="1608000" cy="969300"/>
          </a:xfrm>
          <a:prstGeom prst="straightConnector1">
            <a:avLst/>
          </a:prstGeom>
          <a:noFill/>
          <a:ln cap="flat" cmpd="sng" w="9525">
            <a:solidFill>
              <a:srgbClr val="B7B7B7"/>
            </a:solidFill>
            <a:prstDash val="solid"/>
            <a:round/>
            <a:headEnd len="lg" w="lg" type="none"/>
            <a:tailEnd len="lg" w="lg" type="triangle"/>
          </a:ln>
        </p:spPr>
      </p:cxnSp>
      <p:cxnSp>
        <p:nvCxnSpPr>
          <p:cNvPr id="268" name="Shape 268"/>
          <p:cNvCxnSpPr>
            <a:stCxn id="266" idx="1"/>
            <a:endCxn id="213" idx="3"/>
          </p:cNvCxnSpPr>
          <p:nvPr/>
        </p:nvCxnSpPr>
        <p:spPr>
          <a:xfrm rot="10800000">
            <a:off x="5309975" y="2571650"/>
            <a:ext cx="1082700" cy="332400"/>
          </a:xfrm>
          <a:prstGeom prst="straightConnector1">
            <a:avLst/>
          </a:prstGeom>
          <a:noFill/>
          <a:ln cap="flat" cmpd="sng" w="9525">
            <a:solidFill>
              <a:srgbClr val="B7B7B7"/>
            </a:solidFill>
            <a:prstDash val="solid"/>
            <a:round/>
            <a:headEnd len="lg" w="lg" type="none"/>
            <a:tailEnd len="lg" w="lg" type="triangle"/>
          </a:ln>
        </p:spPr>
      </p:cxnSp>
      <p:cxnSp>
        <p:nvCxnSpPr>
          <p:cNvPr id="269" name="Shape 269"/>
          <p:cNvCxnSpPr>
            <a:stCxn id="265" idx="0"/>
            <a:endCxn id="213" idx="3"/>
          </p:cNvCxnSpPr>
          <p:nvPr/>
        </p:nvCxnSpPr>
        <p:spPr>
          <a:xfrm rot="10800000">
            <a:off x="5309800" y="2571650"/>
            <a:ext cx="2841900" cy="107700"/>
          </a:xfrm>
          <a:prstGeom prst="straightConnector1">
            <a:avLst/>
          </a:prstGeom>
          <a:noFill/>
          <a:ln cap="flat" cmpd="sng" w="9525">
            <a:solidFill>
              <a:srgbClr val="B7B7B7"/>
            </a:solidFill>
            <a:prstDash val="solid"/>
            <a:round/>
            <a:headEnd len="lg" w="lg" type="none"/>
            <a:tailEnd len="lg" w="lg" type="triangle"/>
          </a:ln>
        </p:spPr>
      </p:cxnSp>
      <p:cxnSp>
        <p:nvCxnSpPr>
          <p:cNvPr id="270" name="Shape 270"/>
          <p:cNvCxnSpPr>
            <a:stCxn id="264" idx="0"/>
            <a:endCxn id="265" idx="2"/>
          </p:cNvCxnSpPr>
          <p:nvPr/>
        </p:nvCxnSpPr>
        <p:spPr>
          <a:xfrm flipH="1" rot="10800000">
            <a:off x="7629000" y="3128875"/>
            <a:ext cx="522600" cy="187500"/>
          </a:xfrm>
          <a:prstGeom prst="straightConnector1">
            <a:avLst/>
          </a:prstGeom>
          <a:noFill/>
          <a:ln cap="flat" cmpd="sng" w="9525">
            <a:solidFill>
              <a:schemeClr val="dk2"/>
            </a:solidFill>
            <a:prstDash val="solid"/>
            <a:round/>
            <a:headEnd len="lg" w="lg" type="none"/>
            <a:tailEnd len="lg" w="lg" type="triangle"/>
          </a:ln>
        </p:spPr>
      </p:cxnSp>
      <p:cxnSp>
        <p:nvCxnSpPr>
          <p:cNvPr id="271" name="Shape 271"/>
          <p:cNvCxnSpPr>
            <a:stCxn id="266" idx="2"/>
            <a:endCxn id="264" idx="0"/>
          </p:cNvCxnSpPr>
          <p:nvPr/>
        </p:nvCxnSpPr>
        <p:spPr>
          <a:xfrm>
            <a:off x="6918425" y="3128750"/>
            <a:ext cx="710700" cy="187500"/>
          </a:xfrm>
          <a:prstGeom prst="straightConnector1">
            <a:avLst/>
          </a:prstGeom>
          <a:noFill/>
          <a:ln cap="flat" cmpd="sng" w="9525">
            <a:solidFill>
              <a:schemeClr val="dk2"/>
            </a:solidFill>
            <a:prstDash val="solid"/>
            <a:round/>
            <a:headEnd len="lg" w="lg" type="none"/>
            <a:tailEnd len="lg" w="lg" type="triangle"/>
          </a:ln>
        </p:spPr>
      </p:cxnSp>
      <p:cxnSp>
        <p:nvCxnSpPr>
          <p:cNvPr id="272" name="Shape 272"/>
          <p:cNvCxnSpPr>
            <a:stCxn id="264" idx="0"/>
            <a:endCxn id="266" idx="2"/>
          </p:cNvCxnSpPr>
          <p:nvPr/>
        </p:nvCxnSpPr>
        <p:spPr>
          <a:xfrm rot="10800000">
            <a:off x="6918300" y="3128875"/>
            <a:ext cx="710700" cy="187500"/>
          </a:xfrm>
          <a:prstGeom prst="straightConnector1">
            <a:avLst/>
          </a:prstGeom>
          <a:noFill/>
          <a:ln cap="flat" cmpd="sng" w="9525">
            <a:solidFill>
              <a:schemeClr val="dk2"/>
            </a:solidFill>
            <a:prstDash val="solid"/>
            <a:round/>
            <a:headEnd len="lg" w="lg" type="none"/>
            <a:tailEnd len="lg" w="lg" type="triangle"/>
          </a:ln>
        </p:spPr>
      </p:cxnSp>
      <p:cxnSp>
        <p:nvCxnSpPr>
          <p:cNvPr id="273" name="Shape 273"/>
          <p:cNvCxnSpPr>
            <a:stCxn id="264" idx="1"/>
            <a:endCxn id="233" idx="3"/>
          </p:cNvCxnSpPr>
          <p:nvPr/>
        </p:nvCxnSpPr>
        <p:spPr>
          <a:xfrm rot="10800000">
            <a:off x="5097750" y="3472075"/>
            <a:ext cx="1820100" cy="69000"/>
          </a:xfrm>
          <a:prstGeom prst="straightConnector1">
            <a:avLst/>
          </a:prstGeom>
          <a:noFill/>
          <a:ln cap="flat" cmpd="sng" w="9525">
            <a:solidFill>
              <a:schemeClr val="dk2"/>
            </a:solidFill>
            <a:prstDash val="solid"/>
            <a:round/>
            <a:headEnd len="lg" w="lg" type="none"/>
            <a:tailEnd len="lg" w="lg" type="triangle"/>
          </a:ln>
        </p:spPr>
      </p:cxnSp>
      <p:sp>
        <p:nvSpPr>
          <p:cNvPr id="274" name="Shape 274"/>
          <p:cNvSpPr txBox="1"/>
          <p:nvPr/>
        </p:nvSpPr>
        <p:spPr>
          <a:xfrm>
            <a:off x="5654250" y="3289600"/>
            <a:ext cx="773700" cy="230400"/>
          </a:xfrm>
          <a:prstGeom prst="rect">
            <a:avLst/>
          </a:prstGeom>
          <a:noFill/>
          <a:ln>
            <a:noFill/>
          </a:ln>
        </p:spPr>
        <p:txBody>
          <a:bodyPr anchorCtr="0" anchor="t" bIns="91425" lIns="91425" rIns="91425" tIns="91425">
            <a:noAutofit/>
          </a:bodyPr>
          <a:lstStyle/>
          <a:p>
            <a:pPr lvl="0" rtl="0">
              <a:spcBef>
                <a:spcPts val="0"/>
              </a:spcBef>
              <a:buNone/>
            </a:pPr>
            <a:r>
              <a:rPr lang="en" sz="1000"/>
              <a:t>Displays</a:t>
            </a:r>
          </a:p>
        </p:txBody>
      </p:sp>
      <p:sp>
        <p:nvSpPr>
          <p:cNvPr id="275" name="Shape 275"/>
          <p:cNvSpPr txBox="1"/>
          <p:nvPr/>
        </p:nvSpPr>
        <p:spPr>
          <a:xfrm>
            <a:off x="5826012" y="3072862"/>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76" name="Shape 276"/>
          <p:cNvSpPr txBox="1"/>
          <p:nvPr/>
        </p:nvSpPr>
        <p:spPr>
          <a:xfrm>
            <a:off x="5654237" y="2624012"/>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77" name="Shape 277"/>
          <p:cNvSpPr txBox="1"/>
          <p:nvPr/>
        </p:nvSpPr>
        <p:spPr>
          <a:xfrm>
            <a:off x="6021862" y="2448812"/>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78" name="Shape 278"/>
          <p:cNvSpPr/>
          <p:nvPr/>
        </p:nvSpPr>
        <p:spPr>
          <a:xfrm>
            <a:off x="6983675" y="1851875"/>
            <a:ext cx="19560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TimeTrackerController</a:t>
            </a:r>
          </a:p>
        </p:txBody>
      </p:sp>
      <p:sp>
        <p:nvSpPr>
          <p:cNvPr id="279" name="Shape 279"/>
          <p:cNvSpPr/>
          <p:nvPr/>
        </p:nvSpPr>
        <p:spPr>
          <a:xfrm>
            <a:off x="7829825" y="1228375"/>
            <a:ext cx="11793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TimeTracker</a:t>
            </a:r>
          </a:p>
        </p:txBody>
      </p:sp>
      <p:cxnSp>
        <p:nvCxnSpPr>
          <p:cNvPr id="280" name="Shape 280"/>
          <p:cNvCxnSpPr/>
          <p:nvPr/>
        </p:nvCxnSpPr>
        <p:spPr>
          <a:xfrm flipH="1" rot="10800000">
            <a:off x="7961675" y="1703975"/>
            <a:ext cx="401700" cy="147900"/>
          </a:xfrm>
          <a:prstGeom prst="straightConnector1">
            <a:avLst/>
          </a:prstGeom>
          <a:noFill/>
          <a:ln cap="flat" cmpd="sng" w="9525">
            <a:solidFill>
              <a:schemeClr val="dk2"/>
            </a:solidFill>
            <a:prstDash val="solid"/>
            <a:round/>
            <a:headEnd len="lg" w="lg" type="none"/>
            <a:tailEnd len="lg" w="lg" type="triangle"/>
          </a:ln>
        </p:spPr>
      </p:cxnSp>
      <p:cxnSp>
        <p:nvCxnSpPr>
          <p:cNvPr id="281" name="Shape 281"/>
          <p:cNvCxnSpPr>
            <a:stCxn id="278" idx="1"/>
            <a:endCxn id="213" idx="0"/>
          </p:cNvCxnSpPr>
          <p:nvPr/>
        </p:nvCxnSpPr>
        <p:spPr>
          <a:xfrm flipH="1">
            <a:off x="4571975" y="2076575"/>
            <a:ext cx="2411700" cy="270600"/>
          </a:xfrm>
          <a:prstGeom prst="straightConnector1">
            <a:avLst/>
          </a:prstGeom>
          <a:noFill/>
          <a:ln cap="flat" cmpd="sng" w="9525">
            <a:solidFill>
              <a:srgbClr val="B7B7B7"/>
            </a:solidFill>
            <a:prstDash val="solid"/>
            <a:round/>
            <a:headEnd len="lg" w="lg" type="none"/>
            <a:tailEnd len="lg" w="lg" type="triangle"/>
          </a:ln>
        </p:spPr>
      </p:cxnSp>
      <p:sp>
        <p:nvSpPr>
          <p:cNvPr id="282" name="Shape 282"/>
          <p:cNvSpPr txBox="1"/>
          <p:nvPr/>
        </p:nvSpPr>
        <p:spPr>
          <a:xfrm>
            <a:off x="5654237" y="204418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cxnSp>
        <p:nvCxnSpPr>
          <p:cNvPr id="283" name="Shape 283"/>
          <p:cNvCxnSpPr>
            <a:stCxn id="264" idx="3"/>
            <a:endCxn id="278" idx="3"/>
          </p:cNvCxnSpPr>
          <p:nvPr/>
        </p:nvCxnSpPr>
        <p:spPr>
          <a:xfrm flipH="1" rot="10800000">
            <a:off x="8340150" y="2076475"/>
            <a:ext cx="599400" cy="1464600"/>
          </a:xfrm>
          <a:prstGeom prst="straightConnector1">
            <a:avLst/>
          </a:prstGeom>
          <a:noFill/>
          <a:ln cap="flat" cmpd="sng" w="9525">
            <a:solidFill>
              <a:schemeClr val="dk2"/>
            </a:solidFill>
            <a:prstDash val="solid"/>
            <a:round/>
            <a:headEnd len="lg" w="lg" type="none"/>
            <a:tailEnd len="lg" w="lg" type="triangle"/>
          </a:ln>
        </p:spPr>
      </p:cxnSp>
      <p:sp>
        <p:nvSpPr>
          <p:cNvPr id="284" name="Shape 284"/>
          <p:cNvSpPr txBox="1"/>
          <p:nvPr/>
        </p:nvSpPr>
        <p:spPr>
          <a:xfrm>
            <a:off x="8527000" y="2338562"/>
            <a:ext cx="773700" cy="450900"/>
          </a:xfrm>
          <a:prstGeom prst="rect">
            <a:avLst/>
          </a:prstGeom>
          <a:noFill/>
          <a:ln>
            <a:noFill/>
          </a:ln>
        </p:spPr>
        <p:txBody>
          <a:bodyPr anchorCtr="0" anchor="t" bIns="91425" lIns="91425" rIns="91425" tIns="91425">
            <a:noAutofit/>
          </a:bodyPr>
          <a:lstStyle/>
          <a:p>
            <a:pPr lvl="0" rtl="0">
              <a:spcBef>
                <a:spcPts val="0"/>
              </a:spcBef>
              <a:buNone/>
            </a:pPr>
            <a:r>
              <a:rPr lang="en" sz="1000"/>
              <a:t>Observes</a:t>
            </a:r>
          </a:p>
          <a:p>
            <a:pPr lvl="0" rtl="0">
              <a:spcBef>
                <a:spcPts val="0"/>
              </a:spcBef>
              <a:buNone/>
            </a:pPr>
            <a:r>
              <a:rPr lang="en" sz="1000"/>
              <a:t>Time</a:t>
            </a:r>
          </a:p>
        </p:txBody>
      </p:sp>
      <p:sp>
        <p:nvSpPr>
          <p:cNvPr id="285" name="Shape 285"/>
          <p:cNvSpPr/>
          <p:nvPr/>
        </p:nvSpPr>
        <p:spPr>
          <a:xfrm>
            <a:off x="5927975" y="1063300"/>
            <a:ext cx="18201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TimeScaleController</a:t>
            </a:r>
          </a:p>
        </p:txBody>
      </p:sp>
      <p:sp>
        <p:nvSpPr>
          <p:cNvPr id="286" name="Shape 286"/>
          <p:cNvSpPr/>
          <p:nvPr/>
        </p:nvSpPr>
        <p:spPr>
          <a:xfrm>
            <a:off x="7893725" y="604875"/>
            <a:ext cx="1051500" cy="449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TimeScale</a:t>
            </a:r>
          </a:p>
        </p:txBody>
      </p:sp>
      <p:cxnSp>
        <p:nvCxnSpPr>
          <p:cNvPr id="287" name="Shape 287"/>
          <p:cNvCxnSpPr>
            <a:stCxn id="278" idx="0"/>
            <a:endCxn id="285" idx="2"/>
          </p:cNvCxnSpPr>
          <p:nvPr/>
        </p:nvCxnSpPr>
        <p:spPr>
          <a:xfrm rot="10800000">
            <a:off x="6838175" y="1512575"/>
            <a:ext cx="1123500" cy="339300"/>
          </a:xfrm>
          <a:prstGeom prst="straightConnector1">
            <a:avLst/>
          </a:prstGeom>
          <a:noFill/>
          <a:ln cap="flat" cmpd="sng" w="9525">
            <a:solidFill>
              <a:schemeClr val="dk2"/>
            </a:solidFill>
            <a:prstDash val="solid"/>
            <a:round/>
            <a:headEnd len="lg" w="lg" type="none"/>
            <a:tailEnd len="lg" w="lg" type="triangle"/>
          </a:ln>
        </p:spPr>
      </p:cxnSp>
      <p:sp>
        <p:nvSpPr>
          <p:cNvPr id="288" name="Shape 288"/>
          <p:cNvSpPr txBox="1"/>
          <p:nvPr/>
        </p:nvSpPr>
        <p:spPr>
          <a:xfrm>
            <a:off x="7138625" y="1546987"/>
            <a:ext cx="522600" cy="270600"/>
          </a:xfrm>
          <a:prstGeom prst="rect">
            <a:avLst/>
          </a:prstGeom>
          <a:noFill/>
          <a:ln>
            <a:noFill/>
          </a:ln>
        </p:spPr>
        <p:txBody>
          <a:bodyPr anchorCtr="0" anchor="t" bIns="91425" lIns="91425" rIns="91425" tIns="91425">
            <a:noAutofit/>
          </a:bodyPr>
          <a:lstStyle/>
          <a:p>
            <a:pPr lvl="0" rtl="0">
              <a:spcBef>
                <a:spcPts val="0"/>
              </a:spcBef>
              <a:buNone/>
            </a:pPr>
            <a:r>
              <a:rPr lang="en" sz="1000"/>
              <a:t>Uses</a:t>
            </a:r>
          </a:p>
        </p:txBody>
      </p:sp>
      <p:cxnSp>
        <p:nvCxnSpPr>
          <p:cNvPr id="289" name="Shape 289"/>
          <p:cNvCxnSpPr>
            <a:stCxn id="285" idx="0"/>
            <a:endCxn id="286" idx="1"/>
          </p:cNvCxnSpPr>
          <p:nvPr/>
        </p:nvCxnSpPr>
        <p:spPr>
          <a:xfrm flipH="1" rot="10800000">
            <a:off x="6838025" y="829600"/>
            <a:ext cx="1055700" cy="233700"/>
          </a:xfrm>
          <a:prstGeom prst="straightConnector1">
            <a:avLst/>
          </a:prstGeom>
          <a:noFill/>
          <a:ln cap="flat" cmpd="sng" w="9525">
            <a:solidFill>
              <a:schemeClr val="dk2"/>
            </a:solidFill>
            <a:prstDash val="solid"/>
            <a:round/>
            <a:headEnd len="lg" w="lg" type="none"/>
            <a:tailEnd len="lg" w="lg" type="triangle"/>
          </a:ln>
        </p:spPr>
      </p:cxnSp>
      <p:cxnSp>
        <p:nvCxnSpPr>
          <p:cNvPr id="290" name="Shape 290"/>
          <p:cNvCxnSpPr>
            <a:stCxn id="285" idx="2"/>
            <a:endCxn id="213" idx="0"/>
          </p:cNvCxnSpPr>
          <p:nvPr/>
        </p:nvCxnSpPr>
        <p:spPr>
          <a:xfrm flipH="1">
            <a:off x="4572125" y="1512700"/>
            <a:ext cx="2265900" cy="834300"/>
          </a:xfrm>
          <a:prstGeom prst="straightConnector1">
            <a:avLst/>
          </a:prstGeom>
          <a:noFill/>
          <a:ln cap="flat" cmpd="sng" w="9525">
            <a:solidFill>
              <a:srgbClr val="B7B7B7"/>
            </a:solidFill>
            <a:prstDash val="solid"/>
            <a:round/>
            <a:headEnd len="lg" w="lg" type="none"/>
            <a:tailEnd len="lg" w="lg" type="triangle"/>
          </a:ln>
        </p:spPr>
      </p:cxnSp>
      <p:sp>
        <p:nvSpPr>
          <p:cNvPr id="291" name="Shape 291"/>
          <p:cNvSpPr txBox="1"/>
          <p:nvPr/>
        </p:nvSpPr>
        <p:spPr>
          <a:xfrm>
            <a:off x="5654237" y="1663237"/>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292" name="Shape 292"/>
          <p:cNvSpPr/>
          <p:nvPr/>
        </p:nvSpPr>
        <p:spPr>
          <a:xfrm>
            <a:off x="3861000" y="838700"/>
            <a:ext cx="18201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DayNightController</a:t>
            </a:r>
          </a:p>
        </p:txBody>
      </p:sp>
      <p:cxnSp>
        <p:nvCxnSpPr>
          <p:cNvPr id="293" name="Shape 293"/>
          <p:cNvCxnSpPr>
            <a:stCxn id="292" idx="2"/>
            <a:endCxn id="213" idx="0"/>
          </p:cNvCxnSpPr>
          <p:nvPr/>
        </p:nvCxnSpPr>
        <p:spPr>
          <a:xfrm flipH="1">
            <a:off x="4571850" y="1288100"/>
            <a:ext cx="199200" cy="1059000"/>
          </a:xfrm>
          <a:prstGeom prst="straightConnector1">
            <a:avLst/>
          </a:prstGeom>
          <a:noFill/>
          <a:ln cap="flat" cmpd="sng" w="9525">
            <a:solidFill>
              <a:srgbClr val="B7B7B7"/>
            </a:solidFill>
            <a:prstDash val="solid"/>
            <a:round/>
            <a:headEnd len="lg" w="lg" type="none"/>
            <a:tailEnd len="lg" w="lg" type="triangle"/>
          </a:ln>
        </p:spPr>
      </p:cxnSp>
      <p:sp>
        <p:nvSpPr>
          <p:cNvPr id="294" name="Shape 294"/>
          <p:cNvSpPr txBox="1"/>
          <p:nvPr/>
        </p:nvSpPr>
        <p:spPr>
          <a:xfrm>
            <a:off x="4140250" y="1790500"/>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cxnSp>
        <p:nvCxnSpPr>
          <p:cNvPr id="295" name="Shape 295"/>
          <p:cNvCxnSpPr>
            <a:stCxn id="240" idx="3"/>
            <a:endCxn id="292" idx="2"/>
          </p:cNvCxnSpPr>
          <p:nvPr/>
        </p:nvCxnSpPr>
        <p:spPr>
          <a:xfrm flipH="1" rot="10800000">
            <a:off x="3588075" y="1288075"/>
            <a:ext cx="1182900" cy="810000"/>
          </a:xfrm>
          <a:prstGeom prst="straightConnector1">
            <a:avLst/>
          </a:prstGeom>
          <a:noFill/>
          <a:ln cap="flat" cmpd="sng" w="9525">
            <a:solidFill>
              <a:schemeClr val="dk2"/>
            </a:solidFill>
            <a:prstDash val="solid"/>
            <a:round/>
            <a:headEnd len="lg" w="lg" type="none"/>
            <a:tailEnd len="lg" w="lg" type="triangle"/>
          </a:ln>
        </p:spPr>
      </p:cxnSp>
      <p:cxnSp>
        <p:nvCxnSpPr>
          <p:cNvPr id="296" name="Shape 296"/>
          <p:cNvCxnSpPr>
            <a:stCxn id="292" idx="2"/>
            <a:endCxn id="278" idx="1"/>
          </p:cNvCxnSpPr>
          <p:nvPr/>
        </p:nvCxnSpPr>
        <p:spPr>
          <a:xfrm>
            <a:off x="4771050" y="1288100"/>
            <a:ext cx="2212500" cy="788400"/>
          </a:xfrm>
          <a:prstGeom prst="straightConnector1">
            <a:avLst/>
          </a:prstGeom>
          <a:noFill/>
          <a:ln cap="flat" cmpd="sng" w="9525">
            <a:solidFill>
              <a:schemeClr val="dk2"/>
            </a:solidFill>
            <a:prstDash val="solid"/>
            <a:round/>
            <a:headEnd len="lg" w="lg" type="none"/>
            <a:tailEnd len="lg" w="lg" type="triangle"/>
          </a:ln>
        </p:spPr>
      </p:cxnSp>
      <p:sp>
        <p:nvSpPr>
          <p:cNvPr id="297" name="Shape 297"/>
          <p:cNvSpPr txBox="1"/>
          <p:nvPr/>
        </p:nvSpPr>
        <p:spPr>
          <a:xfrm>
            <a:off x="4880550" y="1313837"/>
            <a:ext cx="773700" cy="450900"/>
          </a:xfrm>
          <a:prstGeom prst="rect">
            <a:avLst/>
          </a:prstGeom>
          <a:noFill/>
          <a:ln>
            <a:noFill/>
          </a:ln>
        </p:spPr>
        <p:txBody>
          <a:bodyPr anchorCtr="0" anchor="t" bIns="91425" lIns="91425" rIns="91425" tIns="91425">
            <a:noAutofit/>
          </a:bodyPr>
          <a:lstStyle/>
          <a:p>
            <a:pPr lvl="0" rtl="0">
              <a:spcBef>
                <a:spcPts val="0"/>
              </a:spcBef>
              <a:buNone/>
            </a:pPr>
            <a:r>
              <a:rPr lang="en" sz="1000"/>
              <a:t>Observes</a:t>
            </a:r>
          </a:p>
          <a:p>
            <a:pPr lvl="0" rtl="0">
              <a:spcBef>
                <a:spcPts val="0"/>
              </a:spcBef>
              <a:buNone/>
            </a:pPr>
            <a:r>
              <a:rPr lang="en" sz="1000"/>
              <a:t>Time</a:t>
            </a:r>
          </a:p>
        </p:txBody>
      </p:sp>
      <p:sp>
        <p:nvSpPr>
          <p:cNvPr id="298" name="Shape 298"/>
          <p:cNvSpPr/>
          <p:nvPr/>
        </p:nvSpPr>
        <p:spPr>
          <a:xfrm>
            <a:off x="68350" y="1428062"/>
            <a:ext cx="18669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NotificationController</a:t>
            </a:r>
          </a:p>
        </p:txBody>
      </p:sp>
      <p:sp>
        <p:nvSpPr>
          <p:cNvPr id="299" name="Shape 299"/>
          <p:cNvSpPr/>
          <p:nvPr/>
        </p:nvSpPr>
        <p:spPr>
          <a:xfrm>
            <a:off x="110575" y="714213"/>
            <a:ext cx="15378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NotificationView</a:t>
            </a:r>
          </a:p>
        </p:txBody>
      </p:sp>
      <p:sp>
        <p:nvSpPr>
          <p:cNvPr id="300" name="Shape 300"/>
          <p:cNvSpPr/>
          <p:nvPr/>
        </p:nvSpPr>
        <p:spPr>
          <a:xfrm>
            <a:off x="1926987" y="735400"/>
            <a:ext cx="1655400" cy="449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NotificationModel</a:t>
            </a:r>
          </a:p>
        </p:txBody>
      </p:sp>
      <p:cxnSp>
        <p:nvCxnSpPr>
          <p:cNvPr id="301" name="Shape 301"/>
          <p:cNvCxnSpPr>
            <a:stCxn id="300" idx="3"/>
            <a:endCxn id="213" idx="0"/>
          </p:cNvCxnSpPr>
          <p:nvPr/>
        </p:nvCxnSpPr>
        <p:spPr>
          <a:xfrm>
            <a:off x="3582387" y="960100"/>
            <a:ext cx="989700" cy="1386900"/>
          </a:xfrm>
          <a:prstGeom prst="straightConnector1">
            <a:avLst/>
          </a:prstGeom>
          <a:noFill/>
          <a:ln cap="flat" cmpd="sng" w="9525">
            <a:solidFill>
              <a:srgbClr val="B7B7B7"/>
            </a:solidFill>
            <a:prstDash val="solid"/>
            <a:round/>
            <a:headEnd len="lg" w="lg" type="none"/>
            <a:tailEnd len="lg" w="lg" type="triangle"/>
          </a:ln>
        </p:spPr>
      </p:cxnSp>
      <p:cxnSp>
        <p:nvCxnSpPr>
          <p:cNvPr id="302" name="Shape 302"/>
          <p:cNvCxnSpPr>
            <a:stCxn id="298" idx="2"/>
            <a:endCxn id="213" idx="1"/>
          </p:cNvCxnSpPr>
          <p:nvPr/>
        </p:nvCxnSpPr>
        <p:spPr>
          <a:xfrm>
            <a:off x="1001800" y="1877462"/>
            <a:ext cx="2832300" cy="694200"/>
          </a:xfrm>
          <a:prstGeom prst="straightConnector1">
            <a:avLst/>
          </a:prstGeom>
          <a:noFill/>
          <a:ln cap="flat" cmpd="sng" w="9525">
            <a:solidFill>
              <a:srgbClr val="B7B7B7"/>
            </a:solidFill>
            <a:prstDash val="solid"/>
            <a:round/>
            <a:headEnd len="lg" w="lg" type="none"/>
            <a:tailEnd len="lg" w="lg" type="triangle"/>
          </a:ln>
        </p:spPr>
      </p:cxnSp>
      <p:cxnSp>
        <p:nvCxnSpPr>
          <p:cNvPr id="303" name="Shape 303"/>
          <p:cNvCxnSpPr>
            <a:stCxn id="299" idx="3"/>
            <a:endCxn id="213" idx="0"/>
          </p:cNvCxnSpPr>
          <p:nvPr/>
        </p:nvCxnSpPr>
        <p:spPr>
          <a:xfrm>
            <a:off x="1648375" y="938913"/>
            <a:ext cx="2923500" cy="1408200"/>
          </a:xfrm>
          <a:prstGeom prst="straightConnector1">
            <a:avLst/>
          </a:prstGeom>
          <a:noFill/>
          <a:ln cap="flat" cmpd="sng" w="9525">
            <a:solidFill>
              <a:srgbClr val="B7B7B7"/>
            </a:solidFill>
            <a:prstDash val="solid"/>
            <a:round/>
            <a:headEnd len="lg" w="lg" type="none"/>
            <a:tailEnd len="lg" w="lg" type="triangle"/>
          </a:ln>
        </p:spPr>
      </p:cxnSp>
      <p:sp>
        <p:nvSpPr>
          <p:cNvPr id="304" name="Shape 304"/>
          <p:cNvSpPr txBox="1"/>
          <p:nvPr/>
        </p:nvSpPr>
        <p:spPr>
          <a:xfrm>
            <a:off x="3424025" y="1372450"/>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305" name="Shape 305"/>
          <p:cNvSpPr txBox="1"/>
          <p:nvPr/>
        </p:nvSpPr>
        <p:spPr>
          <a:xfrm>
            <a:off x="2312150" y="1336700"/>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
        <p:nvSpPr>
          <p:cNvPr id="306" name="Shape 306"/>
          <p:cNvSpPr txBox="1"/>
          <p:nvPr/>
        </p:nvSpPr>
        <p:spPr>
          <a:xfrm>
            <a:off x="1390600" y="1984925"/>
            <a:ext cx="961800" cy="230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999999"/>
                </a:solidFill>
              </a:rPr>
              <a:t>&lt;&lt;extends&gt;&gt;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169550"/>
            <a:ext cx="8520600" cy="607800"/>
          </a:xfrm>
          <a:prstGeom prst="rect">
            <a:avLst/>
          </a:prstGeom>
        </p:spPr>
        <p:txBody>
          <a:bodyPr anchorCtr="0" anchor="t" bIns="91425" lIns="91425" rIns="91425" tIns="91425">
            <a:noAutofit/>
          </a:bodyPr>
          <a:lstStyle/>
          <a:p>
            <a:pPr lvl="0">
              <a:spcBef>
                <a:spcPts val="0"/>
              </a:spcBef>
              <a:buNone/>
            </a:pPr>
            <a:r>
              <a:rPr lang="en"/>
              <a:t>Energy Recieve Algorithm</a:t>
            </a:r>
          </a:p>
        </p:txBody>
      </p:sp>
      <p:sp>
        <p:nvSpPr>
          <p:cNvPr id="312" name="Shape 31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313" name="Shape 313"/>
          <p:cNvPicPr preferRelativeResize="0"/>
          <p:nvPr/>
        </p:nvPicPr>
        <p:blipFill>
          <a:blip r:embed="rId3">
            <a:alphaModFix/>
          </a:blip>
          <a:stretch>
            <a:fillRect/>
          </a:stretch>
        </p:blipFill>
        <p:spPr>
          <a:xfrm>
            <a:off x="2895824" y="1050671"/>
            <a:ext cx="6113300" cy="3365849"/>
          </a:xfrm>
          <a:prstGeom prst="rect">
            <a:avLst/>
          </a:prstGeom>
          <a:noFill/>
          <a:ln>
            <a:noFill/>
          </a:ln>
        </p:spPr>
      </p:pic>
      <p:sp>
        <p:nvSpPr>
          <p:cNvPr id="314" name="Shape 314"/>
          <p:cNvSpPr txBox="1"/>
          <p:nvPr/>
        </p:nvSpPr>
        <p:spPr>
          <a:xfrm>
            <a:off x="94100" y="1050671"/>
            <a:ext cx="2613600" cy="2894400"/>
          </a:xfrm>
          <a:prstGeom prst="rect">
            <a:avLst/>
          </a:prstGeom>
          <a:noFill/>
          <a:ln>
            <a:noFill/>
          </a:ln>
        </p:spPr>
        <p:txBody>
          <a:bodyPr anchorCtr="0" anchor="t" bIns="91425" lIns="91425" rIns="91425" tIns="91425">
            <a:noAutofit/>
          </a:bodyPr>
          <a:lstStyle/>
          <a:p>
            <a:pPr lvl="0" rtl="0">
              <a:spcBef>
                <a:spcPts val="0"/>
              </a:spcBef>
              <a:buNone/>
            </a:pPr>
            <a:r>
              <a:rPr lang="en"/>
              <a:t>ENTRY CONDITION : </a:t>
            </a:r>
          </a:p>
          <a:p>
            <a:pPr lvl="0" rtl="0">
              <a:spcBef>
                <a:spcPts val="0"/>
              </a:spcBef>
              <a:buNone/>
            </a:pPr>
            <a:r>
              <a:rPr i="1" lang="en"/>
              <a:t>Is energy being supplied?</a:t>
            </a:r>
          </a:p>
          <a:p>
            <a:pPr indent="-228600" lvl="0" marL="457200" rtl="0">
              <a:spcBef>
                <a:spcPts val="0"/>
              </a:spcBef>
              <a:buAutoNum type="arabicPeriod"/>
            </a:pPr>
            <a:r>
              <a:rPr lang="en"/>
              <a:t>Calculate how much energy should be used this frame.</a:t>
            </a:r>
          </a:p>
          <a:p>
            <a:pPr indent="-228600" lvl="0" marL="457200" rtl="0">
              <a:spcBef>
                <a:spcPts val="0"/>
              </a:spcBef>
              <a:buAutoNum type="arabicPeriod"/>
            </a:pPr>
            <a:r>
              <a:rPr lang="en"/>
              <a:t>Is the power on?</a:t>
            </a:r>
          </a:p>
          <a:p>
            <a:pPr indent="-228600" lvl="1" marL="914400" rtl="0">
              <a:spcBef>
                <a:spcPts val="0"/>
              </a:spcBef>
              <a:buAutoNum type="alphaLcPeriod"/>
            </a:pPr>
            <a:r>
              <a:rPr lang="en"/>
              <a:t>Use the calculated amount.</a:t>
            </a:r>
          </a:p>
          <a:p>
            <a:pPr indent="-228600" lvl="0" marL="457200" rtl="0">
              <a:spcBef>
                <a:spcPts val="0"/>
              </a:spcBef>
              <a:buAutoNum type="arabicPeriod"/>
            </a:pPr>
            <a:r>
              <a:rPr lang="en"/>
              <a:t>For every battery</a:t>
            </a:r>
          </a:p>
          <a:p>
            <a:pPr indent="-228600" lvl="1" marL="914400" rtl="0">
              <a:spcBef>
                <a:spcPts val="0"/>
              </a:spcBef>
              <a:buAutoNum type="alphaLcPeriod"/>
            </a:pPr>
            <a:r>
              <a:rPr lang="en"/>
              <a:t>Find the first non-full battery</a:t>
            </a:r>
          </a:p>
          <a:p>
            <a:pPr indent="-228600" lvl="1" marL="914400">
              <a:spcBef>
                <a:spcPts val="0"/>
              </a:spcBef>
              <a:buAutoNum type="alphaLcPeriod"/>
            </a:pPr>
            <a:r>
              <a:rPr lang="en"/>
              <a:t>Give it charge.</a:t>
            </a:r>
          </a:p>
        </p:txBody>
      </p:sp>
      <p:cxnSp>
        <p:nvCxnSpPr>
          <p:cNvPr id="315" name="Shape 315"/>
          <p:cNvCxnSpPr/>
          <p:nvPr/>
        </p:nvCxnSpPr>
        <p:spPr>
          <a:xfrm>
            <a:off x="2289475" y="1463600"/>
            <a:ext cx="606300" cy="3000"/>
          </a:xfrm>
          <a:prstGeom prst="straightConnector1">
            <a:avLst/>
          </a:prstGeom>
          <a:noFill/>
          <a:ln cap="flat" cmpd="sng" w="9525">
            <a:solidFill>
              <a:schemeClr val="dk2"/>
            </a:solidFill>
            <a:prstDash val="solid"/>
            <a:round/>
            <a:headEnd len="lg" w="lg" type="none"/>
            <a:tailEnd len="lg" w="lg" type="triangle"/>
          </a:ln>
        </p:spPr>
      </p:cxnSp>
      <p:cxnSp>
        <p:nvCxnSpPr>
          <p:cNvPr id="316" name="Shape 316"/>
          <p:cNvCxnSpPr/>
          <p:nvPr/>
        </p:nvCxnSpPr>
        <p:spPr>
          <a:xfrm>
            <a:off x="2352200" y="1727971"/>
            <a:ext cx="804900" cy="0"/>
          </a:xfrm>
          <a:prstGeom prst="straightConnector1">
            <a:avLst/>
          </a:prstGeom>
          <a:noFill/>
          <a:ln cap="flat" cmpd="sng" w="9525">
            <a:solidFill>
              <a:schemeClr val="dk2"/>
            </a:solidFill>
            <a:prstDash val="solid"/>
            <a:round/>
            <a:headEnd len="lg" w="lg" type="none"/>
            <a:tailEnd len="lg" w="lg" type="triangle"/>
          </a:ln>
        </p:spPr>
      </p:cxnSp>
      <p:cxnSp>
        <p:nvCxnSpPr>
          <p:cNvPr id="317" name="Shape 317"/>
          <p:cNvCxnSpPr/>
          <p:nvPr/>
        </p:nvCxnSpPr>
        <p:spPr>
          <a:xfrm flipH="1" rot="10800000">
            <a:off x="2049025" y="2010371"/>
            <a:ext cx="1097700" cy="313500"/>
          </a:xfrm>
          <a:prstGeom prst="straightConnector1">
            <a:avLst/>
          </a:prstGeom>
          <a:noFill/>
          <a:ln cap="flat" cmpd="sng" w="9525">
            <a:solidFill>
              <a:schemeClr val="dk2"/>
            </a:solidFill>
            <a:prstDash val="solid"/>
            <a:round/>
            <a:headEnd len="lg" w="lg" type="none"/>
            <a:tailEnd len="lg" w="lg" type="triangle"/>
          </a:ln>
        </p:spPr>
      </p:cxnSp>
      <p:cxnSp>
        <p:nvCxnSpPr>
          <p:cNvPr id="318" name="Shape 318"/>
          <p:cNvCxnSpPr/>
          <p:nvPr/>
        </p:nvCxnSpPr>
        <p:spPr>
          <a:xfrm flipH="1" rot="10800000">
            <a:off x="2007225" y="2334321"/>
            <a:ext cx="1317300" cy="345000"/>
          </a:xfrm>
          <a:prstGeom prst="straightConnector1">
            <a:avLst/>
          </a:prstGeom>
          <a:noFill/>
          <a:ln cap="flat" cmpd="sng" w="9525">
            <a:solidFill>
              <a:schemeClr val="dk2"/>
            </a:solidFill>
            <a:prstDash val="solid"/>
            <a:round/>
            <a:headEnd len="lg" w="lg" type="none"/>
            <a:tailEnd len="lg" w="lg" type="triangle"/>
          </a:ln>
        </p:spPr>
      </p:cxnSp>
      <p:cxnSp>
        <p:nvCxnSpPr>
          <p:cNvPr id="319" name="Shape 319"/>
          <p:cNvCxnSpPr/>
          <p:nvPr/>
        </p:nvCxnSpPr>
        <p:spPr>
          <a:xfrm>
            <a:off x="2080400" y="2961571"/>
            <a:ext cx="1056000" cy="19860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p:nvPr/>
        </p:nvCxnSpPr>
        <p:spPr>
          <a:xfrm>
            <a:off x="2205850" y="3222946"/>
            <a:ext cx="1223400" cy="198600"/>
          </a:xfrm>
          <a:prstGeom prst="straightConnector1">
            <a:avLst/>
          </a:prstGeom>
          <a:noFill/>
          <a:ln cap="flat" cmpd="sng" w="9525">
            <a:solidFill>
              <a:schemeClr val="dk2"/>
            </a:solidFill>
            <a:prstDash val="solid"/>
            <a:round/>
            <a:headEnd len="lg" w="lg" type="none"/>
            <a:tailEnd len="lg" w="lg" type="triangle"/>
          </a:ln>
        </p:spPr>
      </p:cxnSp>
      <p:cxnSp>
        <p:nvCxnSpPr>
          <p:cNvPr id="321" name="Shape 321"/>
          <p:cNvCxnSpPr/>
          <p:nvPr/>
        </p:nvCxnSpPr>
        <p:spPr>
          <a:xfrm>
            <a:off x="2289475" y="3609746"/>
            <a:ext cx="1327800" cy="104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138175"/>
            <a:ext cx="8520600" cy="607800"/>
          </a:xfrm>
          <a:prstGeom prst="rect">
            <a:avLst/>
          </a:prstGeom>
        </p:spPr>
        <p:txBody>
          <a:bodyPr anchorCtr="0" anchor="t" bIns="91425" lIns="91425" rIns="91425" tIns="91425">
            <a:noAutofit/>
          </a:bodyPr>
          <a:lstStyle/>
          <a:p>
            <a:pPr lvl="0">
              <a:spcBef>
                <a:spcPts val="0"/>
              </a:spcBef>
              <a:buNone/>
            </a:pPr>
            <a:r>
              <a:rPr lang="en"/>
              <a:t>Test Case  - TimeTracking_001</a:t>
            </a:r>
          </a:p>
        </p:txBody>
      </p:sp>
      <p:sp>
        <p:nvSpPr>
          <p:cNvPr id="327" name="Shape 3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graphicFrame>
        <p:nvGraphicFramePr>
          <p:cNvPr id="328" name="Shape 328"/>
          <p:cNvGraphicFramePr/>
          <p:nvPr/>
        </p:nvGraphicFramePr>
        <p:xfrm>
          <a:off x="392850" y="850525"/>
          <a:ext cx="3000000" cy="3000000"/>
        </p:xfrm>
        <a:graphic>
          <a:graphicData uri="http://schemas.openxmlformats.org/drawingml/2006/table">
            <a:tbl>
              <a:tblPr>
                <a:noFill/>
                <a:tableStyleId>{0151B12E-13E4-4C2B-8759-08864518A699}</a:tableStyleId>
              </a:tblPr>
              <a:tblGrid>
                <a:gridCol w="4252425"/>
                <a:gridCol w="4252425"/>
              </a:tblGrid>
              <a:tr h="372900">
                <a:tc>
                  <a:txBody>
                    <a:bodyPr>
                      <a:noAutofit/>
                    </a:bodyPr>
                    <a:lstStyle/>
                    <a:p>
                      <a:pPr lvl="0" rtl="0">
                        <a:spcBef>
                          <a:spcPts val="0"/>
                        </a:spcBef>
                        <a:buNone/>
                      </a:pPr>
                      <a:r>
                        <a:rPr lang="en" sz="1200">
                          <a:latin typeface="Times New Roman"/>
                          <a:ea typeface="Times New Roman"/>
                          <a:cs typeface="Times New Roman"/>
                          <a:sym typeface="Times New Roman"/>
                        </a:rPr>
                        <a:t>TestID</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TimeTracking_001</a:t>
                      </a:r>
                    </a:p>
                  </a:txBody>
                  <a:tcPr marT="63500" marB="63500" marR="63500" marL="63500"/>
                </a:tc>
              </a:tr>
              <a:tr h="811200">
                <a:tc>
                  <a:txBody>
                    <a:bodyPr>
                      <a:noAutofit/>
                    </a:bodyPr>
                    <a:lstStyle/>
                    <a:p>
                      <a:pPr lvl="0" rtl="0">
                        <a:spcBef>
                          <a:spcPts val="0"/>
                        </a:spcBef>
                        <a:buNone/>
                      </a:pPr>
                      <a:r>
                        <a:rPr lang="en" sz="1200">
                          <a:latin typeface="Times New Roman"/>
                          <a:ea typeface="Times New Roman"/>
                          <a:cs typeface="Times New Roman"/>
                          <a:sym typeface="Times New Roman"/>
                        </a:rPr>
                        <a:t>Objective</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SetSimulationStartTime interprets the string parameter correctly into an int which should be the number of seconds in the specified time, given the strings format being “00:00:00 AM”</a:t>
                      </a:r>
                    </a:p>
                  </a:txBody>
                  <a:tcPr marT="63500" marB="63500" marR="63500" marL="63500"/>
                </a:tc>
              </a:tr>
              <a:tr h="1687750">
                <a:tc>
                  <a:txBody>
                    <a:bodyPr>
                      <a:noAutofit/>
                    </a:bodyPr>
                    <a:lstStyle/>
                    <a:p>
                      <a:pPr lvl="0" rtl="0">
                        <a:spcBef>
                          <a:spcPts val="0"/>
                        </a:spcBef>
                        <a:buNone/>
                      </a:pPr>
                      <a:r>
                        <a:rPr lang="en" sz="1200">
                          <a:latin typeface="Times New Roman"/>
                          <a:ea typeface="Times New Roman"/>
                          <a:cs typeface="Times New Roman"/>
                          <a:sym typeface="Times New Roman"/>
                        </a:rPr>
                        <a:t>Steps</a:t>
                      </a:r>
                    </a:p>
                  </a:txBody>
                  <a:tcPr marT="63500" marB="63500" marR="63500" marL="63500"/>
                </a:tc>
                <a:tc>
                  <a:txBody>
                    <a:bodyPr>
                      <a:noAutofit/>
                    </a:bodyPr>
                    <a:lstStyle/>
                    <a:p>
                      <a:pPr indent="-304800" lvl="0" marL="457200" rtl="0">
                        <a:spcBef>
                          <a:spcPts val="0"/>
                        </a:spcBef>
                        <a:buSzPct val="100000"/>
                        <a:buFont typeface="Times New Roman"/>
                        <a:buAutoNum type="arabicPeriod"/>
                      </a:pPr>
                      <a:r>
                        <a:rPr lang="en" sz="1200">
                          <a:latin typeface="Times New Roman"/>
                          <a:ea typeface="Times New Roman"/>
                          <a:cs typeface="Times New Roman"/>
                          <a:sym typeface="Times New Roman"/>
                        </a:rPr>
                        <a:t>Call the method providing a random time as the string such as “10:06:07 AM”</a:t>
                      </a:r>
                    </a:p>
                    <a:p>
                      <a:pPr indent="-304800" lvl="0" marL="457200" rtl="0">
                        <a:spcBef>
                          <a:spcPts val="0"/>
                        </a:spcBef>
                        <a:buSzPct val="100000"/>
                        <a:buFont typeface="Times New Roman"/>
                        <a:buAutoNum type="arabicPeriod"/>
                      </a:pPr>
                      <a:r>
                        <a:rPr lang="en" sz="1200">
                          <a:latin typeface="Times New Roman"/>
                          <a:ea typeface="Times New Roman"/>
                          <a:cs typeface="Times New Roman"/>
                          <a:sym typeface="Times New Roman"/>
                        </a:rPr>
                        <a:t>Print the current time to prove that the current time of day in the simulation is the provided start time + the time that the simulation has been running.</a:t>
                      </a:r>
                    </a:p>
                    <a:p>
                      <a:pPr indent="-304800" lvl="0" marL="457200" rtl="0">
                        <a:spcBef>
                          <a:spcPts val="0"/>
                        </a:spcBef>
                        <a:buSzPct val="100000"/>
                        <a:buFont typeface="Times New Roman"/>
                        <a:buAutoNum type="arabicPeriod"/>
                      </a:pPr>
                      <a:r>
                        <a:rPr lang="en" sz="1200">
                          <a:latin typeface="Times New Roman"/>
                          <a:ea typeface="Times New Roman"/>
                          <a:cs typeface="Times New Roman"/>
                          <a:sym typeface="Times New Roman"/>
                        </a:rPr>
                        <a:t>The repeat steps 1 and 2 providing PM as the last two characters in the string, then stop.</a:t>
                      </a:r>
                    </a:p>
                  </a:txBody>
                  <a:tcPr marT="63500" marB="63500" marR="63500" marL="63500"/>
                </a:tc>
              </a:tr>
              <a:tr h="1030325">
                <a:tc>
                  <a:txBody>
                    <a:bodyPr>
                      <a:noAutofit/>
                    </a:bodyPr>
                    <a:lstStyle/>
                    <a:p>
                      <a:pPr lvl="0" rtl="0">
                        <a:spcBef>
                          <a:spcPts val="0"/>
                        </a:spcBef>
                        <a:buNone/>
                      </a:pPr>
                      <a:r>
                        <a:rPr lang="en" sz="1200">
                          <a:latin typeface="Times New Roman"/>
                          <a:ea typeface="Times New Roman"/>
                          <a:cs typeface="Times New Roman"/>
                          <a:sym typeface="Times New Roman"/>
                        </a:rPr>
                        <a:t>Expected Results</a:t>
                      </a:r>
                    </a:p>
                  </a:txBody>
                  <a:tcPr marT="63500" marB="63500" marR="63500" marL="63500"/>
                </a:tc>
                <a:tc>
                  <a:txBody>
                    <a:bodyPr>
                      <a:noAutofit/>
                    </a:bodyPr>
                    <a:lstStyle/>
                    <a:p>
                      <a:pPr lvl="0" rtl="0">
                        <a:spcBef>
                          <a:spcPts val="0"/>
                        </a:spcBef>
                        <a:buNone/>
                      </a:pPr>
                      <a:r>
                        <a:rPr lang="en" sz="1200">
                          <a:latin typeface="Times New Roman"/>
                          <a:ea typeface="Times New Roman"/>
                          <a:cs typeface="Times New Roman"/>
                          <a:sym typeface="Times New Roman"/>
                        </a:rPr>
                        <a:t>The method should correctly interpret the string, converting hours to seconds, then minutes to seconds, then adding all seconds together. It should correctly differentiate AM from PM, adding 12 hours worth of seconds if PM is there instead of AM.</a:t>
                      </a:r>
                    </a:p>
                  </a:txBody>
                  <a:tcPr marT="63500" marB="63500" marR="63500" marL="63500"/>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Summary</a:t>
            </a:r>
          </a:p>
        </p:txBody>
      </p:sp>
      <p:sp>
        <p:nvSpPr>
          <p:cNvPr id="334" name="Shape 334"/>
          <p:cNvSpPr txBox="1"/>
          <p:nvPr>
            <p:ph idx="1" type="body"/>
          </p:nvPr>
        </p:nvSpPr>
        <p:spPr>
          <a:xfrm>
            <a:off x="311700" y="1229975"/>
            <a:ext cx="8148600" cy="3339000"/>
          </a:xfrm>
          <a:prstGeom prst="rect">
            <a:avLst/>
          </a:prstGeom>
        </p:spPr>
        <p:txBody>
          <a:bodyPr anchorCtr="0" anchor="t" bIns="91425" lIns="91425" rIns="91425" tIns="91425">
            <a:noAutofit/>
          </a:bodyPr>
          <a:lstStyle/>
          <a:p>
            <a:pPr lvl="0" rtl="0">
              <a:spcBef>
                <a:spcPts val="0"/>
              </a:spcBef>
              <a:buNone/>
            </a:pPr>
            <a:r>
              <a:rPr lang="en"/>
              <a:t>Building cool and fun simulation:</a:t>
            </a:r>
          </a:p>
          <a:p>
            <a:pPr indent="-228600" lvl="0" marL="457200" rtl="0">
              <a:spcBef>
                <a:spcPts val="0"/>
              </a:spcBef>
            </a:pPr>
            <a:r>
              <a:rPr lang="en"/>
              <a:t>Test the effectiveness and capabilities of the Building Brain android App in a controlled environment.</a:t>
            </a:r>
          </a:p>
          <a:p>
            <a:pPr lvl="0" rtl="0">
              <a:spcBef>
                <a:spcPts val="0"/>
              </a:spcBef>
              <a:buNone/>
            </a:pPr>
            <a:r>
              <a:rPr lang="en"/>
              <a:t>Contact Info:</a:t>
            </a:r>
          </a:p>
          <a:p>
            <a:pPr lvl="0" rtl="0">
              <a:spcBef>
                <a:spcPts val="0"/>
              </a:spcBef>
              <a:buNone/>
            </a:pPr>
            <a:r>
              <a:rPr lang="en"/>
              <a:t>	Justin Fletcher - </a:t>
            </a:r>
            <a:r>
              <a:rPr lang="en" u="sng">
                <a:solidFill>
                  <a:schemeClr val="hlink"/>
                </a:solidFill>
                <a:hlinkClick r:id="rId3"/>
              </a:rPr>
              <a:t>JFlet013@fiu.edu</a:t>
            </a:r>
          </a:p>
          <a:p>
            <a:pPr lvl="0" rtl="0">
              <a:spcBef>
                <a:spcPts val="0"/>
              </a:spcBef>
              <a:buNone/>
            </a:pPr>
            <a:r>
              <a:rPr lang="en"/>
              <a:t>Any Questions?</a:t>
            </a:r>
          </a:p>
          <a:p>
            <a:pPr lvl="0">
              <a:spcBef>
                <a:spcPts val="0"/>
              </a:spcBef>
              <a:buNone/>
            </a:pPr>
            <a:r>
              <a:rPr lang="en"/>
              <a:t>Thank you!</a:t>
            </a:r>
          </a:p>
        </p:txBody>
      </p:sp>
      <p:sp>
        <p:nvSpPr>
          <p:cNvPr id="335" name="Shape 33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 calcmode="lin" valueType="num">
                                      <p:cBhvr additive="base">
                                        <p:cTn dur="200"/>
                                        <p:tgtEl>
                                          <p:spTgt spid="33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 calcmode="lin" valueType="num">
                                      <p:cBhvr additive="base">
                                        <p:cTn dur="200"/>
                                        <p:tgtEl>
                                          <p:spTgt spid="33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 calcmode="lin" valueType="num">
                                      <p:cBhvr additive="base">
                                        <p:cTn dur="200"/>
                                        <p:tgtEl>
                                          <p:spTgt spid="33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 calcmode="lin" valueType="num">
                                      <p:cBhvr additive="base">
                                        <p:cTn dur="200"/>
                                        <p:tgtEl>
                                          <p:spTgt spid="33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 calcmode="lin" valueType="num">
                                      <p:cBhvr additive="base">
                                        <p:cTn dur="200"/>
                                        <p:tgtEl>
                                          <p:spTgt spid="33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anim calcmode="lin" valueType="num">
                                      <p:cBhvr additive="base">
                                        <p:cTn dur="200"/>
                                        <p:tgtEl>
                                          <p:spTgt spid="33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42725"/>
            <a:ext cx="8520600" cy="607800"/>
          </a:xfrm>
          <a:prstGeom prst="rect">
            <a:avLst/>
          </a:prstGeom>
        </p:spPr>
        <p:txBody>
          <a:bodyPr anchorCtr="0" anchor="t" bIns="91425" lIns="91425" rIns="91425" tIns="91425">
            <a:noAutofit/>
          </a:bodyPr>
          <a:lstStyle/>
          <a:p>
            <a:pPr lvl="0">
              <a:spcBef>
                <a:spcPts val="0"/>
              </a:spcBef>
              <a:buNone/>
            </a:pPr>
            <a:r>
              <a:rPr lang="en"/>
              <a:t>Problem Definition</a:t>
            </a:r>
          </a:p>
        </p:txBody>
      </p:sp>
      <p:sp>
        <p:nvSpPr>
          <p:cNvPr id="94" name="Shape 94"/>
          <p:cNvSpPr txBox="1"/>
          <p:nvPr>
            <p:ph idx="1" type="body"/>
          </p:nvPr>
        </p:nvSpPr>
        <p:spPr>
          <a:xfrm>
            <a:off x="311700" y="1229975"/>
            <a:ext cx="3999900" cy="3704400"/>
          </a:xfrm>
          <a:prstGeom prst="rect">
            <a:avLst/>
          </a:prstGeom>
        </p:spPr>
        <p:txBody>
          <a:bodyPr anchorCtr="0" anchor="t" bIns="91425" lIns="91425" rIns="91425" tIns="91425">
            <a:noAutofit/>
          </a:bodyPr>
          <a:lstStyle/>
          <a:p>
            <a:pPr lvl="0" rtl="0">
              <a:spcBef>
                <a:spcPts val="0"/>
              </a:spcBef>
              <a:buNone/>
            </a:pPr>
            <a:r>
              <a:rPr lang="en"/>
              <a:t>Current System:</a:t>
            </a:r>
          </a:p>
          <a:p>
            <a:pPr indent="-228600" lvl="0" marL="457200" rtl="0">
              <a:spcBef>
                <a:spcPts val="0"/>
              </a:spcBef>
            </a:pPr>
            <a:r>
              <a:rPr lang="en"/>
              <a:t>Android Application.</a:t>
            </a:r>
          </a:p>
          <a:p>
            <a:pPr indent="-228600" lvl="1" marL="914400" rtl="0">
              <a:spcBef>
                <a:spcPts val="0"/>
              </a:spcBef>
            </a:pPr>
            <a:r>
              <a:rPr lang="en"/>
              <a:t>Tracks energy usage (electricity, lighting, temperature). </a:t>
            </a:r>
          </a:p>
          <a:p>
            <a:pPr indent="-228600" lvl="1" marL="914400" rtl="0">
              <a:spcBef>
                <a:spcPts val="0"/>
              </a:spcBef>
            </a:pPr>
            <a:r>
              <a:rPr lang="en"/>
              <a:t>Discourages energy waste through interventions and gamification.</a:t>
            </a:r>
          </a:p>
          <a:p>
            <a:pPr lvl="0" rtl="0">
              <a:spcBef>
                <a:spcPts val="0"/>
              </a:spcBef>
              <a:buNone/>
            </a:pPr>
            <a:r>
              <a:t/>
            </a:r>
            <a:endParaRPr/>
          </a:p>
          <a:p>
            <a:pPr lvl="0" rtl="0">
              <a:spcBef>
                <a:spcPts val="0"/>
              </a:spcBef>
              <a:buNone/>
            </a:pPr>
            <a:r>
              <a:rPr lang="en"/>
              <a:t>Current System Doesn’t Have:</a:t>
            </a:r>
          </a:p>
          <a:p>
            <a:pPr indent="-228600" lvl="0" marL="457200" rtl="0">
              <a:spcBef>
                <a:spcPts val="0"/>
              </a:spcBef>
            </a:pPr>
            <a:r>
              <a:rPr lang="en"/>
              <a:t>A Building To Integrate With.</a:t>
            </a:r>
          </a:p>
          <a:p>
            <a:pPr indent="-228600" lvl="1" marL="914400" rtl="0">
              <a:spcBef>
                <a:spcPts val="0"/>
              </a:spcBef>
            </a:pPr>
            <a:r>
              <a:rPr lang="en"/>
              <a:t>Hardware is too expensive.</a:t>
            </a:r>
          </a:p>
          <a:p>
            <a:pPr indent="-228600" lvl="1" marL="914400" rtl="0">
              <a:spcBef>
                <a:spcPts val="0"/>
              </a:spcBef>
            </a:pPr>
            <a:r>
              <a:rPr lang="en"/>
              <a:t>Installation is too time consuming.</a:t>
            </a:r>
          </a:p>
          <a:p>
            <a:pPr indent="-228600" lvl="1" marL="914400" rtl="0">
              <a:spcBef>
                <a:spcPts val="0"/>
              </a:spcBef>
            </a:pPr>
            <a:r>
              <a:rPr lang="en"/>
              <a:t>Testing is directly affected.</a:t>
            </a:r>
          </a:p>
          <a:p>
            <a:pPr lvl="0">
              <a:spcBef>
                <a:spcPts val="0"/>
              </a:spcBef>
              <a:buNone/>
            </a:pPr>
            <a:r>
              <a:t/>
            </a:r>
            <a:endParaRPr/>
          </a:p>
        </p:txBody>
      </p:sp>
      <p:sp>
        <p:nvSpPr>
          <p:cNvPr id="95" name="Shape 9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
        <p:nvSpPr>
          <p:cNvPr id="96" name="Shape 96"/>
          <p:cNvSpPr txBox="1"/>
          <p:nvPr>
            <p:ph idx="2" type="body"/>
          </p:nvPr>
        </p:nvSpPr>
        <p:spPr>
          <a:xfrm>
            <a:off x="4832400" y="1229975"/>
            <a:ext cx="3999900" cy="3339000"/>
          </a:xfrm>
          <a:prstGeom prst="rect">
            <a:avLst/>
          </a:prstGeom>
        </p:spPr>
        <p:txBody>
          <a:bodyPr anchorCtr="0" anchor="t" bIns="91425" lIns="91425" rIns="91425" tIns="91425">
            <a:noAutofit/>
          </a:bodyPr>
          <a:lstStyle/>
          <a:p>
            <a:pPr lvl="0" rtl="0">
              <a:spcBef>
                <a:spcPts val="0"/>
              </a:spcBef>
              <a:buNone/>
            </a:pPr>
            <a:r>
              <a:rPr lang="en"/>
              <a:t>Our Goal:</a:t>
            </a:r>
          </a:p>
          <a:p>
            <a:pPr indent="-228600" lvl="0" marL="457200" rtl="0">
              <a:spcBef>
                <a:spcPts val="0"/>
              </a:spcBef>
            </a:pPr>
            <a:r>
              <a:rPr lang="en"/>
              <a:t>Simulated Building.</a:t>
            </a:r>
          </a:p>
          <a:p>
            <a:pPr indent="-228600" lvl="1" marL="914400" rtl="0">
              <a:spcBef>
                <a:spcPts val="0"/>
              </a:spcBef>
            </a:pPr>
            <a:r>
              <a:rPr lang="en"/>
              <a:t>Lighting, Appliances, Temperature.</a:t>
            </a:r>
          </a:p>
          <a:p>
            <a:pPr indent="-228600" lvl="1" marL="914400" rtl="0">
              <a:spcBef>
                <a:spcPts val="0"/>
              </a:spcBef>
            </a:pPr>
            <a:r>
              <a:rPr lang="en"/>
              <a:t>User Interaction and feedback.</a:t>
            </a:r>
          </a:p>
          <a:p>
            <a:pPr indent="-228600" lvl="1" marL="914400" rtl="0">
              <a:spcBef>
                <a:spcPts val="0"/>
              </a:spcBef>
            </a:pPr>
            <a:r>
              <a:rPr lang="en"/>
              <a:t>VR</a:t>
            </a:r>
          </a:p>
          <a:p>
            <a:pPr indent="-228600" lvl="0" marL="457200" rtl="0">
              <a:spcBef>
                <a:spcPts val="0"/>
              </a:spcBef>
            </a:pPr>
            <a:r>
              <a:rPr lang="en"/>
              <a:t>Simulated Application</a:t>
            </a:r>
          </a:p>
          <a:p>
            <a:pPr indent="-228600" lvl="1" marL="914400" rtl="0">
              <a:spcBef>
                <a:spcPts val="0"/>
              </a:spcBef>
            </a:pPr>
            <a:r>
              <a:rPr lang="en"/>
              <a:t>App notifications and responses.</a:t>
            </a:r>
          </a:p>
          <a:p>
            <a:pPr indent="-228600" lvl="1" marL="914400" rtl="0">
              <a:spcBef>
                <a:spcPts val="0"/>
              </a:spcBef>
            </a:pPr>
            <a:r>
              <a:rPr lang="en"/>
              <a:t>Challenges, points.</a:t>
            </a:r>
          </a:p>
          <a:p>
            <a:pPr indent="-228600" lvl="0" marL="457200" rtl="0">
              <a:spcBef>
                <a:spcPts val="0"/>
              </a:spcBef>
            </a:pPr>
            <a:r>
              <a:rPr lang="en"/>
              <a:t>Cheap and Speedy Testing.</a:t>
            </a:r>
          </a:p>
          <a:p>
            <a:pPr indent="-228600" lvl="1" marL="914400" rtl="0">
              <a:spcBef>
                <a:spcPts val="0"/>
              </a:spcBef>
            </a:pPr>
            <a:r>
              <a:rPr lang="en"/>
              <a:t>Easy to change building layout.</a:t>
            </a:r>
          </a:p>
          <a:p>
            <a:pPr indent="-228600" lvl="1" marL="914400" rtl="0">
              <a:spcBef>
                <a:spcPts val="0"/>
              </a:spcBef>
            </a:pPr>
            <a:r>
              <a:rPr lang="en"/>
              <a:t>Time scaling.</a:t>
            </a:r>
          </a:p>
          <a:p>
            <a:pPr indent="-228600" lvl="1" marL="914400" rtl="0">
              <a:spcBef>
                <a:spcPts val="0"/>
              </a:spcBef>
            </a:pPr>
            <a:r>
              <a:rPr lang="en"/>
              <a:t>Create once, use over and over.</a:t>
            </a:r>
          </a:p>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200"/>
                                        <p:tgtEl>
                                          <p:spTgt spid="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200"/>
                                        <p:tgtEl>
                                          <p:spTgt spid="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08350"/>
            <a:ext cx="8520600" cy="607800"/>
          </a:xfrm>
          <a:prstGeom prst="rect">
            <a:avLst/>
          </a:prstGeom>
        </p:spPr>
        <p:txBody>
          <a:bodyPr anchorCtr="0" anchor="t" bIns="91425" lIns="91425" rIns="91425" tIns="91425">
            <a:noAutofit/>
          </a:bodyPr>
          <a:lstStyle/>
          <a:p>
            <a:pPr lvl="0" rtl="0">
              <a:spcBef>
                <a:spcPts val="0"/>
              </a:spcBef>
              <a:buNone/>
            </a:pPr>
            <a:r>
              <a:rPr lang="en"/>
              <a:t>Project Management</a:t>
            </a:r>
          </a:p>
        </p:txBody>
      </p:sp>
      <p:sp>
        <p:nvSpPr>
          <p:cNvPr id="102" name="Shape 10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graphicFrame>
        <p:nvGraphicFramePr>
          <p:cNvPr id="103" name="Shape 103"/>
          <p:cNvGraphicFramePr/>
          <p:nvPr/>
        </p:nvGraphicFramePr>
        <p:xfrm>
          <a:off x="210487" y="788700"/>
          <a:ext cx="3000000" cy="3000000"/>
        </p:xfrm>
        <a:graphic>
          <a:graphicData uri="http://schemas.openxmlformats.org/drawingml/2006/table">
            <a:tbl>
              <a:tblPr>
                <a:noFill/>
                <a:tableStyleId>{71E4BE98-EF61-4C80-AFBE-F042DC86399E}</a:tableStyleId>
              </a:tblPr>
              <a:tblGrid>
                <a:gridCol w="2093875"/>
                <a:gridCol w="1081975"/>
                <a:gridCol w="1060025"/>
                <a:gridCol w="1106150"/>
                <a:gridCol w="1173500"/>
                <a:gridCol w="1071250"/>
                <a:gridCol w="989875"/>
              </a:tblGrid>
              <a:tr h="396225">
                <a:tc>
                  <a:txBody>
                    <a:bodyPr>
                      <a:noAutofit/>
                    </a:bodyPr>
                    <a:lstStyle/>
                    <a:p>
                      <a:pPr lvl="0">
                        <a:spcBef>
                          <a:spcPts val="0"/>
                        </a:spcBef>
                        <a:buNone/>
                      </a:pPr>
                      <a:r>
                        <a:t/>
                      </a:r>
                      <a:endParaRPr/>
                    </a:p>
                  </a:txBody>
                  <a:tcPr marT="91425" marB="91425" marR="91425" marL="91425"/>
                </a:tc>
                <a:tc>
                  <a:txBody>
                    <a:bodyPr>
                      <a:noAutofit/>
                    </a:bodyPr>
                    <a:lstStyle/>
                    <a:p>
                      <a:pPr lvl="0" algn="ctr">
                        <a:spcBef>
                          <a:spcPts val="0"/>
                        </a:spcBef>
                        <a:buNone/>
                      </a:pPr>
                      <a:r>
                        <a:rPr lang="en" sz="1200"/>
                        <a:t>Week 1</a:t>
                      </a:r>
                    </a:p>
                  </a:txBody>
                  <a:tcPr marT="91425" marB="91425" marR="91425" marL="91425"/>
                </a:tc>
                <a:tc>
                  <a:txBody>
                    <a:bodyPr>
                      <a:noAutofit/>
                    </a:bodyPr>
                    <a:lstStyle/>
                    <a:p>
                      <a:pPr lvl="0" algn="ctr">
                        <a:spcBef>
                          <a:spcPts val="0"/>
                        </a:spcBef>
                        <a:buNone/>
                      </a:pPr>
                      <a:r>
                        <a:rPr lang="en" sz="1200"/>
                        <a:t>Week 2</a:t>
                      </a:r>
                    </a:p>
                  </a:txBody>
                  <a:tcPr marT="91425" marB="91425" marR="91425" marL="91425"/>
                </a:tc>
                <a:tc>
                  <a:txBody>
                    <a:bodyPr>
                      <a:noAutofit/>
                    </a:bodyPr>
                    <a:lstStyle/>
                    <a:p>
                      <a:pPr lvl="0" algn="ctr">
                        <a:spcBef>
                          <a:spcPts val="0"/>
                        </a:spcBef>
                        <a:buNone/>
                      </a:pPr>
                      <a:r>
                        <a:rPr lang="en" sz="1200"/>
                        <a:t>Week 3</a:t>
                      </a:r>
                    </a:p>
                  </a:txBody>
                  <a:tcPr marT="91425" marB="91425" marR="91425" marL="91425"/>
                </a:tc>
                <a:tc>
                  <a:txBody>
                    <a:bodyPr>
                      <a:noAutofit/>
                    </a:bodyPr>
                    <a:lstStyle/>
                    <a:p>
                      <a:pPr lvl="0" algn="ctr">
                        <a:spcBef>
                          <a:spcPts val="0"/>
                        </a:spcBef>
                        <a:buNone/>
                      </a:pPr>
                      <a:r>
                        <a:rPr lang="en" sz="1200"/>
                        <a:t>Week 4</a:t>
                      </a:r>
                    </a:p>
                  </a:txBody>
                  <a:tcPr marT="91425" marB="91425" marR="91425" marL="91425"/>
                </a:tc>
                <a:tc>
                  <a:txBody>
                    <a:bodyPr>
                      <a:noAutofit/>
                    </a:bodyPr>
                    <a:lstStyle/>
                    <a:p>
                      <a:pPr lvl="0" algn="ctr">
                        <a:spcBef>
                          <a:spcPts val="0"/>
                        </a:spcBef>
                        <a:buNone/>
                      </a:pPr>
                      <a:r>
                        <a:rPr lang="en" sz="1200"/>
                        <a:t>Week 5</a:t>
                      </a:r>
                    </a:p>
                  </a:txBody>
                  <a:tcPr marT="91425" marB="91425" marR="91425" marL="91425">
                    <a:lnB cap="flat" cmpd="sng" w="9525">
                      <a:solidFill>
                        <a:schemeClr val="lt2"/>
                      </a:solidFill>
                      <a:prstDash val="solid"/>
                      <a:round/>
                      <a:headEnd len="med" w="med" type="none"/>
                      <a:tailEnd len="med" w="med" type="none"/>
                    </a:lnB>
                  </a:tcPr>
                </a:tc>
                <a:tc>
                  <a:txBody>
                    <a:bodyPr>
                      <a:noAutofit/>
                    </a:bodyPr>
                    <a:lstStyle/>
                    <a:p>
                      <a:pPr lvl="0" algn="ctr">
                        <a:spcBef>
                          <a:spcPts val="0"/>
                        </a:spcBef>
                        <a:buNone/>
                      </a:pPr>
                      <a:r>
                        <a:rPr lang="en" sz="1200"/>
                        <a:t>Week 6</a:t>
                      </a:r>
                    </a:p>
                  </a:txBody>
                  <a:tcPr marT="91425" marB="91425" marR="91425" marL="91425"/>
                </a:tc>
              </a:tr>
              <a:tr h="246050">
                <a:tc>
                  <a:txBody>
                    <a:bodyPr>
                      <a:noAutofit/>
                    </a:bodyPr>
                    <a:lstStyle/>
                    <a:p>
                      <a:pPr lvl="0">
                        <a:spcBef>
                          <a:spcPts val="0"/>
                        </a:spcBef>
                        <a:buNone/>
                      </a:pPr>
                      <a:r>
                        <a:rPr b="1" lang="en"/>
                        <a:t>Sprint 1</a:t>
                      </a:r>
                    </a:p>
                  </a:txBody>
                  <a:tcPr marT="91425" marB="91425" marR="91425" marL="91425"/>
                </a:tc>
                <a:tc rowSpan="10">
                  <a:txBody>
                    <a:bodyPr>
                      <a:noAutofit/>
                    </a:bodyPr>
                    <a:lstStyle/>
                    <a:p>
                      <a:pPr lvl="0">
                        <a:spcBef>
                          <a:spcPts val="0"/>
                        </a:spcBef>
                        <a:buNone/>
                      </a:pPr>
                      <a:r>
                        <a:t/>
                      </a:r>
                      <a:endParaRPr/>
                    </a:p>
                  </a:txBody>
                  <a:tcPr marT="91425" marB="91425" marR="91425" marL="91425"/>
                </a:tc>
                <a:tc rowSpan="10">
                  <a:txBody>
                    <a:bodyPr>
                      <a:noAutofit/>
                    </a:bodyPr>
                    <a:lstStyle/>
                    <a:p>
                      <a:pPr lvl="0">
                        <a:spcBef>
                          <a:spcPts val="0"/>
                        </a:spcBef>
                        <a:buNone/>
                      </a:pPr>
                      <a:r>
                        <a:t/>
                      </a:r>
                      <a:endParaRPr/>
                    </a:p>
                  </a:txBody>
                  <a:tcPr marT="91425" marB="91425" marR="91425" marL="91425"/>
                </a:tc>
                <a:tc rowSpan="10">
                  <a:txBody>
                    <a:bodyPr>
                      <a:noAutofit/>
                    </a:bodyPr>
                    <a:lstStyle/>
                    <a:p>
                      <a:pPr lvl="0">
                        <a:spcBef>
                          <a:spcPts val="0"/>
                        </a:spcBef>
                        <a:buNone/>
                      </a:pPr>
                      <a:r>
                        <a:t/>
                      </a:r>
                      <a:endParaRPr/>
                    </a:p>
                  </a:txBody>
                  <a:tcPr marT="91425" marB="91425" marR="91425" marL="91425"/>
                </a:tc>
                <a:tc rowSpan="10">
                  <a:txBody>
                    <a:bodyPr>
                      <a:noAutofit/>
                    </a:bodyPr>
                    <a:lstStyle/>
                    <a:p>
                      <a:pPr lvl="0">
                        <a:spcBef>
                          <a:spcPts val="0"/>
                        </a:spcBef>
                        <a:buNone/>
                      </a:pPr>
                      <a:r>
                        <a:t/>
                      </a:r>
                      <a:endParaRPr/>
                    </a:p>
                  </a:txBody>
                  <a:tcPr marT="91425" marB="91425" marR="91425" marL="91425">
                    <a:lnR cap="flat" cmpd="sng" w="9525">
                      <a:solidFill>
                        <a:schemeClr val="lt2"/>
                      </a:solidFill>
                      <a:prstDash val="solid"/>
                      <a:round/>
                      <a:headEnd len="med" w="med" type="none"/>
                      <a:tailEnd len="med" w="med" type="none"/>
                    </a:lnR>
                  </a:tcPr>
                </a:tc>
                <a:tc rowSpan="10">
                  <a:txBody>
                    <a:bodyPr>
                      <a:noAutofit/>
                    </a:bodyPr>
                    <a:lstStyle/>
                    <a:p>
                      <a:pPr lvl="0">
                        <a:spcBef>
                          <a:spcPts val="0"/>
                        </a:spcBef>
                        <a:buNone/>
                      </a:pPr>
                      <a:r>
                        <a:t/>
                      </a:r>
                      <a:endParaRPr/>
                    </a:p>
                  </a:txBody>
                  <a:tcPr marT="91425" marB="91425" marR="91425" marL="91425">
                    <a:lnL cap="flat" cmpd="sng" w="9525">
                      <a:solidFill>
                        <a:schemeClr val="lt2"/>
                      </a:solidFill>
                      <a:prstDash val="solid"/>
                      <a:round/>
                      <a:headEnd len="med" w="med" type="none"/>
                      <a:tailEnd len="med" w="med" type="none"/>
                    </a:lnL>
                    <a:lnR cap="flat" cmpd="sng" w="9525">
                      <a:solidFill>
                        <a:schemeClr val="lt2"/>
                      </a:solidFill>
                      <a:prstDash val="solid"/>
                      <a:round/>
                      <a:headEnd len="med" w="med" type="none"/>
                      <a:tailEnd len="med" w="med" type="none"/>
                    </a:lnR>
                    <a:lnT cap="flat" cmpd="sng" w="9525">
                      <a:solidFill>
                        <a:schemeClr val="lt2"/>
                      </a:solidFill>
                      <a:prstDash val="solid"/>
                      <a:round/>
                      <a:headEnd len="med" w="med" type="none"/>
                      <a:tailEnd len="med" w="med" type="none"/>
                    </a:lnT>
                    <a:lnB cap="flat" cmpd="sng" w="9525">
                      <a:solidFill>
                        <a:schemeClr val="lt2"/>
                      </a:solidFill>
                      <a:prstDash val="solid"/>
                      <a:round/>
                      <a:headEnd len="med" w="med" type="none"/>
                      <a:tailEnd len="med" w="med" type="none"/>
                    </a:lnB>
                  </a:tcPr>
                </a:tc>
                <a:tc rowSpan="10">
                  <a:txBody>
                    <a:bodyPr>
                      <a:noAutofit/>
                    </a:bodyPr>
                    <a:lstStyle/>
                    <a:p>
                      <a:pPr lvl="0">
                        <a:spcBef>
                          <a:spcPts val="0"/>
                        </a:spcBef>
                        <a:buNone/>
                      </a:pPr>
                      <a:r>
                        <a:t/>
                      </a:r>
                      <a:endParaRPr/>
                    </a:p>
                  </a:txBody>
                  <a:tcPr marT="91425" marB="91425" marR="91425" marL="91425">
                    <a:lnL cap="flat" cmpd="sng" w="9525">
                      <a:solidFill>
                        <a:schemeClr val="lt2"/>
                      </a:solidFill>
                      <a:prstDash val="solid"/>
                      <a:round/>
                      <a:headEnd len="med" w="med" type="none"/>
                      <a:tailEnd len="med" w="med" type="none"/>
                    </a:lnL>
                  </a:tcPr>
                </a:tc>
              </a:tr>
              <a:tr h="100000">
                <a:tc>
                  <a:txBody>
                    <a:bodyPr>
                      <a:noAutofit/>
                    </a:bodyPr>
                    <a:lstStyle/>
                    <a:p>
                      <a:pPr lvl="0" rtl="0">
                        <a:spcBef>
                          <a:spcPts val="0"/>
                        </a:spcBef>
                        <a:buNone/>
                      </a:pPr>
                      <a:r>
                        <a:rPr lang="en" sz="1200"/>
                        <a:t>Energy Usage</a:t>
                      </a:r>
                    </a:p>
                  </a:txBody>
                  <a:tcPr marT="91425" marB="91425" marR="91425" marL="91425"/>
                </a:tc>
                <a:tc vMerge="1"/>
                <a:tc vMerge="1"/>
                <a:tc vMerge="1"/>
                <a:tc vMerge="1"/>
                <a:tc vMerge="1"/>
                <a:tc vMerge="1"/>
              </a:tr>
              <a:tr h="100000">
                <a:tc>
                  <a:txBody>
                    <a:bodyPr>
                      <a:noAutofit/>
                    </a:bodyPr>
                    <a:lstStyle/>
                    <a:p>
                      <a:pPr lvl="0" rtl="0">
                        <a:spcBef>
                          <a:spcPts val="0"/>
                        </a:spcBef>
                        <a:buNone/>
                      </a:pPr>
                      <a:r>
                        <a:rPr lang="en" sz="1200"/>
                        <a:t>UI For EUO - Turn on/off</a:t>
                      </a:r>
                    </a:p>
                  </a:txBody>
                  <a:tcPr marT="91425" marB="91425" marR="91425" marL="91425"/>
                </a:tc>
                <a:tc vMerge="1"/>
                <a:tc vMerge="1"/>
                <a:tc vMerge="1"/>
                <a:tc vMerge="1"/>
                <a:tc vMerge="1"/>
                <a:tc vMerge="1"/>
              </a:tr>
              <a:tr h="100000">
                <a:tc>
                  <a:txBody>
                    <a:bodyPr>
                      <a:noAutofit/>
                    </a:bodyPr>
                    <a:lstStyle/>
                    <a:p>
                      <a:pPr lvl="0" rtl="0">
                        <a:spcBef>
                          <a:spcPts val="0"/>
                        </a:spcBef>
                        <a:buNone/>
                      </a:pPr>
                      <a:r>
                        <a:rPr b="1" lang="en"/>
                        <a:t>Sprint 2</a:t>
                      </a:r>
                    </a:p>
                  </a:txBody>
                  <a:tcPr marT="91425" marB="91425" marR="91425" marL="91425"/>
                </a:tc>
                <a:tc vMerge="1"/>
                <a:tc vMerge="1"/>
                <a:tc vMerge="1"/>
                <a:tc vMerge="1"/>
                <a:tc vMerge="1"/>
                <a:tc vMerge="1"/>
              </a:tr>
              <a:tr h="100000">
                <a:tc>
                  <a:txBody>
                    <a:bodyPr>
                      <a:noAutofit/>
                    </a:bodyPr>
                    <a:lstStyle/>
                    <a:p>
                      <a:pPr lvl="0">
                        <a:spcBef>
                          <a:spcPts val="0"/>
                        </a:spcBef>
                        <a:buNone/>
                      </a:pPr>
                      <a:r>
                        <a:rPr lang="en" sz="1200"/>
                        <a:t>Time Tracking</a:t>
                      </a:r>
                    </a:p>
                  </a:txBody>
                  <a:tcPr marT="91425" marB="91425" marR="91425" marL="91425"/>
                </a:tc>
                <a:tc vMerge="1"/>
                <a:tc vMerge="1"/>
                <a:tc vMerge="1"/>
                <a:tc vMerge="1"/>
                <a:tc vMerge="1"/>
                <a:tc vMerge="1"/>
              </a:tr>
              <a:tr h="353375">
                <a:tc>
                  <a:txBody>
                    <a:bodyPr>
                      <a:noAutofit/>
                    </a:bodyPr>
                    <a:lstStyle/>
                    <a:p>
                      <a:pPr lvl="0">
                        <a:spcBef>
                          <a:spcPts val="0"/>
                        </a:spcBef>
                        <a:buNone/>
                      </a:pPr>
                      <a:r>
                        <a:rPr lang="en" sz="1200"/>
                        <a:t>Adjust Time Scale</a:t>
                      </a:r>
                    </a:p>
                  </a:txBody>
                  <a:tcPr marT="91425" marB="91425" marR="91425" marL="91425"/>
                </a:tc>
                <a:tc vMerge="1"/>
                <a:tc vMerge="1"/>
                <a:tc vMerge="1"/>
                <a:tc vMerge="1"/>
                <a:tc vMerge="1"/>
                <a:tc vMerge="1"/>
              </a:tr>
              <a:tr h="311550">
                <a:tc>
                  <a:txBody>
                    <a:bodyPr>
                      <a:noAutofit/>
                    </a:bodyPr>
                    <a:lstStyle/>
                    <a:p>
                      <a:pPr lvl="0">
                        <a:spcBef>
                          <a:spcPts val="0"/>
                        </a:spcBef>
                        <a:buNone/>
                      </a:pPr>
                      <a:r>
                        <a:rPr lang="en" sz="1200"/>
                        <a:t>HUD</a:t>
                      </a:r>
                    </a:p>
                  </a:txBody>
                  <a:tcPr marT="91425" marB="91425" marR="91425" marL="91425"/>
                </a:tc>
                <a:tc vMerge="1"/>
                <a:tc vMerge="1"/>
                <a:tc vMerge="1"/>
                <a:tc vMerge="1"/>
                <a:tc vMerge="1"/>
                <a:tc vMerge="1"/>
              </a:tr>
              <a:tr h="100000">
                <a:tc>
                  <a:txBody>
                    <a:bodyPr>
                      <a:noAutofit/>
                    </a:bodyPr>
                    <a:lstStyle/>
                    <a:p>
                      <a:pPr lvl="0">
                        <a:spcBef>
                          <a:spcPts val="0"/>
                        </a:spcBef>
                        <a:buNone/>
                      </a:pPr>
                      <a:r>
                        <a:rPr b="1" lang="en"/>
                        <a:t>Sprint 3</a:t>
                      </a:r>
                    </a:p>
                  </a:txBody>
                  <a:tcPr marT="91425" marB="91425" marR="91425" marL="91425"/>
                </a:tc>
                <a:tc vMerge="1"/>
                <a:tc vMerge="1"/>
                <a:tc vMerge="1"/>
                <a:tc vMerge="1"/>
                <a:tc vMerge="1"/>
                <a:tc vMerge="1"/>
              </a:tr>
              <a:tr h="100000">
                <a:tc>
                  <a:txBody>
                    <a:bodyPr>
                      <a:noAutofit/>
                    </a:bodyPr>
                    <a:lstStyle/>
                    <a:p>
                      <a:pPr lvl="0">
                        <a:spcBef>
                          <a:spcPts val="0"/>
                        </a:spcBef>
                        <a:buNone/>
                      </a:pPr>
                      <a:r>
                        <a:rPr lang="en" sz="1200"/>
                        <a:t>Plug Load HW Sim</a:t>
                      </a:r>
                    </a:p>
                  </a:txBody>
                  <a:tcPr marT="91425" marB="91425" marR="91425" marL="91425"/>
                </a:tc>
                <a:tc vMerge="1"/>
                <a:tc vMerge="1"/>
                <a:tc vMerge="1"/>
                <a:tc vMerge="1"/>
                <a:tc vMerge="1"/>
                <a:tc vMerge="1"/>
              </a:tr>
              <a:tr h="100000">
                <a:tc>
                  <a:txBody>
                    <a:bodyPr>
                      <a:noAutofit/>
                    </a:bodyPr>
                    <a:lstStyle/>
                    <a:p>
                      <a:pPr lvl="0">
                        <a:spcBef>
                          <a:spcPts val="0"/>
                        </a:spcBef>
                        <a:buNone/>
                      </a:pPr>
                      <a:r>
                        <a:rPr lang="en" sz="1200"/>
                        <a:t>UI For Plug Load</a:t>
                      </a:r>
                    </a:p>
                  </a:txBody>
                  <a:tcPr marT="91425" marB="91425" marR="91425" marL="91425"/>
                </a:tc>
                <a:tc vMerge="1"/>
                <a:tc vMerge="1"/>
                <a:tc vMerge="1"/>
                <a:tc vMerge="1"/>
                <a:tc vMerge="1"/>
                <a:tc vMerge="1"/>
              </a:tr>
            </a:tbl>
          </a:graphicData>
        </a:graphic>
      </p:graphicFrame>
      <p:sp>
        <p:nvSpPr>
          <p:cNvPr id="104" name="Shape 104"/>
          <p:cNvSpPr/>
          <p:nvPr/>
        </p:nvSpPr>
        <p:spPr>
          <a:xfrm>
            <a:off x="2299950" y="1321675"/>
            <a:ext cx="2143200" cy="17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4443150" y="2446325"/>
            <a:ext cx="2279100" cy="17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6722250" y="3947325"/>
            <a:ext cx="2064900" cy="17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2456825" y="1698000"/>
            <a:ext cx="982500" cy="1776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3491750" y="2074325"/>
            <a:ext cx="804900" cy="1776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4505800" y="2785350"/>
            <a:ext cx="548700" cy="1776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5054500" y="3155350"/>
            <a:ext cx="548700" cy="1776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5603200" y="3525350"/>
            <a:ext cx="1035000" cy="1776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2258125" y="1300675"/>
            <a:ext cx="386700" cy="2196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3" name="Shape 113"/>
          <p:cNvCxnSpPr>
            <a:stCxn id="112" idx="3"/>
            <a:endCxn id="107" idx="1"/>
          </p:cNvCxnSpPr>
          <p:nvPr/>
        </p:nvCxnSpPr>
        <p:spPr>
          <a:xfrm flipH="1">
            <a:off x="2456725" y="1410475"/>
            <a:ext cx="188100" cy="376200"/>
          </a:xfrm>
          <a:prstGeom prst="bentConnector5">
            <a:avLst>
              <a:gd fmla="val -61191" name="adj1"/>
              <a:gd fmla="val 52808" name="adj2"/>
              <a:gd fmla="val 138889" name="adj3"/>
            </a:avLst>
          </a:prstGeom>
          <a:noFill/>
          <a:ln cap="flat" cmpd="sng" w="9525">
            <a:solidFill>
              <a:schemeClr val="dk2"/>
            </a:solidFill>
            <a:prstDash val="solid"/>
            <a:round/>
            <a:headEnd len="lg" w="lg" type="none"/>
            <a:tailEnd len="lg" w="lg" type="none"/>
          </a:ln>
        </p:spPr>
      </p:cxnSp>
      <p:cxnSp>
        <p:nvCxnSpPr>
          <p:cNvPr id="114" name="Shape 114"/>
          <p:cNvCxnSpPr>
            <a:stCxn id="107" idx="3"/>
            <a:endCxn id="108" idx="1"/>
          </p:cNvCxnSpPr>
          <p:nvPr/>
        </p:nvCxnSpPr>
        <p:spPr>
          <a:xfrm>
            <a:off x="3439325" y="1786800"/>
            <a:ext cx="52500" cy="376200"/>
          </a:xfrm>
          <a:prstGeom prst="bentConnector3">
            <a:avLst>
              <a:gd fmla="val 49929" name="adj1"/>
            </a:avLst>
          </a:prstGeom>
          <a:noFill/>
          <a:ln cap="flat" cmpd="sng" w="9525">
            <a:solidFill>
              <a:schemeClr val="dk2"/>
            </a:solidFill>
            <a:prstDash val="solid"/>
            <a:round/>
            <a:headEnd len="lg" w="lg" type="none"/>
            <a:tailEnd len="lg" w="lg" type="none"/>
          </a:ln>
        </p:spPr>
      </p:cxnSp>
      <p:sp>
        <p:nvSpPr>
          <p:cNvPr id="115" name="Shape 115"/>
          <p:cNvSpPr/>
          <p:nvPr/>
        </p:nvSpPr>
        <p:spPr>
          <a:xfrm>
            <a:off x="4192225" y="2408837"/>
            <a:ext cx="386700" cy="2196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6" name="Shape 116"/>
          <p:cNvCxnSpPr>
            <a:stCxn id="108" idx="3"/>
            <a:endCxn id="115" idx="1"/>
          </p:cNvCxnSpPr>
          <p:nvPr/>
        </p:nvCxnSpPr>
        <p:spPr>
          <a:xfrm flipH="1">
            <a:off x="4192250" y="2163125"/>
            <a:ext cx="104400" cy="355500"/>
          </a:xfrm>
          <a:prstGeom prst="bentConnector5">
            <a:avLst>
              <a:gd fmla="val -228089" name="adj1"/>
              <a:gd fmla="val 47048" name="adj2"/>
              <a:gd fmla="val 328113" name="adj3"/>
            </a:avLst>
          </a:prstGeom>
          <a:noFill/>
          <a:ln cap="flat" cmpd="sng" w="9525">
            <a:solidFill>
              <a:schemeClr val="dk2"/>
            </a:solidFill>
            <a:prstDash val="solid"/>
            <a:round/>
            <a:headEnd len="lg" w="lg" type="none"/>
            <a:tailEnd len="lg" w="lg" type="none"/>
          </a:ln>
        </p:spPr>
      </p:cxnSp>
      <p:cxnSp>
        <p:nvCxnSpPr>
          <p:cNvPr id="117" name="Shape 117"/>
          <p:cNvCxnSpPr>
            <a:stCxn id="115" idx="3"/>
            <a:endCxn id="109" idx="1"/>
          </p:cNvCxnSpPr>
          <p:nvPr/>
        </p:nvCxnSpPr>
        <p:spPr>
          <a:xfrm flipH="1">
            <a:off x="4505725" y="2518637"/>
            <a:ext cx="73200" cy="355500"/>
          </a:xfrm>
          <a:prstGeom prst="bentConnector5">
            <a:avLst>
              <a:gd fmla="val -325307" name="adj1"/>
              <a:gd fmla="val 52955" name="adj2"/>
              <a:gd fmla="val 425205" name="adj3"/>
            </a:avLst>
          </a:prstGeom>
          <a:noFill/>
          <a:ln cap="flat" cmpd="sng" w="9525">
            <a:solidFill>
              <a:schemeClr val="dk2"/>
            </a:solidFill>
            <a:prstDash val="solid"/>
            <a:round/>
            <a:headEnd len="lg" w="lg" type="none"/>
            <a:tailEnd len="lg" w="lg" type="none"/>
          </a:ln>
        </p:spPr>
      </p:cxnSp>
      <p:cxnSp>
        <p:nvCxnSpPr>
          <p:cNvPr id="118" name="Shape 118"/>
          <p:cNvCxnSpPr>
            <a:stCxn id="109" idx="3"/>
            <a:endCxn id="110" idx="1"/>
          </p:cNvCxnSpPr>
          <p:nvPr/>
        </p:nvCxnSpPr>
        <p:spPr>
          <a:xfrm>
            <a:off x="5054500" y="2874150"/>
            <a:ext cx="600" cy="369900"/>
          </a:xfrm>
          <a:prstGeom prst="bentConnector5">
            <a:avLst>
              <a:gd fmla="val 39687500" name="adj1"/>
              <a:gd fmla="val 50014" name="adj2"/>
              <a:gd fmla="val -39687500" name="adj3"/>
            </a:avLst>
          </a:prstGeom>
          <a:noFill/>
          <a:ln cap="flat" cmpd="sng" w="9525">
            <a:solidFill>
              <a:schemeClr val="dk2"/>
            </a:solidFill>
            <a:prstDash val="solid"/>
            <a:round/>
            <a:headEnd len="lg" w="lg" type="none"/>
            <a:tailEnd len="lg" w="lg" type="none"/>
          </a:ln>
        </p:spPr>
      </p:cxnSp>
      <p:cxnSp>
        <p:nvCxnSpPr>
          <p:cNvPr id="119" name="Shape 119"/>
          <p:cNvCxnSpPr>
            <a:stCxn id="110" idx="3"/>
            <a:endCxn id="111" idx="1"/>
          </p:cNvCxnSpPr>
          <p:nvPr/>
        </p:nvCxnSpPr>
        <p:spPr>
          <a:xfrm>
            <a:off x="5603200" y="3244150"/>
            <a:ext cx="600" cy="369900"/>
          </a:xfrm>
          <a:prstGeom prst="bentConnector5">
            <a:avLst>
              <a:gd fmla="val 39687500" name="adj1"/>
              <a:gd fmla="val 50014" name="adj2"/>
              <a:gd fmla="val -39687500" name="adj3"/>
            </a:avLst>
          </a:prstGeom>
          <a:noFill/>
          <a:ln cap="flat" cmpd="sng" w="9525">
            <a:solidFill>
              <a:schemeClr val="dk2"/>
            </a:solidFill>
            <a:prstDash val="solid"/>
            <a:round/>
            <a:headEnd len="lg" w="lg" type="none"/>
            <a:tailEnd len="lg" w="lg" type="none"/>
          </a:ln>
        </p:spPr>
      </p:cxnSp>
      <p:sp>
        <p:nvSpPr>
          <p:cNvPr id="120" name="Shape 120"/>
          <p:cNvSpPr/>
          <p:nvPr/>
        </p:nvSpPr>
        <p:spPr>
          <a:xfrm>
            <a:off x="6519050" y="3926325"/>
            <a:ext cx="386700" cy="219600"/>
          </a:xfrm>
          <a:prstGeom prst="diamond">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1" name="Shape 121"/>
          <p:cNvCxnSpPr>
            <a:stCxn id="111" idx="3"/>
            <a:endCxn id="120" idx="1"/>
          </p:cNvCxnSpPr>
          <p:nvPr/>
        </p:nvCxnSpPr>
        <p:spPr>
          <a:xfrm flipH="1">
            <a:off x="6519100" y="3614150"/>
            <a:ext cx="119100" cy="422100"/>
          </a:xfrm>
          <a:prstGeom prst="bentConnector5">
            <a:avLst>
              <a:gd fmla="val -199937" name="adj1"/>
              <a:gd fmla="val 47498" name="adj2"/>
              <a:gd fmla="val 299979" name="adj3"/>
            </a:avLst>
          </a:prstGeom>
          <a:noFill/>
          <a:ln cap="flat" cmpd="sng" w="9525">
            <a:solidFill>
              <a:schemeClr val="dk2"/>
            </a:solidFill>
            <a:prstDash val="solid"/>
            <a:round/>
            <a:headEnd len="lg" w="lg" type="none"/>
            <a:tailEnd len="lg" w="lg" type="none"/>
          </a:ln>
        </p:spPr>
      </p:cxnSp>
      <p:sp>
        <p:nvSpPr>
          <p:cNvPr id="122" name="Shape 122"/>
          <p:cNvSpPr/>
          <p:nvPr/>
        </p:nvSpPr>
        <p:spPr>
          <a:xfrm>
            <a:off x="7119325" y="4321200"/>
            <a:ext cx="804900" cy="1776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7924225" y="4695075"/>
            <a:ext cx="804900" cy="1776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4" name="Shape 124"/>
          <p:cNvCxnSpPr>
            <a:stCxn id="120" idx="3"/>
            <a:endCxn id="122" idx="1"/>
          </p:cNvCxnSpPr>
          <p:nvPr/>
        </p:nvCxnSpPr>
        <p:spPr>
          <a:xfrm>
            <a:off x="6905750" y="4036125"/>
            <a:ext cx="213600" cy="373800"/>
          </a:xfrm>
          <a:prstGeom prst="bentConnector3">
            <a:avLst>
              <a:gd fmla="val 49994" name="adj1"/>
            </a:avLst>
          </a:prstGeom>
          <a:noFill/>
          <a:ln cap="flat" cmpd="sng" w="9525">
            <a:solidFill>
              <a:schemeClr val="dk2"/>
            </a:solidFill>
            <a:prstDash val="solid"/>
            <a:round/>
            <a:headEnd len="lg" w="lg" type="none"/>
            <a:tailEnd len="lg" w="lg" type="none"/>
          </a:ln>
        </p:spPr>
      </p:cxnSp>
      <p:cxnSp>
        <p:nvCxnSpPr>
          <p:cNvPr id="125" name="Shape 125"/>
          <p:cNvCxnSpPr>
            <a:stCxn id="122" idx="3"/>
            <a:endCxn id="123" idx="1"/>
          </p:cNvCxnSpPr>
          <p:nvPr/>
        </p:nvCxnSpPr>
        <p:spPr>
          <a:xfrm>
            <a:off x="7924225" y="4410000"/>
            <a:ext cx="600" cy="373800"/>
          </a:xfrm>
          <a:prstGeom prst="bentConnector5">
            <a:avLst>
              <a:gd fmla="val 39687500" name="adj1"/>
              <a:gd fmla="val 50010" name="adj2"/>
              <a:gd fmla="val -39687500" name="adj3"/>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148650"/>
            <a:ext cx="8520600" cy="607800"/>
          </a:xfrm>
          <a:prstGeom prst="rect">
            <a:avLst/>
          </a:prstGeom>
        </p:spPr>
        <p:txBody>
          <a:bodyPr anchorCtr="0" anchor="t" bIns="91425" lIns="91425" rIns="91425" tIns="91425">
            <a:noAutofit/>
          </a:bodyPr>
          <a:lstStyle/>
          <a:p>
            <a:pPr lvl="0">
              <a:spcBef>
                <a:spcPts val="0"/>
              </a:spcBef>
              <a:buNone/>
            </a:pPr>
            <a:r>
              <a:rPr lang="en"/>
              <a:t>Requirements - User Stories</a:t>
            </a:r>
          </a:p>
        </p:txBody>
      </p:sp>
      <p:sp>
        <p:nvSpPr>
          <p:cNvPr id="131" name="Shape 131"/>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
        <p:nvSpPr>
          <p:cNvPr id="132" name="Shape 132"/>
          <p:cNvSpPr txBox="1"/>
          <p:nvPr>
            <p:ph idx="1" type="body"/>
          </p:nvPr>
        </p:nvSpPr>
        <p:spPr>
          <a:xfrm>
            <a:off x="311700" y="1198525"/>
            <a:ext cx="8520600" cy="3339000"/>
          </a:xfrm>
          <a:prstGeom prst="rect">
            <a:avLst/>
          </a:prstGeom>
        </p:spPr>
        <p:txBody>
          <a:bodyPr anchorCtr="0" anchor="t" bIns="91425" lIns="91425" rIns="91425" tIns="91425">
            <a:noAutofit/>
          </a:bodyPr>
          <a:lstStyle/>
          <a:p>
            <a:pPr indent="-228600" lvl="0" marL="457200" rtl="0">
              <a:spcBef>
                <a:spcPts val="0"/>
              </a:spcBef>
              <a:buAutoNum type="arabicPeriod"/>
            </a:pPr>
            <a:r>
              <a:rPr b="1" lang="en"/>
              <a:t>Energy Usage</a:t>
            </a:r>
          </a:p>
          <a:p>
            <a:pPr indent="-228600" lvl="0" marL="457200" rtl="0">
              <a:spcBef>
                <a:spcPts val="0"/>
              </a:spcBef>
              <a:buAutoNum type="arabicPeriod"/>
            </a:pPr>
            <a:r>
              <a:rPr lang="en"/>
              <a:t>UI For Energy Using Objects</a:t>
            </a:r>
          </a:p>
          <a:p>
            <a:pPr indent="-228600" lvl="0" marL="457200" rtl="0">
              <a:spcBef>
                <a:spcPts val="0"/>
              </a:spcBef>
              <a:buAutoNum type="arabicPeriod"/>
            </a:pPr>
            <a:r>
              <a:rPr lang="en"/>
              <a:t>Time Tracking</a:t>
            </a:r>
          </a:p>
          <a:p>
            <a:pPr indent="-228600" lvl="0" marL="457200" rtl="0">
              <a:spcBef>
                <a:spcPts val="0"/>
              </a:spcBef>
              <a:buAutoNum type="arabicPeriod"/>
            </a:pPr>
            <a:r>
              <a:rPr lang="en"/>
              <a:t>Time Scale</a:t>
            </a:r>
          </a:p>
          <a:p>
            <a:pPr indent="-228600" lvl="0" marL="457200" rtl="0">
              <a:spcBef>
                <a:spcPts val="0"/>
              </a:spcBef>
              <a:buAutoNum type="arabicPeriod"/>
            </a:pPr>
            <a:r>
              <a:rPr lang="en"/>
              <a:t>HUD (Heads Up Display)</a:t>
            </a:r>
          </a:p>
          <a:p>
            <a:pPr indent="-228600" lvl="0" marL="457200" rtl="0">
              <a:spcBef>
                <a:spcPts val="0"/>
              </a:spcBef>
              <a:buAutoNum type="arabicPeriod"/>
            </a:pPr>
            <a:r>
              <a:rPr lang="en"/>
              <a:t>Plug Load HW</a:t>
            </a:r>
          </a:p>
          <a:p>
            <a:pPr indent="-228600" lvl="0" marL="457200">
              <a:spcBef>
                <a:spcPts val="0"/>
              </a:spcBef>
              <a:buAutoNum type="arabicPeriod"/>
            </a:pPr>
            <a:r>
              <a:rPr lang="en"/>
              <a:t>UI For Plug Load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148650"/>
            <a:ext cx="8520600" cy="607800"/>
          </a:xfrm>
          <a:prstGeom prst="rect">
            <a:avLst/>
          </a:prstGeom>
        </p:spPr>
        <p:txBody>
          <a:bodyPr anchorCtr="0" anchor="t" bIns="91425" lIns="91425" rIns="91425" tIns="91425">
            <a:noAutofit/>
          </a:bodyPr>
          <a:lstStyle/>
          <a:p>
            <a:pPr lvl="0" rtl="0">
              <a:spcBef>
                <a:spcPts val="0"/>
              </a:spcBef>
              <a:buNone/>
            </a:pPr>
            <a:r>
              <a:rPr lang="en"/>
              <a:t>Requirements - User Stories - Energy Usage</a:t>
            </a:r>
          </a:p>
        </p:txBody>
      </p:sp>
      <p:sp>
        <p:nvSpPr>
          <p:cNvPr id="138" name="Shape 13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
        <p:nvSpPr>
          <p:cNvPr id="139" name="Shape 139"/>
          <p:cNvSpPr txBox="1"/>
          <p:nvPr>
            <p:ph idx="1" type="body"/>
          </p:nvPr>
        </p:nvSpPr>
        <p:spPr>
          <a:xfrm>
            <a:off x="311700" y="1198525"/>
            <a:ext cx="8520600" cy="3339000"/>
          </a:xfrm>
          <a:prstGeom prst="rect">
            <a:avLst/>
          </a:prstGeom>
        </p:spPr>
        <p:txBody>
          <a:bodyPr anchorCtr="0" anchor="t" bIns="91425" lIns="91425" rIns="91425" tIns="91425">
            <a:noAutofit/>
          </a:bodyPr>
          <a:lstStyle/>
          <a:p>
            <a:pPr lvl="0" rtl="0">
              <a:lnSpc>
                <a:spcPct val="133636"/>
              </a:lnSpc>
              <a:spcBef>
                <a:spcPts val="800"/>
              </a:spcBef>
              <a:spcAft>
                <a:spcPts val="400"/>
              </a:spcAft>
              <a:buNone/>
            </a:pPr>
            <a:r>
              <a:rPr b="1" lang="en" sz="1200">
                <a:solidFill>
                  <a:srgbClr val="111111"/>
                </a:solidFill>
                <a:highlight>
                  <a:srgbClr val="FFFFFF"/>
                </a:highlight>
                <a:latin typeface="Arial"/>
                <a:ea typeface="Arial"/>
                <a:cs typeface="Arial"/>
                <a:sym typeface="Arial"/>
              </a:rPr>
              <a:t>Description:</a:t>
            </a:r>
          </a:p>
          <a:p>
            <a:pPr indent="-295275" lvl="0" marL="558800" rtl="0">
              <a:lnSpc>
                <a:spcPct val="133636"/>
              </a:lnSpc>
              <a:spcBef>
                <a:spcPts val="400"/>
              </a:spcBef>
              <a:spcAft>
                <a:spcPts val="1200"/>
              </a:spcAft>
              <a:buClr>
                <a:srgbClr val="000000"/>
              </a:buClr>
              <a:buSzPct val="95454"/>
              <a:buFont typeface="Arial"/>
            </a:pPr>
            <a:r>
              <a:rPr lang="en" sz="1050">
                <a:solidFill>
                  <a:srgbClr val="000000"/>
                </a:solidFill>
                <a:highlight>
                  <a:srgbClr val="FFFFFF"/>
                </a:highlight>
                <a:latin typeface="Arial"/>
                <a:ea typeface="Arial"/>
                <a:cs typeface="Arial"/>
                <a:sym typeface="Arial"/>
              </a:rPr>
              <a:t>As a User, I would like to be able to have objects that use energy, so that I can record that energy usage in the future and when not plugged, be able to use battery power, if they have a battery.</a:t>
            </a:r>
          </a:p>
          <a:p>
            <a:pPr lvl="0" rtl="0">
              <a:lnSpc>
                <a:spcPct val="133636"/>
              </a:lnSpc>
              <a:spcBef>
                <a:spcPts val="800"/>
              </a:spcBef>
              <a:spcAft>
                <a:spcPts val="400"/>
              </a:spcAft>
              <a:buNone/>
            </a:pPr>
            <a:r>
              <a:rPr b="1" lang="en" sz="1200">
                <a:solidFill>
                  <a:srgbClr val="111111"/>
                </a:solidFill>
                <a:highlight>
                  <a:srgbClr val="FFFFFF"/>
                </a:highlight>
                <a:latin typeface="Arial"/>
                <a:ea typeface="Arial"/>
                <a:cs typeface="Arial"/>
                <a:sym typeface="Arial"/>
              </a:rPr>
              <a:t>Acceptance Criteria:</a:t>
            </a:r>
          </a:p>
          <a:p>
            <a:pPr indent="-295275" lvl="0" marL="558800" rtl="0">
              <a:lnSpc>
                <a:spcPct val="133636"/>
              </a:lnSpc>
              <a:spcBef>
                <a:spcPts val="400"/>
              </a:spcBef>
              <a:spcAft>
                <a:spcPts val="1200"/>
              </a:spcAft>
              <a:buClr>
                <a:srgbClr val="000000"/>
              </a:buClr>
              <a:buSzPct val="95454"/>
              <a:buFont typeface="Arial"/>
              <a:buAutoNum type="arabicPeriod"/>
            </a:pPr>
            <a:r>
              <a:rPr lang="en" sz="1050">
                <a:solidFill>
                  <a:srgbClr val="000000"/>
                </a:solidFill>
                <a:highlight>
                  <a:srgbClr val="FFFFFF"/>
                </a:highlight>
                <a:latin typeface="Arial"/>
                <a:ea typeface="Arial"/>
                <a:cs typeface="Arial"/>
                <a:sym typeface="Arial"/>
              </a:rPr>
              <a:t>Be able to add Script to an empty game object and have it start consuming energy.</a:t>
            </a:r>
          </a:p>
          <a:p>
            <a:pPr indent="-295275" lvl="0" marL="558800" rtl="0">
              <a:lnSpc>
                <a:spcPct val="133636"/>
              </a:lnSpc>
              <a:spcBef>
                <a:spcPts val="400"/>
              </a:spcBef>
              <a:spcAft>
                <a:spcPts val="1200"/>
              </a:spcAft>
              <a:buClr>
                <a:srgbClr val="000000"/>
              </a:buClr>
              <a:buSzPct val="95454"/>
              <a:buFont typeface="Arial"/>
              <a:buAutoNum type="arabicPeriod"/>
            </a:pPr>
            <a:r>
              <a:rPr lang="en" sz="1050">
                <a:solidFill>
                  <a:srgbClr val="000000"/>
                </a:solidFill>
                <a:highlight>
                  <a:srgbClr val="FFFFFF"/>
                </a:highlight>
                <a:latin typeface="Arial"/>
                <a:ea typeface="Arial"/>
                <a:cs typeface="Arial"/>
                <a:sym typeface="Arial"/>
              </a:rPr>
              <a:t>be able to display the usage from all energy using objects, based on it’s values.</a:t>
            </a:r>
          </a:p>
          <a:p>
            <a:pPr indent="-295275" lvl="0" marL="558800" rtl="0">
              <a:lnSpc>
                <a:spcPct val="133636"/>
              </a:lnSpc>
              <a:spcBef>
                <a:spcPts val="400"/>
              </a:spcBef>
              <a:spcAft>
                <a:spcPts val="1200"/>
              </a:spcAft>
              <a:buClr>
                <a:srgbClr val="000000"/>
              </a:buClr>
              <a:buSzPct val="95454"/>
              <a:buFont typeface="Arial"/>
              <a:buAutoNum type="arabicPeriod"/>
            </a:pPr>
            <a:r>
              <a:rPr lang="en" sz="1050">
                <a:solidFill>
                  <a:srgbClr val="000000"/>
                </a:solidFill>
                <a:highlight>
                  <a:srgbClr val="FFFFFF"/>
                </a:highlight>
                <a:latin typeface="Arial"/>
                <a:ea typeface="Arial"/>
                <a:cs typeface="Arial"/>
                <a:sym typeface="Arial"/>
              </a:rPr>
              <a:t>Add a battery to an energy using object.</a:t>
            </a:r>
          </a:p>
          <a:p>
            <a:pPr indent="-295275" lvl="0" marL="558800" rtl="0">
              <a:lnSpc>
                <a:spcPct val="133636"/>
              </a:lnSpc>
              <a:spcBef>
                <a:spcPts val="400"/>
              </a:spcBef>
              <a:spcAft>
                <a:spcPts val="1200"/>
              </a:spcAft>
              <a:buClr>
                <a:srgbClr val="000000"/>
              </a:buClr>
              <a:buSzPct val="95454"/>
              <a:buFont typeface="Arial"/>
              <a:buAutoNum type="arabicPeriod"/>
            </a:pPr>
            <a:r>
              <a:rPr lang="en" sz="1050">
                <a:solidFill>
                  <a:srgbClr val="000000"/>
                </a:solidFill>
                <a:highlight>
                  <a:srgbClr val="FFFFFF"/>
                </a:highlight>
                <a:latin typeface="Arial"/>
                <a:ea typeface="Arial"/>
                <a:cs typeface="Arial"/>
                <a:sym typeface="Arial"/>
              </a:rPr>
              <a:t>Charge and deplete the battery if the object is not plugged in.</a:t>
            </a:r>
          </a:p>
          <a:p>
            <a:pPr indent="-295275" lvl="0" marL="558800" rtl="0">
              <a:lnSpc>
                <a:spcPct val="133636"/>
              </a:lnSpc>
              <a:spcBef>
                <a:spcPts val="400"/>
              </a:spcBef>
              <a:spcAft>
                <a:spcPts val="1200"/>
              </a:spcAft>
              <a:buClr>
                <a:srgbClr val="000000"/>
              </a:buClr>
              <a:buSzPct val="95454"/>
              <a:buFont typeface="Arial"/>
              <a:buAutoNum type="arabicPeriod"/>
            </a:pPr>
            <a:r>
              <a:rPr lang="en" sz="1050">
                <a:solidFill>
                  <a:srgbClr val="000000"/>
                </a:solidFill>
                <a:highlight>
                  <a:srgbClr val="FFFFFF"/>
                </a:highlight>
                <a:latin typeface="Arial"/>
                <a:ea typeface="Arial"/>
                <a:cs typeface="Arial"/>
                <a:sym typeface="Arial"/>
              </a:rPr>
              <a:t>Shut off if it is unplugged and/or battery power is all gone.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075"/>
            <a:ext cx="8520600" cy="607800"/>
          </a:xfrm>
          <a:prstGeom prst="rect">
            <a:avLst/>
          </a:prstGeom>
        </p:spPr>
        <p:txBody>
          <a:bodyPr anchorCtr="0" anchor="t" bIns="91425" lIns="91425" rIns="91425" tIns="91425">
            <a:noAutofit/>
          </a:bodyPr>
          <a:lstStyle/>
          <a:p>
            <a:pPr lvl="0">
              <a:spcBef>
                <a:spcPts val="0"/>
              </a:spcBef>
              <a:buNone/>
            </a:pPr>
            <a:r>
              <a:rPr lang="en"/>
              <a:t>Requirements - Use Cases</a:t>
            </a:r>
          </a:p>
        </p:txBody>
      </p:sp>
      <p:sp>
        <p:nvSpPr>
          <p:cNvPr id="145" name="Shape 1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46" name="Shape 146"/>
          <p:cNvPicPr preferRelativeResize="0"/>
          <p:nvPr/>
        </p:nvPicPr>
        <p:blipFill>
          <a:blip r:embed="rId3">
            <a:alphaModFix/>
          </a:blip>
          <a:stretch>
            <a:fillRect/>
          </a:stretch>
        </p:blipFill>
        <p:spPr>
          <a:xfrm>
            <a:off x="2094070" y="554075"/>
            <a:ext cx="6589505" cy="4589424"/>
          </a:xfrm>
          <a:prstGeom prst="rect">
            <a:avLst/>
          </a:prstGeom>
          <a:noFill/>
          <a:ln>
            <a:noFill/>
          </a:ln>
        </p:spPr>
      </p:pic>
      <p:sp>
        <p:nvSpPr>
          <p:cNvPr id="147" name="Shape 147"/>
          <p:cNvSpPr txBox="1"/>
          <p:nvPr/>
        </p:nvSpPr>
        <p:spPr>
          <a:xfrm>
            <a:off x="177725" y="940875"/>
            <a:ext cx="1808700" cy="37104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har char="●"/>
            </a:pPr>
            <a:r>
              <a:rPr lang="en"/>
              <a:t>There are a lot.</a:t>
            </a:r>
          </a:p>
          <a:p>
            <a:pPr lvl="0" rtl="0">
              <a:lnSpc>
                <a:spcPct val="115000"/>
              </a:lnSpc>
              <a:spcBef>
                <a:spcPts val="0"/>
              </a:spcBef>
              <a:buNone/>
            </a:pPr>
            <a:r>
              <a:t/>
            </a:r>
            <a:endParaRPr/>
          </a:p>
          <a:p>
            <a:pPr indent="-228600" lvl="0" marL="457200" rtl="0">
              <a:lnSpc>
                <a:spcPct val="115000"/>
              </a:lnSpc>
              <a:spcBef>
                <a:spcPts val="0"/>
              </a:spcBef>
              <a:buChar char="●"/>
            </a:pPr>
            <a:r>
              <a:rPr lang="en"/>
              <a:t>I did the blue ones.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169550"/>
            <a:ext cx="8520600" cy="607800"/>
          </a:xfrm>
          <a:prstGeom prst="rect">
            <a:avLst/>
          </a:prstGeom>
        </p:spPr>
        <p:txBody>
          <a:bodyPr anchorCtr="0" anchor="t" bIns="91425" lIns="91425" rIns="91425" tIns="91425">
            <a:noAutofit/>
          </a:bodyPr>
          <a:lstStyle/>
          <a:p>
            <a:pPr lvl="0">
              <a:spcBef>
                <a:spcPts val="0"/>
              </a:spcBef>
              <a:buNone/>
            </a:pPr>
            <a:r>
              <a:rPr lang="en"/>
              <a:t>Sequence Diagram: Turn Power On</a:t>
            </a:r>
          </a:p>
        </p:txBody>
      </p:sp>
      <p:sp>
        <p:nvSpPr>
          <p:cNvPr id="153" name="Shape 15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54" name="Shape 154"/>
          <p:cNvPicPr preferRelativeResize="0"/>
          <p:nvPr/>
        </p:nvPicPr>
        <p:blipFill>
          <a:blip r:embed="rId3">
            <a:alphaModFix/>
          </a:blip>
          <a:stretch>
            <a:fillRect/>
          </a:stretch>
        </p:blipFill>
        <p:spPr>
          <a:xfrm>
            <a:off x="207150" y="924275"/>
            <a:ext cx="5909524" cy="37896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200"/>
                                        <p:tgtEl>
                                          <p:spTgt spid="1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158225"/>
            <a:ext cx="8520600" cy="607800"/>
          </a:xfrm>
          <a:prstGeom prst="rect">
            <a:avLst/>
          </a:prstGeom>
        </p:spPr>
        <p:txBody>
          <a:bodyPr anchorCtr="0" anchor="t" bIns="91425" lIns="91425" rIns="91425" tIns="91425">
            <a:noAutofit/>
          </a:bodyPr>
          <a:lstStyle/>
          <a:p>
            <a:pPr lvl="0">
              <a:spcBef>
                <a:spcPts val="0"/>
              </a:spcBef>
              <a:buNone/>
            </a:pPr>
            <a:r>
              <a:rPr lang="en"/>
              <a:t>System Design - Architecture - Unity</a:t>
            </a:r>
          </a:p>
        </p:txBody>
      </p:sp>
      <p:sp>
        <p:nvSpPr>
          <p:cNvPr id="160" name="Shape 16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
        <p:nvSpPr>
          <p:cNvPr id="161" name="Shape 161"/>
          <p:cNvSpPr/>
          <p:nvPr/>
        </p:nvSpPr>
        <p:spPr>
          <a:xfrm>
            <a:off x="311700" y="1024525"/>
            <a:ext cx="2249700" cy="39204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3355825" y="1076800"/>
            <a:ext cx="5476800" cy="3920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349350" y="1714500"/>
            <a:ext cx="2174400" cy="2320800"/>
          </a:xfrm>
          <a:prstGeom prst="rect">
            <a:avLst/>
          </a:prstGeom>
          <a:noFill/>
          <a:ln>
            <a:noFill/>
          </a:ln>
        </p:spPr>
        <p:txBody>
          <a:bodyPr anchorCtr="0" anchor="t" bIns="91425" lIns="91425" rIns="91425" tIns="91425">
            <a:noAutofit/>
          </a:bodyPr>
          <a:lstStyle/>
          <a:p>
            <a:pPr lvl="0" rtl="0" algn="ctr">
              <a:spcBef>
                <a:spcPts val="0"/>
              </a:spcBef>
              <a:buNone/>
            </a:pPr>
            <a:r>
              <a:rPr lang="en" sz="2400"/>
              <a:t>UNITY</a:t>
            </a:r>
          </a:p>
          <a:p>
            <a:pPr lvl="0" rtl="0" algn="ctr">
              <a:spcBef>
                <a:spcPts val="0"/>
              </a:spcBef>
              <a:buNone/>
            </a:pPr>
            <a:r>
              <a:t/>
            </a:r>
            <a:endParaRPr sz="2400"/>
          </a:p>
          <a:p>
            <a:pPr lvl="0" rtl="0" algn="ctr">
              <a:spcBef>
                <a:spcPts val="0"/>
              </a:spcBef>
              <a:buNone/>
            </a:pPr>
            <a:r>
              <a:rPr lang="en" sz="2400"/>
              <a:t>GAME</a:t>
            </a:r>
          </a:p>
          <a:p>
            <a:pPr lvl="0" rtl="0" algn="ctr">
              <a:spcBef>
                <a:spcPts val="0"/>
              </a:spcBef>
              <a:buNone/>
            </a:pPr>
            <a:r>
              <a:t/>
            </a:r>
            <a:endParaRPr sz="2400"/>
          </a:p>
          <a:p>
            <a:pPr lvl="0" algn="ctr">
              <a:spcBef>
                <a:spcPts val="0"/>
              </a:spcBef>
              <a:buNone/>
            </a:pPr>
            <a:r>
              <a:rPr lang="en" sz="2400"/>
              <a:t>ENGINE</a:t>
            </a:r>
          </a:p>
        </p:txBody>
      </p:sp>
      <p:sp>
        <p:nvSpPr>
          <p:cNvPr id="164" name="Shape 164"/>
          <p:cNvSpPr txBox="1"/>
          <p:nvPr/>
        </p:nvSpPr>
        <p:spPr>
          <a:xfrm>
            <a:off x="3355825" y="1024525"/>
            <a:ext cx="2310300" cy="313800"/>
          </a:xfrm>
          <a:prstGeom prst="rect">
            <a:avLst/>
          </a:prstGeom>
          <a:noFill/>
          <a:ln>
            <a:noFill/>
          </a:ln>
        </p:spPr>
        <p:txBody>
          <a:bodyPr anchorCtr="0" anchor="t" bIns="91425" lIns="91425" rIns="91425" tIns="91425">
            <a:noAutofit/>
          </a:bodyPr>
          <a:lstStyle/>
          <a:p>
            <a:pPr lvl="0">
              <a:spcBef>
                <a:spcPts val="0"/>
              </a:spcBef>
              <a:buNone/>
            </a:pPr>
            <a:r>
              <a:rPr lang="en"/>
              <a:t>Simulation Assets</a:t>
            </a:r>
          </a:p>
        </p:txBody>
      </p:sp>
      <p:cxnSp>
        <p:nvCxnSpPr>
          <p:cNvPr id="165" name="Shape 165"/>
          <p:cNvCxnSpPr/>
          <p:nvPr/>
        </p:nvCxnSpPr>
        <p:spPr>
          <a:xfrm>
            <a:off x="2571750" y="1787675"/>
            <a:ext cx="804900" cy="0"/>
          </a:xfrm>
          <a:prstGeom prst="straightConnector1">
            <a:avLst/>
          </a:prstGeom>
          <a:noFill/>
          <a:ln cap="flat" cmpd="sng" w="9525">
            <a:solidFill>
              <a:schemeClr val="dk2"/>
            </a:solidFill>
            <a:prstDash val="solid"/>
            <a:round/>
            <a:headEnd len="lg" w="lg" type="none"/>
            <a:tailEnd len="lg" w="lg" type="triangle"/>
          </a:ln>
        </p:spPr>
      </p:cxnSp>
      <p:cxnSp>
        <p:nvCxnSpPr>
          <p:cNvPr id="166" name="Shape 166"/>
          <p:cNvCxnSpPr/>
          <p:nvPr/>
        </p:nvCxnSpPr>
        <p:spPr>
          <a:xfrm rot="10800000">
            <a:off x="2571625" y="3345375"/>
            <a:ext cx="784200" cy="0"/>
          </a:xfrm>
          <a:prstGeom prst="straightConnector1">
            <a:avLst/>
          </a:prstGeom>
          <a:noFill/>
          <a:ln cap="flat" cmpd="sng" w="9525">
            <a:solidFill>
              <a:schemeClr val="dk2"/>
            </a:solidFill>
            <a:prstDash val="solid"/>
            <a:round/>
            <a:headEnd len="lg" w="lg" type="none"/>
            <a:tailEnd len="lg" w="lg" type="triangle"/>
          </a:ln>
        </p:spPr>
      </p:cxnSp>
      <p:sp>
        <p:nvSpPr>
          <p:cNvPr id="167" name="Shape 167"/>
          <p:cNvSpPr/>
          <p:nvPr/>
        </p:nvSpPr>
        <p:spPr>
          <a:xfrm>
            <a:off x="3491725" y="1474050"/>
            <a:ext cx="2249700" cy="33870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6021650" y="1474025"/>
            <a:ext cx="2707800" cy="33870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txBox="1"/>
          <p:nvPr/>
        </p:nvSpPr>
        <p:spPr>
          <a:xfrm>
            <a:off x="3491725" y="1474050"/>
            <a:ext cx="2249700" cy="313800"/>
          </a:xfrm>
          <a:prstGeom prst="rect">
            <a:avLst/>
          </a:prstGeom>
          <a:noFill/>
          <a:ln>
            <a:noFill/>
          </a:ln>
        </p:spPr>
        <p:txBody>
          <a:bodyPr anchorCtr="0" anchor="t" bIns="91425" lIns="91425" rIns="91425" tIns="91425">
            <a:noAutofit/>
          </a:bodyPr>
          <a:lstStyle/>
          <a:p>
            <a:pPr lvl="0">
              <a:spcBef>
                <a:spcPts val="0"/>
              </a:spcBef>
              <a:buNone/>
            </a:pPr>
            <a:r>
              <a:rPr lang="en"/>
              <a:t>Our Components</a:t>
            </a:r>
          </a:p>
        </p:txBody>
      </p:sp>
      <p:sp>
        <p:nvSpPr>
          <p:cNvPr id="170" name="Shape 170"/>
          <p:cNvSpPr txBox="1"/>
          <p:nvPr/>
        </p:nvSpPr>
        <p:spPr>
          <a:xfrm>
            <a:off x="6021650" y="1474050"/>
            <a:ext cx="2707800" cy="313800"/>
          </a:xfrm>
          <a:prstGeom prst="rect">
            <a:avLst/>
          </a:prstGeom>
          <a:noFill/>
          <a:ln>
            <a:noFill/>
          </a:ln>
        </p:spPr>
        <p:txBody>
          <a:bodyPr anchorCtr="0" anchor="t" bIns="91425" lIns="91425" rIns="91425" tIns="91425">
            <a:noAutofit/>
          </a:bodyPr>
          <a:lstStyle/>
          <a:p>
            <a:pPr lvl="0" rtl="0">
              <a:spcBef>
                <a:spcPts val="0"/>
              </a:spcBef>
              <a:buNone/>
            </a:pPr>
            <a:r>
              <a:rPr lang="en"/>
              <a:t>Other Assets</a:t>
            </a:r>
          </a:p>
        </p:txBody>
      </p:sp>
      <p:sp>
        <p:nvSpPr>
          <p:cNvPr id="171" name="Shape 171"/>
          <p:cNvSpPr/>
          <p:nvPr/>
        </p:nvSpPr>
        <p:spPr>
          <a:xfrm>
            <a:off x="3560725" y="1913287"/>
            <a:ext cx="2111700" cy="8571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View Scripts</a:t>
            </a:r>
          </a:p>
        </p:txBody>
      </p:sp>
      <p:sp>
        <p:nvSpPr>
          <p:cNvPr id="172" name="Shape 172"/>
          <p:cNvSpPr/>
          <p:nvPr/>
        </p:nvSpPr>
        <p:spPr>
          <a:xfrm>
            <a:off x="3560725" y="2916825"/>
            <a:ext cx="2111700" cy="8571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Controller Scripts</a:t>
            </a:r>
          </a:p>
        </p:txBody>
      </p:sp>
      <p:sp>
        <p:nvSpPr>
          <p:cNvPr id="173" name="Shape 173"/>
          <p:cNvSpPr/>
          <p:nvPr/>
        </p:nvSpPr>
        <p:spPr>
          <a:xfrm>
            <a:off x="3560725" y="3920350"/>
            <a:ext cx="2111700" cy="857100"/>
          </a:xfrm>
          <a:prstGeom prst="rect">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Modal Scripts</a:t>
            </a:r>
          </a:p>
        </p:txBody>
      </p:sp>
      <p:cxnSp>
        <p:nvCxnSpPr>
          <p:cNvPr id="174" name="Shape 174"/>
          <p:cNvCxnSpPr/>
          <p:nvPr/>
        </p:nvCxnSpPr>
        <p:spPr>
          <a:xfrm>
            <a:off x="5248050" y="2759925"/>
            <a:ext cx="0" cy="146400"/>
          </a:xfrm>
          <a:prstGeom prst="straightConnector1">
            <a:avLst/>
          </a:prstGeom>
          <a:noFill/>
          <a:ln cap="flat" cmpd="sng" w="9525">
            <a:solidFill>
              <a:schemeClr val="dk2"/>
            </a:solidFill>
            <a:prstDash val="solid"/>
            <a:round/>
            <a:headEnd len="lg" w="lg" type="none"/>
            <a:tailEnd len="lg" w="lg" type="triangle"/>
          </a:ln>
        </p:spPr>
      </p:cxnSp>
      <p:cxnSp>
        <p:nvCxnSpPr>
          <p:cNvPr id="175" name="Shape 175"/>
          <p:cNvCxnSpPr/>
          <p:nvPr/>
        </p:nvCxnSpPr>
        <p:spPr>
          <a:xfrm rot="10800000">
            <a:off x="4003975" y="2759850"/>
            <a:ext cx="0" cy="156900"/>
          </a:xfrm>
          <a:prstGeom prst="straightConnector1">
            <a:avLst/>
          </a:prstGeom>
          <a:noFill/>
          <a:ln cap="flat" cmpd="sng" w="9525">
            <a:solidFill>
              <a:schemeClr val="dk2"/>
            </a:solidFill>
            <a:prstDash val="solid"/>
            <a:round/>
            <a:headEnd len="lg" w="lg" type="none"/>
            <a:tailEnd len="lg" w="lg" type="triangle"/>
          </a:ln>
        </p:spPr>
      </p:cxnSp>
      <p:cxnSp>
        <p:nvCxnSpPr>
          <p:cNvPr id="176" name="Shape 176"/>
          <p:cNvCxnSpPr>
            <a:stCxn id="172" idx="2"/>
            <a:endCxn id="173" idx="0"/>
          </p:cNvCxnSpPr>
          <p:nvPr/>
        </p:nvCxnSpPr>
        <p:spPr>
          <a:xfrm>
            <a:off x="4616575" y="3773925"/>
            <a:ext cx="0" cy="146400"/>
          </a:xfrm>
          <a:prstGeom prst="straightConnector1">
            <a:avLst/>
          </a:prstGeom>
          <a:noFill/>
          <a:ln cap="flat" cmpd="sng" w="9525">
            <a:solidFill>
              <a:schemeClr val="dk2"/>
            </a:solidFill>
            <a:prstDash val="solid"/>
            <a:round/>
            <a:headEnd len="lg" w="lg" type="none"/>
            <a:tailEnd len="lg" w="lg" type="triangle"/>
          </a:ln>
        </p:spPr>
      </p:cxnSp>
      <p:sp>
        <p:nvSpPr>
          <p:cNvPr id="177" name="Shape 177"/>
          <p:cNvSpPr/>
          <p:nvPr/>
        </p:nvSpPr>
        <p:spPr>
          <a:xfrm>
            <a:off x="6085400" y="3920347"/>
            <a:ext cx="2580300" cy="8571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Game Objects (Entities)</a:t>
            </a:r>
          </a:p>
        </p:txBody>
      </p:sp>
      <p:sp>
        <p:nvSpPr>
          <p:cNvPr id="178" name="Shape 178"/>
          <p:cNvSpPr/>
          <p:nvPr/>
        </p:nvSpPr>
        <p:spPr>
          <a:xfrm>
            <a:off x="6085400" y="2916750"/>
            <a:ext cx="2580300" cy="8571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Unity Components</a:t>
            </a:r>
          </a:p>
        </p:txBody>
      </p:sp>
      <p:sp>
        <p:nvSpPr>
          <p:cNvPr id="179" name="Shape 179"/>
          <p:cNvSpPr/>
          <p:nvPr/>
        </p:nvSpPr>
        <p:spPr>
          <a:xfrm>
            <a:off x="6085400" y="1914124"/>
            <a:ext cx="2580300" cy="8571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3D Models / Textures / Audio</a:t>
            </a:r>
          </a:p>
        </p:txBody>
      </p:sp>
      <p:cxnSp>
        <p:nvCxnSpPr>
          <p:cNvPr id="180" name="Shape 180"/>
          <p:cNvCxnSpPr>
            <a:stCxn id="178" idx="0"/>
            <a:endCxn id="179" idx="2"/>
          </p:cNvCxnSpPr>
          <p:nvPr/>
        </p:nvCxnSpPr>
        <p:spPr>
          <a:xfrm rot="10800000">
            <a:off x="7375550" y="2771250"/>
            <a:ext cx="0" cy="145500"/>
          </a:xfrm>
          <a:prstGeom prst="straightConnector1">
            <a:avLst/>
          </a:prstGeom>
          <a:noFill/>
          <a:ln cap="flat" cmpd="sng" w="9525">
            <a:solidFill>
              <a:schemeClr val="dk2"/>
            </a:solidFill>
            <a:prstDash val="solid"/>
            <a:round/>
            <a:headEnd len="lg" w="lg" type="none"/>
            <a:tailEnd len="lg" w="lg" type="triangle"/>
          </a:ln>
        </p:spPr>
      </p:cxnSp>
      <p:cxnSp>
        <p:nvCxnSpPr>
          <p:cNvPr id="181" name="Shape 181"/>
          <p:cNvCxnSpPr/>
          <p:nvPr/>
        </p:nvCxnSpPr>
        <p:spPr>
          <a:xfrm>
            <a:off x="8160375" y="3773925"/>
            <a:ext cx="0" cy="146400"/>
          </a:xfrm>
          <a:prstGeom prst="straightConnector1">
            <a:avLst/>
          </a:prstGeom>
          <a:noFill/>
          <a:ln cap="flat" cmpd="sng" w="9525">
            <a:solidFill>
              <a:schemeClr val="dk2"/>
            </a:solidFill>
            <a:prstDash val="solid"/>
            <a:round/>
            <a:headEnd len="lg" w="lg" type="none"/>
            <a:tailEnd len="lg" w="lg" type="triangle"/>
          </a:ln>
        </p:spPr>
      </p:cxnSp>
      <p:cxnSp>
        <p:nvCxnSpPr>
          <p:cNvPr id="182" name="Shape 182"/>
          <p:cNvCxnSpPr/>
          <p:nvPr/>
        </p:nvCxnSpPr>
        <p:spPr>
          <a:xfrm rot="10800000">
            <a:off x="6759475" y="3768675"/>
            <a:ext cx="0" cy="156900"/>
          </a:xfrm>
          <a:prstGeom prst="straightConnector1">
            <a:avLst/>
          </a:prstGeom>
          <a:noFill/>
          <a:ln cap="flat" cmpd="sng" w="9525">
            <a:solidFill>
              <a:schemeClr val="dk2"/>
            </a:solidFill>
            <a:prstDash val="solid"/>
            <a:round/>
            <a:headEnd len="lg" w="lg" type="none"/>
            <a:tailEnd len="lg" w="lg" type="triangle"/>
          </a:ln>
        </p:spPr>
      </p:cxnSp>
      <p:cxnSp>
        <p:nvCxnSpPr>
          <p:cNvPr id="183" name="Shape 183"/>
          <p:cNvCxnSpPr>
            <a:stCxn id="167" idx="3"/>
            <a:endCxn id="168" idx="1"/>
          </p:cNvCxnSpPr>
          <p:nvPr/>
        </p:nvCxnSpPr>
        <p:spPr>
          <a:xfrm>
            <a:off x="5741425" y="3167550"/>
            <a:ext cx="2802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p:nvPr/>
        </p:nvSpPr>
        <p:spPr>
          <a:xfrm>
            <a:off x="94100" y="766025"/>
            <a:ext cx="6063600" cy="4178700"/>
          </a:xfrm>
          <a:prstGeom prst="rect">
            <a:avLst/>
          </a:prstGeom>
          <a:no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t>Local Machine</a:t>
            </a:r>
          </a:p>
        </p:txBody>
      </p:sp>
      <p:sp>
        <p:nvSpPr>
          <p:cNvPr id="189" name="Shape 189"/>
          <p:cNvSpPr txBox="1"/>
          <p:nvPr>
            <p:ph type="title"/>
          </p:nvPr>
        </p:nvSpPr>
        <p:spPr>
          <a:xfrm>
            <a:off x="311700" y="158225"/>
            <a:ext cx="8520600" cy="607800"/>
          </a:xfrm>
          <a:prstGeom prst="rect">
            <a:avLst/>
          </a:prstGeom>
        </p:spPr>
        <p:txBody>
          <a:bodyPr anchorCtr="0" anchor="t" bIns="91425" lIns="91425" rIns="91425" tIns="91425">
            <a:noAutofit/>
          </a:bodyPr>
          <a:lstStyle/>
          <a:p>
            <a:pPr lvl="0" rtl="0">
              <a:spcBef>
                <a:spcPts val="0"/>
              </a:spcBef>
              <a:buNone/>
            </a:pPr>
            <a:r>
              <a:rPr lang="en"/>
              <a:t>System Design - Deployment</a:t>
            </a:r>
          </a:p>
        </p:txBody>
      </p:sp>
      <p:sp>
        <p:nvSpPr>
          <p:cNvPr id="190" name="Shape 19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rPr>
              <a:t>‹#›</a:t>
            </a:fld>
          </a:p>
        </p:txBody>
      </p:sp>
      <p:sp>
        <p:nvSpPr>
          <p:cNvPr id="191" name="Shape 191"/>
          <p:cNvSpPr/>
          <p:nvPr/>
        </p:nvSpPr>
        <p:spPr>
          <a:xfrm>
            <a:off x="3343650" y="1181500"/>
            <a:ext cx="2456700" cy="3469800"/>
          </a:xfrm>
          <a:prstGeom prst="rect">
            <a:avLst/>
          </a:prstGeom>
          <a:no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None/>
            </a:pPr>
            <a:r>
              <a:rPr b="1" lang="en"/>
              <a:t>Simulation Program:</a:t>
            </a:r>
          </a:p>
          <a:p>
            <a:pPr indent="-228600" lvl="0" marL="457200" rtl="0">
              <a:lnSpc>
                <a:spcPct val="150000"/>
              </a:lnSpc>
              <a:spcBef>
                <a:spcPts val="0"/>
              </a:spcBef>
              <a:buChar char="●"/>
            </a:pPr>
            <a:r>
              <a:rPr lang="en"/>
              <a:t>Series of scripted events</a:t>
            </a:r>
          </a:p>
          <a:p>
            <a:pPr indent="-228600" lvl="0" marL="457200" rtl="0">
              <a:lnSpc>
                <a:spcPct val="150000"/>
              </a:lnSpc>
              <a:spcBef>
                <a:spcPts val="0"/>
              </a:spcBef>
              <a:buChar char="●"/>
            </a:pPr>
            <a:r>
              <a:rPr lang="en"/>
              <a:t>Reaction to user input</a:t>
            </a:r>
          </a:p>
          <a:p>
            <a:pPr indent="-228600" lvl="0" marL="457200" rtl="0">
              <a:lnSpc>
                <a:spcPct val="150000"/>
              </a:lnSpc>
              <a:spcBef>
                <a:spcPts val="0"/>
              </a:spcBef>
              <a:buChar char="●"/>
            </a:pPr>
            <a:r>
              <a:rPr lang="en"/>
              <a:t>User feedback</a:t>
            </a:r>
          </a:p>
        </p:txBody>
      </p:sp>
      <p:sp>
        <p:nvSpPr>
          <p:cNvPr id="192" name="Shape 192"/>
          <p:cNvSpPr/>
          <p:nvPr/>
        </p:nvSpPr>
        <p:spPr>
          <a:xfrm>
            <a:off x="311700" y="1181500"/>
            <a:ext cx="2341800" cy="3469800"/>
          </a:xfrm>
          <a:prstGeom prst="rect">
            <a:avLst/>
          </a:prstGeom>
          <a:no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t>Local Storage:</a:t>
            </a:r>
          </a:p>
          <a:p>
            <a:pPr lvl="0" rtl="0" algn="ctr">
              <a:spcBef>
                <a:spcPts val="0"/>
              </a:spcBef>
              <a:buNone/>
            </a:pPr>
            <a:r>
              <a:t/>
            </a:r>
            <a:endParaRPr b="1"/>
          </a:p>
          <a:p>
            <a:pPr lvl="0" rtl="0" algn="ctr">
              <a:spcBef>
                <a:spcPts val="0"/>
              </a:spcBef>
              <a:buNone/>
            </a:pPr>
            <a:r>
              <a:rPr lang="en"/>
              <a:t>Saving Data / Statistics for each simulation</a:t>
            </a:r>
          </a:p>
        </p:txBody>
      </p:sp>
      <p:sp>
        <p:nvSpPr>
          <p:cNvPr id="193" name="Shape 193"/>
          <p:cNvSpPr/>
          <p:nvPr/>
        </p:nvSpPr>
        <p:spPr>
          <a:xfrm>
            <a:off x="6490500" y="1181500"/>
            <a:ext cx="2456700" cy="3469800"/>
          </a:xfrm>
          <a:prstGeom prst="rect">
            <a:avLst/>
          </a:prstGeom>
          <a:no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None/>
            </a:pPr>
            <a:r>
              <a:rPr b="1" lang="en"/>
              <a:t>User Interaction:</a:t>
            </a:r>
          </a:p>
          <a:p>
            <a:pPr lvl="0" rtl="0">
              <a:lnSpc>
                <a:spcPct val="150000"/>
              </a:lnSpc>
              <a:spcBef>
                <a:spcPts val="0"/>
              </a:spcBef>
              <a:buNone/>
            </a:pPr>
            <a:r>
              <a:rPr lang="en"/>
              <a:t>Mouse, Keyboard, Controller, Oculus.</a:t>
            </a:r>
          </a:p>
          <a:p>
            <a:pPr lvl="0">
              <a:lnSpc>
                <a:spcPct val="150000"/>
              </a:lnSpc>
              <a:spcBef>
                <a:spcPts val="0"/>
              </a:spcBef>
              <a:buNone/>
            </a:pPr>
            <a:r>
              <a:t/>
            </a:r>
            <a:endParaRPr/>
          </a:p>
        </p:txBody>
      </p:sp>
      <p:cxnSp>
        <p:nvCxnSpPr>
          <p:cNvPr id="194" name="Shape 194"/>
          <p:cNvCxnSpPr/>
          <p:nvPr/>
        </p:nvCxnSpPr>
        <p:spPr>
          <a:xfrm>
            <a:off x="5812575" y="1819050"/>
            <a:ext cx="700500" cy="0"/>
          </a:xfrm>
          <a:prstGeom prst="straightConnector1">
            <a:avLst/>
          </a:prstGeom>
          <a:noFill/>
          <a:ln cap="flat" cmpd="sng" w="9525">
            <a:solidFill>
              <a:schemeClr val="dk2"/>
            </a:solidFill>
            <a:prstDash val="solid"/>
            <a:round/>
            <a:headEnd len="lg" w="lg" type="none"/>
            <a:tailEnd len="lg" w="lg" type="triangle"/>
          </a:ln>
        </p:spPr>
      </p:cxnSp>
      <p:cxnSp>
        <p:nvCxnSpPr>
          <p:cNvPr id="195" name="Shape 195"/>
          <p:cNvCxnSpPr/>
          <p:nvPr/>
        </p:nvCxnSpPr>
        <p:spPr>
          <a:xfrm rot="10800000">
            <a:off x="5812550" y="3700800"/>
            <a:ext cx="690000" cy="0"/>
          </a:xfrm>
          <a:prstGeom prst="straightConnector1">
            <a:avLst/>
          </a:prstGeom>
          <a:noFill/>
          <a:ln cap="flat" cmpd="sng" w="9525">
            <a:solidFill>
              <a:schemeClr val="dk2"/>
            </a:solidFill>
            <a:prstDash val="solid"/>
            <a:round/>
            <a:headEnd len="lg" w="lg" type="none"/>
            <a:tailEnd len="lg" w="lg" type="triangle"/>
          </a:ln>
        </p:spPr>
      </p:cxnSp>
      <p:cxnSp>
        <p:nvCxnSpPr>
          <p:cNvPr id="196" name="Shape 196"/>
          <p:cNvCxnSpPr>
            <a:stCxn id="191" idx="1"/>
            <a:endCxn id="192" idx="3"/>
          </p:cNvCxnSpPr>
          <p:nvPr/>
        </p:nvCxnSpPr>
        <p:spPr>
          <a:xfrm rot="10800000">
            <a:off x="2653650" y="2916400"/>
            <a:ext cx="690000" cy="0"/>
          </a:xfrm>
          <a:prstGeom prst="straightConnector1">
            <a:avLst/>
          </a:prstGeom>
          <a:noFill/>
          <a:ln cap="flat" cmpd="sng" w="9525">
            <a:solidFill>
              <a:schemeClr val="dk2"/>
            </a:solidFill>
            <a:prstDash val="solid"/>
            <a:round/>
            <a:headEnd len="lg" w="lg" type="none"/>
            <a:tailEnd len="lg" w="lg" type="triangle"/>
          </a:ln>
        </p:spPr>
      </p:cxnSp>
      <p:pic>
        <p:nvPicPr>
          <p:cNvPr id="197" name="Shape 197"/>
          <p:cNvPicPr preferRelativeResize="0"/>
          <p:nvPr/>
        </p:nvPicPr>
        <p:blipFill>
          <a:blip r:embed="rId3">
            <a:alphaModFix/>
          </a:blip>
          <a:stretch>
            <a:fillRect/>
          </a:stretch>
        </p:blipFill>
        <p:spPr>
          <a:xfrm>
            <a:off x="3441524" y="3057862"/>
            <a:ext cx="2285350" cy="1285874"/>
          </a:xfrm>
          <a:prstGeom prst="rect">
            <a:avLst/>
          </a:prstGeom>
          <a:noFill/>
          <a:ln>
            <a:noFill/>
          </a:ln>
        </p:spPr>
      </p:pic>
      <p:sp>
        <p:nvSpPr>
          <p:cNvPr id="198" name="Shape 198"/>
          <p:cNvSpPr/>
          <p:nvPr/>
        </p:nvSpPr>
        <p:spPr>
          <a:xfrm>
            <a:off x="756025" y="2346650"/>
            <a:ext cx="1453150" cy="1704049"/>
          </a:xfrm>
          <a:prstGeom prst="flowChartMagneticDisk">
            <a:avLst/>
          </a:prstGeom>
          <a:no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_</a:t>
            </a:r>
          </a:p>
          <a:p>
            <a:pPr lvl="0" rtl="0" algn="ctr">
              <a:spcBef>
                <a:spcPts val="0"/>
              </a:spcBef>
              <a:buNone/>
            </a:pPr>
            <a:r>
              <a:rPr lang="en"/>
              <a:t>_</a:t>
            </a:r>
          </a:p>
          <a:p>
            <a:pPr lvl="0" algn="ctr">
              <a:spcBef>
                <a:spcPts val="0"/>
              </a:spcBef>
              <a:buNone/>
            </a:pPr>
            <a:r>
              <a:rPr lang="en"/>
              <a:t>_</a:t>
            </a:r>
          </a:p>
        </p:txBody>
      </p:sp>
      <p:pic>
        <p:nvPicPr>
          <p:cNvPr id="199" name="Shape 199"/>
          <p:cNvPicPr preferRelativeResize="0"/>
          <p:nvPr/>
        </p:nvPicPr>
        <p:blipFill>
          <a:blip r:embed="rId4">
            <a:alphaModFix/>
          </a:blip>
          <a:stretch>
            <a:fillRect/>
          </a:stretch>
        </p:blipFill>
        <p:spPr>
          <a:xfrm>
            <a:off x="6588225" y="2617050"/>
            <a:ext cx="2285350" cy="137120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