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58" r:id="rId9"/>
    <p:sldId id="261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9:09:1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24575,'0'8'0,"0"7"0,0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9:09:2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455E0-EC0D-485E-0278-8E29BA018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1E3280-28F9-3274-BFCB-9A484DADC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4611B2-C282-DC79-D403-247EFBCB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26CF9-6BF2-1F86-151C-437A968E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0E6818-D5DD-4249-9A83-F31D343A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07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A039C-9B39-84CC-0305-4D0E426A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72DEF0-3242-ACC3-DC9A-46460721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582D42-B1CA-3EB0-6096-8E32689B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01E271-52C1-987D-FF81-338A660C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78657-BDAE-D8A6-41EB-BF809EBB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65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A81F69-3945-B7DD-AB75-31FBC4BE5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6AA398-4FC0-D848-FE2C-46182A98B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3BB0C3-3406-D66F-01CB-DA8E168C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642345-1565-A2E4-C34E-EAD6D58C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8D6BA-D96F-65E8-BA3D-18391F25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59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E5133-F75C-A5A5-F9E7-B5F8EAC2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1EEED-2E93-DEA2-3528-98E060A6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31F086-B6B8-2788-BA2E-CCC95D83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E0723-D7D1-D937-5400-F2806862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EABE28-1553-0B10-4F26-0F31AB5E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4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3A405-ADFB-294D-1F14-85A8BB0E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C29A6F-C444-D3FD-853A-2B5FD1A03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C31080-5E1C-B284-0BB6-F27B1AE7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028F7C-81D2-C04E-151B-37E5A027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93EA5D-0DE1-636D-E940-20072DFE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94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C6529-B616-0CD5-E85B-C0248685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2481B2-76CA-973E-9575-D6B2FF68A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121194-772B-3453-5977-7F876B42B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9AA6B2-A966-5BB3-628A-D943D3E5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53BAAD-C204-1AA6-7EC5-42B11B6A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614C3A-932D-7D4D-FFD7-885145AC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01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1D5A1-440E-B9DB-F996-F60EFC8A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C0E1E9-BA75-EC6C-CC4C-1BA5CAEB0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718513-0704-8DA2-B91B-FFB726799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A02813-4700-2C46-BACA-F43DE6CAA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7BBC9E-0583-29BA-741E-0BF14DBE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A8E7C4-611B-BEF0-3A5E-B6758DA2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A12C4-272C-AA1D-0395-43AE79D4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E0D4FA-2687-150F-30B0-AB996A68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35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903B3-2A27-96EA-9066-FCFCE39E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045FD8-9B3C-F2F3-E3A8-ADAA237E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0928F8-B10C-4F40-3626-C041C1CD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EA46DF-E3F7-8031-65CE-517A1E05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64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5E6157-C5CF-E85C-9521-5B58D07F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70FBB6-1D31-22AF-4FF7-920C9259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67C50-FD18-52CB-9442-81DEC3A1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3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6E125-7526-0700-663D-F13561A6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46E0E-AAA9-834A-8FED-48BC617E9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26FCFB-51C6-4216-B3B7-69505D27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F933A4-08FA-8A79-43B4-C00A4CF0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ED1D91-57A7-D958-9456-DD358F11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C74D31-639B-BC33-EA08-512A6ADB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94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0E54B-7762-4D64-2A36-AD850199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0558B9-025F-EB7D-3BE8-BD1343DEC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B35FA-5A33-12F1-2AB2-BD0AC4AD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B257E6-A989-E4DB-AF43-99FFC2AE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6DF4DA-7AD1-0EEE-79F4-2D32F1DB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8DC65-85A4-5FE7-B456-A6B73634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4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A1D9FE-E7AD-DD2C-BA69-EE201A36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8A712F-F6E6-D46C-341F-B7FB5062E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35079E-09EB-2F89-C7E9-9CCBCDB8C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9DE5-6789-4547-9E5A-9E500E298F5A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39339D-CA84-04FA-A804-2A308B8CC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DB600-F42B-F3F9-37E9-FE3902E9B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CC1A-E02F-430C-A8BF-0B03E23D85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4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55657-5D1E-AFFD-130F-D56352C1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Wrangling/Feature Engineering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699EDF-7F2E-E19F-53C2-C3C2AF487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44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10B44-65F1-6BFA-2B29-5EDB26E1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picking </a:t>
            </a:r>
            <a:r>
              <a:rPr kumimoji="1" lang="en-US" altLang="ja-JP"/>
              <a:t>many features is </a:t>
            </a:r>
            <a:r>
              <a:rPr kumimoji="1" lang="en-US" altLang="ja-JP" dirty="0"/>
              <a:t>better?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AE4335-A631-AFD5-B1C8-F35C418D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4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EC081-B9E0-14E0-C430-0BFB9D61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BD803-D8E3-4DC1-092D-E843DC13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Cleaning/Pre-processing</a:t>
            </a:r>
            <a:endParaRPr kumimoji="1" lang="en-US" altLang="ja-JP" dirty="0"/>
          </a:p>
          <a:p>
            <a:r>
              <a:rPr kumimoji="1" lang="en-US" altLang="ja-JP" dirty="0"/>
              <a:t>Imputing</a:t>
            </a:r>
          </a:p>
          <a:p>
            <a:r>
              <a:rPr kumimoji="1" lang="en-US" altLang="ja-JP" dirty="0"/>
              <a:t>Removing outliers</a:t>
            </a:r>
          </a:p>
          <a:p>
            <a:r>
              <a:rPr lang="en-US" altLang="ja-JP" dirty="0"/>
              <a:t>Fix imbalanced target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Feature Engineering</a:t>
            </a:r>
            <a:endParaRPr lang="en-US" altLang="ja-JP" dirty="0"/>
          </a:p>
          <a:p>
            <a:r>
              <a:rPr lang="en-US" altLang="ja-JP" dirty="0"/>
              <a:t>Creating new features (encoding/interactions/flag etc.)</a:t>
            </a:r>
            <a:endParaRPr kumimoji="1" lang="en-US" altLang="ja-JP" dirty="0"/>
          </a:p>
          <a:p>
            <a:r>
              <a:rPr lang="en-US" altLang="ja-JP" dirty="0"/>
              <a:t>Choosing features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137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80D-3178-24D9-11F6-6F8FFA52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Common Imputing Methods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509B3-61CD-00E6-AE54-3C52F5FC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Median/mean – used on numerical and normally distributed variables</a:t>
            </a:r>
          </a:p>
          <a:p>
            <a:r>
              <a:rPr lang="en-US" altLang="ja-JP" dirty="0"/>
              <a:t>Mode (</a:t>
            </a:r>
            <a:r>
              <a:rPr lang="en-US" altLang="ja-JP" dirty="0" err="1"/>
              <a:t>most_frequent</a:t>
            </a:r>
            <a:r>
              <a:rPr lang="en-US" altLang="ja-JP" dirty="0"/>
              <a:t>) – used on categorical variables</a:t>
            </a:r>
          </a:p>
          <a:p>
            <a:r>
              <a:rPr lang="en-US" altLang="ja-JP" dirty="0"/>
              <a:t>Constant – used on categorical variables / numerical variables</a:t>
            </a:r>
          </a:p>
          <a:p>
            <a:r>
              <a:rPr lang="en-US" altLang="ja-JP" dirty="0"/>
              <a:t>Target (advanced) – used on both. Imputes by examining the relationship between the column and the target</a:t>
            </a:r>
          </a:p>
          <a:p>
            <a:endParaRPr lang="en-US" altLang="ja-JP" dirty="0"/>
          </a:p>
          <a:p>
            <a:r>
              <a:rPr lang="en-US" altLang="ja-JP" u="sng" dirty="0"/>
              <a:t>Use </a:t>
            </a:r>
            <a:r>
              <a:rPr lang="en-US" altLang="ja-JP" u="sng" dirty="0" err="1"/>
              <a:t>SimpleImputer</a:t>
            </a:r>
            <a:r>
              <a:rPr lang="en-US" altLang="ja-JP" u="sng" dirty="0"/>
              <a:t> class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075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74257-8316-A346-4B66-CA1EB2B7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Common Encoding Method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04C90-FE78-E754-C7DB-9B76169F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One Hot – shows true/false value. It works as an “activation” of each class. </a:t>
            </a:r>
          </a:p>
          <a:p>
            <a:pPr lvl="1"/>
            <a:r>
              <a:rPr lang="en-US" altLang="ja-JP" dirty="0"/>
              <a:t>If a feature belongs to this class, will the target value be high/low/unaffected?</a:t>
            </a:r>
          </a:p>
          <a:p>
            <a:r>
              <a:rPr kumimoji="1" lang="en-US" altLang="ja-JP" dirty="0"/>
              <a:t>Counting – shows the frequency of each class</a:t>
            </a:r>
          </a:p>
          <a:p>
            <a:r>
              <a:rPr lang="en-US" altLang="ja-JP" dirty="0"/>
              <a:t>Ordinal/Label – shows the order of a class. It can only be used on categorical data that has intrinsic order (e.g. univ degree).</a:t>
            </a:r>
          </a:p>
        </p:txBody>
      </p:sp>
    </p:spTree>
    <p:extLst>
      <p:ext uri="{BB962C8B-B14F-4D97-AF65-F5344CB8AC3E}">
        <p14:creationId xmlns:p14="http://schemas.microsoft.com/office/powerpoint/2010/main" val="26505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9F1B7B-8A2D-EA2B-8E96-1F5854D0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Why standardize?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871C9-396F-2E13-FE8B-C8EA7A24C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Linear regression assumes normal distribution of variables – vulnerable to small errors if not</a:t>
            </a:r>
          </a:p>
          <a:p>
            <a:r>
              <a:rPr lang="en-US" altLang="ja-JP" dirty="0"/>
              <a:t>Regularization models require normalization – comparison of predictors must be fair</a:t>
            </a:r>
          </a:p>
          <a:p>
            <a:r>
              <a:rPr kumimoji="1" lang="en-US" altLang="ja-JP" dirty="0"/>
              <a:t>Easy to filter </a:t>
            </a:r>
            <a:r>
              <a:rPr lang="en-US" altLang="ja-JP" dirty="0"/>
              <a:t>out outliers</a:t>
            </a:r>
            <a:endParaRPr kumimoji="1" lang="ja-JP" altLang="en-US" dirty="0"/>
          </a:p>
        </p:txBody>
      </p:sp>
      <p:pic>
        <p:nvPicPr>
          <p:cNvPr id="1026" name="Picture 2" descr="Skewness Formula | How to Calculate Skewness? (with Examples)">
            <a:extLst>
              <a:ext uri="{FF2B5EF4-FFF2-40B4-BE49-F238E27FC236}">
                <a16:creationId xmlns:a16="http://schemas.microsoft.com/office/drawing/2014/main" id="{34F6F3AE-DA4A-BFF2-200C-DF928447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299" y="3934789"/>
            <a:ext cx="4737463" cy="213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dardising a Normal Distribution">
            <a:extLst>
              <a:ext uri="{FF2B5EF4-FFF2-40B4-BE49-F238E27FC236}">
                <a16:creationId xmlns:a16="http://schemas.microsoft.com/office/drawing/2014/main" id="{FA446796-6EAE-FEBA-4ABD-96F37866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" y="4628562"/>
            <a:ext cx="4290460" cy="176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2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1A491-4ACF-E151-1FB9-3E5B6074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Outlier Detecting Methods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6183A-1E0E-0D80-2A20-2FEE6D4D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inspection</a:t>
            </a:r>
          </a:p>
          <a:p>
            <a:r>
              <a:rPr lang="en-US" altLang="ja-JP" dirty="0"/>
              <a:t>Statistical methods with a threshold</a:t>
            </a:r>
          </a:p>
          <a:p>
            <a:pPr lvl="1"/>
            <a:r>
              <a:rPr lang="en-US" altLang="ja-JP" dirty="0"/>
              <a:t>Z-score</a:t>
            </a:r>
          </a:p>
          <a:p>
            <a:pPr lvl="1"/>
            <a:r>
              <a:rPr lang="en-US" altLang="ja-JP" dirty="0"/>
              <a:t>IQR</a:t>
            </a:r>
          </a:p>
          <a:p>
            <a:r>
              <a:rPr lang="en-US" altLang="ja-JP" dirty="0"/>
              <a:t>ML methods</a:t>
            </a:r>
          </a:p>
          <a:p>
            <a:pPr lvl="1"/>
            <a:r>
              <a:rPr lang="en-US" altLang="ja-JP" dirty="0"/>
              <a:t>isolation forest</a:t>
            </a:r>
          </a:p>
          <a:p>
            <a:pPr lvl="1"/>
            <a:r>
              <a:rPr lang="en-US" altLang="ja-JP" dirty="0"/>
              <a:t>local outlier factor</a:t>
            </a:r>
            <a:endParaRPr kumimoji="1" lang="ja-JP" altLang="en-US" dirty="0"/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35D4D8DF-BC66-FE18-A240-F09D9834344C}"/>
              </a:ext>
            </a:extLst>
          </p:cNvPr>
          <p:cNvGrpSpPr/>
          <p:nvPr/>
        </p:nvGrpSpPr>
        <p:grpSpPr>
          <a:xfrm>
            <a:off x="9596880" y="5059491"/>
            <a:ext cx="1864080" cy="345240"/>
            <a:chOff x="9596880" y="5059491"/>
            <a:chExt cx="186408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8BEF60C3-6F81-819C-73CC-B3DE392C70B9}"/>
                    </a:ext>
                  </a:extLst>
                </p14:cNvPr>
                <p14:cNvContentPartPr/>
                <p14:nvPr/>
              </p14:nvContentPartPr>
              <p14:xfrm>
                <a:off x="11460600" y="5390331"/>
                <a:ext cx="360" cy="1440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8BEF60C3-6F81-819C-73CC-B3DE392C70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51600" y="5381691"/>
                  <a:ext cx="18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33C9610B-53F1-0A6C-CFEB-8CE3F149E1A7}"/>
                    </a:ext>
                  </a:extLst>
                </p14:cNvPr>
                <p14:cNvContentPartPr/>
                <p14:nvPr/>
              </p14:nvContentPartPr>
              <p14:xfrm>
                <a:off x="9596880" y="5059491"/>
                <a:ext cx="360" cy="360"/>
              </p14:xfrm>
            </p:contentPart>
          </mc:Choice>
          <mc:Fallback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33C9610B-53F1-0A6C-CFEB-8CE3F149E1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87880" y="5050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322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4626D-BE23-C852-AF2D-559254FE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Implementation tip1: transformers and estimators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5C932-AD02-50B0-0A97-987A0251C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/>
              <a:t>Any classes that have two methods below are considered as </a:t>
            </a:r>
            <a:r>
              <a:rPr kumimoji="1" lang="en-US" altLang="ja-JP" b="1" dirty="0"/>
              <a:t>transformers</a:t>
            </a:r>
            <a:r>
              <a:rPr kumimoji="1" lang="en-US" altLang="ja-JP" dirty="0"/>
              <a:t>. They are usually used to preprocess data columns. </a:t>
            </a:r>
          </a:p>
          <a:p>
            <a:pPr lvl="1"/>
            <a:r>
              <a:rPr kumimoji="1" lang="en-US" altLang="ja-JP" dirty="0"/>
              <a:t>fit()</a:t>
            </a:r>
          </a:p>
          <a:p>
            <a:pPr lvl="1"/>
            <a:r>
              <a:rPr lang="en-US" altLang="ja-JP" dirty="0"/>
              <a:t>transform()</a:t>
            </a:r>
          </a:p>
          <a:p>
            <a:pPr lvl="1"/>
            <a:r>
              <a:rPr kumimoji="1" lang="en-US" altLang="ja-JP" dirty="0"/>
              <a:t>Examples: </a:t>
            </a:r>
            <a:r>
              <a:rPr kumimoji="1" lang="en-US" altLang="ja-JP" dirty="0" err="1"/>
              <a:t>SimpleImputer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</a:t>
            </a:r>
            <a:r>
              <a:rPr lang="en-US" altLang="ja-JP" dirty="0" err="1"/>
              <a:t>tandardScaler</a:t>
            </a:r>
            <a:r>
              <a:rPr lang="en-US" altLang="ja-JP" dirty="0"/>
              <a:t>, </a:t>
            </a:r>
            <a:r>
              <a:rPr lang="en-US" altLang="ja-JP" dirty="0" err="1"/>
              <a:t>OneHotEncoder</a:t>
            </a:r>
            <a:endParaRPr kumimoji="1" lang="en-US" altLang="ja-JP" dirty="0"/>
          </a:p>
          <a:p>
            <a:r>
              <a:rPr lang="en-US" altLang="ja-JP" dirty="0"/>
              <a:t>Any classes that have these two methods are considered as an </a:t>
            </a:r>
            <a:r>
              <a:rPr lang="en-US" altLang="ja-JP" b="1" dirty="0"/>
              <a:t>estimator</a:t>
            </a:r>
            <a:r>
              <a:rPr lang="en-US" altLang="ja-JP" dirty="0"/>
              <a:t>. They are ML algorithms.</a:t>
            </a:r>
          </a:p>
          <a:p>
            <a:pPr lvl="1"/>
            <a:r>
              <a:rPr kumimoji="1" lang="en-US" altLang="ja-JP" dirty="0"/>
              <a:t>fit()</a:t>
            </a:r>
          </a:p>
          <a:p>
            <a:pPr lvl="1"/>
            <a:r>
              <a:rPr lang="en-US" altLang="ja-JP" dirty="0"/>
              <a:t>predict()</a:t>
            </a:r>
          </a:p>
          <a:p>
            <a:pPr lvl="1"/>
            <a:r>
              <a:rPr kumimoji="1" lang="en-US" altLang="ja-JP" dirty="0"/>
              <a:t>Examples: </a:t>
            </a:r>
            <a:r>
              <a:rPr kumimoji="1" lang="en-US" altLang="ja-JP" dirty="0" err="1"/>
              <a:t>LinearRegression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RidgeRegression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DecisionTreeClassifier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91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39FDA-D0AE-8905-9997-5AAAEC56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Implementation tip2: Pandas Pipeline vs. </a:t>
            </a:r>
            <a:r>
              <a:rPr kumimoji="1" lang="en-US" altLang="ja-JP" dirty="0" err="1"/>
              <a:t>ColumnTransformer</a:t>
            </a:r>
            <a:r>
              <a:rPr kumimoji="1" lang="en-US" altLang="ja-JP" dirty="0"/>
              <a:t> (Independent)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592E5-3AAC-006E-99BB-0B47A3F5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26829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Used to apply multiple transformers, estimators, functions etc.</a:t>
            </a:r>
          </a:p>
          <a:p>
            <a:r>
              <a:rPr lang="en-US" altLang="ja-JP" dirty="0"/>
              <a:t>Streamlines the running process (on test data, or on new data); however, might not be suitable during wrangling/feature engineering</a:t>
            </a:r>
          </a:p>
          <a:p>
            <a:r>
              <a:rPr lang="en-US" altLang="ja-JP" b="1" dirty="0" err="1"/>
              <a:t>ColumnTransformer</a:t>
            </a:r>
            <a:r>
              <a:rPr lang="en-US" altLang="ja-JP" dirty="0"/>
              <a:t> splits columns and apply specified transformer for each of them in parallel (kind of)</a:t>
            </a:r>
          </a:p>
          <a:p>
            <a:r>
              <a:rPr lang="en-US" altLang="ja-JP" b="1" dirty="0"/>
              <a:t>Pipeline</a:t>
            </a:r>
            <a:r>
              <a:rPr lang="en-US" altLang="ja-JP" dirty="0"/>
              <a:t> applies transformers sequentially to specified columns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050" name="Picture 2" descr="How to Improve Machine Learning Code Quality with Scikit-learn Pipeline and  ColumnTransformer">
            <a:extLst>
              <a:ext uri="{FF2B5EF4-FFF2-40B4-BE49-F238E27FC236}">
                <a16:creationId xmlns:a16="http://schemas.microsoft.com/office/drawing/2014/main" id="{063B3AA7-5CF7-361F-02BA-19AD6C22A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880" y="2299063"/>
            <a:ext cx="3028435" cy="225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A820FF-9780-C204-E36E-0F9D7465616C}"/>
              </a:ext>
            </a:extLst>
          </p:cNvPr>
          <p:cNvSpPr txBox="1"/>
          <p:nvPr/>
        </p:nvSpPr>
        <p:spPr>
          <a:xfrm>
            <a:off x="8665029" y="5268758"/>
            <a:ext cx="33852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https://www.freecodecamp.org/news/machine-learning-pipeline/</a:t>
            </a:r>
          </a:p>
        </p:txBody>
      </p:sp>
    </p:spTree>
    <p:extLst>
      <p:ext uri="{BB962C8B-B14F-4D97-AF65-F5344CB8AC3E}">
        <p14:creationId xmlns:p14="http://schemas.microsoft.com/office/powerpoint/2010/main" val="147838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D2D1E-3923-4A32-9638-B9036CB6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Three ways to pick features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CB22E8-E8CA-6D88-2AAE-9513E119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387</Words>
  <Application>Microsoft Office PowerPoint</Application>
  <PresentationFormat>ワイド画面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Wrangling/Feature Engineering</vt:lpstr>
      <vt:lpstr>Overview</vt:lpstr>
      <vt:lpstr>Common Imputing Methods</vt:lpstr>
      <vt:lpstr>Common Encoding Method</vt:lpstr>
      <vt:lpstr>Why standardize?</vt:lpstr>
      <vt:lpstr>Outlier Detecting Methods</vt:lpstr>
      <vt:lpstr>Implementation tip1: transformers and estimators</vt:lpstr>
      <vt:lpstr>Implementation tip2: Pandas Pipeline vs. ColumnTransformer (Independent)</vt:lpstr>
      <vt:lpstr>Three ways to pick features</vt:lpstr>
      <vt:lpstr>Why picking many features is better?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Wrangling/Feature Engineering</dc:title>
  <dc:creator>Satoshi Kashima</dc:creator>
  <cp:lastModifiedBy>Satoshi Kashima</cp:lastModifiedBy>
  <cp:revision>1</cp:revision>
  <dcterms:created xsi:type="dcterms:W3CDTF">2023-04-06T21:10:19Z</dcterms:created>
  <dcterms:modified xsi:type="dcterms:W3CDTF">2023-04-06T21:34:33Z</dcterms:modified>
</cp:coreProperties>
</file>