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8" r:id="rId1"/>
    <p:sldMasterId id="2147483697" r:id="rId2"/>
    <p:sldMasterId id="2147483698" r:id="rId3"/>
    <p:sldMasterId id="2147483699" r:id="rId4"/>
    <p:sldMasterId id="2147483700" r:id="rId5"/>
    <p:sldMasterId id="2147483746" r:id="rId6"/>
  </p:sldMasterIdLst>
  <p:notesMasterIdLst>
    <p:notesMasterId r:id="rId37"/>
  </p:notesMasterIdLst>
  <p:sldIdLst>
    <p:sldId id="469" r:id="rId7"/>
    <p:sldId id="471" r:id="rId8"/>
    <p:sldId id="388" r:id="rId9"/>
    <p:sldId id="493" r:id="rId10"/>
    <p:sldId id="494" r:id="rId11"/>
    <p:sldId id="501" r:id="rId12"/>
    <p:sldId id="515" r:id="rId13"/>
    <p:sldId id="473" r:id="rId14"/>
    <p:sldId id="495" r:id="rId15"/>
    <p:sldId id="497" r:id="rId16"/>
    <p:sldId id="498" r:id="rId17"/>
    <p:sldId id="394" r:id="rId18"/>
    <p:sldId id="499" r:id="rId19"/>
    <p:sldId id="500" r:id="rId20"/>
    <p:sldId id="402" r:id="rId21"/>
    <p:sldId id="502" r:id="rId22"/>
    <p:sldId id="503" r:id="rId23"/>
    <p:sldId id="504" r:id="rId24"/>
    <p:sldId id="505" r:id="rId25"/>
    <p:sldId id="506" r:id="rId26"/>
    <p:sldId id="507" r:id="rId27"/>
    <p:sldId id="513" r:id="rId28"/>
    <p:sldId id="516" r:id="rId29"/>
    <p:sldId id="508" r:id="rId30"/>
    <p:sldId id="512" r:id="rId31"/>
    <p:sldId id="511" r:id="rId32"/>
    <p:sldId id="509" r:id="rId33"/>
    <p:sldId id="510" r:id="rId34"/>
    <p:sldId id="486" r:id="rId35"/>
    <p:sldId id="47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9999"/>
    <a:srgbClr val="C2726E"/>
    <a:srgbClr val="85AFE7"/>
    <a:srgbClr val="00B0F0"/>
    <a:srgbClr val="3CB64A"/>
    <a:srgbClr val="666666"/>
    <a:srgbClr val="999999"/>
    <a:srgbClr val="F7836A"/>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6" autoAdjust="0"/>
    <p:restoredTop sz="83892" autoAdjust="0"/>
  </p:normalViewPr>
  <p:slideViewPr>
    <p:cSldViewPr>
      <p:cViewPr varScale="1">
        <p:scale>
          <a:sx n="48" d="100"/>
          <a:sy n="48" d="100"/>
        </p:scale>
        <p:origin x="712"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456"/>
    </p:cViewPr>
  </p:notesTextViewPr>
  <p:sorterViewPr>
    <p:cViewPr>
      <p:scale>
        <a:sx n="66" d="100"/>
        <a:sy n="66" d="100"/>
      </p:scale>
      <p:origin x="0" y="0"/>
    </p:cViewPr>
  </p:sorterViewPr>
  <p:notesViewPr>
    <p:cSldViewPr>
      <p:cViewPr>
        <p:scale>
          <a:sx n="66" d="100"/>
          <a:sy n="66" d="100"/>
        </p:scale>
        <p:origin x="-2376" y="4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39716-1242-4D21-A7D6-FB9332896BC0}" type="doc">
      <dgm:prSet loTypeId="urn:microsoft.com/office/officeart/2005/8/layout/vList4" loCatId="list" qsTypeId="urn:microsoft.com/office/officeart/2005/8/quickstyle/simple2" qsCatId="simple" csTypeId="urn:microsoft.com/office/officeart/2005/8/colors/accent2_2" csCatId="accent2" phldr="1"/>
      <dgm:spPr/>
      <dgm:t>
        <a:bodyPr/>
        <a:lstStyle/>
        <a:p>
          <a:endParaRPr lang="zh-CN" altLang="en-US"/>
        </a:p>
      </dgm:t>
    </dgm:pt>
    <dgm:pt modelId="{A9C78913-0E52-412A-9B3D-8414F5674E4B}">
      <dgm:prSet custT="1"/>
      <dgm:spPr>
        <a:solidFill>
          <a:srgbClr val="00B0F0"/>
        </a:solidFill>
      </dgm:spPr>
      <dgm:t>
        <a:bodyPr/>
        <a:lstStyle/>
        <a:p>
          <a:pPr algn="just">
            <a:lnSpc>
              <a:spcPct val="90000"/>
            </a:lnSpc>
          </a:pPr>
          <a:r>
            <a:rPr lang="en-US" sz="2400" b="1" dirty="0" smtClean="0">
              <a:solidFill>
                <a:schemeClr val="tx1"/>
              </a:solidFill>
              <a:latin typeface="+mn-lt"/>
            </a:rPr>
            <a:t>  </a:t>
          </a:r>
          <a:r>
            <a:rPr lang="en-US" altLang="zh-CN" sz="2400" b="1" dirty="0" smtClean="0">
              <a:solidFill>
                <a:schemeClr val="tx1"/>
              </a:solidFill>
              <a:latin typeface="Verdana" panose="020B0604030504040204" pitchFamily="34" charset="0"/>
              <a:ea typeface="Verdana" panose="020B0604030504040204" pitchFamily="34" charset="0"/>
            </a:rPr>
            <a:t>Issues in loss recovery </a:t>
          </a:r>
          <a:endParaRPr lang="zh-CN" sz="2400" dirty="0">
            <a:solidFill>
              <a:schemeClr val="tx1"/>
            </a:solidFill>
            <a:latin typeface="Verdana" panose="020B0604030504040204" pitchFamily="34" charset="0"/>
          </a:endParaRPr>
        </a:p>
      </dgm:t>
    </dgm:pt>
    <dgm:pt modelId="{83B09254-B0B7-4355-BB09-959FCE132883}" type="parTrans" cxnId="{0C1D69B9-5E61-47B0-9033-90320CA30FF8}">
      <dgm:prSet/>
      <dgm:spPr/>
      <dgm:t>
        <a:bodyPr/>
        <a:lstStyle/>
        <a:p>
          <a:pPr algn="just"/>
          <a:endParaRPr lang="zh-CN" altLang="en-US"/>
        </a:p>
      </dgm:t>
    </dgm:pt>
    <dgm:pt modelId="{76655690-70D6-4ED2-99DA-4CA2F15DCDAF}" type="sibTrans" cxnId="{0C1D69B9-5E61-47B0-9033-90320CA30FF8}">
      <dgm:prSet/>
      <dgm:spPr/>
      <dgm:t>
        <a:bodyPr/>
        <a:lstStyle/>
        <a:p>
          <a:pPr algn="just"/>
          <a:endParaRPr lang="zh-CN" altLang="en-US"/>
        </a:p>
      </dgm:t>
    </dgm:pt>
    <dgm:pt modelId="{D0AD8040-4144-4E4D-BE6A-B63E2ECD1869}">
      <dgm:prSet/>
      <dgm:spPr>
        <a:solidFill>
          <a:srgbClr val="92D050"/>
        </a:solidFill>
      </dgm:spPr>
      <dgm:t>
        <a:bodyPr/>
        <a:lstStyle/>
        <a:p>
          <a:pPr algn="just">
            <a:lnSpc>
              <a:spcPct val="90000"/>
            </a:lnSpc>
            <a:spcAft>
              <a:spcPct val="35000"/>
            </a:spcAft>
          </a:pPr>
          <a:r>
            <a:rPr lang="en-US" sz="2400" b="1" dirty="0" smtClean="0">
              <a:solidFill>
                <a:schemeClr val="tx1"/>
              </a:solidFill>
              <a:latin typeface="+mn-lt"/>
            </a:rPr>
            <a:t>  </a:t>
          </a:r>
          <a:r>
            <a:rPr lang="en-US" altLang="zh-CN" sz="2400" b="1" dirty="0" smtClean="0">
              <a:solidFill>
                <a:schemeClr val="tx1"/>
              </a:solidFill>
              <a:latin typeface="Verdana" panose="020B0604030504040204" pitchFamily="34" charset="0"/>
              <a:ea typeface="Verdana" panose="020B0604030504040204" pitchFamily="34" charset="0"/>
            </a:rPr>
            <a:t>Issues in round-trip timing</a:t>
          </a:r>
          <a:endParaRPr lang="zh-CN" sz="2400" dirty="0">
            <a:solidFill>
              <a:schemeClr val="tx1"/>
            </a:solidFill>
            <a:latin typeface="Verdana" panose="020B0604030504040204" pitchFamily="34" charset="0"/>
          </a:endParaRPr>
        </a:p>
      </dgm:t>
    </dgm:pt>
    <dgm:pt modelId="{250E05A5-DE89-4ADB-8494-347F0E863D6E}" type="parTrans" cxnId="{8E1680AC-DE00-4799-9D0E-EB99749509D0}">
      <dgm:prSet/>
      <dgm:spPr/>
      <dgm:t>
        <a:bodyPr/>
        <a:lstStyle/>
        <a:p>
          <a:pPr algn="just"/>
          <a:endParaRPr lang="zh-CN" altLang="en-US"/>
        </a:p>
      </dgm:t>
    </dgm:pt>
    <dgm:pt modelId="{0C4F9432-F44E-406F-A684-662018040DC5}" type="sibTrans" cxnId="{8E1680AC-DE00-4799-9D0E-EB99749509D0}">
      <dgm:prSet/>
      <dgm:spPr/>
      <dgm:t>
        <a:bodyPr/>
        <a:lstStyle/>
        <a:p>
          <a:pPr algn="just"/>
          <a:endParaRPr lang="zh-CN" altLang="en-US"/>
        </a:p>
      </dgm:t>
    </dgm:pt>
    <dgm:pt modelId="{F2BED745-7D66-46FC-BD72-DE20C7B6DBEB}">
      <dgm:prSet custT="1"/>
      <dgm:spPr>
        <a:solidFill>
          <a:srgbClr val="F7836A"/>
        </a:solidFill>
      </dgm:spPr>
      <dgm:t>
        <a:bodyPr/>
        <a:lstStyle/>
        <a:p>
          <a:pPr algn="just">
            <a:lnSpc>
              <a:spcPct val="90000"/>
            </a:lnSpc>
          </a:pPr>
          <a:r>
            <a:rPr lang="en-US" sz="2400" b="1" dirty="0" smtClean="0">
              <a:solidFill>
                <a:schemeClr val="tx1"/>
              </a:solidFill>
              <a:latin typeface="Verdana" panose="020B0604030504040204" pitchFamily="34" charset="0"/>
              <a:ea typeface="Verdana" panose="020B0604030504040204" pitchFamily="34" charset="0"/>
            </a:rPr>
            <a:t>  </a:t>
          </a:r>
          <a:r>
            <a:rPr lang="en-US" altLang="zh-CN" sz="2400" b="1" dirty="0" smtClean="0">
              <a:solidFill>
                <a:schemeClr val="tx1"/>
              </a:solidFill>
              <a:latin typeface="Verdana" panose="020B0604030504040204" pitchFamily="34" charset="0"/>
              <a:ea typeface="Verdana" panose="020B0604030504040204" pitchFamily="34" charset="0"/>
            </a:rPr>
            <a:t>Issues in send rate control</a:t>
          </a:r>
          <a:endParaRPr lang="zh-CN" sz="2400" dirty="0">
            <a:solidFill>
              <a:schemeClr val="tx1"/>
            </a:solidFill>
            <a:latin typeface="Verdana" panose="020B0604030504040204" pitchFamily="34" charset="0"/>
          </a:endParaRPr>
        </a:p>
      </dgm:t>
    </dgm:pt>
    <dgm:pt modelId="{76D05279-4B85-473C-9196-1F6D234D3738}" type="parTrans" cxnId="{AC957118-C566-4E5B-AEBA-5C4D71A08855}">
      <dgm:prSet/>
      <dgm:spPr/>
      <dgm:t>
        <a:bodyPr/>
        <a:lstStyle/>
        <a:p>
          <a:pPr algn="just"/>
          <a:endParaRPr lang="zh-CN" altLang="en-US"/>
        </a:p>
      </dgm:t>
    </dgm:pt>
    <dgm:pt modelId="{0B48289D-E783-41D3-9B75-164DC121911F}" type="sibTrans" cxnId="{AC957118-C566-4E5B-AEBA-5C4D71A08855}">
      <dgm:prSet/>
      <dgm:spPr/>
      <dgm:t>
        <a:bodyPr/>
        <a:lstStyle/>
        <a:p>
          <a:pPr algn="just"/>
          <a:endParaRPr lang="zh-CN" altLang="en-US"/>
        </a:p>
      </dgm:t>
    </dgm:pt>
    <dgm:pt modelId="{92C46407-0817-48C3-B87C-53DDD3FBE394}">
      <dgm:prSet custT="1"/>
      <dgm:spPr>
        <a:solidFill>
          <a:srgbClr val="00B0F0"/>
        </a:solidFill>
      </dgm:spPr>
      <dgm:t>
        <a:bodyPr/>
        <a:lstStyle/>
        <a:p>
          <a:pPr algn="just">
            <a:lnSpc>
              <a:spcPct val="100000"/>
            </a:lnSpc>
          </a:pPr>
          <a:r>
            <a:rPr lang="en-US" altLang="zh-CN" sz="1800" dirty="0" smtClean="0">
              <a:solidFill>
                <a:schemeClr val="tx1"/>
              </a:solidFill>
              <a:latin typeface="Verdana" panose="020B0604030504040204" pitchFamily="34" charset="0"/>
              <a:ea typeface="Verdana" panose="020B0604030504040204" pitchFamily="34" charset="0"/>
              <a:cs typeface="Times New Roman" pitchFamily="18" charset="0"/>
            </a:rPr>
            <a:t>Reducing</a:t>
          </a:r>
          <a:r>
            <a:rPr lang="zh-CN" altLang="en-US" sz="1800" dirty="0" smtClean="0">
              <a:solidFill>
                <a:schemeClr val="tx1"/>
              </a:solidFill>
              <a:latin typeface="Verdana" panose="020B0604030504040204" pitchFamily="34" charset="0"/>
              <a:ea typeface="Verdana" panose="020B0604030504040204" pitchFamily="34" charset="0"/>
              <a:cs typeface="Times New Roman" pitchFamily="18" charset="0"/>
            </a:rPr>
            <a:t> </a:t>
          </a:r>
          <a:r>
            <a:rPr lang="en-US" altLang="x-none" sz="1800" dirty="0" smtClean="0">
              <a:solidFill>
                <a:schemeClr val="tx1"/>
              </a:solidFill>
              <a:latin typeface="Verdana" panose="020B0604030504040204" pitchFamily="34" charset="0"/>
              <a:ea typeface="Verdana" panose="020B0604030504040204" pitchFamily="34" charset="0"/>
              <a:cs typeface="Times New Roman" pitchFamily="18" charset="0"/>
            </a:rPr>
            <a:t>ACK frequency enlarge</a:t>
          </a:r>
          <a:r>
            <a:rPr lang="en-US" altLang="zh-CN" sz="1800" dirty="0" smtClean="0">
              <a:solidFill>
                <a:schemeClr val="tx1"/>
              </a:solidFill>
              <a:latin typeface="Verdana" panose="020B0604030504040204" pitchFamily="34" charset="0"/>
              <a:ea typeface="Verdana" panose="020B0604030504040204" pitchFamily="34" charset="0"/>
              <a:cs typeface="Times New Roman" pitchFamily="18" charset="0"/>
            </a:rPr>
            <a:t>s</a:t>
          </a:r>
          <a:r>
            <a:rPr lang="en-US" altLang="x-none" sz="1800" dirty="0" smtClean="0">
              <a:solidFill>
                <a:schemeClr val="tx1"/>
              </a:solidFill>
              <a:latin typeface="Verdana" panose="020B0604030504040204" pitchFamily="34" charset="0"/>
              <a:ea typeface="Verdana" panose="020B0604030504040204" pitchFamily="34" charset="0"/>
              <a:cs typeface="Times New Roman" pitchFamily="18" charset="0"/>
            </a:rPr>
            <a:t> feedback delay upon loss event</a:t>
          </a:r>
          <a:r>
            <a:rPr lang="en-US" altLang="zh-CN" sz="1800" dirty="0" smtClean="0">
              <a:solidFill>
                <a:schemeClr val="tx1"/>
              </a:solidFill>
              <a:latin typeface="Verdana" panose="020B0604030504040204" pitchFamily="34" charset="0"/>
              <a:ea typeface="Verdana" panose="020B0604030504040204" pitchFamily="34" charset="0"/>
              <a:cs typeface="Times New Roman" pitchFamily="18" charset="0"/>
            </a:rPr>
            <a:t>s</a:t>
          </a:r>
          <a:r>
            <a:rPr lang="en-US" altLang="x-none" sz="1800" dirty="0" smtClean="0">
              <a:solidFill>
                <a:schemeClr val="tx1"/>
              </a:solidFill>
              <a:latin typeface="Verdana" panose="020B0604030504040204" pitchFamily="34" charset="0"/>
              <a:ea typeface="Verdana" panose="020B0604030504040204" pitchFamily="34" charset="0"/>
              <a:cs typeface="Times New Roman" pitchFamily="18" charset="0"/>
            </a:rPr>
            <a:t>.  ACK loss or retransmission loss doubles the delay</a:t>
          </a:r>
          <a:endParaRPr lang="zh-CN" sz="1800" dirty="0">
            <a:solidFill>
              <a:schemeClr val="tx1"/>
            </a:solidFill>
            <a:latin typeface="Verdana" panose="020B0604030504040204" pitchFamily="34" charset="0"/>
          </a:endParaRPr>
        </a:p>
      </dgm:t>
    </dgm:pt>
    <dgm:pt modelId="{A2FA6632-823F-46D6-A1EC-510CC619FDCD}" type="parTrans" cxnId="{3A8A0D30-BB3F-4670-AE03-AA2E9D53691A}">
      <dgm:prSet/>
      <dgm:spPr/>
      <dgm:t>
        <a:bodyPr/>
        <a:lstStyle/>
        <a:p>
          <a:pPr algn="just"/>
          <a:endParaRPr lang="zh-CN" altLang="en-US"/>
        </a:p>
      </dgm:t>
    </dgm:pt>
    <dgm:pt modelId="{A95D310C-0DD9-4E88-A55E-EABA1D165FBF}" type="sibTrans" cxnId="{3A8A0D30-BB3F-4670-AE03-AA2E9D53691A}">
      <dgm:prSet/>
      <dgm:spPr/>
      <dgm:t>
        <a:bodyPr/>
        <a:lstStyle/>
        <a:p>
          <a:pPr algn="just"/>
          <a:endParaRPr lang="zh-CN" altLang="en-US"/>
        </a:p>
      </dgm:t>
    </dgm:pt>
    <dgm:pt modelId="{671F3300-B6E1-4DA8-B63D-7A9C257E99D7}">
      <dgm:prSet custT="1"/>
      <dgm:spPr>
        <a:solidFill>
          <a:srgbClr val="92D050"/>
        </a:solidFill>
      </dgm:spPr>
      <dgm:t>
        <a:bodyPr/>
        <a:lstStyle/>
        <a:p>
          <a:pPr algn="just">
            <a:lnSpc>
              <a:spcPct val="100000"/>
            </a:lnSpc>
            <a:spcAft>
              <a:spcPts val="0"/>
            </a:spcAft>
          </a:pPr>
          <a:r>
            <a:rPr lang="en-US" altLang="x-none" sz="1800" dirty="0" smtClean="0">
              <a:solidFill>
                <a:schemeClr val="tx1"/>
              </a:solidFill>
              <a:latin typeface="Verdana" panose="020B0604030504040204" pitchFamily="34" charset="0"/>
              <a:ea typeface="Verdana" panose="020B0604030504040204" pitchFamily="34" charset="0"/>
              <a:cs typeface="Times New Roman" pitchFamily="18" charset="0"/>
            </a:rPr>
            <a:t>Generating only one RTT sample among multiple packets is likely to result in biases</a:t>
          </a:r>
          <a:endParaRPr lang="zh-CN" sz="1800" dirty="0">
            <a:solidFill>
              <a:schemeClr val="tx1"/>
            </a:solidFill>
            <a:latin typeface="Verdana" panose="020B0604030504040204" pitchFamily="34" charset="0"/>
          </a:endParaRPr>
        </a:p>
      </dgm:t>
    </dgm:pt>
    <dgm:pt modelId="{59CCF5AC-4086-4D58-B7C7-59E91330AB6B}" type="parTrans" cxnId="{09BD5B6C-7FD3-4E64-858C-C9145B1BAD98}">
      <dgm:prSet/>
      <dgm:spPr/>
      <dgm:t>
        <a:bodyPr/>
        <a:lstStyle/>
        <a:p>
          <a:pPr algn="just"/>
          <a:endParaRPr lang="zh-CN" altLang="en-US"/>
        </a:p>
      </dgm:t>
    </dgm:pt>
    <dgm:pt modelId="{53B998FB-8C37-4CD8-8942-A5C36079D433}" type="sibTrans" cxnId="{09BD5B6C-7FD3-4E64-858C-C9145B1BAD98}">
      <dgm:prSet/>
      <dgm:spPr/>
      <dgm:t>
        <a:bodyPr/>
        <a:lstStyle/>
        <a:p>
          <a:pPr algn="just"/>
          <a:endParaRPr lang="zh-CN" altLang="en-US"/>
        </a:p>
      </dgm:t>
    </dgm:pt>
    <dgm:pt modelId="{95DB0902-96B2-4489-869E-9A922AFE93A2}">
      <dgm:prSet custT="1"/>
      <dgm:spPr>
        <a:solidFill>
          <a:srgbClr val="F7836A"/>
        </a:solidFill>
      </dgm:spPr>
      <dgm:t>
        <a:bodyPr/>
        <a:lstStyle/>
        <a:p>
          <a:pPr algn="just">
            <a:lnSpc>
              <a:spcPct val="100000"/>
            </a:lnSpc>
          </a:pPr>
          <a:r>
            <a:rPr lang="en-US" altLang="x-none" sz="1800" dirty="0" smtClean="0">
              <a:solidFill>
                <a:schemeClr val="tx1"/>
              </a:solidFill>
              <a:latin typeface="Verdana" panose="020B0604030504040204" pitchFamily="34" charset="0"/>
              <a:ea typeface="Verdana" panose="020B0604030504040204" pitchFamily="34" charset="0"/>
              <a:cs typeface="Times New Roman" pitchFamily="18" charset="0"/>
            </a:rPr>
            <a:t>CC: The fewer ACKs sent, the larger the bursts of packets released</a:t>
          </a:r>
          <a:endParaRPr lang="zh-CN" sz="1800" dirty="0">
            <a:solidFill>
              <a:schemeClr val="tx1"/>
            </a:solidFill>
            <a:latin typeface="Verdana" panose="020B0604030504040204" pitchFamily="34" charset="0"/>
          </a:endParaRPr>
        </a:p>
      </dgm:t>
    </dgm:pt>
    <dgm:pt modelId="{3C305460-FF76-4EC1-ABA1-61E09BE7C932}" type="parTrans" cxnId="{C9729AD5-2416-4E0F-8045-06F660DC3FCA}">
      <dgm:prSet/>
      <dgm:spPr/>
      <dgm:t>
        <a:bodyPr/>
        <a:lstStyle/>
        <a:p>
          <a:pPr algn="just"/>
          <a:endParaRPr lang="zh-CN" altLang="en-US"/>
        </a:p>
      </dgm:t>
    </dgm:pt>
    <dgm:pt modelId="{06F4753F-51AD-4BE1-BB36-E0F666EF0B9F}" type="sibTrans" cxnId="{C9729AD5-2416-4E0F-8045-06F660DC3FCA}">
      <dgm:prSet/>
      <dgm:spPr/>
      <dgm:t>
        <a:bodyPr/>
        <a:lstStyle/>
        <a:p>
          <a:pPr algn="just"/>
          <a:endParaRPr lang="zh-CN" altLang="en-US"/>
        </a:p>
      </dgm:t>
    </dgm:pt>
    <dgm:pt modelId="{B6E8B6C9-A00F-4DEC-9F99-C19320440339}">
      <dgm:prSet custT="1"/>
      <dgm:spPr/>
      <dgm:t>
        <a:bodyPr/>
        <a:lstStyle/>
        <a:p>
          <a:pPr>
            <a:lnSpc>
              <a:spcPct val="100000"/>
            </a:lnSpc>
          </a:pPr>
          <a:r>
            <a:rPr lang="en-US" altLang="x-none" sz="1800" dirty="0" smtClean="0">
              <a:solidFill>
                <a:schemeClr val="tx1"/>
              </a:solidFill>
              <a:latin typeface="Verdana" panose="020B0604030504040204" pitchFamily="34" charset="0"/>
              <a:ea typeface="Verdana" panose="020B0604030504040204" pitchFamily="34" charset="0"/>
              <a:cs typeface="Times New Roman" pitchFamily="18" charset="0"/>
            </a:rPr>
            <a:t>FC: Delay acknowledging packet receipts and  reporting rwnd, resulting in feedback lags and bandwidth under-utilization</a:t>
          </a:r>
          <a:endParaRPr lang="zh-CN" altLang="x-none" sz="1800" dirty="0" smtClean="0">
            <a:solidFill>
              <a:schemeClr val="tx1"/>
            </a:solidFill>
            <a:latin typeface="Verdana" panose="020B0604030504040204" pitchFamily="34" charset="0"/>
            <a:cs typeface="Times New Roman" pitchFamily="18" charset="0"/>
          </a:endParaRPr>
        </a:p>
      </dgm:t>
    </dgm:pt>
    <dgm:pt modelId="{8CBC20F3-F97B-4BF7-A6A0-E28C0D504110}" type="parTrans" cxnId="{966DD7E9-3803-4A51-A274-ADAE335BB387}">
      <dgm:prSet/>
      <dgm:spPr/>
      <dgm:t>
        <a:bodyPr/>
        <a:lstStyle/>
        <a:p>
          <a:endParaRPr lang="zh-CN" altLang="en-US"/>
        </a:p>
      </dgm:t>
    </dgm:pt>
    <dgm:pt modelId="{540B437E-06BF-4529-97F1-83E9ACA27EB0}" type="sibTrans" cxnId="{966DD7E9-3803-4A51-A274-ADAE335BB387}">
      <dgm:prSet/>
      <dgm:spPr/>
      <dgm:t>
        <a:bodyPr/>
        <a:lstStyle/>
        <a:p>
          <a:endParaRPr lang="zh-CN" altLang="en-US"/>
        </a:p>
      </dgm:t>
    </dgm:pt>
    <dgm:pt modelId="{98FD1079-F6A1-46FB-9CF6-EB58966DC7D6}" type="pres">
      <dgm:prSet presAssocID="{D0139716-1242-4D21-A7D6-FB9332896BC0}" presName="linear" presStyleCnt="0">
        <dgm:presLayoutVars>
          <dgm:dir/>
          <dgm:resizeHandles val="exact"/>
        </dgm:presLayoutVars>
      </dgm:prSet>
      <dgm:spPr/>
      <dgm:t>
        <a:bodyPr/>
        <a:lstStyle/>
        <a:p>
          <a:endParaRPr lang="zh-CN" altLang="en-US"/>
        </a:p>
      </dgm:t>
    </dgm:pt>
    <dgm:pt modelId="{D0E0D039-B3A7-497E-9E2A-115461104570}" type="pres">
      <dgm:prSet presAssocID="{A9C78913-0E52-412A-9B3D-8414F5674E4B}" presName="comp" presStyleCnt="0"/>
      <dgm:spPr/>
    </dgm:pt>
    <dgm:pt modelId="{BB4DE53D-9367-4146-B88C-F2EB63B2B624}" type="pres">
      <dgm:prSet presAssocID="{A9C78913-0E52-412A-9B3D-8414F5674E4B}" presName="box" presStyleLbl="node1" presStyleIdx="0" presStyleCnt="3" custScaleY="86923" custLinFactNeighborY="1387"/>
      <dgm:spPr/>
      <dgm:t>
        <a:bodyPr/>
        <a:lstStyle/>
        <a:p>
          <a:endParaRPr lang="zh-CN" altLang="en-US"/>
        </a:p>
      </dgm:t>
    </dgm:pt>
    <dgm:pt modelId="{7D580BAF-3B51-466C-90AC-BAEDD536BB54}" type="pres">
      <dgm:prSet presAssocID="{A9C78913-0E52-412A-9B3D-8414F5674E4B}" presName="img" presStyleLbl="fgImgPlace1" presStyleIdx="0" presStyleCnt="3" custScaleY="85912" custLinFactNeighborY="2164"/>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t>
        <a:bodyPr/>
        <a:lstStyle/>
        <a:p>
          <a:endParaRPr lang="zh-CN" altLang="en-US"/>
        </a:p>
      </dgm:t>
    </dgm:pt>
    <dgm:pt modelId="{6C313EC7-6710-454D-8483-09F2301F16FA}" type="pres">
      <dgm:prSet presAssocID="{A9C78913-0E52-412A-9B3D-8414F5674E4B}" presName="text" presStyleLbl="node1" presStyleIdx="0" presStyleCnt="3">
        <dgm:presLayoutVars>
          <dgm:bulletEnabled val="1"/>
        </dgm:presLayoutVars>
      </dgm:prSet>
      <dgm:spPr/>
      <dgm:t>
        <a:bodyPr/>
        <a:lstStyle/>
        <a:p>
          <a:endParaRPr lang="zh-CN" altLang="en-US"/>
        </a:p>
      </dgm:t>
    </dgm:pt>
    <dgm:pt modelId="{573B13D8-1147-40B3-8F84-D430A9D8CA9F}" type="pres">
      <dgm:prSet presAssocID="{76655690-70D6-4ED2-99DA-4CA2F15DCDAF}" presName="spacer" presStyleCnt="0"/>
      <dgm:spPr/>
    </dgm:pt>
    <dgm:pt modelId="{3A9790BB-6046-44C6-84AD-D48B3B40AC55}" type="pres">
      <dgm:prSet presAssocID="{D0AD8040-4144-4E4D-BE6A-B63E2ECD1869}" presName="comp" presStyleCnt="0"/>
      <dgm:spPr/>
    </dgm:pt>
    <dgm:pt modelId="{F2028D60-4CC8-4D46-BC1E-4088929EAA65}" type="pres">
      <dgm:prSet presAssocID="{D0AD8040-4144-4E4D-BE6A-B63E2ECD1869}" presName="box" presStyleLbl="node1" presStyleIdx="1" presStyleCnt="3" custScaleY="80439"/>
      <dgm:spPr/>
      <dgm:t>
        <a:bodyPr/>
        <a:lstStyle/>
        <a:p>
          <a:endParaRPr lang="zh-CN" altLang="en-US"/>
        </a:p>
      </dgm:t>
    </dgm:pt>
    <dgm:pt modelId="{2A51D3A9-2232-4438-AF15-72E4E1FE8743}" type="pres">
      <dgm:prSet presAssocID="{D0AD8040-4144-4E4D-BE6A-B63E2ECD1869}" presName="img" presStyleLbl="fgImgPlace1" presStyleIdx="1" presStyleCnt="3" custScaleY="84073"/>
      <dgm:spPr>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dgm:spPr>
      <dgm:t>
        <a:bodyPr/>
        <a:lstStyle/>
        <a:p>
          <a:endParaRPr lang="zh-CN" altLang="en-US"/>
        </a:p>
      </dgm:t>
    </dgm:pt>
    <dgm:pt modelId="{7A68EC96-DE50-4151-A712-40C1A2AB30C6}" type="pres">
      <dgm:prSet presAssocID="{D0AD8040-4144-4E4D-BE6A-B63E2ECD1869}" presName="text" presStyleLbl="node1" presStyleIdx="1" presStyleCnt="3">
        <dgm:presLayoutVars>
          <dgm:bulletEnabled val="1"/>
        </dgm:presLayoutVars>
      </dgm:prSet>
      <dgm:spPr/>
      <dgm:t>
        <a:bodyPr/>
        <a:lstStyle/>
        <a:p>
          <a:endParaRPr lang="zh-CN" altLang="en-US"/>
        </a:p>
      </dgm:t>
    </dgm:pt>
    <dgm:pt modelId="{D1E87CCF-2F04-4406-A1FF-F8CF8B3E9602}" type="pres">
      <dgm:prSet presAssocID="{0C4F9432-F44E-406F-A684-662018040DC5}" presName="spacer" presStyleCnt="0"/>
      <dgm:spPr/>
    </dgm:pt>
    <dgm:pt modelId="{C26B41A9-B3AE-4A3E-B0B7-98521E3B73BF}" type="pres">
      <dgm:prSet presAssocID="{F2BED745-7D66-46FC-BD72-DE20C7B6DBEB}" presName="comp" presStyleCnt="0"/>
      <dgm:spPr/>
    </dgm:pt>
    <dgm:pt modelId="{58831281-5238-44E6-BCA2-6B1A6B691D95}" type="pres">
      <dgm:prSet presAssocID="{F2BED745-7D66-46FC-BD72-DE20C7B6DBEB}" presName="box" presStyleLbl="node1" presStyleIdx="2" presStyleCnt="3" custLinFactNeighborY="-2742"/>
      <dgm:spPr/>
      <dgm:t>
        <a:bodyPr/>
        <a:lstStyle/>
        <a:p>
          <a:endParaRPr lang="zh-CN" altLang="en-US"/>
        </a:p>
      </dgm:t>
    </dgm:pt>
    <dgm:pt modelId="{24BFEB80-F46F-4410-B291-10753EA6E2DD}" type="pres">
      <dgm:prSet presAssocID="{F2BED745-7D66-46FC-BD72-DE20C7B6DBEB}" presName="img" presStyleLbl="fgImgPlace1" presStyleIdx="2" presStyleCnt="3" custLinFactNeighborY="-3858"/>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t>
        <a:bodyPr/>
        <a:lstStyle/>
        <a:p>
          <a:endParaRPr lang="zh-CN" altLang="en-US"/>
        </a:p>
      </dgm:t>
    </dgm:pt>
    <dgm:pt modelId="{EFB81D36-CCA3-46A7-9D9F-9D3DE4E46FC8}" type="pres">
      <dgm:prSet presAssocID="{F2BED745-7D66-46FC-BD72-DE20C7B6DBEB}" presName="text" presStyleLbl="node1" presStyleIdx="2" presStyleCnt="3">
        <dgm:presLayoutVars>
          <dgm:bulletEnabled val="1"/>
        </dgm:presLayoutVars>
      </dgm:prSet>
      <dgm:spPr/>
      <dgm:t>
        <a:bodyPr/>
        <a:lstStyle/>
        <a:p>
          <a:endParaRPr lang="zh-CN" altLang="en-US"/>
        </a:p>
      </dgm:t>
    </dgm:pt>
  </dgm:ptLst>
  <dgm:cxnLst>
    <dgm:cxn modelId="{C9729AD5-2416-4E0F-8045-06F660DC3FCA}" srcId="{F2BED745-7D66-46FC-BD72-DE20C7B6DBEB}" destId="{95DB0902-96B2-4489-869E-9A922AFE93A2}" srcOrd="0" destOrd="0" parTransId="{3C305460-FF76-4EC1-ABA1-61E09BE7C932}" sibTransId="{06F4753F-51AD-4BE1-BB36-E0F666EF0B9F}"/>
    <dgm:cxn modelId="{180A0FE2-922D-4770-B2BF-C33F41C8531D}" type="presOf" srcId="{A9C78913-0E52-412A-9B3D-8414F5674E4B}" destId="{6C313EC7-6710-454D-8483-09F2301F16FA}" srcOrd="1" destOrd="0" presId="urn:microsoft.com/office/officeart/2005/8/layout/vList4"/>
    <dgm:cxn modelId="{8F344DEA-0C94-4898-98AA-26EF6A0A54A6}" type="presOf" srcId="{671F3300-B6E1-4DA8-B63D-7A9C257E99D7}" destId="{7A68EC96-DE50-4151-A712-40C1A2AB30C6}" srcOrd="1" destOrd="1" presId="urn:microsoft.com/office/officeart/2005/8/layout/vList4"/>
    <dgm:cxn modelId="{34FAF5D3-E931-4AEF-856C-3E289EF8D95D}" type="presOf" srcId="{B6E8B6C9-A00F-4DEC-9F99-C19320440339}" destId="{EFB81D36-CCA3-46A7-9D9F-9D3DE4E46FC8}" srcOrd="1" destOrd="2" presId="urn:microsoft.com/office/officeart/2005/8/layout/vList4"/>
    <dgm:cxn modelId="{AC957118-C566-4E5B-AEBA-5C4D71A08855}" srcId="{D0139716-1242-4D21-A7D6-FB9332896BC0}" destId="{F2BED745-7D66-46FC-BD72-DE20C7B6DBEB}" srcOrd="2" destOrd="0" parTransId="{76D05279-4B85-473C-9196-1F6D234D3738}" sibTransId="{0B48289D-E783-41D3-9B75-164DC121911F}"/>
    <dgm:cxn modelId="{E4A93F4D-334D-4D8C-968E-C10CD122B1B5}" type="presOf" srcId="{F2BED745-7D66-46FC-BD72-DE20C7B6DBEB}" destId="{EFB81D36-CCA3-46A7-9D9F-9D3DE4E46FC8}" srcOrd="1" destOrd="0" presId="urn:microsoft.com/office/officeart/2005/8/layout/vList4"/>
    <dgm:cxn modelId="{09BD5B6C-7FD3-4E64-858C-C9145B1BAD98}" srcId="{D0AD8040-4144-4E4D-BE6A-B63E2ECD1869}" destId="{671F3300-B6E1-4DA8-B63D-7A9C257E99D7}" srcOrd="0" destOrd="0" parTransId="{59CCF5AC-4086-4D58-B7C7-59E91330AB6B}" sibTransId="{53B998FB-8C37-4CD8-8942-A5C36079D433}"/>
    <dgm:cxn modelId="{C57A693C-C002-4EA1-86FF-2BDE18FD170A}" type="presOf" srcId="{F2BED745-7D66-46FC-BD72-DE20C7B6DBEB}" destId="{58831281-5238-44E6-BCA2-6B1A6B691D95}" srcOrd="0" destOrd="0" presId="urn:microsoft.com/office/officeart/2005/8/layout/vList4"/>
    <dgm:cxn modelId="{C207FD17-D5AC-45F3-BE9F-8D73AA6A83D2}" type="presOf" srcId="{92C46407-0817-48C3-B87C-53DDD3FBE394}" destId="{6C313EC7-6710-454D-8483-09F2301F16FA}" srcOrd="1" destOrd="1" presId="urn:microsoft.com/office/officeart/2005/8/layout/vList4"/>
    <dgm:cxn modelId="{D9954D12-E5B5-456B-A052-B605FB4697C8}" type="presOf" srcId="{B6E8B6C9-A00F-4DEC-9F99-C19320440339}" destId="{58831281-5238-44E6-BCA2-6B1A6B691D95}" srcOrd="0" destOrd="2" presId="urn:microsoft.com/office/officeart/2005/8/layout/vList4"/>
    <dgm:cxn modelId="{65B5FA00-B3FD-44F1-8483-9EA4A78C53D9}" type="presOf" srcId="{D0139716-1242-4D21-A7D6-FB9332896BC0}" destId="{98FD1079-F6A1-46FB-9CF6-EB58966DC7D6}" srcOrd="0" destOrd="0" presId="urn:microsoft.com/office/officeart/2005/8/layout/vList4"/>
    <dgm:cxn modelId="{D1C619B1-813D-40F4-8EB7-3B8B8D6327A9}" type="presOf" srcId="{A9C78913-0E52-412A-9B3D-8414F5674E4B}" destId="{BB4DE53D-9367-4146-B88C-F2EB63B2B624}" srcOrd="0" destOrd="0" presId="urn:microsoft.com/office/officeart/2005/8/layout/vList4"/>
    <dgm:cxn modelId="{3A8A0D30-BB3F-4670-AE03-AA2E9D53691A}" srcId="{A9C78913-0E52-412A-9B3D-8414F5674E4B}" destId="{92C46407-0817-48C3-B87C-53DDD3FBE394}" srcOrd="0" destOrd="0" parTransId="{A2FA6632-823F-46D6-A1EC-510CC619FDCD}" sibTransId="{A95D310C-0DD9-4E88-A55E-EABA1D165FBF}"/>
    <dgm:cxn modelId="{589161AB-67FE-4C19-8A5A-7C7245879A85}" type="presOf" srcId="{D0AD8040-4144-4E4D-BE6A-B63E2ECD1869}" destId="{7A68EC96-DE50-4151-A712-40C1A2AB30C6}" srcOrd="1" destOrd="0" presId="urn:microsoft.com/office/officeart/2005/8/layout/vList4"/>
    <dgm:cxn modelId="{68650D88-BA94-4EA2-9AE0-359238A24479}" type="presOf" srcId="{95DB0902-96B2-4489-869E-9A922AFE93A2}" destId="{58831281-5238-44E6-BCA2-6B1A6B691D95}" srcOrd="0" destOrd="1" presId="urn:microsoft.com/office/officeart/2005/8/layout/vList4"/>
    <dgm:cxn modelId="{826BF45E-71B6-4F45-AE13-809538199ED9}" type="presOf" srcId="{D0AD8040-4144-4E4D-BE6A-B63E2ECD1869}" destId="{F2028D60-4CC8-4D46-BC1E-4088929EAA65}" srcOrd="0" destOrd="0" presId="urn:microsoft.com/office/officeart/2005/8/layout/vList4"/>
    <dgm:cxn modelId="{966DD7E9-3803-4A51-A274-ADAE335BB387}" srcId="{F2BED745-7D66-46FC-BD72-DE20C7B6DBEB}" destId="{B6E8B6C9-A00F-4DEC-9F99-C19320440339}" srcOrd="1" destOrd="0" parTransId="{8CBC20F3-F97B-4BF7-A6A0-E28C0D504110}" sibTransId="{540B437E-06BF-4529-97F1-83E9ACA27EB0}"/>
    <dgm:cxn modelId="{8E1680AC-DE00-4799-9D0E-EB99749509D0}" srcId="{D0139716-1242-4D21-A7D6-FB9332896BC0}" destId="{D0AD8040-4144-4E4D-BE6A-B63E2ECD1869}" srcOrd="1" destOrd="0" parTransId="{250E05A5-DE89-4ADB-8494-347F0E863D6E}" sibTransId="{0C4F9432-F44E-406F-A684-662018040DC5}"/>
    <dgm:cxn modelId="{3F620B28-46C8-4BFE-89C9-8EE40AB3D9E9}" type="presOf" srcId="{671F3300-B6E1-4DA8-B63D-7A9C257E99D7}" destId="{F2028D60-4CC8-4D46-BC1E-4088929EAA65}" srcOrd="0" destOrd="1" presId="urn:microsoft.com/office/officeart/2005/8/layout/vList4"/>
    <dgm:cxn modelId="{0C1D69B9-5E61-47B0-9033-90320CA30FF8}" srcId="{D0139716-1242-4D21-A7D6-FB9332896BC0}" destId="{A9C78913-0E52-412A-9B3D-8414F5674E4B}" srcOrd="0" destOrd="0" parTransId="{83B09254-B0B7-4355-BB09-959FCE132883}" sibTransId="{76655690-70D6-4ED2-99DA-4CA2F15DCDAF}"/>
    <dgm:cxn modelId="{D8744A4A-FE25-48C5-8D95-25BD03E245CA}" type="presOf" srcId="{95DB0902-96B2-4489-869E-9A922AFE93A2}" destId="{EFB81D36-CCA3-46A7-9D9F-9D3DE4E46FC8}" srcOrd="1" destOrd="1" presId="urn:microsoft.com/office/officeart/2005/8/layout/vList4"/>
    <dgm:cxn modelId="{50B78C63-837A-475B-904A-298A1F686AD6}" type="presOf" srcId="{92C46407-0817-48C3-B87C-53DDD3FBE394}" destId="{BB4DE53D-9367-4146-B88C-F2EB63B2B624}" srcOrd="0" destOrd="1" presId="urn:microsoft.com/office/officeart/2005/8/layout/vList4"/>
    <dgm:cxn modelId="{F0525D60-72A0-48C2-A61F-053019DB04A1}" type="presParOf" srcId="{98FD1079-F6A1-46FB-9CF6-EB58966DC7D6}" destId="{D0E0D039-B3A7-497E-9E2A-115461104570}" srcOrd="0" destOrd="0" presId="urn:microsoft.com/office/officeart/2005/8/layout/vList4"/>
    <dgm:cxn modelId="{29DE4FA5-A9AB-4A16-8AC3-31FFF2B9796A}" type="presParOf" srcId="{D0E0D039-B3A7-497E-9E2A-115461104570}" destId="{BB4DE53D-9367-4146-B88C-F2EB63B2B624}" srcOrd="0" destOrd="0" presId="urn:microsoft.com/office/officeart/2005/8/layout/vList4"/>
    <dgm:cxn modelId="{C8346EF5-BFC7-4176-B9E9-B2D5CBD527E6}" type="presParOf" srcId="{D0E0D039-B3A7-497E-9E2A-115461104570}" destId="{7D580BAF-3B51-466C-90AC-BAEDD536BB54}" srcOrd="1" destOrd="0" presId="urn:microsoft.com/office/officeart/2005/8/layout/vList4"/>
    <dgm:cxn modelId="{7917DF8F-7933-4C12-9449-74C0378679BD}" type="presParOf" srcId="{D0E0D039-B3A7-497E-9E2A-115461104570}" destId="{6C313EC7-6710-454D-8483-09F2301F16FA}" srcOrd="2" destOrd="0" presId="urn:microsoft.com/office/officeart/2005/8/layout/vList4"/>
    <dgm:cxn modelId="{A26C5B8B-6974-443E-BCA5-2901DAD0A7DB}" type="presParOf" srcId="{98FD1079-F6A1-46FB-9CF6-EB58966DC7D6}" destId="{573B13D8-1147-40B3-8F84-D430A9D8CA9F}" srcOrd="1" destOrd="0" presId="urn:microsoft.com/office/officeart/2005/8/layout/vList4"/>
    <dgm:cxn modelId="{B78CF3FB-F856-4EFF-B97D-0830E3786B74}" type="presParOf" srcId="{98FD1079-F6A1-46FB-9CF6-EB58966DC7D6}" destId="{3A9790BB-6046-44C6-84AD-D48B3B40AC55}" srcOrd="2" destOrd="0" presId="urn:microsoft.com/office/officeart/2005/8/layout/vList4"/>
    <dgm:cxn modelId="{C71811BB-C914-4D69-8D27-2E5089ADB5E7}" type="presParOf" srcId="{3A9790BB-6046-44C6-84AD-D48B3B40AC55}" destId="{F2028D60-4CC8-4D46-BC1E-4088929EAA65}" srcOrd="0" destOrd="0" presId="urn:microsoft.com/office/officeart/2005/8/layout/vList4"/>
    <dgm:cxn modelId="{280E651B-C7FC-4651-8A6E-585DC227E973}" type="presParOf" srcId="{3A9790BB-6046-44C6-84AD-D48B3B40AC55}" destId="{2A51D3A9-2232-4438-AF15-72E4E1FE8743}" srcOrd="1" destOrd="0" presId="urn:microsoft.com/office/officeart/2005/8/layout/vList4"/>
    <dgm:cxn modelId="{71D8B2D9-82D1-47F4-95F9-B5B68CA18983}" type="presParOf" srcId="{3A9790BB-6046-44C6-84AD-D48B3B40AC55}" destId="{7A68EC96-DE50-4151-A712-40C1A2AB30C6}" srcOrd="2" destOrd="0" presId="urn:microsoft.com/office/officeart/2005/8/layout/vList4"/>
    <dgm:cxn modelId="{94E2E9E1-C12E-4488-A20C-C7BB9C7875E7}" type="presParOf" srcId="{98FD1079-F6A1-46FB-9CF6-EB58966DC7D6}" destId="{D1E87CCF-2F04-4406-A1FF-F8CF8B3E9602}" srcOrd="3" destOrd="0" presId="urn:microsoft.com/office/officeart/2005/8/layout/vList4"/>
    <dgm:cxn modelId="{00D6E248-A0D2-43CF-97A6-84E82273A6ED}" type="presParOf" srcId="{98FD1079-F6A1-46FB-9CF6-EB58966DC7D6}" destId="{C26B41A9-B3AE-4A3E-B0B7-98521E3B73BF}" srcOrd="4" destOrd="0" presId="urn:microsoft.com/office/officeart/2005/8/layout/vList4"/>
    <dgm:cxn modelId="{59B1CFEC-9D41-4E9A-B907-27B9E82F4000}" type="presParOf" srcId="{C26B41A9-B3AE-4A3E-B0B7-98521E3B73BF}" destId="{58831281-5238-44E6-BCA2-6B1A6B691D95}" srcOrd="0" destOrd="0" presId="urn:microsoft.com/office/officeart/2005/8/layout/vList4"/>
    <dgm:cxn modelId="{88E6C04D-F356-43FB-9C9E-6BE396FDDEFA}" type="presParOf" srcId="{C26B41A9-B3AE-4A3E-B0B7-98521E3B73BF}" destId="{24BFEB80-F46F-4410-B291-10753EA6E2DD}" srcOrd="1" destOrd="0" presId="urn:microsoft.com/office/officeart/2005/8/layout/vList4"/>
    <dgm:cxn modelId="{431C88FB-463F-4211-9005-016EB35DAA27}" type="presParOf" srcId="{C26B41A9-B3AE-4A3E-B0B7-98521E3B73BF}" destId="{EFB81D36-CCA3-46A7-9D9F-9D3DE4E46FC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DE53D-9367-4146-B88C-F2EB63B2B624}">
      <dsp:nvSpPr>
        <dsp:cNvPr id="0" name=""/>
        <dsp:cNvSpPr/>
      </dsp:nvSpPr>
      <dsp:spPr>
        <a:xfrm>
          <a:off x="0" y="23014"/>
          <a:ext cx="10972800" cy="1442290"/>
        </a:xfrm>
        <a:prstGeom prst="roundRect">
          <a:avLst>
            <a:gd name="adj" fmla="val 10000"/>
          </a:avLst>
        </a:prstGeom>
        <a:solidFill>
          <a:srgbClr val="00B0F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n-US" sz="2400" b="1" kern="1200" dirty="0" smtClean="0">
              <a:solidFill>
                <a:schemeClr val="tx1"/>
              </a:solidFill>
              <a:latin typeface="+mn-lt"/>
            </a:rPr>
            <a:t>  </a:t>
          </a:r>
          <a:r>
            <a:rPr lang="en-US" altLang="zh-CN" sz="2400" b="1" kern="1200" dirty="0" smtClean="0">
              <a:solidFill>
                <a:schemeClr val="tx1"/>
              </a:solidFill>
              <a:latin typeface="Verdana" panose="020B0604030504040204" pitchFamily="34" charset="0"/>
              <a:ea typeface="Verdana" panose="020B0604030504040204" pitchFamily="34" charset="0"/>
            </a:rPr>
            <a:t>Issues in loss recovery </a:t>
          </a:r>
          <a:endParaRPr lang="zh-CN" sz="2400" kern="1200" dirty="0">
            <a:solidFill>
              <a:schemeClr val="tx1"/>
            </a:solidFill>
            <a:latin typeface="Verdana" panose="020B0604030504040204" pitchFamily="34" charset="0"/>
          </a:endParaRPr>
        </a:p>
        <a:p>
          <a:pPr marL="171450" lvl="1" indent="-171450" algn="just" defTabSz="800100">
            <a:lnSpc>
              <a:spcPct val="100000"/>
            </a:lnSpc>
            <a:spcBef>
              <a:spcPct val="0"/>
            </a:spcBef>
            <a:spcAft>
              <a:spcPct val="15000"/>
            </a:spcAft>
            <a:buChar char="••"/>
          </a:pPr>
          <a:r>
            <a:rPr lang="en-US" altLang="zh-CN" sz="1800" kern="1200" dirty="0" smtClean="0">
              <a:solidFill>
                <a:schemeClr val="tx1"/>
              </a:solidFill>
              <a:latin typeface="Verdana" panose="020B0604030504040204" pitchFamily="34" charset="0"/>
              <a:ea typeface="Verdana" panose="020B0604030504040204" pitchFamily="34" charset="0"/>
              <a:cs typeface="Times New Roman" pitchFamily="18" charset="0"/>
            </a:rPr>
            <a:t>Reducing</a:t>
          </a:r>
          <a:r>
            <a:rPr lang="zh-CN" altLang="en-US" sz="1800" kern="1200" dirty="0" smtClean="0">
              <a:solidFill>
                <a:schemeClr val="tx1"/>
              </a:solidFill>
              <a:latin typeface="Verdana" panose="020B0604030504040204" pitchFamily="34" charset="0"/>
              <a:ea typeface="Verdana" panose="020B0604030504040204" pitchFamily="34" charset="0"/>
              <a:cs typeface="Times New Roman" pitchFamily="18" charset="0"/>
            </a:rPr>
            <a:t> </a:t>
          </a:r>
          <a:r>
            <a:rPr lang="en-US" altLang="x-none" sz="1800" kern="1200" dirty="0" smtClean="0">
              <a:solidFill>
                <a:schemeClr val="tx1"/>
              </a:solidFill>
              <a:latin typeface="Verdana" panose="020B0604030504040204" pitchFamily="34" charset="0"/>
              <a:ea typeface="Verdana" panose="020B0604030504040204" pitchFamily="34" charset="0"/>
              <a:cs typeface="Times New Roman" pitchFamily="18" charset="0"/>
            </a:rPr>
            <a:t>ACK frequency enlarge</a:t>
          </a:r>
          <a:r>
            <a:rPr lang="en-US" altLang="zh-CN" sz="1800" kern="1200" dirty="0" smtClean="0">
              <a:solidFill>
                <a:schemeClr val="tx1"/>
              </a:solidFill>
              <a:latin typeface="Verdana" panose="020B0604030504040204" pitchFamily="34" charset="0"/>
              <a:ea typeface="Verdana" panose="020B0604030504040204" pitchFamily="34" charset="0"/>
              <a:cs typeface="Times New Roman" pitchFamily="18" charset="0"/>
            </a:rPr>
            <a:t>s</a:t>
          </a:r>
          <a:r>
            <a:rPr lang="en-US" altLang="x-none" sz="1800" kern="1200" dirty="0" smtClean="0">
              <a:solidFill>
                <a:schemeClr val="tx1"/>
              </a:solidFill>
              <a:latin typeface="Verdana" panose="020B0604030504040204" pitchFamily="34" charset="0"/>
              <a:ea typeface="Verdana" panose="020B0604030504040204" pitchFamily="34" charset="0"/>
              <a:cs typeface="Times New Roman" pitchFamily="18" charset="0"/>
            </a:rPr>
            <a:t> feedback delay upon loss event</a:t>
          </a:r>
          <a:r>
            <a:rPr lang="en-US" altLang="zh-CN" sz="1800" kern="1200" dirty="0" smtClean="0">
              <a:solidFill>
                <a:schemeClr val="tx1"/>
              </a:solidFill>
              <a:latin typeface="Verdana" panose="020B0604030504040204" pitchFamily="34" charset="0"/>
              <a:ea typeface="Verdana" panose="020B0604030504040204" pitchFamily="34" charset="0"/>
              <a:cs typeface="Times New Roman" pitchFamily="18" charset="0"/>
            </a:rPr>
            <a:t>s</a:t>
          </a:r>
          <a:r>
            <a:rPr lang="en-US" altLang="x-none" sz="1800" kern="1200" dirty="0" smtClean="0">
              <a:solidFill>
                <a:schemeClr val="tx1"/>
              </a:solidFill>
              <a:latin typeface="Verdana" panose="020B0604030504040204" pitchFamily="34" charset="0"/>
              <a:ea typeface="Verdana" panose="020B0604030504040204" pitchFamily="34" charset="0"/>
              <a:cs typeface="Times New Roman" pitchFamily="18" charset="0"/>
            </a:rPr>
            <a:t>.  ACK loss or retransmission loss doubles the delay</a:t>
          </a:r>
          <a:endParaRPr lang="zh-CN" sz="1800" kern="1200" dirty="0">
            <a:solidFill>
              <a:schemeClr val="tx1"/>
            </a:solidFill>
            <a:latin typeface="Verdana" panose="020B0604030504040204" pitchFamily="34" charset="0"/>
          </a:endParaRPr>
        </a:p>
      </dsp:txBody>
      <dsp:txXfrm>
        <a:off x="2360487" y="23014"/>
        <a:ext cx="8612312" cy="1442290"/>
      </dsp:txXfrm>
    </dsp:sp>
    <dsp:sp modelId="{7D580BAF-3B51-466C-90AC-BAEDD536BB54}">
      <dsp:nvSpPr>
        <dsp:cNvPr id="0" name=""/>
        <dsp:cNvSpPr/>
      </dsp:nvSpPr>
      <dsp:spPr>
        <a:xfrm>
          <a:off x="165927" y="179664"/>
          <a:ext cx="2194560" cy="114041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F2028D60-4CC8-4D46-BC1E-4088929EAA65}">
      <dsp:nvSpPr>
        <dsp:cNvPr id="0" name=""/>
        <dsp:cNvSpPr/>
      </dsp:nvSpPr>
      <dsp:spPr>
        <a:xfrm>
          <a:off x="0" y="1608218"/>
          <a:ext cx="10972800" cy="1334703"/>
        </a:xfrm>
        <a:prstGeom prst="roundRect">
          <a:avLst>
            <a:gd name="adj" fmla="val 10000"/>
          </a:avLst>
        </a:prstGeom>
        <a:solidFill>
          <a:srgbClr val="92D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lvl="0" algn="just" defTabSz="1066800">
            <a:lnSpc>
              <a:spcPct val="90000"/>
            </a:lnSpc>
            <a:spcBef>
              <a:spcPct val="0"/>
            </a:spcBef>
            <a:spcAft>
              <a:spcPct val="35000"/>
            </a:spcAft>
          </a:pPr>
          <a:r>
            <a:rPr lang="en-US" sz="2400" b="1" kern="1200" dirty="0" smtClean="0">
              <a:solidFill>
                <a:schemeClr val="tx1"/>
              </a:solidFill>
              <a:latin typeface="+mn-lt"/>
            </a:rPr>
            <a:t>  </a:t>
          </a:r>
          <a:r>
            <a:rPr lang="en-US" altLang="zh-CN" sz="2400" b="1" kern="1200" dirty="0" smtClean="0">
              <a:solidFill>
                <a:schemeClr val="tx1"/>
              </a:solidFill>
              <a:latin typeface="Verdana" panose="020B0604030504040204" pitchFamily="34" charset="0"/>
              <a:ea typeface="Verdana" panose="020B0604030504040204" pitchFamily="34" charset="0"/>
            </a:rPr>
            <a:t>Issues in round-trip timing</a:t>
          </a:r>
          <a:endParaRPr lang="zh-CN" sz="2400" kern="1200" dirty="0">
            <a:solidFill>
              <a:schemeClr val="tx1"/>
            </a:solidFill>
            <a:latin typeface="Verdana" panose="020B0604030504040204" pitchFamily="34" charset="0"/>
          </a:endParaRPr>
        </a:p>
        <a:p>
          <a:pPr marL="171450" lvl="1" indent="-171450" algn="just" defTabSz="800100">
            <a:lnSpc>
              <a:spcPct val="100000"/>
            </a:lnSpc>
            <a:spcBef>
              <a:spcPct val="0"/>
            </a:spcBef>
            <a:spcAft>
              <a:spcPts val="0"/>
            </a:spcAft>
            <a:buChar char="••"/>
          </a:pPr>
          <a:r>
            <a:rPr lang="en-US" altLang="x-none" sz="1800" kern="1200" dirty="0" smtClean="0">
              <a:solidFill>
                <a:schemeClr val="tx1"/>
              </a:solidFill>
              <a:latin typeface="Verdana" panose="020B0604030504040204" pitchFamily="34" charset="0"/>
              <a:ea typeface="Verdana" panose="020B0604030504040204" pitchFamily="34" charset="0"/>
              <a:cs typeface="Times New Roman" pitchFamily="18" charset="0"/>
            </a:rPr>
            <a:t>Generating only one RTT sample among multiple packets is likely to result in biases</a:t>
          </a:r>
          <a:endParaRPr lang="zh-CN" sz="1800" kern="1200" dirty="0">
            <a:solidFill>
              <a:schemeClr val="tx1"/>
            </a:solidFill>
            <a:latin typeface="Verdana" panose="020B0604030504040204" pitchFamily="34" charset="0"/>
          </a:endParaRPr>
        </a:p>
      </dsp:txBody>
      <dsp:txXfrm>
        <a:off x="2360487" y="1608218"/>
        <a:ext cx="8612312" cy="1334703"/>
      </dsp:txXfrm>
    </dsp:sp>
    <dsp:sp modelId="{2A51D3A9-2232-4438-AF15-72E4E1FE8743}">
      <dsp:nvSpPr>
        <dsp:cNvPr id="0" name=""/>
        <dsp:cNvSpPr/>
      </dsp:nvSpPr>
      <dsp:spPr>
        <a:xfrm>
          <a:off x="165927" y="1717569"/>
          <a:ext cx="2194560" cy="111600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 r="-2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8831281-5238-44E6-BCA2-6B1A6B691D95}">
      <dsp:nvSpPr>
        <dsp:cNvPr id="0" name=""/>
        <dsp:cNvSpPr/>
      </dsp:nvSpPr>
      <dsp:spPr>
        <a:xfrm>
          <a:off x="0" y="3063352"/>
          <a:ext cx="10972800" cy="1659274"/>
        </a:xfrm>
        <a:prstGeom prst="roundRect">
          <a:avLst>
            <a:gd name="adj" fmla="val 10000"/>
          </a:avLst>
        </a:prstGeom>
        <a:solidFill>
          <a:srgbClr val="F7836A"/>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en-US" sz="2400" b="1" kern="1200" dirty="0" smtClean="0">
              <a:solidFill>
                <a:schemeClr val="tx1"/>
              </a:solidFill>
              <a:latin typeface="Verdana" panose="020B0604030504040204" pitchFamily="34" charset="0"/>
              <a:ea typeface="Verdana" panose="020B0604030504040204" pitchFamily="34" charset="0"/>
            </a:rPr>
            <a:t>  </a:t>
          </a:r>
          <a:r>
            <a:rPr lang="en-US" altLang="zh-CN" sz="2400" b="1" kern="1200" dirty="0" smtClean="0">
              <a:solidFill>
                <a:schemeClr val="tx1"/>
              </a:solidFill>
              <a:latin typeface="Verdana" panose="020B0604030504040204" pitchFamily="34" charset="0"/>
              <a:ea typeface="Verdana" panose="020B0604030504040204" pitchFamily="34" charset="0"/>
            </a:rPr>
            <a:t>Issues in send rate control</a:t>
          </a:r>
          <a:endParaRPr lang="zh-CN" sz="2400" kern="1200" dirty="0">
            <a:solidFill>
              <a:schemeClr val="tx1"/>
            </a:solidFill>
            <a:latin typeface="Verdana" panose="020B0604030504040204" pitchFamily="34" charset="0"/>
          </a:endParaRPr>
        </a:p>
        <a:p>
          <a:pPr marL="171450" lvl="1" indent="-171450" algn="just" defTabSz="800100">
            <a:lnSpc>
              <a:spcPct val="100000"/>
            </a:lnSpc>
            <a:spcBef>
              <a:spcPct val="0"/>
            </a:spcBef>
            <a:spcAft>
              <a:spcPct val="15000"/>
            </a:spcAft>
            <a:buChar char="••"/>
          </a:pPr>
          <a:r>
            <a:rPr lang="en-US" altLang="x-none" sz="1800" kern="1200" dirty="0" smtClean="0">
              <a:solidFill>
                <a:schemeClr val="tx1"/>
              </a:solidFill>
              <a:latin typeface="Verdana" panose="020B0604030504040204" pitchFamily="34" charset="0"/>
              <a:ea typeface="Verdana" panose="020B0604030504040204" pitchFamily="34" charset="0"/>
              <a:cs typeface="Times New Roman" pitchFamily="18" charset="0"/>
            </a:rPr>
            <a:t>CC: The fewer ACKs sent, the larger the bursts of packets released</a:t>
          </a:r>
          <a:endParaRPr lang="zh-CN" sz="1800" kern="1200" dirty="0">
            <a:solidFill>
              <a:schemeClr val="tx1"/>
            </a:solidFill>
            <a:latin typeface="Verdana" panose="020B0604030504040204" pitchFamily="34" charset="0"/>
          </a:endParaRPr>
        </a:p>
        <a:p>
          <a:pPr marL="171450" lvl="1" indent="-171450" algn="l" defTabSz="800100">
            <a:lnSpc>
              <a:spcPct val="100000"/>
            </a:lnSpc>
            <a:spcBef>
              <a:spcPct val="0"/>
            </a:spcBef>
            <a:spcAft>
              <a:spcPct val="15000"/>
            </a:spcAft>
            <a:buChar char="••"/>
          </a:pPr>
          <a:r>
            <a:rPr lang="en-US" altLang="x-none" sz="1800" kern="1200" dirty="0" smtClean="0">
              <a:solidFill>
                <a:schemeClr val="tx1"/>
              </a:solidFill>
              <a:latin typeface="Verdana" panose="020B0604030504040204" pitchFamily="34" charset="0"/>
              <a:ea typeface="Verdana" panose="020B0604030504040204" pitchFamily="34" charset="0"/>
              <a:cs typeface="Times New Roman" pitchFamily="18" charset="0"/>
            </a:rPr>
            <a:t>FC: Delay acknowledging packet receipts and  reporting rwnd, resulting in feedback lags and bandwidth under-utilization</a:t>
          </a:r>
          <a:endParaRPr lang="zh-CN" altLang="x-none" sz="1800" kern="1200" dirty="0" smtClean="0">
            <a:solidFill>
              <a:schemeClr val="tx1"/>
            </a:solidFill>
            <a:latin typeface="Verdana" panose="020B0604030504040204" pitchFamily="34" charset="0"/>
            <a:cs typeface="Times New Roman" pitchFamily="18" charset="0"/>
          </a:endParaRPr>
        </a:p>
      </dsp:txBody>
      <dsp:txXfrm>
        <a:off x="2360487" y="3063352"/>
        <a:ext cx="8612312" cy="1659274"/>
      </dsp:txXfrm>
    </dsp:sp>
    <dsp:sp modelId="{24BFEB80-F46F-4410-B291-10753EA6E2DD}">
      <dsp:nvSpPr>
        <dsp:cNvPr id="0" name=""/>
        <dsp:cNvSpPr/>
      </dsp:nvSpPr>
      <dsp:spPr>
        <a:xfrm>
          <a:off x="165927" y="3223565"/>
          <a:ext cx="2194560" cy="132741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1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049119"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0A8A52-F1C0-4AA3-BE51-8D5FE75BAACD}" type="datetimeFigureOut">
              <a:rPr lang="zh-CN" altLang="en-US" smtClean="0"/>
              <a:t>20/7/22</a:t>
            </a:fld>
            <a:endParaRPr lang="zh-CN" altLang="en-US"/>
          </a:p>
        </p:txBody>
      </p:sp>
      <p:sp>
        <p:nvSpPr>
          <p:cNvPr id="1049120"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21"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22"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1049123"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21C66E-145F-45C1-A05E-25E71E1958E1}" type="slidenum">
              <a:rPr lang="zh-CN" altLang="en-US" smtClean="0"/>
              <a:t>‹#›</a:t>
            </a:fld>
            <a:endParaRPr lang="zh-CN" altLang="en-US"/>
          </a:p>
        </p:txBody>
      </p:sp>
    </p:spTree>
    <p:extLst>
      <p:ext uri="{BB962C8B-B14F-4D97-AF65-F5344CB8AC3E}">
        <p14:creationId xmlns:p14="http://schemas.microsoft.com/office/powerpoint/2010/main" val="176446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Hi, my</a:t>
            </a:r>
            <a:r>
              <a:rPr lang="zh-CN" altLang="en-US" baseline="0" dirty="0" smtClean="0"/>
              <a:t> </a:t>
            </a:r>
            <a:r>
              <a:rPr lang="en-US" altLang="zh-CN" baseline="0" dirty="0" smtClean="0"/>
              <a:t>name</a:t>
            </a:r>
            <a:r>
              <a:rPr lang="zh-CN" altLang="en-US" baseline="0" dirty="0" smtClean="0"/>
              <a:t> </a:t>
            </a:r>
            <a:r>
              <a:rPr lang="en-US" altLang="zh-CN" baseline="0" dirty="0" smtClean="0"/>
              <a:t>is</a:t>
            </a:r>
            <a:r>
              <a:rPr lang="zh-CN" altLang="en-US" baseline="0" dirty="0" smtClean="0"/>
              <a:t> </a:t>
            </a:r>
            <a:r>
              <a:rPr lang="en-US" altLang="zh-CN" dirty="0" smtClean="0"/>
              <a:t>Tong Li. Today I am going to introduce</a:t>
            </a:r>
            <a:r>
              <a:rPr lang="en-US" altLang="zh-CN" baseline="0" dirty="0" smtClean="0"/>
              <a:t> TACK: Improving Wireless Transport Performance by Taming Acknowledgments.</a:t>
            </a:r>
            <a:endParaRPr lang="en-US" altLang="zh-CN"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1</a:t>
            </a:fld>
            <a:endParaRPr lang="zh-CN" altLang="en-US"/>
          </a:p>
        </p:txBody>
      </p:sp>
    </p:spTree>
    <p:extLst>
      <p:ext uri="{BB962C8B-B14F-4D97-AF65-F5344CB8AC3E}">
        <p14:creationId xmlns:p14="http://schemas.microsoft.com/office/powerpoint/2010/main" val="62895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To control ACK frequency in the context of network dynamics, we combine the above two ways to minimize ACK frequency.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【】When data throughput is high,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ACK frequency is bounded. On the other hand,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【】when data throughput is 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ACK frequency is reduced proportionally. </a:t>
            </a:r>
            <a:endParaRPr lang="en-US" altLang="zh-CN" dirty="0" smtClean="0"/>
          </a:p>
          <a:p>
            <a:endParaRPr lang="en-US" altLang="zh-CN" dirty="0" smtClean="0"/>
          </a:p>
          <a:p>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10</a:t>
            </a:fld>
            <a:endParaRPr lang="zh-CN" altLang="en-US"/>
          </a:p>
        </p:txBody>
      </p:sp>
    </p:spTree>
    <p:extLst>
      <p:ext uri="{BB962C8B-B14F-4D97-AF65-F5344CB8AC3E}">
        <p14:creationId xmlns:p14="http://schemas.microsoft.com/office/powerpoint/2010/main" val="677681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We propose TACK, an instance whose frequency is decided by </a:t>
            </a:r>
            <a:r>
              <a:rPr lang="en-US" altLang="zh-CN" sz="1200" b="0" i="0" u="none" strike="noStrike" kern="1200" baseline="0" dirty="0" err="1" smtClean="0">
                <a:solidFill>
                  <a:schemeClr val="tx1"/>
                </a:solidFill>
                <a:latin typeface="+mn-lt"/>
                <a:ea typeface="+mn-ea"/>
                <a:cs typeface="+mn-cs"/>
              </a:rPr>
              <a:t>bdp</a:t>
            </a:r>
            <a:r>
              <a:rPr lang="en-US" altLang="zh-CN" sz="1200" b="0" i="0" u="none" strike="noStrike" kern="1200" baseline="0" dirty="0" smtClean="0">
                <a:solidFill>
                  <a:schemeClr val="tx1"/>
                </a:solidFill>
                <a:latin typeface="+mn-lt"/>
                <a:ea typeface="+mn-ea"/>
                <a:cs typeface="+mn-cs"/>
              </a:rPr>
              <a:t>, the bandwidth and delay product.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【】Qualitatively,</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TACK applies periodic ACK when </a:t>
            </a:r>
            <a:r>
              <a:rPr lang="en-US" altLang="zh-CN" sz="1200" b="0" i="0" u="none" strike="noStrike" kern="1200" baseline="0" dirty="0" err="1" smtClean="0">
                <a:solidFill>
                  <a:schemeClr val="tx1"/>
                </a:solidFill>
                <a:latin typeface="+mn-lt"/>
                <a:ea typeface="+mn-ea"/>
                <a:cs typeface="+mn-cs"/>
              </a:rPr>
              <a:t>bdp</a:t>
            </a:r>
            <a:r>
              <a:rPr lang="en-US" altLang="zh-CN" sz="1200" b="0" i="0" u="none" strike="noStrike" kern="1200" baseline="0" dirty="0" smtClean="0">
                <a:solidFill>
                  <a:schemeClr val="tx1"/>
                </a:solidFill>
                <a:latin typeface="+mn-lt"/>
                <a:ea typeface="+mn-ea"/>
                <a:cs typeface="+mn-cs"/>
              </a:rPr>
              <a:t> is large,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【】and falls back to byte-counting ACK when </a:t>
            </a:r>
            <a:r>
              <a:rPr lang="en-US" altLang="zh-CN" sz="1200" b="0" i="0" u="none" strike="noStrike" kern="1200" baseline="0" dirty="0" err="1" smtClean="0">
                <a:solidFill>
                  <a:schemeClr val="tx1"/>
                </a:solidFill>
                <a:latin typeface="+mn-lt"/>
                <a:ea typeface="+mn-ea"/>
                <a:cs typeface="+mn-cs"/>
              </a:rPr>
              <a:t>bdp</a:t>
            </a:r>
            <a:r>
              <a:rPr lang="en-US" altLang="zh-CN" sz="1200" b="0" i="0" u="none" strike="noStrike" kern="1200" baseline="0" dirty="0" smtClean="0">
                <a:solidFill>
                  <a:schemeClr val="tx1"/>
                </a:solidFill>
                <a:latin typeface="+mn-lt"/>
                <a:ea typeface="+mn-ea"/>
                <a:cs typeface="+mn-cs"/>
              </a:rPr>
              <a:t> is small.</a:t>
            </a:r>
            <a:endParaRPr lang="en-US" altLang="zh-CN" dirty="0" smtClean="0"/>
          </a:p>
          <a:p>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11</a:t>
            </a:fld>
            <a:endParaRPr lang="zh-CN" altLang="en-US"/>
          </a:p>
        </p:txBody>
      </p:sp>
    </p:spTree>
    <p:extLst>
      <p:ext uri="{BB962C8B-B14F-4D97-AF65-F5344CB8AC3E}">
        <p14:creationId xmlns:p14="http://schemas.microsoft.com/office/powerpoint/2010/main" val="124018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smtClean="0">
                <a:latin typeface="微软雅黑" pitchFamily="34" charset="-122"/>
                <a:ea typeface="微软雅黑" pitchFamily="34" charset="-122"/>
              </a:rPr>
              <a:t>To better estimate TACK’s “positive effect” </a:t>
            </a:r>
            <a:r>
              <a:rPr lang="en-US" altLang="zh-CN" sz="1200" b="0" i="0" u="none" strike="noStrike" kern="1200" baseline="0" dirty="0" smtClean="0">
                <a:solidFill>
                  <a:schemeClr val="tx1"/>
                </a:solidFill>
                <a:latin typeface="+mn-lt"/>
                <a:ea typeface="+mn-ea"/>
                <a:cs typeface="+mn-cs"/>
              </a:rPr>
              <a:t>over various wireless links</a:t>
            </a:r>
            <a:r>
              <a:rPr lang="en-US" altLang="zh-CN" sz="1200" kern="0" dirty="0" smtClean="0">
                <a:latin typeface="微软雅黑" pitchFamily="34" charset="-122"/>
                <a:ea typeface="微软雅黑" pitchFamily="34" charset="-122"/>
              </a:rPr>
              <a:t>, we build a UDP-based tool to assure that there is no “negative effect”</a:t>
            </a:r>
            <a:r>
              <a:rPr lang="en-US" altLang="zh-CN" sz="1200" b="0" i="0" u="none" strike="noStrike" kern="1200" baseline="0" dirty="0" smtClean="0">
                <a:solidFill>
                  <a:schemeClr val="tx1"/>
                </a:solidFill>
                <a:latin typeface="+mn-lt"/>
                <a:ea typeface="+mn-ea"/>
                <a:cs typeface="+mn-cs"/>
              </a:rPr>
              <a:t>. The sender keeps sending large UDP packets, and the receiver has implemented various ACK thinning technologies including TACK. When the trigger condition is met, the receiver sends one small UDP packet as an ACK. </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12</a:t>
            </a:fld>
            <a:endParaRPr lang="zh-CN" altLang="en-US"/>
          </a:p>
        </p:txBody>
      </p:sp>
    </p:spTree>
    <p:extLst>
      <p:ext uri="{BB962C8B-B14F-4D97-AF65-F5344CB8AC3E}">
        <p14:creationId xmlns:p14="http://schemas.microsoft.com/office/powerpoint/2010/main" val="102816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result is that </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more number of ACKs are reduced in the case of a faster physical rate. </a:t>
            </a:r>
          </a:p>
          <a:p>
            <a:r>
              <a:rPr lang="en-US" altLang="zh-CN" sz="1200" b="0" i="0" u="none" strike="noStrike" kern="1200" baseline="0" dirty="0" smtClean="0">
                <a:solidFill>
                  <a:schemeClr val="tx1"/>
                </a:solidFill>
                <a:latin typeface="+mn-lt"/>
                <a:ea typeface="+mn-ea"/>
                <a:cs typeface="+mn-cs"/>
              </a:rPr>
              <a:t>【】For example, TACK has the same frequency as TCP’s delayed ACK over 802.11b links with a small RTT. </a:t>
            </a:r>
          </a:p>
          <a:p>
            <a:r>
              <a:rPr lang="en-US" altLang="zh-CN" sz="1200" b="0" i="0" u="none" strike="noStrike" kern="1200" baseline="0" dirty="0" smtClean="0">
                <a:solidFill>
                  <a:schemeClr val="tx1"/>
                </a:solidFill>
                <a:latin typeface="+mn-lt"/>
                <a:ea typeface="+mn-ea"/>
                <a:cs typeface="+mn-cs"/>
              </a:rPr>
              <a:t>【】However, for the 802.11ac links, the frequency of TACK has dropped two orders of magnitude when RTT is 10ms </a:t>
            </a:r>
          </a:p>
          <a:p>
            <a:r>
              <a:rPr lang="en-US" altLang="zh-CN" sz="1200" b="0" i="0" u="none" strike="noStrike" kern="1200" baseline="0" dirty="0" smtClean="0">
                <a:solidFill>
                  <a:schemeClr val="tx1"/>
                </a:solidFill>
                <a:latin typeface="+mn-lt"/>
                <a:ea typeface="+mn-ea"/>
                <a:cs typeface="+mn-cs"/>
              </a:rPr>
              <a:t>【】and three orders of magnitude when RTT is 80 </a:t>
            </a:r>
            <a:r>
              <a:rPr lang="en-US" altLang="zh-CN" sz="1200" b="0" i="0" u="none" strike="noStrike" kern="1200" baseline="0" dirty="0" err="1" smtClean="0">
                <a:solidFill>
                  <a:schemeClr val="tx1"/>
                </a:solidFill>
                <a:latin typeface="+mn-lt"/>
                <a:ea typeface="+mn-ea"/>
                <a:cs typeface="+mn-cs"/>
              </a:rPr>
              <a:t>ms.</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13</a:t>
            </a:fld>
            <a:endParaRPr lang="zh-CN" altLang="en-US"/>
          </a:p>
        </p:txBody>
      </p:sp>
    </p:spTree>
    <p:extLst>
      <p:ext uri="{BB962C8B-B14F-4D97-AF65-F5344CB8AC3E}">
        <p14:creationId xmlns:p14="http://schemas.microsoft.com/office/powerpoint/2010/main" val="152826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Ideally, links with faster physical rate enlarge goodput improvement. TACK approaches the transport upper bound with a minimized ACK frequency.</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14</a:t>
            </a:fld>
            <a:endParaRPr lang="zh-CN" altLang="en-US"/>
          </a:p>
        </p:txBody>
      </p:sp>
    </p:spTree>
    <p:extLst>
      <p:ext uri="{BB962C8B-B14F-4D97-AF65-F5344CB8AC3E}">
        <p14:creationId xmlns:p14="http://schemas.microsoft.com/office/powerpoint/2010/main" val="3679465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To apply TACK without </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negative effect</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 we list several major issues to handle in terms of loss recovery, round-trip timing, </a:t>
            </a:r>
            <a:endParaRPr lang="zh-CN" alt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and send rate control including congestion control and flow control.</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Next,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we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will</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give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some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case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studies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to</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better</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understand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these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issues.</a:t>
            </a:r>
          </a:p>
        </p:txBody>
      </p:sp>
      <p:sp>
        <p:nvSpPr>
          <p:cNvPr id="4" name="灯片编号占位符 3"/>
          <p:cNvSpPr>
            <a:spLocks noGrp="1"/>
          </p:cNvSpPr>
          <p:nvPr>
            <p:ph type="sldNum" sz="quarter" idx="10"/>
          </p:nvPr>
        </p:nvSpPr>
        <p:spPr/>
        <p:txBody>
          <a:bodyPr/>
          <a:lstStyle/>
          <a:p>
            <a:fld id="{8E21C66E-145F-45C1-A05E-25E71E1958E1}" type="slidenum">
              <a:rPr lang="zh-CN" altLang="en-US" smtClean="0"/>
              <a:t>15</a:t>
            </a:fld>
            <a:endParaRPr lang="zh-CN" altLang="en-US"/>
          </a:p>
        </p:txBody>
      </p:sp>
    </p:spTree>
    <p:extLst>
      <p:ext uri="{BB962C8B-B14F-4D97-AF65-F5344CB8AC3E}">
        <p14:creationId xmlns:p14="http://schemas.microsoft.com/office/powerpoint/2010/main" val="39142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It is well-known that head-of-line blocking incurs high delay of packet reassembling</a:t>
            </a:r>
            <a:r>
              <a:rPr lang="en-US" altLang="zh-CN" sz="1200" b="0" i="0" kern="1200" dirty="0" smtClean="0">
                <a:solidFill>
                  <a:schemeClr val="tx1"/>
                </a:solidFill>
                <a:effectLst/>
                <a:latin typeface="+mn-lt"/>
                <a:ea typeface="+mn-ea"/>
                <a:cs typeface="+mn-cs"/>
              </a:rPr>
              <a:t> </a:t>
            </a:r>
            <a:r>
              <a:rPr lang="en-US" altLang="zh-CN" sz="1200" b="0" i="0" u="none" strike="noStrike" kern="1200" baseline="0" dirty="0" smtClean="0">
                <a:solidFill>
                  <a:schemeClr val="tx1"/>
                </a:solidFill>
                <a:latin typeface="+mn-lt"/>
                <a:ea typeface="+mn-ea"/>
                <a:cs typeface="+mn-cs"/>
              </a:rPr>
              <a:t>and thus leads to transport performance decline. </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In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case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legacy</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TCP,</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loss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packet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blocks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head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line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with</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8</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subsequent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packets.</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16</a:t>
            </a:fld>
            <a:endParaRPr lang="zh-CN" altLang="en-US"/>
          </a:p>
        </p:txBody>
      </p:sp>
    </p:spTree>
    <p:extLst>
      <p:ext uri="{BB962C8B-B14F-4D97-AF65-F5344CB8AC3E}">
        <p14:creationId xmlns:p14="http://schemas.microsoft.com/office/powerpoint/2010/main" val="166915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Since TACK might be excessively delayed. Applying TACK will further enlarge this delay incurred by head-of-line blocking. In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case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smtClean="0">
                <a:solidFill>
                  <a:schemeClr val="tx1"/>
                </a:solidFill>
                <a:latin typeface="+mn-lt"/>
                <a:ea typeface="+mn-ea"/>
                <a:cs typeface="+mn-cs"/>
              </a:rPr>
              <a:t>TACK,</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loss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packet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blocks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head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line</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with</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97</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subsequent</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packets.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When loss occurs during the TACK interval, the excessive TACK delay disturbs loss detection, resulting in costly retransmission timeouts. TACK loss further aggravates this problem. </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17</a:t>
            </a:fld>
            <a:endParaRPr lang="zh-CN" altLang="en-US"/>
          </a:p>
        </p:txBody>
      </p:sp>
    </p:spTree>
    <p:extLst>
      <p:ext uri="{BB962C8B-B14F-4D97-AF65-F5344CB8AC3E}">
        <p14:creationId xmlns:p14="http://schemas.microsoft.com/office/powerpoint/2010/main" val="2599790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terms</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round-trip</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timing,</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the initial RTT can be computed during handshakes,</a:t>
            </a:r>
          </a:p>
          <a:p>
            <a:r>
              <a:rPr lang="en-US" altLang="zh-CN" sz="1200" b="0" i="0" u="none" strike="noStrike" kern="1200" baseline="0" dirty="0" smtClean="0">
                <a:solidFill>
                  <a:schemeClr val="tx1"/>
                </a:solidFill>
                <a:latin typeface="+mn-lt"/>
                <a:ea typeface="+mn-ea"/>
                <a:cs typeface="+mn-cs"/>
              </a:rPr>
              <a:t>【】after that, the sender calculates an RTT sample upon receiving a TACK. </a:t>
            </a:r>
          </a:p>
          <a:p>
            <a:r>
              <a:rPr lang="en-US" altLang="zh-CN" sz="1200" b="0" i="0" u="none" strike="noStrike" kern="1200" baseline="0" dirty="0" smtClean="0">
                <a:solidFill>
                  <a:schemeClr val="tx1"/>
                </a:solidFill>
                <a:latin typeface="+mn-lt"/>
                <a:ea typeface="+mn-ea"/>
                <a:cs typeface="+mn-cs"/>
              </a:rPr>
              <a:t>【】The problem here is that multiple data packets might be received during the TACK interval, generating only one RTT sample among multiple packets is likely to result in biases. For example, a larger minimum RTT estimate or a smaller maximum RTT estimate. In general, the higher the throughput, the larger the biases. </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18</a:t>
            </a:fld>
            <a:endParaRPr lang="zh-CN" altLang="en-US"/>
          </a:p>
        </p:txBody>
      </p:sp>
    </p:spTree>
    <p:extLst>
      <p:ext uri="{BB962C8B-B14F-4D97-AF65-F5344CB8AC3E}">
        <p14:creationId xmlns:p14="http://schemas.microsoft.com/office/powerpoint/2010/main" val="3180393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Third,</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for</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congestion</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control,</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a burst of packets can be sent in response to a single delayed ACK. Since TACK might be excessively delayed, the burst send pattern may cause larger buffer requirement, higher loss rate, and longer queueing delay if not carefully handled. </a:t>
            </a:r>
          </a:p>
          <a:p>
            <a:endParaRPr lang="en-US" altLang="zh-CN" sz="1200" b="0" i="0" u="none" strike="noStrike" kern="1200" baseline="0" dirty="0" smtClean="0">
              <a:solidFill>
                <a:schemeClr val="tx1"/>
              </a:solidFill>
              <a:latin typeface="+mn-lt"/>
              <a:ea typeface="+mn-ea"/>
              <a:cs typeface="+mn-cs"/>
            </a:endParaRP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19</a:t>
            </a:fld>
            <a:endParaRPr lang="zh-CN" altLang="en-US"/>
          </a:p>
        </p:txBody>
      </p:sp>
    </p:spTree>
    <p:extLst>
      <p:ext uri="{BB962C8B-B14F-4D97-AF65-F5344CB8AC3E}">
        <p14:creationId xmlns:p14="http://schemas.microsoft.com/office/powerpoint/2010/main" val="332894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High-throughput transport over WLAN becomes a demanding requirement with the emergence of applications such as </a:t>
            </a:r>
            <a:r>
              <a:rPr lang="en-US" altLang="zh-CN" sz="1200" kern="0" baseline="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UHD</a:t>
            </a:r>
            <a:r>
              <a:rPr lang="en-US" altLang="zh-CN" sz="12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Arial" pitchFamily="34" charset="0"/>
              </a:rPr>
              <a:t> </a:t>
            </a:r>
            <a:r>
              <a:rPr lang="en-US" altLang="zh-CN" baseline="0" dirty="0" smtClean="0"/>
              <a:t>wireless projection, and VR/AR-based interactive gaming. </a:t>
            </a:r>
          </a:p>
          <a:p>
            <a:r>
              <a:rPr lang="en-US" altLang="zh-CN" sz="1200" b="0" i="0" u="none" strike="noStrike" kern="1200" baseline="0" dirty="0" smtClean="0">
                <a:solidFill>
                  <a:schemeClr val="tx1"/>
                </a:solidFill>
                <a:latin typeface="+mn-lt"/>
                <a:ea typeface="+mn-ea"/>
                <a:cs typeface="+mn-cs"/>
              </a:rPr>
              <a:t>Particularly, the average throughput requirement is 100 </a:t>
            </a:r>
            <a:r>
              <a:rPr lang="en-US" altLang="zh-CN" sz="1200" b="0" i="0" kern="1200" dirty="0" smtClean="0">
                <a:solidFill>
                  <a:schemeClr val="tx1"/>
                </a:solidFill>
                <a:effectLst/>
                <a:latin typeface="+mn-lt"/>
                <a:ea typeface="+mn-ea"/>
                <a:cs typeface="+mn-cs"/>
              </a:rPr>
              <a:t>megabits per second</a:t>
            </a:r>
            <a:r>
              <a:rPr lang="en-US" altLang="zh-CN" sz="1200" b="0" i="0" u="none" strike="noStrike" kern="1200" baseline="0" dirty="0" smtClean="0">
                <a:solidFill>
                  <a:schemeClr val="tx1"/>
                </a:solidFill>
                <a:latin typeface="+mn-lt"/>
                <a:ea typeface="+mn-ea"/>
                <a:cs typeface="+mn-cs"/>
              </a:rPr>
              <a:t> of an 8K video, whose peak throughput requirement might reach 200 </a:t>
            </a:r>
            <a:r>
              <a:rPr lang="en-US" altLang="zh-CN" sz="1200" b="0" i="0" kern="1200" dirty="0" smtClean="0">
                <a:solidFill>
                  <a:schemeClr val="tx1"/>
                </a:solidFill>
                <a:effectLst/>
                <a:latin typeface="+mn-lt"/>
                <a:ea typeface="+mn-ea"/>
                <a:cs typeface="+mn-cs"/>
              </a:rPr>
              <a:t>megabits per second</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For a UHD VR-based application, the throughput even reach 500 </a:t>
            </a:r>
            <a:r>
              <a:rPr lang="en-US" altLang="zh-CN" sz="1200" b="0" i="0" kern="1200" dirty="0" smtClean="0">
                <a:solidFill>
                  <a:schemeClr val="tx1"/>
                </a:solidFill>
                <a:effectLst/>
                <a:latin typeface="+mn-lt"/>
                <a:ea typeface="+mn-ea"/>
                <a:cs typeface="+mn-cs"/>
              </a:rPr>
              <a:t>megabits per second</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It is reported that the average WLAN connection speed in 20,18 was 30 </a:t>
            </a:r>
            <a:r>
              <a:rPr lang="en-US" altLang="zh-CN" sz="1200" b="0" i="0" kern="1200" dirty="0" smtClean="0">
                <a:solidFill>
                  <a:schemeClr val="tx1"/>
                </a:solidFill>
                <a:effectLst/>
                <a:latin typeface="+mn-lt"/>
                <a:ea typeface="+mn-ea"/>
                <a:cs typeface="+mn-cs"/>
              </a:rPr>
              <a:t>megabits per second</a:t>
            </a:r>
            <a:r>
              <a:rPr lang="en-US" altLang="zh-CN" sz="1200" b="0" i="0" u="none" strike="noStrike" kern="1200" baseline="0" dirty="0" smtClean="0">
                <a:solidFill>
                  <a:schemeClr val="tx1"/>
                </a:solidFill>
                <a:latin typeface="+mn-lt"/>
                <a:ea typeface="+mn-ea"/>
                <a:cs typeface="+mn-cs"/>
              </a:rPr>
              <a:t> and will be more than triple by 20,23. Which, however, is still far from satisfactory for UHD-video-based applications.</a:t>
            </a:r>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a:t>
            </a:fld>
            <a:endParaRPr lang="zh-CN" altLang="en-US"/>
          </a:p>
        </p:txBody>
      </p:sp>
    </p:spTree>
    <p:extLst>
      <p:ext uri="{BB962C8B-B14F-4D97-AF65-F5344CB8AC3E}">
        <p14:creationId xmlns:p14="http://schemas.microsoft.com/office/powerpoint/2010/main" val="116972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smtClean="0">
                <a:latin typeface="微软雅黑" pitchFamily="34" charset="-122"/>
                <a:ea typeface="微软雅黑" pitchFamily="34" charset="-122"/>
              </a:rPr>
              <a:t>For</a:t>
            </a:r>
            <a:r>
              <a:rPr lang="zh-CN" altLang="en-US" sz="1200" kern="0" dirty="0" smtClean="0">
                <a:latin typeface="微软雅黑" pitchFamily="34" charset="-122"/>
                <a:ea typeface="微软雅黑" pitchFamily="34" charset="-122"/>
              </a:rPr>
              <a:t> </a:t>
            </a:r>
            <a:r>
              <a:rPr lang="en-US" altLang="zh-CN" sz="1200" kern="0" baseline="0" dirty="0" smtClean="0">
                <a:latin typeface="微软雅黑" pitchFamily="34" charset="-122"/>
                <a:ea typeface="微软雅黑" pitchFamily="34" charset="-122"/>
              </a:rPr>
              <a:t>send</a:t>
            </a:r>
            <a:r>
              <a:rPr lang="zh-CN" altLang="en-US" sz="1200" kern="0" baseline="0" dirty="0" smtClean="0">
                <a:latin typeface="微软雅黑" pitchFamily="34" charset="-122"/>
                <a:ea typeface="微软雅黑" pitchFamily="34" charset="-122"/>
              </a:rPr>
              <a:t> </a:t>
            </a:r>
            <a:r>
              <a:rPr lang="en-US" altLang="zh-CN" sz="1200" kern="0" baseline="0" dirty="0" smtClean="0">
                <a:latin typeface="微软雅黑" pitchFamily="34" charset="-122"/>
                <a:ea typeface="微软雅黑" pitchFamily="34" charset="-122"/>
              </a:rPr>
              <a:t>window</a:t>
            </a:r>
            <a:r>
              <a:rPr lang="zh-CN" altLang="en-US" sz="1200" kern="0" baseline="0" dirty="0" smtClean="0">
                <a:latin typeface="微软雅黑" pitchFamily="34" charset="-122"/>
                <a:ea typeface="微软雅黑" pitchFamily="34" charset="-122"/>
              </a:rPr>
              <a:t> </a:t>
            </a:r>
            <a:r>
              <a:rPr lang="en-US" altLang="zh-CN" sz="1200" kern="0" baseline="0" dirty="0" smtClean="0">
                <a:latin typeface="微软雅黑" pitchFamily="34" charset="-122"/>
                <a:ea typeface="微软雅黑" pitchFamily="34" charset="-122"/>
              </a:rPr>
              <a:t>update,</a:t>
            </a:r>
            <a:r>
              <a:rPr lang="zh-CN" altLang="en-US" sz="1200" kern="0" baseline="0" dirty="0" smtClean="0">
                <a:latin typeface="微软雅黑" pitchFamily="34" charset="-122"/>
                <a:ea typeface="微软雅黑" pitchFamily="34" charset="-122"/>
              </a:rPr>
              <a:t> </a:t>
            </a:r>
            <a:r>
              <a:rPr lang="en-US" altLang="en-US" sz="1200" kern="0" dirty="0" smtClean="0">
                <a:latin typeface="微软雅黑" pitchFamily="34" charset="-122"/>
                <a:ea typeface="微软雅黑" pitchFamily="34" charset="-122"/>
              </a:rPr>
              <a:t>TCP ACKs</a:t>
            </a:r>
            <a:r>
              <a:rPr lang="en-US" altLang="en-US" sz="1200" kern="0" baseline="0" dirty="0" smtClean="0">
                <a:latin typeface="微软雅黑" pitchFamily="34" charset="-122"/>
                <a:ea typeface="微软雅黑" pitchFamily="34" charset="-122"/>
              </a:rPr>
              <a:t> report the </a:t>
            </a:r>
            <a:r>
              <a:rPr lang="en-US" altLang="zh-CN" sz="1200" kern="0" baseline="0" dirty="0" smtClean="0">
                <a:latin typeface="微软雅黑" pitchFamily="34" charset="-122"/>
                <a:ea typeface="微软雅黑" pitchFamily="34" charset="-122"/>
              </a:rPr>
              <a:t>announcement</a:t>
            </a:r>
            <a:r>
              <a:rPr lang="zh-CN" altLang="en-US" sz="1200" kern="0" baseline="0" dirty="0" smtClean="0">
                <a:latin typeface="微软雅黑" pitchFamily="34" charset="-122"/>
                <a:ea typeface="微软雅黑" pitchFamily="34" charset="-122"/>
              </a:rPr>
              <a:t> </a:t>
            </a:r>
            <a:r>
              <a:rPr lang="en-US" altLang="en-US" sz="1200" kern="0" baseline="0" dirty="0" smtClean="0">
                <a:latin typeface="微软雅黑" pitchFamily="34" charset="-122"/>
                <a:ea typeface="微软雅黑" pitchFamily="34" charset="-122"/>
              </a:rPr>
              <a:t>window </a:t>
            </a:r>
            <a:r>
              <a:rPr lang="en-US" altLang="ja-JP" sz="1200" kern="0" dirty="0" smtClean="0">
                <a:latin typeface="微软雅黑" pitchFamily="34" charset="-122"/>
                <a:ea typeface="微软雅黑" pitchFamily="34" charset="-122"/>
              </a:rPr>
              <a:t>in the TCP header for</a:t>
            </a:r>
            <a:r>
              <a:rPr lang="en-US" altLang="ja-JP" sz="1200" kern="0" baseline="0" dirty="0" smtClean="0">
                <a:latin typeface="微软雅黑" pitchFamily="34" charset="-122"/>
                <a:ea typeface="微软雅黑" pitchFamily="34" charset="-122"/>
              </a:rPr>
              <a:t> flow control. Reducing ACK frequency might also </a:t>
            </a:r>
            <a:r>
              <a:rPr lang="en-US" altLang="zh-CN" sz="1200" kern="0" dirty="0" smtClean="0">
                <a:latin typeface="微软雅黑" pitchFamily="34" charset="-122"/>
                <a:ea typeface="微软雅黑" pitchFamily="34" charset="-122"/>
              </a:rPr>
              <a:t>lead</a:t>
            </a:r>
            <a:r>
              <a:rPr lang="en-US" altLang="zh-CN" sz="1200" kern="0" baseline="0" dirty="0" smtClean="0">
                <a:latin typeface="微软雅黑" pitchFamily="34" charset="-122"/>
                <a:ea typeface="微软雅黑" pitchFamily="34" charset="-122"/>
              </a:rPr>
              <a:t> to </a:t>
            </a:r>
            <a:r>
              <a:rPr lang="en-US" altLang="zh-CN" sz="1200" kern="0" dirty="0" smtClean="0">
                <a:latin typeface="微软雅黑" pitchFamily="34" charset="-122"/>
                <a:ea typeface="微软雅黑" pitchFamily="34" charset="-122"/>
              </a:rPr>
              <a:t>feedback lags and bandwidth under-utilization.</a:t>
            </a:r>
            <a:r>
              <a:rPr lang="zh-CN" altLang="en-US" sz="1200" kern="0" dirty="0" smtClean="0">
                <a:latin typeface="微软雅黑" pitchFamily="34" charset="-122"/>
                <a:ea typeface="微软雅黑" pitchFamily="34" charset="-122"/>
              </a:rPr>
              <a:t> </a:t>
            </a:r>
            <a:r>
              <a:rPr lang="en-US" altLang="zh-CN" dirty="0" smtClean="0"/>
              <a:t>For example, TACK is sent every 50 </a:t>
            </a:r>
            <a:r>
              <a:rPr lang="en-US" altLang="zh-CN" dirty="0" err="1" smtClean="0"/>
              <a:t>ms.</a:t>
            </a:r>
            <a:r>
              <a:rPr lang="en-US" altLang="zh-CN" dirty="0" smtClean="0"/>
              <a:t> Assume a TACK notifies a</a:t>
            </a:r>
            <a:r>
              <a:rPr lang="zh-CN" altLang="en-US" dirty="0" smtClean="0"/>
              <a:t> </a:t>
            </a:r>
            <a:r>
              <a:rPr lang="en-US" altLang="zh-CN" dirty="0" smtClean="0"/>
              <a:t>zero</a:t>
            </a:r>
            <a:r>
              <a:rPr lang="zh-CN" altLang="en-US" dirty="0" smtClean="0"/>
              <a:t> </a:t>
            </a:r>
            <a:r>
              <a:rPr lang="en-US" altLang="zh-CN" dirty="0" smtClean="0"/>
              <a:t>window</a:t>
            </a:r>
            <a:r>
              <a:rPr lang="zh-CN" altLang="en-US" dirty="0" smtClean="0"/>
              <a:t> </a:t>
            </a:r>
            <a:r>
              <a:rPr lang="en-US" altLang="zh-CN" dirty="0" smtClean="0"/>
              <a:t>due to the</a:t>
            </a:r>
            <a:r>
              <a:rPr lang="zh-CN" altLang="en-US" dirty="0" smtClean="0"/>
              <a:t> </a:t>
            </a:r>
            <a:r>
              <a:rPr lang="en-US" altLang="zh-CN" dirty="0" smtClean="0"/>
              <a:t>receive buffer runs out, upon receiving this TACK, the sender stops sending data. In the case that the receiver buffer is released 5 </a:t>
            </a:r>
            <a:r>
              <a:rPr lang="en-US" altLang="zh-CN" dirty="0" err="1" smtClean="0"/>
              <a:t>ms</a:t>
            </a:r>
            <a:r>
              <a:rPr lang="en-US" altLang="zh-CN" dirty="0" smtClean="0"/>
              <a:t> after</a:t>
            </a:r>
            <a:r>
              <a:rPr lang="zh-CN" altLang="en-US" dirty="0" smtClean="0"/>
              <a:t> </a:t>
            </a:r>
            <a:r>
              <a:rPr lang="en-US" altLang="zh-CN" dirty="0" smtClean="0"/>
              <a:t>sending</a:t>
            </a:r>
            <a:r>
              <a:rPr lang="zh-CN" altLang="en-US" dirty="0" smtClean="0"/>
              <a:t> </a:t>
            </a:r>
            <a:r>
              <a:rPr lang="en-US" altLang="zh-CN" dirty="0" smtClean="0"/>
              <a:t>TACK1</a:t>
            </a:r>
            <a:r>
              <a:rPr lang="zh-CN" altLang="en-US" baseline="0" dirty="0" smtClean="0"/>
              <a:t> </a:t>
            </a:r>
            <a:r>
              <a:rPr lang="en-US" altLang="zh-CN" dirty="0" smtClean="0"/>
              <a:t>due to loss recovery, the sender continues to be blocked for another 45 </a:t>
            </a:r>
            <a:r>
              <a:rPr lang="en-US" altLang="zh-CN" dirty="0" err="1" smtClean="0"/>
              <a:t>ms</a:t>
            </a:r>
            <a:r>
              <a:rPr lang="en-US" altLang="zh-CN" dirty="0" smtClean="0"/>
              <a:t> until TACK2 is sent, and thus wastes opportunity of sending data. TACK loss further aggravates this issue.</a:t>
            </a:r>
            <a:endParaRPr lang="en-US" altLang="zh-CN" sz="1200" b="0" i="0" u="none" strike="noStrike" kern="1200" baseline="0" dirty="0" smtClean="0">
              <a:solidFill>
                <a:schemeClr val="tx1"/>
              </a:solidFill>
              <a:latin typeface="+mn-lt"/>
              <a:ea typeface="+mn-ea"/>
              <a:cs typeface="+mn-cs"/>
            </a:endParaRP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20</a:t>
            </a:fld>
            <a:endParaRPr lang="zh-CN" altLang="en-US"/>
          </a:p>
        </p:txBody>
      </p:sp>
    </p:spTree>
    <p:extLst>
      <p:ext uri="{BB962C8B-B14F-4D97-AF65-F5344CB8AC3E}">
        <p14:creationId xmlns:p14="http://schemas.microsoft.com/office/powerpoint/2010/main" val="10958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a:t>
            </a:r>
            <a:r>
              <a:rPr lang="zh-CN" altLang="en-US" dirty="0" smtClean="0"/>
              <a:t> </a:t>
            </a:r>
            <a:r>
              <a:rPr lang="en-US" altLang="zh-CN" dirty="0" smtClean="0"/>
              <a:t>summarize,</a:t>
            </a:r>
            <a:r>
              <a:rPr lang="zh-CN" altLang="en-US" baseline="0" dirty="0" smtClean="0"/>
              <a:t> </a:t>
            </a:r>
            <a:r>
              <a:rPr lang="en-US" altLang="zh-CN" baseline="0" dirty="0" smtClean="0"/>
              <a:t>a</a:t>
            </a:r>
            <a:r>
              <a:rPr lang="en-US" altLang="zh-CN" dirty="0" smtClean="0"/>
              <a:t>pplying TACK significantly reduces ACK frequency </a:t>
            </a:r>
            <a:r>
              <a:rPr lang="en-US" altLang="zh-CN" sz="1200" b="0" kern="0" dirty="0" smtClean="0">
                <a:latin typeface="微软雅黑" pitchFamily="34" charset="-122"/>
                <a:ea typeface="微软雅黑" pitchFamily="34" charset="-122"/>
              </a:rPr>
              <a:t>and improves performance ideally</a:t>
            </a:r>
            <a:r>
              <a:rPr lang="en-US" altLang="zh-CN" dirty="0" smtClean="0"/>
              <a:t>. </a:t>
            </a:r>
          </a:p>
          <a:p>
            <a:r>
              <a:rPr lang="en-US" altLang="zh-CN" dirty="0" smtClean="0"/>
              <a:t>【】However, as discussed above, independently applying TACK probably falls short of robust loss recovery, accurate round-trip timing, and effective send rate control. </a:t>
            </a:r>
          </a:p>
          <a:p>
            <a:r>
              <a:rPr lang="en-US" altLang="zh-CN" dirty="0" smtClean="0"/>
              <a:t>【】What we really want, for WLAN, is a full TACK-based acknowledgement mechanism that overcomes the hurdles for applying TACK, using a controlled frequency of ACKs to support efficient transport. There are some notable features of the TACK-based acknowledgement mechanism which are important for reasoning about the differences from legacy TCP. We briefly describe these features below.</a:t>
            </a:r>
            <a:endParaRPr lang="zh-CN" alt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21</a:t>
            </a:fld>
            <a:endParaRPr lang="zh-CN" altLang="en-US"/>
          </a:p>
        </p:txBody>
      </p:sp>
    </p:spTree>
    <p:extLst>
      <p:ext uri="{BB962C8B-B14F-4D97-AF65-F5344CB8AC3E}">
        <p14:creationId xmlns:p14="http://schemas.microsoft.com/office/powerpoint/2010/main" val="144576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 apart from the ACK type of TACK, we also introduce the ACK type of IACK to assure timely feedback upon instant events. IACK and TACK are complementary. IACK assures timely</a:t>
            </a:r>
            <a:r>
              <a:rPr lang="en-US" altLang="zh-CN" baseline="0" dirty="0" smtClean="0"/>
              <a:t> </a:t>
            </a:r>
            <a:r>
              <a:rPr lang="en-US" altLang="zh-CN" dirty="0" smtClean="0"/>
              <a:t>signaling while TACK acts as the last resort mechanism in the case of ACK loss. </a:t>
            </a:r>
          </a:p>
          <a:p>
            <a:r>
              <a:rPr lang="en-US" altLang="zh-CN" dirty="0" smtClean="0"/>
              <a:t>Second, when the loss rate on the ACK path has reached a critical level, TACK should carry more </a:t>
            </a:r>
            <a:r>
              <a:rPr lang="en-US" altLang="zh-CN" sz="1200" b="0" kern="0" dirty="0" smtClean="0">
                <a:latin typeface="微软雅黑" pitchFamily="34" charset="-122"/>
                <a:ea typeface="微软雅黑" pitchFamily="34" charset="-122"/>
              </a:rPr>
              <a:t>information such as contiguous range of lost </a:t>
            </a:r>
            <a:r>
              <a:rPr lang="en-US" altLang="zh-CN" sz="1200" b="0" kern="0" smtClean="0">
                <a:latin typeface="微软雅黑" pitchFamily="34" charset="-122"/>
                <a:ea typeface="微软雅黑" pitchFamily="34" charset="-122"/>
              </a:rPr>
              <a:t>packets</a:t>
            </a:r>
            <a:r>
              <a:rPr lang="zh-CN" altLang="en-US" sz="1200" b="0" kern="0" smtClean="0">
                <a:latin typeface="微软雅黑" pitchFamily="34" charset="-122"/>
                <a:ea typeface="微软雅黑" pitchFamily="34" charset="-122"/>
              </a:rPr>
              <a:t> </a:t>
            </a:r>
            <a:r>
              <a:rPr lang="en-US" altLang="zh-CN" sz="1200" b="0" kern="0" smtClean="0">
                <a:latin typeface="微软雅黑" pitchFamily="34" charset="-122"/>
                <a:ea typeface="微软雅黑" pitchFamily="34" charset="-122"/>
              </a:rPr>
              <a:t>orreceived</a:t>
            </a:r>
            <a:r>
              <a:rPr lang="zh-CN" altLang="en-US" sz="1200" b="0" kern="0" baseline="0" smtClean="0">
                <a:latin typeface="微软雅黑" pitchFamily="34" charset="-122"/>
                <a:ea typeface="微软雅黑" pitchFamily="34" charset="-122"/>
              </a:rPr>
              <a:t> </a:t>
            </a:r>
            <a:r>
              <a:rPr lang="en-US" altLang="zh-CN" sz="1200" b="0" kern="0" baseline="0" dirty="0" smtClean="0">
                <a:latin typeface="微软雅黑" pitchFamily="34" charset="-122"/>
                <a:ea typeface="微软雅黑" pitchFamily="34" charset="-122"/>
              </a:rPr>
              <a:t>packets</a:t>
            </a:r>
            <a:r>
              <a:rPr lang="en-US" altLang="zh-CN" sz="1200" b="0" kern="0" dirty="0" smtClean="0">
                <a:latin typeface="微软雅黑" pitchFamily="34" charset="-122"/>
                <a:ea typeface="微软雅黑" pitchFamily="34" charset="-122"/>
              </a:rPr>
              <a:t>.</a:t>
            </a:r>
          </a:p>
          <a:p>
            <a:r>
              <a:rPr lang="en-US" altLang="zh-CN" sz="1200" b="0" kern="0" dirty="0" smtClean="0">
                <a:latin typeface="微软雅黑" pitchFamily="34" charset="-122"/>
                <a:ea typeface="微软雅黑" pitchFamily="34" charset="-122"/>
              </a:rPr>
              <a:t>With</a:t>
            </a:r>
            <a:r>
              <a:rPr lang="en-US" altLang="zh-CN" sz="1200" b="0" kern="0" baseline="0" dirty="0" smtClean="0">
                <a:latin typeface="微软雅黑" pitchFamily="34" charset="-122"/>
                <a:ea typeface="微软雅黑" pitchFamily="34" charset="-122"/>
              </a:rPr>
              <a:t> more types of ACKs and more necessary information carried in ACKs</a:t>
            </a:r>
            <a:r>
              <a:rPr lang="en-US" altLang="zh-CN" sz="1200" b="0" kern="1200" baseline="0" dirty="0" smtClean="0">
                <a:latin typeface="+mn-lt"/>
                <a:ea typeface="+mn-ea"/>
              </a:rPr>
              <a:t>, the TACK-based acknowledgement mechanism therefore is able to send less number of ACKs but are exactly what are required by transport.</a:t>
            </a:r>
            <a:endParaRPr lang="en-US" altLang="zh-CN" sz="1200" b="0" kern="0" baseline="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8E21C66E-145F-45C1-A05E-25E71E1958E1}" type="slidenum">
              <a:rPr lang="zh-CN" altLang="en-US" smtClean="0"/>
              <a:t>22</a:t>
            </a:fld>
            <a:endParaRPr lang="zh-CN" altLang="en-US"/>
          </a:p>
        </p:txBody>
      </p:sp>
    </p:spTree>
    <p:extLst>
      <p:ext uri="{BB962C8B-B14F-4D97-AF65-F5344CB8AC3E}">
        <p14:creationId xmlns:p14="http://schemas.microsoft.com/office/powerpoint/2010/main" val="1640599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TACK-based protocol design, the advancements in loss recovery, round-trip timing, and send rate control are the most key reasons that TCP’s</a:t>
            </a:r>
            <a:r>
              <a:rPr lang="en-US" altLang="zh-CN" baseline="0" dirty="0" smtClean="0"/>
              <a:t> </a:t>
            </a:r>
            <a:r>
              <a:rPr lang="en-US" altLang="zh-CN" dirty="0" smtClean="0"/>
              <a:t>dependence on frequent ACKs has decreased.</a:t>
            </a:r>
          </a:p>
        </p:txBody>
      </p:sp>
      <p:sp>
        <p:nvSpPr>
          <p:cNvPr id="4" name="灯片编号占位符 3"/>
          <p:cNvSpPr>
            <a:spLocks noGrp="1"/>
          </p:cNvSpPr>
          <p:nvPr>
            <p:ph type="sldNum" sz="quarter" idx="10"/>
          </p:nvPr>
        </p:nvSpPr>
        <p:spPr/>
        <p:txBody>
          <a:bodyPr/>
          <a:lstStyle/>
          <a:p>
            <a:fld id="{8E21C66E-145F-45C1-A05E-25E71E1958E1}" type="slidenum">
              <a:rPr lang="zh-CN" altLang="en-US" smtClean="0"/>
              <a:t>23</a:t>
            </a:fld>
            <a:endParaRPr lang="zh-CN" altLang="en-US"/>
          </a:p>
        </p:txBody>
      </p:sp>
    </p:spTree>
    <p:extLst>
      <p:ext uri="{BB962C8B-B14F-4D97-AF65-F5344CB8AC3E}">
        <p14:creationId xmlns:p14="http://schemas.microsoft.com/office/powerpoint/2010/main" val="2882149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effectLst/>
                <a:latin typeface="+mn-lt"/>
                <a:ea typeface="+mn-ea"/>
                <a:cs typeface="+mn-cs"/>
              </a:rPr>
              <a:t>Take the minimum RTT estimation as an example</a:t>
            </a:r>
            <a:r>
              <a:rPr lang="en-US" altLang="zh-CN" sz="1200" b="0" i="0" kern="1200" dirty="0" smtClean="0">
                <a:solidFill>
                  <a:schemeClr val="tx1"/>
                </a:solidFill>
                <a:effectLst/>
                <a:latin typeface="+mn-lt"/>
                <a:ea typeface="+mn-ea"/>
                <a:cs typeface="+mn-cs"/>
              </a:rPr>
              <a:t>. The legacy way of sender-side</a:t>
            </a:r>
            <a:r>
              <a:rPr lang="en-US" altLang="zh-CN" sz="1200" b="0" i="0" kern="1200" baseline="0" dirty="0" smtClean="0">
                <a:solidFill>
                  <a:schemeClr val="tx1"/>
                </a:solidFill>
                <a:effectLst/>
                <a:latin typeface="+mn-lt"/>
                <a:ea typeface="+mn-ea"/>
                <a:cs typeface="+mn-cs"/>
              </a:rPr>
              <a:t> RTT sampling is </a:t>
            </a:r>
            <a:r>
              <a:rPr lang="en-US" altLang="zh-CN" sz="1200" b="0" i="0" kern="1200" dirty="0" smtClean="0">
                <a:solidFill>
                  <a:schemeClr val="tx1"/>
                </a:solidFill>
                <a:effectLst/>
                <a:latin typeface="+mn-lt"/>
                <a:ea typeface="+mn-ea"/>
                <a:cs typeface="+mn-cs"/>
              </a:rPr>
              <a:t>either inaccurate or expensive. </a:t>
            </a:r>
          </a:p>
          <a:p>
            <a:r>
              <a:rPr lang="en-US" altLang="zh-CN" sz="1200" b="0" i="0" kern="1200" dirty="0" smtClean="0">
                <a:solidFill>
                  <a:schemeClr val="tx1"/>
                </a:solidFill>
                <a:effectLst/>
                <a:latin typeface="+mn-lt"/>
                <a:ea typeface="+mn-ea"/>
                <a:cs typeface="+mn-cs"/>
              </a:rPr>
              <a:t>In this</a:t>
            </a:r>
            <a:r>
              <a:rPr lang="en-US" altLang="zh-CN" sz="1200" b="0" i="0" kern="1200" baseline="0" dirty="0" smtClean="0">
                <a:solidFill>
                  <a:schemeClr val="tx1"/>
                </a:solidFill>
                <a:effectLst/>
                <a:latin typeface="+mn-lt"/>
                <a:ea typeface="+mn-ea"/>
                <a:cs typeface="+mn-cs"/>
              </a:rPr>
              <a:t> paper, we sample the one-way delay at the receiver, and the TACK carries the timestamps for a packet who achieves the minimum one-way delay</a:t>
            </a:r>
            <a:r>
              <a:rPr lang="en-US" altLang="zh-CN" sz="1200" b="0" i="0" kern="1200" dirty="0" smtClean="0">
                <a:solidFill>
                  <a:schemeClr val="tx1"/>
                </a:solidFill>
                <a:effectLst/>
                <a:latin typeface="+mn-lt"/>
                <a:ea typeface="+mn-ea"/>
                <a:cs typeface="+mn-cs"/>
              </a:rPr>
              <a:t>. The sender then generates</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the minimum RTT sample</a:t>
            </a:r>
            <a:r>
              <a:rPr lang="en-US" altLang="zh-CN" sz="1200" b="0" i="0" kern="1200" baseline="0" dirty="0" smtClean="0">
                <a:solidFill>
                  <a:schemeClr val="tx1"/>
                </a:solidFill>
                <a:effectLst/>
                <a:latin typeface="+mn-lt"/>
                <a:ea typeface="+mn-ea"/>
                <a:cs typeface="+mn-cs"/>
              </a:rPr>
              <a:t> according to this TACK</a:t>
            </a:r>
            <a:r>
              <a:rPr lang="en-US" altLang="zh-CN" sz="1200" b="0" i="0" kern="1200" dirty="0" smtClean="0">
                <a:solidFill>
                  <a:schemeClr val="tx1"/>
                </a:solidFill>
                <a:effectLst/>
                <a:latin typeface="+mn-lt"/>
                <a:ea typeface="+mn-ea"/>
                <a:cs typeface="+mn-cs"/>
              </a:rPr>
              <a:t>. </a:t>
            </a:r>
          </a:p>
          <a:p>
            <a:r>
              <a:rPr lang="en-US" altLang="zh-CN" sz="1200" b="0" i="0" kern="1200" dirty="0" smtClean="0">
                <a:solidFill>
                  <a:schemeClr val="tx1"/>
                </a:solidFill>
                <a:effectLst/>
                <a:latin typeface="+mn-lt"/>
                <a:ea typeface="+mn-ea"/>
                <a:cs typeface="+mn-cs"/>
              </a:rPr>
              <a:t>【】Because TACK only carries the necessary information,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TACK-based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protocol</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design</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not only reduces overhead, but also ensures accuracy.</a:t>
            </a:r>
            <a:endParaRPr lang="zh-CN" alt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24</a:t>
            </a:fld>
            <a:endParaRPr lang="zh-CN" altLang="en-US"/>
          </a:p>
        </p:txBody>
      </p:sp>
    </p:spTree>
    <p:extLst>
      <p:ext uri="{BB962C8B-B14F-4D97-AF65-F5344CB8AC3E}">
        <p14:creationId xmlns:p14="http://schemas.microsoft.com/office/powerpoint/2010/main" val="152822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mn-lt"/>
                <a:cs typeface="Times New Roman" pitchFamily="18" charset="0"/>
              </a:rPr>
              <a:t>For</a:t>
            </a:r>
            <a:r>
              <a:rPr lang="zh-CN" altLang="en-US" sz="1200" dirty="0" smtClean="0">
                <a:solidFill>
                  <a:schemeClr val="tx1"/>
                </a:solidFill>
                <a:latin typeface="+mn-lt"/>
                <a:cs typeface="Times New Roman" pitchFamily="18" charset="0"/>
              </a:rPr>
              <a:t> </a:t>
            </a:r>
            <a:r>
              <a:rPr lang="en-US" altLang="zh-CN" sz="1200" dirty="0" smtClean="0">
                <a:solidFill>
                  <a:schemeClr val="tx1"/>
                </a:solidFill>
                <a:latin typeface="+mn-lt"/>
                <a:cs typeface="Times New Roman" pitchFamily="18" charset="0"/>
              </a:rPr>
              <a:t>other</a:t>
            </a:r>
            <a:r>
              <a:rPr lang="zh-CN" altLang="en-US" sz="1200" dirty="0" smtClean="0">
                <a:solidFill>
                  <a:schemeClr val="tx1"/>
                </a:solidFill>
                <a:latin typeface="+mn-lt"/>
                <a:cs typeface="Times New Roman" pitchFamily="18" charset="0"/>
              </a:rPr>
              <a:t> </a:t>
            </a:r>
            <a:r>
              <a:rPr lang="en-US" altLang="zh-CN" sz="1200" dirty="0" smtClean="0">
                <a:solidFill>
                  <a:schemeClr val="tx1"/>
                </a:solidFill>
                <a:latin typeface="+mn-lt"/>
                <a:cs typeface="Times New Roman" pitchFamily="18" charset="0"/>
              </a:rPr>
              <a:t>advancements</a:t>
            </a:r>
            <a:r>
              <a:rPr lang="zh-CN" altLang="en-US" sz="1200" dirty="0" smtClean="0">
                <a:solidFill>
                  <a:schemeClr val="tx1"/>
                </a:solidFill>
                <a:latin typeface="+mn-lt"/>
                <a:cs typeface="Times New Roman" pitchFamily="18" charset="0"/>
              </a:rPr>
              <a:t> </a:t>
            </a:r>
            <a:r>
              <a:rPr lang="en-US" altLang="zh-CN" sz="1200" dirty="0" smtClean="0">
                <a:solidFill>
                  <a:schemeClr val="tx1"/>
                </a:solidFill>
                <a:latin typeface="+mn-lt"/>
                <a:cs typeface="Times New Roman" pitchFamily="18" charset="0"/>
              </a:rPr>
              <a:t>in</a:t>
            </a:r>
            <a:r>
              <a:rPr lang="zh-CN" altLang="en-US" sz="1200" dirty="0" smtClean="0">
                <a:solidFill>
                  <a:schemeClr val="tx1"/>
                </a:solidFill>
                <a:latin typeface="+mn-lt"/>
                <a:cs typeface="Times New Roman" pitchFamily="18" charset="0"/>
              </a:rPr>
              <a:t> </a:t>
            </a:r>
            <a:r>
              <a:rPr lang="en-US" altLang="x-none" sz="1200" dirty="0" smtClean="0">
                <a:solidFill>
                  <a:schemeClr val="tx1"/>
                </a:solidFill>
                <a:latin typeface="+mn-lt"/>
                <a:cs typeface="Times New Roman" pitchFamily="18" charset="0"/>
              </a:rPr>
              <a:t>TACK-based protocol</a:t>
            </a:r>
            <a:r>
              <a:rPr lang="en-US" altLang="zh-CN" sz="1200" dirty="0" smtClean="0">
                <a:solidFill>
                  <a:schemeClr val="tx1"/>
                </a:solidFill>
                <a:latin typeface="+mn-lt"/>
                <a:cs typeface="Times New Roman" pitchFamily="18" charset="0"/>
              </a:rPr>
              <a:t>,</a:t>
            </a:r>
            <a:r>
              <a:rPr lang="zh-CN" altLang="en-US" sz="1200" dirty="0" smtClean="0">
                <a:solidFill>
                  <a:schemeClr val="tx1"/>
                </a:solidFill>
                <a:latin typeface="+mn-lt"/>
                <a:cs typeface="Times New Roman" pitchFamily="18" charset="0"/>
              </a:rPr>
              <a:t> </a:t>
            </a:r>
            <a:r>
              <a:rPr lang="en-US" altLang="zh-CN" sz="1200" dirty="0" smtClean="0">
                <a:solidFill>
                  <a:schemeClr val="tx1"/>
                </a:solidFill>
                <a:latin typeface="+mn-lt"/>
                <a:cs typeface="Times New Roman" pitchFamily="18" charset="0"/>
              </a:rPr>
              <a:t>we</a:t>
            </a:r>
            <a:r>
              <a:rPr lang="zh-CN" altLang="en-US" sz="1200" dirty="0" smtClean="0">
                <a:solidFill>
                  <a:schemeClr val="tx1"/>
                </a:solidFill>
                <a:latin typeface="+mn-lt"/>
                <a:cs typeface="Times New Roman" pitchFamily="18" charset="0"/>
              </a:rPr>
              <a:t> </a:t>
            </a:r>
            <a:r>
              <a:rPr lang="en-US" altLang="x-none" sz="1200" dirty="0" smtClean="0">
                <a:solidFill>
                  <a:schemeClr val="tx1"/>
                </a:solidFill>
                <a:latin typeface="+mn-lt"/>
                <a:cs typeface="Times New Roman" pitchFamily="18" charset="0"/>
              </a:rPr>
              <a:t>adopt a receiver-based loss detection, in which the packet number, the IACK, and the TACK play different roles. Packet number enables receiver-based loss detection,</a:t>
            </a:r>
            <a:r>
              <a:rPr lang="en-US" altLang="x-none" sz="1200" baseline="0" dirty="0" smtClean="0">
                <a:solidFill>
                  <a:schemeClr val="tx1"/>
                </a:solidFill>
                <a:latin typeface="+mn-lt"/>
                <a:cs typeface="Times New Roman" pitchFamily="18" charset="0"/>
              </a:rPr>
              <a:t> </a:t>
            </a:r>
            <a:r>
              <a:rPr lang="en-US" altLang="x-none" sz="1200" dirty="0" smtClean="0">
                <a:solidFill>
                  <a:schemeClr val="tx1"/>
                </a:solidFill>
                <a:latin typeface="+mn-lt"/>
                <a:cs typeface="Times New Roman" pitchFamily="18" charset="0"/>
              </a:rPr>
              <a:t>IACK speeds up loss recovery,</a:t>
            </a:r>
            <a:r>
              <a:rPr lang="en-US" altLang="x-none" sz="1200" baseline="0" dirty="0" smtClean="0">
                <a:solidFill>
                  <a:schemeClr val="tx1"/>
                </a:solidFill>
                <a:latin typeface="+mn-lt"/>
                <a:cs typeface="Times New Roman" pitchFamily="18" charset="0"/>
              </a:rPr>
              <a:t> and </a:t>
            </a:r>
            <a:r>
              <a:rPr lang="en-US" altLang="x-none" sz="1200" dirty="0" smtClean="0">
                <a:solidFill>
                  <a:schemeClr val="tx1"/>
                </a:solidFill>
                <a:latin typeface="+mn-lt"/>
                <a:cs typeface="Times New Roman" pitchFamily="18" charset="0"/>
              </a:rPr>
              <a:t>TACK assures loss recovery robustness.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order to control the amount of sent data, TACK-based congestion controller should integrate with pacing instead of the burst send pattern. Also, a</a:t>
            </a:r>
            <a:r>
              <a:rPr lang="en-US" altLang="zh-CN" sz="1200" kern="0" dirty="0" smtClean="0">
                <a:latin typeface="微软雅黑" pitchFamily="34" charset="-122"/>
                <a:ea typeface="微软雅黑" pitchFamily="34" charset="-122"/>
              </a:rPr>
              <a:t>n IACK updating the </a:t>
            </a:r>
            <a:r>
              <a:rPr lang="en-US" altLang="zh-CN" sz="1200" kern="0" baseline="0" dirty="0" smtClean="0">
                <a:latin typeface="微软雅黑" pitchFamily="34" charset="-122"/>
                <a:ea typeface="微软雅黑" pitchFamily="34" charset="-122"/>
              </a:rPr>
              <a:t>announcement</a:t>
            </a:r>
            <a:r>
              <a:rPr lang="zh-CN" altLang="en-US" sz="1200" kern="0" baseline="0" dirty="0" smtClean="0">
                <a:latin typeface="微软雅黑" pitchFamily="34" charset="-122"/>
                <a:ea typeface="微软雅黑" pitchFamily="34" charset="-122"/>
              </a:rPr>
              <a:t> </a:t>
            </a:r>
            <a:r>
              <a:rPr lang="en-US" altLang="en-US" sz="1200" kern="0" baseline="0" dirty="0" smtClean="0">
                <a:latin typeface="微软雅黑" pitchFamily="34" charset="-122"/>
                <a:ea typeface="微软雅黑" pitchFamily="34" charset="-122"/>
              </a:rPr>
              <a:t>window </a:t>
            </a:r>
            <a:r>
              <a:rPr lang="en-US" altLang="zh-CN" sz="1200" kern="0" dirty="0" smtClean="0">
                <a:latin typeface="微软雅黑" pitchFamily="34" charset="-122"/>
                <a:ea typeface="微软雅黑" pitchFamily="34" charset="-122"/>
              </a:rPr>
              <a:t>should be sent without delay when the receive</a:t>
            </a:r>
            <a:r>
              <a:rPr lang="en-US" altLang="zh-CN" sz="1200" kern="0" baseline="0" dirty="0" smtClean="0">
                <a:latin typeface="微软雅黑" pitchFamily="34" charset="-122"/>
                <a:ea typeface="微软雅黑" pitchFamily="34" charset="-122"/>
              </a:rPr>
              <a:t> buffer runs out</a:t>
            </a:r>
            <a:r>
              <a:rPr lang="en-US" altLang="zh-CN" sz="1200" kern="0" dirty="0" smtClean="0">
                <a:latin typeface="微软雅黑" pitchFamily="34" charset="-122"/>
                <a:ea typeface="微软雅黑" pitchFamily="34" charset="-122"/>
              </a:rPr>
              <a:t>. For more details, please refer to the 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25</a:t>
            </a:fld>
            <a:endParaRPr lang="zh-CN" altLang="en-US"/>
          </a:p>
        </p:txBody>
      </p:sp>
    </p:spTree>
    <p:extLst>
      <p:ext uri="{BB962C8B-B14F-4D97-AF65-F5344CB8AC3E}">
        <p14:creationId xmlns:p14="http://schemas.microsoft.com/office/powerpoint/2010/main" val="163721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defRPr/>
            </a:pPr>
            <a:r>
              <a:rPr lang="en-US" altLang="zh-CN" dirty="0" smtClean="0"/>
              <a:t>For evaluation, we implement TCP-TACK, a TCP implementation that applies TACK and deploys the advancements as specified above. We</a:t>
            </a:r>
            <a:r>
              <a:rPr lang="en-US" altLang="zh-CN" baseline="0" dirty="0" smtClean="0"/>
              <a:t> co-design the receiver-based BBR as a TACK-based congestion controller. We introduce a new BPF socket option to allow changing the TCP ACK frequency. </a:t>
            </a:r>
            <a:r>
              <a:rPr lang="en-US" altLang="zh-CN" sz="1600" kern="0" dirty="0" smtClean="0">
                <a:latin typeface="微软雅黑" pitchFamily="34" charset="-122"/>
                <a:ea typeface="微软雅黑" pitchFamily="34" charset="-122"/>
              </a:rPr>
              <a:t>Wireless tests are in a public room with</a:t>
            </a:r>
            <a:r>
              <a:rPr lang="en-US" altLang="zh-CN" sz="1600" kern="0" baseline="0" dirty="0" smtClean="0">
                <a:latin typeface="微软雅黑" pitchFamily="34" charset="-122"/>
                <a:ea typeface="微软雅黑" pitchFamily="34" charset="-122"/>
              </a:rPr>
              <a:t> some interferences.</a:t>
            </a:r>
            <a:endParaRPr lang="en-US" altLang="zh-CN" sz="1600" kern="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8E21C66E-145F-45C1-A05E-25E71E1958E1}" type="slidenum">
              <a:rPr lang="zh-CN" altLang="en-US" smtClean="0"/>
              <a:t>26</a:t>
            </a:fld>
            <a:endParaRPr lang="zh-CN" altLang="en-US"/>
          </a:p>
        </p:txBody>
      </p:sp>
    </p:spTree>
    <p:extLst>
      <p:ext uri="{BB962C8B-B14F-4D97-AF65-F5344CB8AC3E}">
        <p14:creationId xmlns:p14="http://schemas.microsoft.com/office/powerpoint/2010/main" val="2854034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t>
            </a:r>
            <a:r>
              <a:rPr lang="en-US" altLang="zh-CN" baseline="0" dirty="0" smtClean="0"/>
              <a:t>the result. TCP-TACK achieves significant advantages over legacy TCP in WLAN scenarios due to less contention between data packets and ACKs. Specifically, TCP-TACK reduces over 90% of ACKs and also obtains an improvement of 28% on goodput.</a:t>
            </a:r>
            <a:endParaRPr lang="zh-CN" alt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27</a:t>
            </a:fld>
            <a:endParaRPr lang="zh-CN" altLang="en-US"/>
          </a:p>
        </p:txBody>
      </p:sp>
    </p:spTree>
    <p:extLst>
      <p:ext uri="{BB962C8B-B14F-4D97-AF65-F5344CB8AC3E}">
        <p14:creationId xmlns:p14="http://schemas.microsoft.com/office/powerpoint/2010/main" val="3833160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further find it performs equally well as high-speed TCP variants in wide area network scenarios, this is attributed to the advancements of the TACK-based protocol design in loss recovery, round-trip timing, and send rate control. This serves as a strong validation of TACK.</a:t>
            </a:r>
            <a:endParaRPr lang="zh-CN" alt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28</a:t>
            </a:fld>
            <a:endParaRPr lang="zh-CN" altLang="en-US"/>
          </a:p>
        </p:txBody>
      </p:sp>
    </p:spTree>
    <p:extLst>
      <p:ext uri="{BB962C8B-B14F-4D97-AF65-F5344CB8AC3E}">
        <p14:creationId xmlns:p14="http://schemas.microsoft.com/office/powerpoint/2010/main" val="3215691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lgn="just">
              <a:spcBef>
                <a:spcPts val="600"/>
              </a:spcBef>
            </a:pPr>
            <a:r>
              <a:rPr lang="en-US" altLang="x-none" sz="1200" dirty="0" smtClean="0"/>
              <a:t>To conclude, this paper aims</a:t>
            </a:r>
            <a:r>
              <a:rPr lang="en-US" altLang="x-none" sz="1200" baseline="0" dirty="0" smtClean="0"/>
              <a:t> to improve the </a:t>
            </a:r>
            <a:r>
              <a:rPr lang="en-US" altLang="x-none" sz="1200" dirty="0" smtClean="0"/>
              <a:t>WLAN transport on the transport layer by reducing the ACK frequency required. </a:t>
            </a:r>
          </a:p>
          <a:p>
            <a:pPr algn="just">
              <a:spcBef>
                <a:spcPts val="600"/>
              </a:spcBef>
            </a:pPr>
            <a:r>
              <a:rPr lang="en-US" altLang="zh-CN" sz="1200" dirty="0" smtClean="0"/>
              <a:t>【】</a:t>
            </a:r>
            <a:r>
              <a:rPr lang="en-US" altLang="x-none" sz="1200" dirty="0" smtClean="0"/>
              <a:t>We find that, ideally, TACK improves goodput due to significantly reducing ACK frequency. </a:t>
            </a:r>
          </a:p>
          <a:p>
            <a:pPr algn="just">
              <a:spcBef>
                <a:spcPts val="600"/>
              </a:spcBef>
            </a:pPr>
            <a:r>
              <a:rPr lang="en-US" altLang="zh-CN" sz="1200" dirty="0" smtClean="0"/>
              <a:t>【】</a:t>
            </a:r>
            <a:r>
              <a:rPr lang="en-US" altLang="x-none" sz="1200" dirty="0" smtClean="0"/>
              <a:t>However, independently</a:t>
            </a:r>
            <a:r>
              <a:rPr lang="en-US" altLang="x-none" sz="1200" baseline="0" dirty="0" smtClean="0"/>
              <a:t> </a:t>
            </a:r>
            <a:r>
              <a:rPr lang="en-US" altLang="x-none" sz="1200" dirty="0" smtClean="0"/>
              <a:t>applying TACK hurts TCP performance. </a:t>
            </a:r>
          </a:p>
          <a:p>
            <a:pPr algn="just">
              <a:spcBef>
                <a:spcPts val="600"/>
              </a:spcBef>
            </a:pPr>
            <a:r>
              <a:rPr lang="en-US" altLang="zh-CN" sz="1200" dirty="0" smtClean="0"/>
              <a:t>【】</a:t>
            </a:r>
            <a:r>
              <a:rPr lang="en-US" altLang="x-none" sz="1200" dirty="0" smtClean="0"/>
              <a:t>Thus we design the advanced TACK-based protocol and demonstrate that it is a good replacement of legacy TCP to compensate for scenarios where the acknowledgement overhead is non-negligible.</a:t>
            </a:r>
            <a:endParaRPr lang="en-US" altLang="zh-CN" dirty="0"/>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29</a:t>
            </a:fld>
            <a:endParaRPr lang="zh-CN" altLang="en-US"/>
          </a:p>
        </p:txBody>
      </p:sp>
    </p:spTree>
    <p:extLst>
      <p:ext uri="{BB962C8B-B14F-4D97-AF65-F5344CB8AC3E}">
        <p14:creationId xmlns:p14="http://schemas.microsoft.com/office/powerpoint/2010/main" val="132598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smtClean="0"/>
              <a:t>Most modern WLANs are based on the IEEE 802.11 standards. It is well-studied that medium access overhead in WLAN can significantly</a:t>
            </a:r>
            <a:r>
              <a:rPr lang="en-US" altLang="zh-CN" baseline="0" dirty="0" smtClean="0"/>
              <a:t> </a:t>
            </a:r>
            <a:r>
              <a:rPr lang="en-US" altLang="zh-CN" dirty="0" smtClean="0"/>
              <a:t>reduce</a:t>
            </a:r>
            <a:r>
              <a:rPr lang="en-US" altLang="zh-CN" baseline="0" dirty="0" smtClean="0"/>
              <a:t> </a:t>
            </a:r>
            <a:r>
              <a:rPr lang="en-US" altLang="zh-CN" dirty="0" smtClean="0"/>
              <a:t>TCP throughput, this is because</a:t>
            </a:r>
            <a:r>
              <a:rPr lang="en-US" altLang="zh-CN" baseline="0" dirty="0" smtClean="0"/>
              <a:t> TCP ACKs cause internal interference on the transport layer.</a:t>
            </a:r>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3</a:t>
            </a:fld>
            <a:endParaRPr lang="zh-CN" altLang="en-US"/>
          </a:p>
        </p:txBody>
      </p:sp>
    </p:spTree>
    <p:extLst>
      <p:ext uri="{BB962C8B-B14F-4D97-AF65-F5344CB8AC3E}">
        <p14:creationId xmlns:p14="http://schemas.microsoft.com/office/powerpoint/2010/main" val="1332682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That’s all for my report, thank</a:t>
            </a:r>
            <a:r>
              <a:rPr lang="en-US" baseline="0" dirty="0" smtClean="0"/>
              <a:t> you for your attention.</a:t>
            </a:r>
            <a:endParaRPr lang="en-US" dirty="0"/>
          </a:p>
        </p:txBody>
      </p:sp>
      <p:sp>
        <p:nvSpPr>
          <p:cNvPr id="4" name="灯片编号占位符 3"/>
          <p:cNvSpPr>
            <a:spLocks noGrp="1"/>
          </p:cNvSpPr>
          <p:nvPr>
            <p:ph type="sldNum" sz="quarter" idx="10"/>
          </p:nvPr>
        </p:nvSpPr>
        <p:spPr/>
        <p:txBody>
          <a:bodyPr/>
          <a:lstStyle/>
          <a:p>
            <a:fld id="{8E21C66E-145F-45C1-A05E-25E71E1958E1}" type="slidenum">
              <a:rPr lang="zh-CN" altLang="en-US" smtClean="0"/>
              <a:t>30</a:t>
            </a:fld>
            <a:endParaRPr lang="zh-CN" altLang="en-US"/>
          </a:p>
        </p:txBody>
      </p:sp>
    </p:spTree>
    <p:extLst>
      <p:ext uri="{BB962C8B-B14F-4D97-AF65-F5344CB8AC3E}">
        <p14:creationId xmlns:p14="http://schemas.microsoft.com/office/powerpoint/2010/main" val="334367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When frames</a:t>
            </a:r>
            <a:r>
              <a:rPr lang="en-US" altLang="zh-CN" sz="1200" b="0" i="0" kern="1200" baseline="0" dirty="0" smtClean="0">
                <a:solidFill>
                  <a:schemeClr val="tx1"/>
                </a:solidFill>
                <a:effectLst/>
                <a:latin typeface="+mn-lt"/>
                <a:ea typeface="+mn-ea"/>
                <a:cs typeface="+mn-cs"/>
              </a:rPr>
              <a:t> are operated in the MAC layer, the time period including the i</a:t>
            </a:r>
            <a:r>
              <a:rPr lang="en-US" altLang="zh-CN" sz="1200" dirty="0" smtClean="0"/>
              <a:t>nter-frame space</a:t>
            </a:r>
            <a:r>
              <a:rPr lang="en-US" altLang="zh-CN" sz="1200" baseline="0" dirty="0" smtClean="0"/>
              <a:t> and a random </a:t>
            </a:r>
            <a:r>
              <a:rPr lang="en-US" altLang="zh-CN" sz="1200" b="0" i="0" kern="1200" dirty="0" smtClean="0">
                <a:solidFill>
                  <a:schemeClr val="tx1"/>
                </a:solidFill>
                <a:effectLst/>
                <a:latin typeface="+mn-lt"/>
                <a:ea typeface="+mn-ea"/>
                <a:cs typeface="+mn-cs"/>
              </a:rPr>
              <a:t>back-off period is the extra overhead between completion of the last frame and starting of the next frame.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t>
            </a:r>
            <a:r>
              <a:rPr lang="en-US" altLang="zh-CN" dirty="0" smtClean="0"/>
              <a:t>Since</a:t>
            </a:r>
            <a:r>
              <a:rPr lang="en-US" altLang="zh-CN" baseline="0" dirty="0" smtClean="0"/>
              <a:t> the e</a:t>
            </a:r>
            <a:r>
              <a:rPr lang="en-US" altLang="zh-CN" dirty="0" smtClean="0"/>
              <a:t>xtra overhead for sending each packet</a:t>
            </a:r>
            <a:r>
              <a:rPr lang="zh-CN" altLang="en-US" dirty="0" smtClean="0"/>
              <a:t> </a:t>
            </a:r>
            <a:r>
              <a:rPr lang="en-US" altLang="zh-CN" dirty="0" smtClean="0"/>
              <a:t>is independent with packet size, ACKs cause almost similar medium access overhead despite the much smaller size. As</a:t>
            </a:r>
            <a:r>
              <a:rPr lang="en-US" altLang="zh-CN" baseline="0" dirty="0" smtClean="0"/>
              <a:t> a result, the internal interference between data packets and ACKs is non-negligible.</a:t>
            </a:r>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4</a:t>
            </a:fld>
            <a:endParaRPr lang="zh-CN" altLang="en-US"/>
          </a:p>
        </p:txBody>
      </p:sp>
    </p:spTree>
    <p:extLst>
      <p:ext uri="{BB962C8B-B14F-4D97-AF65-F5344CB8AC3E}">
        <p14:creationId xmlns:p14="http://schemas.microsoft.com/office/powerpoint/2010/main" val="306736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altLang="zh-CN" dirty="0" smtClean="0"/>
              <a:t>Basically, TCP sends an ACK for</a:t>
            </a:r>
            <a:r>
              <a:rPr lang="en-US" altLang="zh-CN" baseline="0" dirty="0" smtClean="0"/>
              <a:t> </a:t>
            </a:r>
            <a:r>
              <a:rPr lang="en-US" altLang="zh-CN" dirty="0" smtClean="0"/>
              <a:t>every one or two packets which is frequent.</a:t>
            </a:r>
            <a:r>
              <a:rPr lang="en-US" altLang="zh-CN" baseline="0" dirty="0" smtClean="0"/>
              <a:t> As shown in the left figure, </a:t>
            </a:r>
          </a:p>
          <a:p>
            <a:pPr marL="0" marR="0" lvl="0" indent="0" algn="l" defTabSz="914400" rtl="0" eaLnBrk="1" fontAlgn="auto" latinLnBrk="0" hangingPunct="1">
              <a:lnSpc>
                <a:spcPct val="100000"/>
              </a:lnSpc>
              <a:spcBef>
                <a:spcPts val="0"/>
              </a:spcBef>
              <a:spcAft>
                <a:spcPts val="0"/>
              </a:spcAft>
              <a:buClrTx/>
              <a:buSzTx/>
              <a:buFontTx/>
              <a:buNone/>
            </a:pPr>
            <a:r>
              <a:rPr lang="en-US" altLang="zh-CN" baseline="0" dirty="0" smtClean="0"/>
              <a:t>【】the throughput on the ACK path is relatively low, however, as shown in the right figure, </a:t>
            </a:r>
          </a:p>
          <a:p>
            <a:pPr marL="0" marR="0" lvl="0" indent="0" algn="l" defTabSz="914400" rtl="0" eaLnBrk="1" fontAlgn="auto" latinLnBrk="0" hangingPunct="1">
              <a:lnSpc>
                <a:spcPct val="100000"/>
              </a:lnSpc>
              <a:spcBef>
                <a:spcPts val="0"/>
              </a:spcBef>
              <a:spcAft>
                <a:spcPts val="0"/>
              </a:spcAft>
              <a:buClrTx/>
              <a:buSzTx/>
              <a:buFontTx/>
              <a:buNone/>
            </a:pPr>
            <a:r>
              <a:rPr lang="en-US" altLang="zh-CN" baseline="0" dirty="0" smtClean="0"/>
              <a:t>【】the throughput on the data path decreases significantly with the increase of ACK frequency.  </a:t>
            </a:r>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5</a:t>
            </a:fld>
            <a:endParaRPr lang="zh-CN" altLang="en-US"/>
          </a:p>
        </p:txBody>
      </p:sp>
    </p:spTree>
    <p:extLst>
      <p:ext uri="{BB962C8B-B14F-4D97-AF65-F5344CB8AC3E}">
        <p14:creationId xmlns:p14="http://schemas.microsoft.com/office/powerpoint/2010/main" val="176145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a:xfrm>
            <a:off x="381000" y="685800"/>
            <a:ext cx="6096000" cy="3429000"/>
          </a:xfrm>
        </p:spPr>
      </p:sp>
      <p:sp>
        <p:nvSpPr>
          <p:cNvPr id="1048589" name="备注占位符 2"/>
          <p:cNvSpPr>
            <a:spLocks noGrp="1"/>
          </p:cNvSpPr>
          <p:nvPr>
            <p:ph type="body" idx="1"/>
          </p:nvPr>
        </p:nvSpPr>
        <p:spPr/>
        <p:txBody>
          <a:bodyPr/>
          <a:lstStyle/>
          <a:p>
            <a:pPr>
              <a:defRPr/>
            </a:pPr>
            <a:r>
              <a:rPr lang="en-US" altLang="zh-CN" sz="1200" b="0" kern="0" dirty="0" smtClean="0">
                <a:latin typeface="微软雅黑" pitchFamily="34" charset="-122"/>
                <a:ea typeface="微软雅黑" pitchFamily="34" charset="-122"/>
              </a:rPr>
              <a:t>In wireless scenarios, reducing ACK frequency has a “positive effect” on the transport performance due to the reduced contentions.</a:t>
            </a:r>
          </a:p>
          <a:p>
            <a:r>
              <a:rPr lang="en-US" altLang="zh-CN" sz="1200" b="0" i="0" u="none" strike="noStrike" kern="1200" baseline="0" dirty="0" smtClean="0">
                <a:solidFill>
                  <a:schemeClr val="tx1"/>
                </a:solidFill>
                <a:latin typeface="+mn-lt"/>
                <a:ea typeface="+mn-ea"/>
                <a:cs typeface="+mn-cs"/>
              </a:rPr>
              <a:t>Unfortunately, simply reducing ACK frequency hurts TCP performance, which is called negative effect. This negative effect is because that TCP’s transport control depends on frequent ACKs and the transport is disturbed when ACK frequency is excessively reduced. </a:t>
            </a:r>
          </a:p>
        </p:txBody>
      </p:sp>
      <p:sp>
        <p:nvSpPr>
          <p:cNvPr id="1048590" name="灯片编号占位符 3"/>
          <p:cNvSpPr>
            <a:spLocks noGrp="1"/>
          </p:cNvSpPr>
          <p:nvPr>
            <p:ph type="sldNum" sz="quarter" idx="10"/>
          </p:nvPr>
        </p:nvSpPr>
        <p:spPr/>
        <p:txBody>
          <a:bodyPr/>
          <a:lstStyle/>
          <a:p>
            <a:fld id="{8E21C66E-145F-45C1-A05E-25E71E1958E1}" type="slidenum">
              <a:rPr lang="zh-CN" altLang="en-US" smtClean="0"/>
              <a:t>6</a:t>
            </a:fld>
            <a:endParaRPr lang="zh-CN" altLang="en-US"/>
          </a:p>
        </p:txBody>
      </p:sp>
    </p:spTree>
    <p:extLst>
      <p:ext uri="{BB962C8B-B14F-4D97-AF65-F5344CB8AC3E}">
        <p14:creationId xmlns:p14="http://schemas.microsoft.com/office/powerpoint/2010/main" val="203067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en-US" altLang="zh-CN" baseline="0" dirty="0" smtClean="0"/>
              <a:t> this case</a:t>
            </a:r>
            <a:r>
              <a:rPr lang="en-US" altLang="zh-CN" dirty="0" smtClean="0"/>
              <a:t>, acknowledgements should be tamed. This paper aims to seek the optimized ACK frequency that is exactly required </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 a corresponding acknowledgement mechanism that avoids the “negative effect”.</a:t>
            </a:r>
          </a:p>
        </p:txBody>
      </p:sp>
      <p:sp>
        <p:nvSpPr>
          <p:cNvPr id="4" name="灯片编号占位符 3"/>
          <p:cNvSpPr>
            <a:spLocks noGrp="1"/>
          </p:cNvSpPr>
          <p:nvPr>
            <p:ph type="sldNum" sz="quarter" idx="10"/>
          </p:nvPr>
        </p:nvSpPr>
        <p:spPr/>
        <p:txBody>
          <a:bodyPr/>
          <a:lstStyle/>
          <a:p>
            <a:fld id="{8E21C66E-145F-45C1-A05E-25E71E1958E1}" type="slidenum">
              <a:rPr lang="zh-CN" altLang="en-US" smtClean="0"/>
              <a:t>7</a:t>
            </a:fld>
            <a:endParaRPr lang="zh-CN" altLang="en-US"/>
          </a:p>
        </p:txBody>
      </p:sp>
    </p:spTree>
    <p:extLst>
      <p:ext uri="{BB962C8B-B14F-4D97-AF65-F5344CB8AC3E}">
        <p14:creationId xmlns:p14="http://schemas.microsoft.com/office/powerpoint/2010/main" val="125383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ACK frequency can be denoted by f</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with the unit of Hz, that is, the number of ACKs per second, which can be reduced in two fundamental ways: byte-counting ACK and periodic 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【】Byte-counting ACK reduces ACK frequency by sending an ACK for every two</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or</a:t>
            </a:r>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more incoming full-sized packets. The frequency is proportional to data throughput.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【】We can also reduce ACK frequency by sending an ACK for each time interval, that is, periodic ACK.</a:t>
            </a:r>
            <a:endParaRPr lang="en-US" altLang="zh-CN" dirty="0" smtClean="0"/>
          </a:p>
          <a:p>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8</a:t>
            </a:fld>
            <a:endParaRPr lang="zh-CN" altLang="en-US"/>
          </a:p>
        </p:txBody>
      </p:sp>
    </p:spTree>
    <p:extLst>
      <p:ext uri="{BB962C8B-B14F-4D97-AF65-F5344CB8AC3E}">
        <p14:creationId xmlns:p14="http://schemas.microsoft.com/office/powerpoint/2010/main" val="969908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a:xfrm>
            <a:off x="381000" y="685800"/>
            <a:ext cx="6096000" cy="3429000"/>
          </a:xfrm>
        </p:spPr>
      </p:sp>
      <p:sp>
        <p:nvSpPr>
          <p:cNvPr id="104864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However, for byte-counting ACK, when data throughput is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【】the ACK frequency still might be large. On the other hand, for periodic 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【】when data throughput is low,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【】ACK frequency is always as high as that in the case of a high throughput, which wastes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In summary, the frequency of both ways is not bounded or not minimized under bandwidth change.</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1048650" name="灯片编号占位符 3"/>
          <p:cNvSpPr>
            <a:spLocks noGrp="1"/>
          </p:cNvSpPr>
          <p:nvPr>
            <p:ph type="sldNum" sz="quarter" idx="10"/>
          </p:nvPr>
        </p:nvSpPr>
        <p:spPr/>
        <p:txBody>
          <a:bodyPr/>
          <a:lstStyle/>
          <a:p>
            <a:fld id="{8E21C66E-145F-45C1-A05E-25E71E1958E1}" type="slidenum">
              <a:rPr lang="zh-CN" altLang="en-US" smtClean="0"/>
              <a:t>9</a:t>
            </a:fld>
            <a:endParaRPr lang="zh-CN" altLang="en-US"/>
          </a:p>
        </p:txBody>
      </p:sp>
    </p:spTree>
    <p:extLst>
      <p:ext uri="{BB962C8B-B14F-4D97-AF65-F5344CB8AC3E}">
        <p14:creationId xmlns:p14="http://schemas.microsoft.com/office/powerpoint/2010/main" val="270132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7" y="2116397"/>
            <a:ext cx="7488767" cy="704330"/>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007533" y="3068640"/>
            <a:ext cx="8534400" cy="553981"/>
          </a:xfrm>
          <a:prstGeom prst="rect">
            <a:avLst/>
          </a:prstGeom>
        </p:spPr>
        <p:txBody>
          <a:bodyPr/>
          <a:lstStyle>
            <a:lvl1pPr marL="0" indent="0" algn="l">
              <a:buNone/>
              <a:defRPr>
                <a:solidFill>
                  <a:schemeClr val="bg1"/>
                </a:solidFill>
              </a:defRPr>
            </a:lvl1pPr>
            <a:lvl2pPr marL="548563" indent="0" algn="ctr">
              <a:buNone/>
              <a:defRPr>
                <a:solidFill>
                  <a:schemeClr val="tx1">
                    <a:tint val="75000"/>
                  </a:schemeClr>
                </a:solidFill>
              </a:defRPr>
            </a:lvl2pPr>
            <a:lvl3pPr marL="1097126" indent="0" algn="ctr">
              <a:buNone/>
              <a:defRPr>
                <a:solidFill>
                  <a:schemeClr val="tx1">
                    <a:tint val="75000"/>
                  </a:schemeClr>
                </a:solidFill>
              </a:defRPr>
            </a:lvl3pPr>
            <a:lvl4pPr marL="1645690" indent="0" algn="ctr">
              <a:buNone/>
              <a:defRPr>
                <a:solidFill>
                  <a:schemeClr val="tx1">
                    <a:tint val="75000"/>
                  </a:schemeClr>
                </a:solidFill>
              </a:defRPr>
            </a:lvl4pPr>
            <a:lvl5pPr marL="2194252" indent="0" algn="ctr">
              <a:buNone/>
              <a:defRPr>
                <a:solidFill>
                  <a:schemeClr val="tx1">
                    <a:tint val="75000"/>
                  </a:schemeClr>
                </a:solidFill>
              </a:defRPr>
            </a:lvl5pPr>
            <a:lvl6pPr marL="2742815" indent="0" algn="ctr">
              <a:buNone/>
              <a:defRPr>
                <a:solidFill>
                  <a:schemeClr val="tx1">
                    <a:tint val="75000"/>
                  </a:schemeClr>
                </a:solidFill>
              </a:defRPr>
            </a:lvl6pPr>
            <a:lvl7pPr marL="3291378" indent="0" algn="ctr">
              <a:buNone/>
              <a:defRPr>
                <a:solidFill>
                  <a:schemeClr val="tx1">
                    <a:tint val="75000"/>
                  </a:schemeClr>
                </a:solidFill>
              </a:defRPr>
            </a:lvl7pPr>
            <a:lvl8pPr marL="3839941" indent="0" algn="ctr">
              <a:buNone/>
              <a:defRPr>
                <a:solidFill>
                  <a:schemeClr val="tx1">
                    <a:tint val="75000"/>
                  </a:schemeClr>
                </a:solidFill>
              </a:defRPr>
            </a:lvl8pPr>
            <a:lvl9pPr marL="4388504"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013075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028"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1049029"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030"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033" name="标题 1"/>
          <p:cNvSpPr>
            <a:spLocks noGrp="1"/>
          </p:cNvSpPr>
          <p:nvPr>
            <p:ph type="title"/>
          </p:nvPr>
        </p:nvSpPr>
        <p:spPr/>
        <p:txBody>
          <a:bodyPr/>
          <a:lstStyle/>
          <a:p>
            <a:r>
              <a:rPr lang="zh-CN" altLang="en-US"/>
              <a:t>单击此处编辑母版标题样式</a:t>
            </a:r>
          </a:p>
        </p:txBody>
      </p:sp>
      <p:sp>
        <p:nvSpPr>
          <p:cNvPr id="1049034"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026" name="竖排标题 1"/>
          <p:cNvSpPr>
            <a:spLocks noGrp="1"/>
          </p:cNvSpPr>
          <p:nvPr>
            <p:ph type="title" orient="vert"/>
          </p:nvPr>
        </p:nvSpPr>
        <p:spPr>
          <a:xfrm>
            <a:off x="8862484" y="163514"/>
            <a:ext cx="2766483" cy="5932487"/>
          </a:xfrm>
        </p:spPr>
        <p:txBody>
          <a:bodyPr vert="eaVert"/>
          <a:lstStyle/>
          <a:p>
            <a:r>
              <a:rPr lang="zh-CN" altLang="en-US"/>
              <a:t>单击此处编辑母版标题样式</a:t>
            </a:r>
          </a:p>
        </p:txBody>
      </p:sp>
      <p:sp>
        <p:nvSpPr>
          <p:cNvPr id="1049027" name="竖排文字占位符 2"/>
          <p:cNvSpPr>
            <a:spLocks noGrp="1"/>
          </p:cNvSpPr>
          <p:nvPr>
            <p:ph type="body" orient="vert" idx="1"/>
          </p:nvPr>
        </p:nvSpPr>
        <p:spPr>
          <a:xfrm>
            <a:off x="563033" y="163514"/>
            <a:ext cx="8096251" cy="5932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9112" name="标题 1"/>
          <p:cNvSpPr>
            <a:spLocks noGrp="1"/>
          </p:cNvSpPr>
          <p:nvPr>
            <p:ph type="title"/>
          </p:nvPr>
        </p:nvSpPr>
        <p:spPr/>
        <p:txBody>
          <a:bodyPr/>
          <a:lstStyle/>
          <a:p>
            <a:r>
              <a:rPr lang="zh-CN" altLang="en-US"/>
              <a:t>单击此处编辑母版标题样式</a:t>
            </a:r>
          </a:p>
        </p:txBody>
      </p:sp>
      <p:sp>
        <p:nvSpPr>
          <p:cNvPr id="104911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114"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115"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9095" name="标题 1"/>
          <p:cNvSpPr>
            <a:spLocks noGrp="1"/>
          </p:cNvSpPr>
          <p:nvPr>
            <p:ph type="title"/>
          </p:nvPr>
        </p:nvSpPr>
        <p:spPr/>
        <p:txBody>
          <a:bodyPr/>
          <a:lstStyle/>
          <a:p>
            <a:r>
              <a:rPr lang="zh-CN" altLang="en-US"/>
              <a:t>单击此处编辑母版标题样式</a:t>
            </a:r>
          </a:p>
        </p:txBody>
      </p:sp>
      <p:sp>
        <p:nvSpPr>
          <p:cNvPr id="1049096" name="内容占位符 2"/>
          <p:cNvSpPr>
            <a:spLocks noGrp="1"/>
          </p:cNvSpPr>
          <p:nvPr>
            <p:ph sz="half" idx="1"/>
          </p:nvPr>
        </p:nvSpPr>
        <p:spPr>
          <a:xfrm>
            <a:off x="563034"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97" name="内容占位符 3"/>
          <p:cNvSpPr>
            <a:spLocks noGrp="1"/>
          </p:cNvSpPr>
          <p:nvPr>
            <p:ph sz="half" idx="2"/>
          </p:nvPr>
        </p:nvSpPr>
        <p:spPr>
          <a:xfrm>
            <a:off x="6197601"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10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10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0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0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10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101"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9098"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1049099"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100"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109"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1049110"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111"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107" name="标题 1"/>
          <p:cNvSpPr>
            <a:spLocks noGrp="1"/>
          </p:cNvSpPr>
          <p:nvPr>
            <p:ph type="title"/>
          </p:nvPr>
        </p:nvSpPr>
        <p:spPr/>
        <p:txBody>
          <a:bodyPr/>
          <a:lstStyle/>
          <a:p>
            <a:r>
              <a:rPr lang="zh-CN" altLang="en-US"/>
              <a:t>单击此处编辑母版标题样式</a:t>
            </a:r>
          </a:p>
        </p:txBody>
      </p:sp>
      <p:sp>
        <p:nvSpPr>
          <p:cNvPr id="104910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116" name="竖排标题 1"/>
          <p:cNvSpPr>
            <a:spLocks noGrp="1"/>
          </p:cNvSpPr>
          <p:nvPr>
            <p:ph type="title" orient="vert"/>
          </p:nvPr>
        </p:nvSpPr>
        <p:spPr>
          <a:xfrm>
            <a:off x="8862484" y="163514"/>
            <a:ext cx="2766483" cy="5932487"/>
          </a:xfrm>
        </p:spPr>
        <p:txBody>
          <a:bodyPr vert="eaVert"/>
          <a:lstStyle/>
          <a:p>
            <a:r>
              <a:rPr lang="zh-CN" altLang="en-US"/>
              <a:t>单击此处编辑母版标题样式</a:t>
            </a:r>
          </a:p>
        </p:txBody>
      </p:sp>
      <p:sp>
        <p:nvSpPr>
          <p:cNvPr id="1049117" name="竖排文字占位符 2"/>
          <p:cNvSpPr>
            <a:spLocks noGrp="1"/>
          </p:cNvSpPr>
          <p:nvPr>
            <p:ph type="body" orient="vert" idx="1"/>
          </p:nvPr>
        </p:nvSpPr>
        <p:spPr>
          <a:xfrm>
            <a:off x="563033" y="163514"/>
            <a:ext cx="8096251" cy="5932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49086"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1049087"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49088"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89"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90" name="灯片编号占位符 5"/>
          <p:cNvSpPr>
            <a:spLocks noGrp="1"/>
          </p:cNvSpPr>
          <p:nvPr>
            <p:ph type="sldNum" sz="quarter" idx="12"/>
          </p:nvPr>
        </p:nvSpPr>
        <p:spPr/>
        <p:txBody>
          <a:bodyPr/>
          <a:lstStyle>
            <a:lvl1pPr eaLnBrk="0" hangingPunct="0">
              <a:buFont typeface="Wingdings" pitchFamily="2" charset="2"/>
              <a:buNone/>
            </a:lvl1pPr>
          </a:lstStyle>
          <a:p>
            <a:fld id="{87233F4D-2CAA-491E-B4DF-E780616905A5}" type="slidenum">
              <a:rPr lang="zh-CN" altLang="en-US"/>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8983" name="标题 1"/>
          <p:cNvSpPr>
            <a:spLocks noGrp="1"/>
          </p:cNvSpPr>
          <p:nvPr>
            <p:ph type="title"/>
          </p:nvPr>
        </p:nvSpPr>
        <p:spPr/>
        <p:txBody>
          <a:bodyPr/>
          <a:lstStyle/>
          <a:p>
            <a:r>
              <a:rPr lang="zh-CN" altLang="en-US"/>
              <a:t>单击此处编辑母版标题样式</a:t>
            </a:r>
          </a:p>
        </p:txBody>
      </p:sp>
      <p:sp>
        <p:nvSpPr>
          <p:cNvPr id="1048984"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85"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8986"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8987" name="灯片编号占位符 5"/>
          <p:cNvSpPr>
            <a:spLocks noGrp="1"/>
          </p:cNvSpPr>
          <p:nvPr>
            <p:ph type="sldNum" sz="quarter" idx="12"/>
          </p:nvPr>
        </p:nvSpPr>
        <p:spPr/>
        <p:txBody>
          <a:bodyPr/>
          <a:lstStyle>
            <a:lvl1pPr eaLnBrk="0" hangingPunct="0">
              <a:buFont typeface="Wingdings" pitchFamily="2" charset="2"/>
              <a:buNone/>
            </a:lvl1pPr>
          </a:lstStyle>
          <a:p>
            <a:fld id="{416A353C-9417-4EC2-BDEB-456A05260DD7}" type="slidenum">
              <a:rPr lang="zh-CN" altLang="en-US"/>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069"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070"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9071"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72"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73" name="灯片编号占位符 5"/>
          <p:cNvSpPr>
            <a:spLocks noGrp="1"/>
          </p:cNvSpPr>
          <p:nvPr>
            <p:ph type="sldNum" sz="quarter" idx="12"/>
          </p:nvPr>
        </p:nvSpPr>
        <p:spPr/>
        <p:txBody>
          <a:bodyPr/>
          <a:lstStyle>
            <a:lvl1pPr eaLnBrk="0" hangingPunct="0">
              <a:buFont typeface="Wingdings" pitchFamily="2" charset="2"/>
              <a:buNone/>
            </a:lvl1pPr>
          </a:lstStyle>
          <a:p>
            <a:fld id="{7B8A47D2-E204-493A-9B8E-B405080D65F5}" type="slidenum">
              <a:rPr lang="zh-CN" altLang="en-US"/>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9063" name="标题 1"/>
          <p:cNvSpPr>
            <a:spLocks noGrp="1"/>
          </p:cNvSpPr>
          <p:nvPr>
            <p:ph type="title"/>
          </p:nvPr>
        </p:nvSpPr>
        <p:spPr/>
        <p:txBody>
          <a:bodyPr/>
          <a:lstStyle/>
          <a:p>
            <a:r>
              <a:rPr lang="zh-CN" altLang="en-US"/>
              <a:t>单击此处编辑母版标题样式</a:t>
            </a:r>
          </a:p>
        </p:txBody>
      </p:sp>
      <p:sp>
        <p:nvSpPr>
          <p:cNvPr id="1049064"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5"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6"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67"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68" name="灯片编号占位符 5"/>
          <p:cNvSpPr>
            <a:spLocks noGrp="1"/>
          </p:cNvSpPr>
          <p:nvPr>
            <p:ph type="sldNum" sz="quarter" idx="12"/>
          </p:nvPr>
        </p:nvSpPr>
        <p:spPr/>
        <p:txBody>
          <a:bodyPr/>
          <a:lstStyle>
            <a:lvl1pPr eaLnBrk="0" hangingPunct="0">
              <a:buFont typeface="Wingdings" pitchFamily="2" charset="2"/>
              <a:buNone/>
            </a:lvl1pPr>
          </a:lstStyle>
          <a:p>
            <a:fld id="{D0110B7E-15A7-46AE-963A-6A6D4DE407DB}"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078" name="标题 1"/>
          <p:cNvSpPr>
            <a:spLocks noGrp="1"/>
          </p:cNvSpPr>
          <p:nvPr>
            <p:ph type="title"/>
          </p:nvPr>
        </p:nvSpPr>
        <p:spPr/>
        <p:txBody>
          <a:bodyPr/>
          <a:lstStyle/>
          <a:p>
            <a:r>
              <a:rPr lang="zh-CN" altLang="en-US"/>
              <a:t>单击此处编辑母版标题样式</a:t>
            </a:r>
          </a:p>
        </p:txBody>
      </p:sp>
      <p:sp>
        <p:nvSpPr>
          <p:cNvPr id="1049079"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80"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81"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82"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83"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84"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85" name="灯片编号占位符 5"/>
          <p:cNvSpPr>
            <a:spLocks noGrp="1"/>
          </p:cNvSpPr>
          <p:nvPr>
            <p:ph type="sldNum" sz="quarter" idx="12"/>
          </p:nvPr>
        </p:nvSpPr>
        <p:spPr/>
        <p:txBody>
          <a:bodyPr/>
          <a:lstStyle>
            <a:lvl1pPr eaLnBrk="0" hangingPunct="0">
              <a:buFont typeface="Wingdings" pitchFamily="2" charset="2"/>
              <a:buNone/>
            </a:lvl1pPr>
          </a:lstStyle>
          <a:p>
            <a:fld id="{D6CBB88B-8711-4836-ADA9-002DDBFA6FF9}" type="slidenum">
              <a:rPr lang="zh-CN" altLang="en-US"/>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074" name="标题 1"/>
          <p:cNvSpPr>
            <a:spLocks noGrp="1"/>
          </p:cNvSpPr>
          <p:nvPr>
            <p:ph type="title"/>
          </p:nvPr>
        </p:nvSpPr>
        <p:spPr/>
        <p:txBody>
          <a:bodyPr/>
          <a:lstStyle/>
          <a:p>
            <a:r>
              <a:rPr lang="zh-CN" altLang="en-US"/>
              <a:t>单击此处编辑母版标题样式</a:t>
            </a:r>
          </a:p>
        </p:txBody>
      </p:sp>
      <p:sp>
        <p:nvSpPr>
          <p:cNvPr id="1049075"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76"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77" name="灯片编号占位符 5"/>
          <p:cNvSpPr>
            <a:spLocks noGrp="1"/>
          </p:cNvSpPr>
          <p:nvPr>
            <p:ph type="sldNum" sz="quarter" idx="12"/>
          </p:nvPr>
        </p:nvSpPr>
        <p:spPr/>
        <p:txBody>
          <a:bodyPr/>
          <a:lstStyle>
            <a:lvl1pPr eaLnBrk="0" hangingPunct="0">
              <a:buFont typeface="Wingdings" pitchFamily="2" charset="2"/>
              <a:buNone/>
            </a:lvl1pPr>
          </a:lstStyle>
          <a:p>
            <a:fld id="{1F778F2C-0CC7-4B27-8033-CA2DE818D7B3}"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8580" name="标题 1"/>
          <p:cNvSpPr>
            <a:spLocks noGrp="1"/>
          </p:cNvSpPr>
          <p:nvPr>
            <p:ph type="title"/>
          </p:nvPr>
        </p:nvSpPr>
        <p:spPr>
          <a:xfrm>
            <a:off x="563034" y="163513"/>
            <a:ext cx="11065933" cy="831850"/>
          </a:xfrm>
        </p:spPr>
        <p:txBody>
          <a:bodyPr/>
          <a:lstStyle>
            <a:lvl1pPr>
              <a:defRPr sz="3600">
                <a:latin typeface="+mn-lt"/>
              </a:defRPr>
            </a:lvl1pPr>
          </a:lstStyle>
          <a:p>
            <a:r>
              <a:rPr lang="zh-CN" altLang="en-US" dirty="0"/>
              <a:t>单击此处编辑母版标题样式</a:t>
            </a:r>
          </a:p>
        </p:txBody>
      </p:sp>
      <p:sp>
        <p:nvSpPr>
          <p:cNvPr id="1048581" name="内容占位符 2"/>
          <p:cNvSpPr>
            <a:spLocks noGrp="1"/>
          </p:cNvSpPr>
          <p:nvPr>
            <p:ph idx="1"/>
          </p:nvPr>
        </p:nvSpPr>
        <p:spPr>
          <a:xfrm>
            <a:off x="563034" y="1506538"/>
            <a:ext cx="11065933" cy="458946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49049"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50"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51" name="灯片编号占位符 5"/>
          <p:cNvSpPr>
            <a:spLocks noGrp="1"/>
          </p:cNvSpPr>
          <p:nvPr>
            <p:ph type="sldNum" sz="quarter" idx="12"/>
          </p:nvPr>
        </p:nvSpPr>
        <p:spPr/>
        <p:txBody>
          <a:bodyPr/>
          <a:lstStyle>
            <a:lvl1pPr eaLnBrk="0" hangingPunct="0">
              <a:buFont typeface="Wingdings" pitchFamily="2" charset="2"/>
              <a:buNone/>
            </a:lvl1pPr>
          </a:lstStyle>
          <a:p>
            <a:fld id="{C5BCEB90-0E69-4FF7-993F-1B544490ECAB}"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905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104905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5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9055"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56"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57" name="灯片编号占位符 5"/>
          <p:cNvSpPr>
            <a:spLocks noGrp="1"/>
          </p:cNvSpPr>
          <p:nvPr>
            <p:ph type="sldNum" sz="quarter" idx="12"/>
          </p:nvPr>
        </p:nvSpPr>
        <p:spPr/>
        <p:txBody>
          <a:bodyPr/>
          <a:lstStyle>
            <a:lvl1pPr eaLnBrk="0" hangingPunct="0">
              <a:buFont typeface="Wingdings" pitchFamily="2" charset="2"/>
              <a:buNone/>
            </a:lvl1pPr>
          </a:lstStyle>
          <a:p>
            <a:fld id="{12DBEF3E-F340-4853-B294-FF418F4A3C54}"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038"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1049039"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040"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9041"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42"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43" name="灯片编号占位符 5"/>
          <p:cNvSpPr>
            <a:spLocks noGrp="1"/>
          </p:cNvSpPr>
          <p:nvPr>
            <p:ph type="sldNum" sz="quarter" idx="12"/>
          </p:nvPr>
        </p:nvSpPr>
        <p:spPr/>
        <p:txBody>
          <a:bodyPr/>
          <a:lstStyle>
            <a:lvl1pPr eaLnBrk="0" hangingPunct="0">
              <a:buFont typeface="Wingdings" pitchFamily="2" charset="2"/>
              <a:buNone/>
            </a:lvl1pPr>
          </a:lstStyle>
          <a:p>
            <a:fld id="{4E704CCD-114B-4870-B317-CDDED4377C47}"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058" name="标题 1"/>
          <p:cNvSpPr>
            <a:spLocks noGrp="1"/>
          </p:cNvSpPr>
          <p:nvPr>
            <p:ph type="title"/>
          </p:nvPr>
        </p:nvSpPr>
        <p:spPr/>
        <p:txBody>
          <a:bodyPr/>
          <a:lstStyle/>
          <a:p>
            <a:r>
              <a:rPr lang="zh-CN" altLang="en-US"/>
              <a:t>单击此处编辑母版标题样式</a:t>
            </a:r>
          </a:p>
        </p:txBody>
      </p:sp>
      <p:sp>
        <p:nvSpPr>
          <p:cNvPr id="1049059"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60"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61"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62" name="灯片编号占位符 5"/>
          <p:cNvSpPr>
            <a:spLocks noGrp="1"/>
          </p:cNvSpPr>
          <p:nvPr>
            <p:ph type="sldNum" sz="quarter" idx="12"/>
          </p:nvPr>
        </p:nvSpPr>
        <p:spPr/>
        <p:txBody>
          <a:bodyPr/>
          <a:lstStyle>
            <a:lvl1pPr eaLnBrk="0" hangingPunct="0">
              <a:buFont typeface="Wingdings" pitchFamily="2" charset="2"/>
              <a:buNone/>
            </a:lvl1pPr>
          </a:lstStyle>
          <a:p>
            <a:fld id="{1A6D2400-1677-4AB5-9FDD-D947CDEECAA4}" type="slidenum">
              <a:rPr lang="zh-CN" altLang="en-US"/>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044"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1049045"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46" name="日期占位符 3"/>
          <p:cNvSpPr>
            <a:spLocks noGrp="1"/>
          </p:cNvSpPr>
          <p:nvPr>
            <p:ph type="dt" sz="half" idx="10"/>
          </p:nvPr>
        </p:nvSpPr>
        <p:spPr/>
        <p:txBody>
          <a:bodyPr/>
          <a:lstStyle>
            <a:lvl1pPr eaLnBrk="0" hangingPunct="0">
              <a:buFont typeface="Wingdings" pitchFamily="2" charset="2"/>
              <a:buNone/>
              <a:defRPr smtClean="0"/>
            </a:lvl1pPr>
          </a:lstStyle>
          <a:p>
            <a:endParaRPr lang="zh-CN" altLang="en-US"/>
          </a:p>
        </p:txBody>
      </p:sp>
      <p:sp>
        <p:nvSpPr>
          <p:cNvPr id="1049047" name="页脚占位符 4"/>
          <p:cNvSpPr>
            <a:spLocks noGrp="1"/>
          </p:cNvSpPr>
          <p:nvPr>
            <p:ph type="ftr" sz="quarter" idx="11"/>
          </p:nvPr>
        </p:nvSpPr>
        <p:spPr/>
        <p:txBody>
          <a:bodyPr/>
          <a:lstStyle>
            <a:lvl1pPr eaLnBrk="0" hangingPunct="0">
              <a:buFont typeface="Wingdings" pitchFamily="2" charset="2"/>
              <a:buNone/>
            </a:lvl1pPr>
          </a:lstStyle>
          <a:p>
            <a:endParaRPr lang="zh-CN" altLang="en-US"/>
          </a:p>
        </p:txBody>
      </p:sp>
      <p:sp>
        <p:nvSpPr>
          <p:cNvPr id="1049048" name="灯片编号占位符 5"/>
          <p:cNvSpPr>
            <a:spLocks noGrp="1"/>
          </p:cNvSpPr>
          <p:nvPr>
            <p:ph type="sldNum" sz="quarter" idx="12"/>
          </p:nvPr>
        </p:nvSpPr>
        <p:spPr/>
        <p:txBody>
          <a:bodyPr/>
          <a:lstStyle>
            <a:lvl1pPr eaLnBrk="0" hangingPunct="0">
              <a:buFont typeface="Wingdings" pitchFamily="2" charset="2"/>
              <a:buNone/>
            </a:lvl1pPr>
          </a:lstStyle>
          <a:p>
            <a:fld id="{93D3DD91-15A4-489C-AD7C-B7CACF95DDD0}" type="slidenum">
              <a:rPr lang="zh-CN" altLang="en-US"/>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1049011" name="标题 1"/>
          <p:cNvSpPr>
            <a:spLocks noGrp="1"/>
          </p:cNvSpPr>
          <p:nvPr>
            <p:ph type="title"/>
          </p:nvPr>
        </p:nvSpPr>
        <p:spPr/>
        <p:txBody>
          <a:bodyPr/>
          <a:lstStyle/>
          <a:p>
            <a:r>
              <a:rPr lang="zh-CN" altLang="en-US"/>
              <a:t>单击此处编辑母版标题样式</a:t>
            </a:r>
          </a:p>
        </p:txBody>
      </p:sp>
      <p:sp>
        <p:nvSpPr>
          <p:cNvPr id="104901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013"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014"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9002" name="标题 1"/>
          <p:cNvSpPr>
            <a:spLocks noGrp="1"/>
          </p:cNvSpPr>
          <p:nvPr>
            <p:ph type="title"/>
          </p:nvPr>
        </p:nvSpPr>
        <p:spPr/>
        <p:txBody>
          <a:bodyPr/>
          <a:lstStyle/>
          <a:p>
            <a:r>
              <a:rPr lang="zh-CN" altLang="en-US"/>
              <a:t>单击此处编辑母版标题样式</a:t>
            </a:r>
          </a:p>
        </p:txBody>
      </p:sp>
      <p:sp>
        <p:nvSpPr>
          <p:cNvPr id="1049003" name="内容占位符 2"/>
          <p:cNvSpPr>
            <a:spLocks noGrp="1"/>
          </p:cNvSpPr>
          <p:nvPr>
            <p:ph sz="half" idx="1"/>
          </p:nvPr>
        </p:nvSpPr>
        <p:spPr>
          <a:xfrm>
            <a:off x="563034"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04" name="内容占位符 3"/>
          <p:cNvSpPr>
            <a:spLocks noGrp="1"/>
          </p:cNvSpPr>
          <p:nvPr>
            <p:ph sz="half" idx="2"/>
          </p:nvPr>
        </p:nvSpPr>
        <p:spPr>
          <a:xfrm>
            <a:off x="6197601"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49031"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1049032"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00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007"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08"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09"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10"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005"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8997"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1048998"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99"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49015"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1049016"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1049017"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1049000" name="标题 1"/>
          <p:cNvSpPr>
            <a:spLocks noGrp="1"/>
          </p:cNvSpPr>
          <p:nvPr>
            <p:ph type="title"/>
          </p:nvPr>
        </p:nvSpPr>
        <p:spPr/>
        <p:txBody>
          <a:bodyPr/>
          <a:lstStyle/>
          <a:p>
            <a:r>
              <a:rPr lang="zh-CN" altLang="en-US"/>
              <a:t>单击此处编辑母版标题样式</a:t>
            </a:r>
          </a:p>
        </p:txBody>
      </p:sp>
      <p:sp>
        <p:nvSpPr>
          <p:cNvPr id="1049001"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1049018" name="竖排标题 1"/>
          <p:cNvSpPr>
            <a:spLocks noGrp="1"/>
          </p:cNvSpPr>
          <p:nvPr>
            <p:ph type="title" orient="vert"/>
          </p:nvPr>
        </p:nvSpPr>
        <p:spPr>
          <a:xfrm>
            <a:off x="8862484" y="163514"/>
            <a:ext cx="2766483" cy="5932487"/>
          </a:xfrm>
        </p:spPr>
        <p:txBody>
          <a:bodyPr vert="eaVert"/>
          <a:lstStyle/>
          <a:p>
            <a:r>
              <a:rPr lang="zh-CN" altLang="en-US"/>
              <a:t>单击此处编辑母版标题样式</a:t>
            </a:r>
          </a:p>
        </p:txBody>
      </p:sp>
      <p:sp>
        <p:nvSpPr>
          <p:cNvPr id="1049019" name="竖排文字占位符 2"/>
          <p:cNvSpPr>
            <a:spLocks noGrp="1"/>
          </p:cNvSpPr>
          <p:nvPr>
            <p:ph type="body" orient="vert" idx="1"/>
          </p:nvPr>
        </p:nvSpPr>
        <p:spPr>
          <a:xfrm>
            <a:off x="563033" y="163514"/>
            <a:ext cx="8096251" cy="5932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Picture 146" descr="2"/>
          <p:cNvPicPr>
            <a:picLocks noChangeAspect="1" noChangeArrowheads="1"/>
          </p:cNvPicPr>
          <p:nvPr userDrawn="1"/>
        </p:nvPicPr>
        <p:blipFill>
          <a:blip r:embed="rId2" cstate="print"/>
          <a:srcRect/>
          <a:stretch>
            <a:fillRect/>
          </a:stretch>
        </p:blipFill>
        <p:spPr bwMode="auto">
          <a:xfrm>
            <a:off x="0" y="1268760"/>
            <a:ext cx="12192000" cy="3600400"/>
          </a:xfrm>
          <a:prstGeom prst="rect">
            <a:avLst/>
          </a:prstGeom>
          <a:noFill/>
          <a:ln w="9525">
            <a:noFill/>
            <a:miter lim="800000"/>
            <a:headEnd/>
            <a:tailEnd/>
          </a:ln>
        </p:spPr>
      </p:pic>
    </p:spTree>
    <p:extLst>
      <p:ext uri="{BB962C8B-B14F-4D97-AF65-F5344CB8AC3E}">
        <p14:creationId xmlns:p14="http://schemas.microsoft.com/office/powerpoint/2010/main" val="362903030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609600" y="1752601"/>
            <a:ext cx="10972800" cy="4373563"/>
          </a:xfrm>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424592" y="6448251"/>
            <a:ext cx="589856" cy="365125"/>
          </a:xfrm>
          <a:prstGeom prst="rect">
            <a:avLst/>
          </a:prstGeom>
        </p:spPr>
        <p:txBody>
          <a:bodyPr/>
          <a:lstStyle/>
          <a:p>
            <a:fld id="{3AC99A5B-5B03-425B-9284-2F10A88898BE}" type="slidenum">
              <a:rPr lang="en-US" smtClean="0"/>
              <a:t>‹#›</a:t>
            </a:fld>
            <a:endParaRPr lang="en-US"/>
          </a:p>
        </p:txBody>
      </p:sp>
      <p:cxnSp>
        <p:nvCxnSpPr>
          <p:cNvPr id="8" name="Straight Connector 7"/>
          <p:cNvCxnSpPr/>
          <p:nvPr/>
        </p:nvCxnSpPr>
        <p:spPr>
          <a:xfrm flipH="1">
            <a:off x="361772" y="1430708"/>
            <a:ext cx="114808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763142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Slide Number Placeholder 5"/>
          <p:cNvSpPr>
            <a:spLocks noGrp="1"/>
          </p:cNvSpPr>
          <p:nvPr>
            <p:ph type="sldNum" sz="quarter" idx="12"/>
          </p:nvPr>
        </p:nvSpPr>
        <p:spPr>
          <a:xfrm>
            <a:off x="11352584" y="6448251"/>
            <a:ext cx="517848"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7934627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1048591" name="标题 1"/>
          <p:cNvSpPr>
            <a:spLocks noGrp="1"/>
          </p:cNvSpPr>
          <p:nvPr>
            <p:ph type="title"/>
          </p:nvPr>
        </p:nvSpPr>
        <p:spPr/>
        <p:txBody>
          <a:bodyPr/>
          <a:lstStyle/>
          <a:p>
            <a:r>
              <a:rPr lang="zh-CN" altLang="en-US" dirty="0"/>
              <a:t>单击此处编辑母版标题样式</a:t>
            </a:r>
          </a:p>
        </p:txBody>
      </p:sp>
      <p:sp>
        <p:nvSpPr>
          <p:cNvPr id="1048592" name="内容占位符 2"/>
          <p:cNvSpPr>
            <a:spLocks noGrp="1"/>
          </p:cNvSpPr>
          <p:nvPr>
            <p:ph sz="half" idx="1"/>
          </p:nvPr>
        </p:nvSpPr>
        <p:spPr>
          <a:xfrm>
            <a:off x="563034"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3" name="内容占位符 3"/>
          <p:cNvSpPr>
            <a:spLocks noGrp="1"/>
          </p:cNvSpPr>
          <p:nvPr>
            <p:ph sz="half" idx="2"/>
          </p:nvPr>
        </p:nvSpPr>
        <p:spPr>
          <a:xfrm>
            <a:off x="6197601" y="1506538"/>
            <a:ext cx="5431367" cy="4589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16478180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286718520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Slide Number Placeholder 4"/>
          <p:cNvSpPr>
            <a:spLocks noGrp="1"/>
          </p:cNvSpPr>
          <p:nvPr>
            <p:ph type="sldNum" sz="quarter" idx="12"/>
          </p:nvPr>
        </p:nvSpPr>
        <p:spPr>
          <a:xfrm>
            <a:off x="11352584" y="6448251"/>
            <a:ext cx="589856" cy="365125"/>
          </a:xfrm>
          <a:prstGeom prst="rect">
            <a:avLst/>
          </a:prstGeom>
        </p:spPr>
        <p:txBody>
          <a:bodyPr/>
          <a:lstStyle/>
          <a:p>
            <a:fld id="{3AC99A5B-5B03-425B-9284-2F10A88898BE}" type="slidenum">
              <a:rPr lang="en-US" smtClean="0"/>
              <a:t>‹#›</a:t>
            </a:fld>
            <a:endParaRPr lang="en-US" dirty="0"/>
          </a:p>
        </p:txBody>
      </p:sp>
    </p:spTree>
    <p:extLst>
      <p:ext uri="{BB962C8B-B14F-4D97-AF65-F5344CB8AC3E}">
        <p14:creationId xmlns:p14="http://schemas.microsoft.com/office/powerpoint/2010/main" val="38703613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238048145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34437210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Tree>
    <p:extLst>
      <p:ext uri="{BB962C8B-B14F-4D97-AF65-F5344CB8AC3E}">
        <p14:creationId xmlns:p14="http://schemas.microsoft.com/office/powerpoint/2010/main" val="414482278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418183837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99A5B-5B03-425B-9284-2F10A88898BE}" type="slidenum">
              <a:rPr lang="en-US" smtClean="0"/>
              <a:t>‹#›</a:t>
            </a:fld>
            <a:endParaRPr lang="en-US"/>
          </a:p>
        </p:txBody>
      </p:sp>
    </p:spTree>
    <p:extLst>
      <p:ext uri="{BB962C8B-B14F-4D97-AF65-F5344CB8AC3E}">
        <p14:creationId xmlns:p14="http://schemas.microsoft.com/office/powerpoint/2010/main" val="26716353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49020"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021"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22"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23"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9024"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1049025"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49035"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1049036"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037"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theme" Target="../theme/theme5.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theme" Target="../theme/theme6.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7"/>
          <p:cNvGrpSpPr>
            <a:grpSpLocks/>
          </p:cNvGrpSpPr>
          <p:nvPr/>
        </p:nvGrpSpPr>
        <p:grpSpPr bwMode="auto">
          <a:xfrm>
            <a:off x="12433301" y="3503296"/>
            <a:ext cx="1225551" cy="3225164"/>
            <a:chOff x="5839" y="2251"/>
            <a:chExt cx="579" cy="2031"/>
          </a:xfrm>
        </p:grpSpPr>
        <p:sp>
          <p:nvSpPr>
            <p:cNvPr id="1038" name="Rectangle 78"/>
            <p:cNvSpPr>
              <a:spLocks noChangeArrowheads="1"/>
            </p:cNvSpPr>
            <p:nvPr userDrawn="1"/>
          </p:nvSpPr>
          <p:spPr bwMode="auto">
            <a:xfrm>
              <a:off x="5839" y="3128"/>
              <a:ext cx="579" cy="267"/>
            </a:xfrm>
            <a:prstGeom prst="rect">
              <a:avLst/>
            </a:prstGeom>
            <a:solidFill>
              <a:schemeClr val="bg1"/>
            </a:solidFill>
            <a:ln w="9525">
              <a:noFill/>
              <a:miter lim="800000"/>
              <a:headEnd/>
              <a:tailEnd/>
            </a:ln>
          </p:spPr>
          <p:txBody>
            <a:bodyPr lIns="91425" tIns="45712" rIns="91425" bIns="45712" anchor="ctr">
              <a:spAutoFit/>
            </a:bodyPr>
            <a:lstStyle/>
            <a:p>
              <a:pPr eaLnBrk="1" hangingPunct="1">
                <a:defRPr/>
              </a:pPr>
              <a:endParaRPr lang="zh-CN" altLang="en-US" sz="2160"/>
            </a:p>
          </p:txBody>
        </p:sp>
        <p:grpSp>
          <p:nvGrpSpPr>
            <p:cNvPr id="2063"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w="9525">
                <a:noFill/>
                <a:miter lim="800000"/>
                <a:headEnd/>
                <a:tailEnd/>
              </a:ln>
            </p:spPr>
            <p:txBody>
              <a:bodyPr wrap="none" anchor="ctr"/>
              <a:lstStyle/>
              <a:p>
                <a:pPr eaLnBrk="1" hangingPunct="1">
                  <a:defRPr/>
                </a:pPr>
                <a:endParaRPr lang="zh-CN" altLang="en-US" sz="2160"/>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grpSp>
        <p:grpSp>
          <p:nvGrpSpPr>
            <p:cNvPr id="2064"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w="9525">
                <a:noFill/>
                <a:miter lim="800000"/>
                <a:headEnd/>
                <a:tailEnd/>
              </a:ln>
            </p:spPr>
            <p:txBody>
              <a:bodyPr wrap="none" anchor="ctr"/>
              <a:lstStyle/>
              <a:p>
                <a:pPr eaLnBrk="1" hangingPunct="1">
                  <a:defRPr/>
                </a:pPr>
                <a:endParaRPr lang="zh-CN" altLang="en-US" sz="2160"/>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grpSp>
        <p:grpSp>
          <p:nvGrpSpPr>
            <p:cNvPr id="2065"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w="9525">
                <a:noFill/>
                <a:miter lim="800000"/>
                <a:headEnd/>
                <a:tailEnd/>
              </a:ln>
            </p:spPr>
            <p:txBody>
              <a:bodyPr wrap="none" anchor="ctr"/>
              <a:lstStyle/>
              <a:p>
                <a:pPr eaLnBrk="1" hangingPunct="1">
                  <a:defRPr/>
                </a:pPr>
                <a:endParaRPr lang="zh-CN" altLang="en-US" sz="2160"/>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w="9525">
                <a:noFill/>
                <a:miter lim="800000"/>
                <a:headEnd/>
                <a:tailEnd/>
              </a:ln>
            </p:spPr>
            <p:txBody>
              <a:bodyPr wrap="none" anchor="ctr"/>
              <a:lstStyle/>
              <a:p>
                <a:pPr eaLnBrk="1" hangingPunct="1">
                  <a:defRPr/>
                </a:pPr>
                <a:endParaRPr lang="zh-CN" altLang="en-US" sz="2160"/>
              </a:p>
            </p:txBody>
          </p:sp>
        </p:grpSp>
        <p:grpSp>
          <p:nvGrpSpPr>
            <p:cNvPr id="2066"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w="9525">
                <a:noFill/>
                <a:miter lim="800000"/>
                <a:headEnd/>
                <a:tailEnd/>
              </a:ln>
            </p:spPr>
            <p:txBody>
              <a:bodyPr wrap="none" anchor="ctr"/>
              <a:lstStyle/>
              <a:p>
                <a:pPr eaLnBrk="1" hangingPunct="1">
                  <a:defRPr/>
                </a:pPr>
                <a:endParaRPr lang="zh-CN" altLang="en-US" sz="2160"/>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w="9525">
                <a:noFill/>
                <a:miter lim="800000"/>
                <a:headEnd/>
                <a:tailEnd/>
              </a:ln>
            </p:spPr>
            <p:txBody>
              <a:bodyPr wrap="none" anchor="ctr"/>
              <a:lstStyle/>
              <a:p>
                <a:pPr eaLnBrk="1" hangingPunct="1">
                  <a:defRPr/>
                </a:pPr>
                <a:endParaRPr lang="zh-CN" altLang="en-US" sz="2160"/>
              </a:p>
            </p:txBody>
          </p:sp>
        </p:grpSp>
        <p:grpSp>
          <p:nvGrpSpPr>
            <p:cNvPr id="2067"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w="9525">
                <a:noFill/>
                <a:miter lim="800000"/>
                <a:headEnd/>
                <a:tailEnd/>
              </a:ln>
            </p:spPr>
            <p:txBody>
              <a:bodyPr wrap="none" anchor="ctr"/>
              <a:lstStyle/>
              <a:p>
                <a:pPr eaLnBrk="1" hangingPunct="1">
                  <a:defRPr/>
                </a:pPr>
                <a:endParaRPr lang="zh-CN" altLang="en-US" sz="2160"/>
              </a:p>
            </p:txBody>
          </p:sp>
        </p:grpSp>
        <p:grpSp>
          <p:nvGrpSpPr>
            <p:cNvPr id="2068"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w="9525">
                <a:noFill/>
                <a:miter lim="800000"/>
                <a:headEnd/>
                <a:tailEnd/>
              </a:ln>
            </p:spPr>
            <p:txBody>
              <a:bodyPr wrap="none" anchor="ctr"/>
              <a:lstStyle/>
              <a:p>
                <a:pPr eaLnBrk="1" hangingPunct="1">
                  <a:defRPr/>
                </a:pPr>
                <a:endParaRPr lang="zh-CN" altLang="en-US" sz="2160"/>
              </a:p>
            </p:txBody>
          </p:sp>
        </p:grpSp>
        <p:grpSp>
          <p:nvGrpSpPr>
            <p:cNvPr id="2069"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w="9525">
                <a:noFill/>
                <a:miter lim="800000"/>
                <a:headEnd/>
                <a:tailEnd/>
              </a:ln>
            </p:spPr>
            <p:txBody>
              <a:bodyPr wrap="none" anchor="ctr"/>
              <a:lstStyle/>
              <a:p>
                <a:pPr eaLnBrk="1" hangingPunct="1">
                  <a:defRPr/>
                </a:pPr>
                <a:endParaRPr lang="zh-CN" altLang="en-US" sz="2160"/>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w="9525">
                <a:noFill/>
                <a:miter lim="800000"/>
                <a:headEnd/>
                <a:tailEnd/>
              </a:ln>
            </p:spPr>
            <p:txBody>
              <a:bodyPr wrap="none" anchor="ctr"/>
              <a:lstStyle/>
              <a:p>
                <a:pPr eaLnBrk="1" hangingPunct="1">
                  <a:defRPr/>
                </a:pPr>
                <a:endParaRPr lang="zh-CN" altLang="en-US" sz="2160"/>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w="9525">
                <a:noFill/>
                <a:miter lim="800000"/>
                <a:headEnd/>
                <a:tailEnd/>
              </a:ln>
            </p:spPr>
            <p:txBody>
              <a:bodyPr wrap="none" anchor="ctr"/>
              <a:lstStyle/>
              <a:p>
                <a:pPr eaLnBrk="1" hangingPunct="1">
                  <a:defRPr/>
                </a:pPr>
                <a:endParaRPr lang="zh-CN" altLang="en-US" sz="2160"/>
              </a:p>
            </p:txBody>
          </p:sp>
        </p:grpSp>
        <p:grpSp>
          <p:nvGrpSpPr>
            <p:cNvPr id="2070"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w="9525">
                <a:noFill/>
                <a:miter lim="800000"/>
                <a:headEnd/>
                <a:tailEnd/>
              </a:ln>
            </p:spPr>
            <p:txBody>
              <a:bodyPr wrap="none" anchor="ctr"/>
              <a:lstStyle/>
              <a:p>
                <a:pPr eaLnBrk="1" hangingPunct="1">
                  <a:defRPr/>
                </a:pPr>
                <a:endParaRPr lang="zh-CN" altLang="en-US" sz="2160"/>
              </a:p>
            </p:txBody>
          </p:sp>
        </p:grpSp>
        <p:grpSp>
          <p:nvGrpSpPr>
            <p:cNvPr id="2071"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w="9525">
                <a:noFill/>
                <a:miter lim="800000"/>
                <a:headEnd/>
                <a:tailEnd/>
              </a:ln>
            </p:spPr>
            <p:txBody>
              <a:bodyPr wrap="none" anchor="ctr"/>
              <a:lstStyle/>
              <a:p>
                <a:pPr eaLnBrk="1" hangingPunct="1">
                  <a:defRPr/>
                </a:pPr>
                <a:endParaRPr lang="zh-CN" altLang="en-US" sz="2160"/>
              </a:p>
            </p:txBody>
          </p:sp>
        </p:grpSp>
        <p:grpSp>
          <p:nvGrpSpPr>
            <p:cNvPr id="2072"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w="9525">
                <a:noFill/>
                <a:miter lim="800000"/>
                <a:headEnd/>
                <a:tailEnd/>
              </a:ln>
            </p:spPr>
            <p:txBody>
              <a:bodyPr wrap="none" anchor="ctr"/>
              <a:lstStyle/>
              <a:p>
                <a:pPr eaLnBrk="1" hangingPunct="1">
                  <a:defRPr/>
                </a:pPr>
                <a:endParaRPr lang="zh-CN" altLang="en-US" sz="2160"/>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w="9525">
                <a:noFill/>
                <a:miter lim="800000"/>
                <a:headEnd/>
                <a:tailEnd/>
              </a:ln>
            </p:spPr>
            <p:txBody>
              <a:bodyPr wrap="none" anchor="ctr"/>
              <a:lstStyle/>
              <a:p>
                <a:pPr eaLnBrk="1" hangingPunct="1">
                  <a:defRPr/>
                </a:pPr>
                <a:endParaRPr lang="zh-CN" altLang="en-US" sz="2160"/>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w="9525">
                <a:noFill/>
                <a:miter lim="800000"/>
                <a:headEnd/>
                <a:tailEnd/>
              </a:ln>
            </p:spPr>
            <p:txBody>
              <a:bodyPr wrap="none" anchor="ctr"/>
              <a:lstStyle/>
              <a:p>
                <a:pPr eaLnBrk="1" hangingPunct="1">
                  <a:defRPr/>
                </a:pPr>
                <a:endParaRPr lang="zh-CN" altLang="en-US" sz="2160"/>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w="9525">
                <a:noFill/>
                <a:miter lim="800000"/>
                <a:headEnd/>
                <a:tailEnd/>
              </a:ln>
            </p:spPr>
            <p:txBody>
              <a:bodyPr wrap="none" anchor="ctr"/>
              <a:lstStyle/>
              <a:p>
                <a:pPr eaLnBrk="1" hangingPunct="1">
                  <a:defRPr/>
                </a:pPr>
                <a:endParaRPr lang="zh-CN" altLang="en-US" sz="2160"/>
              </a:p>
            </p:txBody>
          </p:sp>
        </p:grpSp>
        <p:grpSp>
          <p:nvGrpSpPr>
            <p:cNvPr id="2073"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w="9525">
                <a:noFill/>
                <a:miter lim="800000"/>
                <a:headEnd/>
                <a:tailEnd/>
              </a:ln>
            </p:spPr>
            <p:txBody>
              <a:bodyPr wrap="none" anchor="ctr"/>
              <a:lstStyle/>
              <a:p>
                <a:pPr eaLnBrk="1" hangingPunct="1">
                  <a:defRPr/>
                </a:pPr>
                <a:endParaRPr lang="zh-CN" altLang="en-US" sz="2160"/>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w="9525">
                <a:noFill/>
                <a:miter lim="800000"/>
                <a:headEnd/>
                <a:tailEnd/>
              </a:ln>
            </p:spPr>
            <p:txBody>
              <a:bodyPr wrap="none" anchor="ctr"/>
              <a:lstStyle/>
              <a:p>
                <a:pPr eaLnBrk="1" hangingPunct="1">
                  <a:defRPr/>
                </a:pPr>
                <a:endParaRPr lang="zh-CN" altLang="en-US" sz="2160"/>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w="9525">
                <a:noFill/>
                <a:miter lim="800000"/>
                <a:headEnd/>
                <a:tailEnd/>
              </a:ln>
            </p:spPr>
            <p:txBody>
              <a:bodyPr wrap="none" anchor="ctr"/>
              <a:lstStyle/>
              <a:p>
                <a:pPr eaLnBrk="1" hangingPunct="1">
                  <a:defRPr/>
                </a:pPr>
                <a:endParaRPr lang="zh-CN" altLang="en-US" sz="2160"/>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w="9525">
                <a:noFill/>
                <a:miter lim="800000"/>
                <a:headEnd/>
                <a:tailEnd/>
              </a:ln>
            </p:spPr>
            <p:txBody>
              <a:bodyPr wrap="none" anchor="ctr"/>
              <a:lstStyle/>
              <a:p>
                <a:pPr eaLnBrk="1" hangingPunct="1">
                  <a:defRPr/>
                </a:pPr>
                <a:endParaRPr lang="zh-CN" altLang="en-US" sz="2160"/>
              </a:p>
            </p:txBody>
          </p:sp>
        </p:grpSp>
        <p:grpSp>
          <p:nvGrpSpPr>
            <p:cNvPr id="2074"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2"/>
              </a:xfrm>
              <a:prstGeom prst="rect">
                <a:avLst/>
              </a:prstGeom>
              <a:solidFill>
                <a:srgbClr val="006699"/>
              </a:solidFill>
              <a:ln w="9525">
                <a:noFill/>
                <a:miter lim="800000"/>
                <a:headEnd/>
                <a:tailEnd/>
              </a:ln>
            </p:spPr>
            <p:txBody>
              <a:bodyPr wrap="none" anchor="ctr"/>
              <a:lstStyle/>
              <a:p>
                <a:pPr eaLnBrk="1" hangingPunct="1">
                  <a:defRPr/>
                </a:pPr>
                <a:endParaRPr lang="zh-CN" altLang="en-US" sz="2160"/>
              </a:p>
            </p:txBody>
          </p:sp>
          <p:sp>
            <p:nvSpPr>
              <p:cNvPr id="1057" name="Rectangle 136"/>
              <p:cNvSpPr>
                <a:spLocks noChangeArrowheads="1"/>
              </p:cNvSpPr>
              <p:nvPr userDrawn="1"/>
            </p:nvSpPr>
            <p:spPr bwMode="auto">
              <a:xfrm flipV="1">
                <a:off x="6126" y="4026"/>
                <a:ext cx="116" cy="112"/>
              </a:xfrm>
              <a:prstGeom prst="rect">
                <a:avLst/>
              </a:prstGeom>
              <a:solidFill>
                <a:srgbClr val="99CCFF"/>
              </a:solidFill>
              <a:ln w="9525">
                <a:noFill/>
                <a:miter lim="800000"/>
                <a:headEnd/>
                <a:tailEnd/>
              </a:ln>
            </p:spPr>
            <p:txBody>
              <a:bodyPr wrap="none" anchor="ctr"/>
              <a:lstStyle/>
              <a:p>
                <a:pPr eaLnBrk="1" hangingPunct="1">
                  <a:defRPr/>
                </a:pPr>
                <a:endParaRPr lang="zh-CN" altLang="en-US" sz="2160"/>
              </a:p>
            </p:txBody>
          </p:sp>
          <p:sp>
            <p:nvSpPr>
              <p:cNvPr id="1058" name="Rectangle 137"/>
              <p:cNvSpPr>
                <a:spLocks noChangeArrowheads="1"/>
              </p:cNvSpPr>
              <p:nvPr userDrawn="1"/>
            </p:nvSpPr>
            <p:spPr bwMode="auto">
              <a:xfrm flipV="1">
                <a:off x="6242" y="4026"/>
                <a:ext cx="117" cy="112"/>
              </a:xfrm>
              <a:prstGeom prst="rect">
                <a:avLst/>
              </a:prstGeom>
              <a:solidFill>
                <a:srgbClr val="CCCCFF"/>
              </a:solidFill>
              <a:ln w="9525">
                <a:noFill/>
                <a:miter lim="800000"/>
                <a:headEnd/>
                <a:tailEnd/>
              </a:ln>
            </p:spPr>
            <p:txBody>
              <a:bodyPr wrap="none" anchor="ctr"/>
              <a:lstStyle/>
              <a:p>
                <a:pPr eaLnBrk="1" hangingPunct="1">
                  <a:defRPr/>
                </a:pPr>
                <a:endParaRPr lang="zh-CN" altLang="en-US" sz="2160"/>
              </a:p>
            </p:txBody>
          </p:sp>
          <p:sp>
            <p:nvSpPr>
              <p:cNvPr id="1059" name="Rectangle 138"/>
              <p:cNvSpPr>
                <a:spLocks noChangeArrowheads="1"/>
              </p:cNvSpPr>
              <p:nvPr userDrawn="1"/>
            </p:nvSpPr>
            <p:spPr bwMode="auto">
              <a:xfrm flipV="1">
                <a:off x="5893" y="4026"/>
                <a:ext cx="117" cy="112"/>
              </a:xfrm>
              <a:prstGeom prst="rect">
                <a:avLst/>
              </a:prstGeom>
              <a:solidFill>
                <a:schemeClr val="bg2"/>
              </a:solidFill>
              <a:ln w="9525">
                <a:noFill/>
                <a:miter lim="800000"/>
                <a:headEnd/>
                <a:tailEnd/>
              </a:ln>
            </p:spPr>
            <p:txBody>
              <a:bodyPr wrap="none" anchor="ctr"/>
              <a:lstStyle/>
              <a:p>
                <a:pPr eaLnBrk="1" hangingPunct="1">
                  <a:defRPr/>
                </a:pPr>
                <a:endParaRPr lang="zh-CN" altLang="en-US" sz="2160"/>
              </a:p>
            </p:txBody>
          </p:sp>
        </p:grpSp>
        <p:grpSp>
          <p:nvGrpSpPr>
            <p:cNvPr id="2075"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w="9525">
                <a:noFill/>
                <a:miter lim="800000"/>
                <a:headEnd/>
                <a:tailEnd/>
              </a:ln>
            </p:spPr>
            <p:txBody>
              <a:bodyPr wrap="none" anchor="ctr"/>
              <a:lstStyle/>
              <a:p>
                <a:pPr eaLnBrk="1" hangingPunct="1">
                  <a:defRPr/>
                </a:pPr>
                <a:endParaRPr lang="zh-CN" altLang="en-US" sz="2160"/>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p:spPr>
            <p:txBody>
              <a:bodyPr wrap="none" anchor="ctr"/>
              <a:lstStyle/>
              <a:p>
                <a:pPr eaLnBrk="1" hangingPunct="1">
                  <a:defRPr/>
                </a:pPr>
                <a:endParaRPr lang="zh-CN" altLang="en-US" sz="2160"/>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p:spPr>
            <p:txBody>
              <a:bodyPr wrap="none" anchor="ctr"/>
              <a:lstStyle/>
              <a:p>
                <a:pPr eaLnBrk="1" hangingPunct="1">
                  <a:defRPr/>
                </a:pPr>
                <a:endParaRPr lang="zh-CN" altLang="en-US" sz="2160"/>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w="9525">
                <a:noFill/>
                <a:miter lim="800000"/>
                <a:headEnd/>
                <a:tailEnd/>
              </a:ln>
            </p:spPr>
            <p:txBody>
              <a:bodyPr wrap="none" anchor="ctr"/>
              <a:lstStyle/>
              <a:p>
                <a:pPr eaLnBrk="1" hangingPunct="1">
                  <a:defRPr/>
                </a:pPr>
                <a:endParaRPr lang="zh-CN" altLang="en-US" sz="2160"/>
              </a:p>
            </p:txBody>
          </p:sp>
        </p:grpSp>
      </p:grpSp>
      <p:sp>
        <p:nvSpPr>
          <p:cNvPr id="1027" name="Rectangle 144"/>
          <p:cNvSpPr>
            <a:spLocks noChangeArrowheads="1"/>
          </p:cNvSpPr>
          <p:nvPr/>
        </p:nvSpPr>
        <p:spPr bwMode="auto">
          <a:xfrm>
            <a:off x="12335936" y="1333500"/>
            <a:ext cx="1589617" cy="1844224"/>
          </a:xfrm>
          <a:prstGeom prst="rect">
            <a:avLst/>
          </a:prstGeom>
          <a:noFill/>
          <a:ln w="9525">
            <a:noFill/>
            <a:miter lim="800000"/>
            <a:headEnd/>
            <a:tailEnd/>
          </a:ln>
        </p:spPr>
        <p:txBody>
          <a:bodyPr lIns="96136" tIns="48070" rIns="96136" bIns="48070">
            <a:spAutoFit/>
          </a:bodyPr>
          <a:lstStyle/>
          <a:p>
            <a:pPr eaLnBrk="1" hangingPunct="1">
              <a:lnSpc>
                <a:spcPct val="120000"/>
              </a:lnSpc>
              <a:spcBef>
                <a:spcPct val="20000"/>
              </a:spcBef>
              <a:defRPr/>
            </a:pPr>
            <a:r>
              <a:rPr lang="zh-CN" altLang="en-US" sz="1320" dirty="0">
                <a:solidFill>
                  <a:srgbClr val="FFFFFF"/>
                </a:solidFill>
                <a:latin typeface="Arial" charset="0"/>
                <a:ea typeface="黑体" pitchFamily="49" charset="-122"/>
              </a:rPr>
              <a:t>配色参考方案：</a:t>
            </a:r>
          </a:p>
          <a:p>
            <a:pPr eaLnBrk="1" hangingPunct="1">
              <a:lnSpc>
                <a:spcPct val="120000"/>
              </a:lnSpc>
              <a:spcBef>
                <a:spcPct val="20000"/>
              </a:spcBef>
              <a:defRPr/>
            </a:pPr>
            <a:r>
              <a:rPr lang="zh-CN" altLang="en-US" sz="1320" dirty="0">
                <a:solidFill>
                  <a:srgbClr val="FFFFFF"/>
                </a:solidFill>
                <a:latin typeface="Arial" charset="0"/>
                <a:ea typeface="黑体" pitchFamily="49" charset="-122"/>
              </a:rPr>
              <a:t>建议同一页面内不超过四种颜色，以下是</a:t>
            </a:r>
            <a:r>
              <a:rPr lang="en-US" altLang="zh-CN" sz="1320" dirty="0">
                <a:solidFill>
                  <a:srgbClr val="FFFFFF"/>
                </a:solidFill>
                <a:latin typeface="Arial" charset="0"/>
                <a:ea typeface="黑体" pitchFamily="49" charset="-122"/>
              </a:rPr>
              <a:t>13</a:t>
            </a:r>
            <a:r>
              <a:rPr lang="zh-CN" altLang="en-US" sz="1320" dirty="0">
                <a:solidFill>
                  <a:srgbClr val="FFFFFF"/>
                </a:solidFill>
                <a:latin typeface="Arial"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828433"/>
          </a:xfrm>
          <a:prstGeom prst="rect">
            <a:avLst/>
          </a:prstGeom>
          <a:noFill/>
          <a:ln w="9525">
            <a:noFill/>
            <a:miter lim="800000"/>
            <a:headEnd/>
            <a:tailEnd/>
          </a:ln>
        </p:spPr>
        <p:txBody>
          <a:bodyPr lIns="96136" tIns="48070" rIns="96136" bIns="48070">
            <a:spAutoFit/>
          </a:bodyPr>
          <a:lstStyle/>
          <a:p>
            <a:pPr eaLnBrk="1" hangingPunct="1">
              <a:lnSpc>
                <a:spcPct val="120000"/>
              </a:lnSpc>
              <a:spcBef>
                <a:spcPct val="20000"/>
              </a:spcBef>
              <a:defRPr/>
            </a:pPr>
            <a:r>
              <a:rPr lang="zh-CN" altLang="en-US" sz="1320" dirty="0">
                <a:solidFill>
                  <a:srgbClr val="FFFFFF"/>
                </a:solidFill>
                <a:latin typeface="Arial" charset="0"/>
                <a:ea typeface="黑体" pitchFamily="49" charset="-122"/>
              </a:rPr>
              <a:t>客户或者合作伙伴的标志放在右上角</a:t>
            </a:r>
            <a:r>
              <a:rPr lang="en-US" altLang="zh-CN" sz="1320" dirty="0">
                <a:solidFill>
                  <a:srgbClr val="FFFFFF"/>
                </a:solidFill>
                <a:latin typeface="Arial" charset="0"/>
                <a:ea typeface="黑体" pitchFamily="49" charset="-122"/>
              </a:rPr>
              <a:t>.</a:t>
            </a:r>
            <a:endParaRPr lang="zh-CN" altLang="en-US" sz="1320" dirty="0">
              <a:solidFill>
                <a:srgbClr val="FFFFFF"/>
              </a:solidFill>
              <a:latin typeface="Arial" charset="0"/>
              <a:ea typeface="黑体" pitchFamily="49" charset="-122"/>
            </a:endParaRPr>
          </a:p>
        </p:txBody>
      </p:sp>
      <p:pic>
        <p:nvPicPr>
          <p:cNvPr id="2053" name="Picture 146" descr="2"/>
          <p:cNvPicPr>
            <a:picLocks noChangeAspect="1" noChangeArrowheads="1"/>
          </p:cNvPicPr>
          <p:nvPr/>
        </p:nvPicPr>
        <p:blipFill>
          <a:blip r:embed="rId3" cstate="print"/>
          <a:srcRect/>
          <a:stretch>
            <a:fillRect/>
          </a:stretch>
        </p:blipFill>
        <p:spPr bwMode="auto">
          <a:xfrm>
            <a:off x="0" y="973456"/>
            <a:ext cx="12192000" cy="3810000"/>
          </a:xfrm>
          <a:prstGeom prst="rect">
            <a:avLst/>
          </a:prstGeom>
          <a:noFill/>
          <a:ln w="9525">
            <a:noFill/>
            <a:miter lim="800000"/>
            <a:headEnd/>
            <a:tailEnd/>
          </a:ln>
        </p:spPr>
      </p:pic>
      <p:sp>
        <p:nvSpPr>
          <p:cNvPr id="303" name="Text Box 7"/>
          <p:cNvSpPr txBox="1">
            <a:spLocks noChangeArrowheads="1"/>
          </p:cNvSpPr>
          <p:nvPr/>
        </p:nvSpPr>
        <p:spPr bwMode="auto">
          <a:xfrm>
            <a:off x="9639301" y="4011931"/>
            <a:ext cx="1507560" cy="295449"/>
          </a:xfrm>
          <a:prstGeom prst="rect">
            <a:avLst/>
          </a:prstGeom>
          <a:noFill/>
          <a:ln>
            <a:noFill/>
          </a:ln>
          <a:extLst/>
        </p:spPr>
        <p:txBody>
          <a:bodyPr wrap="none" lIns="109712" tIns="54856" rIns="109712" bIns="548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solidFill>
                  <a:srgbClr val="FFFFFF"/>
                </a:solidFill>
                <a:latin typeface="FrutigerNext LT Bold" pitchFamily="34" charset="0"/>
                <a:ea typeface="MS PGothic" pitchFamily="34" charset="-128"/>
              </a:rPr>
              <a:t>www.huawei.com</a:t>
            </a:r>
          </a:p>
        </p:txBody>
      </p:sp>
      <p:sp>
        <p:nvSpPr>
          <p:cNvPr id="2055" name="Rectangle 2"/>
          <p:cNvSpPr>
            <a:spLocks noGrp="1" noChangeArrowheads="1"/>
          </p:cNvSpPr>
          <p:nvPr>
            <p:ph type="title"/>
          </p:nvPr>
        </p:nvSpPr>
        <p:spPr bwMode="auto">
          <a:xfrm>
            <a:off x="1007535" y="2115762"/>
            <a:ext cx="7488767" cy="704330"/>
          </a:xfrm>
          <a:prstGeom prst="rect">
            <a:avLst/>
          </a:prstGeom>
          <a:noFill/>
          <a:ln w="9525">
            <a:noFill/>
            <a:miter lim="800000"/>
            <a:headEnd/>
            <a:tailEnd/>
          </a:ln>
        </p:spPr>
        <p:txBody>
          <a:bodyPr vert="horz" wrap="square" lIns="0" tIns="46793" rIns="91427" bIns="46793" numCol="1" anchor="ctr" anchorCtr="0" compatLnSpc="1">
            <a:prstTxWarp prst="textNoShape">
              <a:avLst/>
            </a:prstTxWarp>
            <a:spAutoFit/>
          </a:bodyPr>
          <a:lstStyle/>
          <a:p>
            <a:pPr lvl="0"/>
            <a:r>
              <a:rPr lang="zh-CN" altLang="en-US" smtClean="0"/>
              <a:t>单击此处编辑母版标题样式</a:t>
            </a:r>
          </a:p>
        </p:txBody>
      </p:sp>
      <p:sp>
        <p:nvSpPr>
          <p:cNvPr id="2056" name="Rectangle 3"/>
          <p:cNvSpPr>
            <a:spLocks noGrp="1" noChangeArrowheads="1"/>
          </p:cNvSpPr>
          <p:nvPr>
            <p:ph type="body" idx="1"/>
          </p:nvPr>
        </p:nvSpPr>
        <p:spPr bwMode="auto">
          <a:xfrm>
            <a:off x="1007535" y="3068958"/>
            <a:ext cx="7105651" cy="553981"/>
          </a:xfrm>
          <a:prstGeom prst="rect">
            <a:avLst/>
          </a:prstGeom>
          <a:noFill/>
          <a:ln w="9525">
            <a:noFill/>
            <a:miter lim="800000"/>
            <a:headEnd/>
            <a:tailEnd/>
          </a:ln>
        </p:spPr>
        <p:txBody>
          <a:bodyPr vert="horz" wrap="square" lIns="0" tIns="45713" rIns="91427" bIns="45713"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2603498" y="691517"/>
            <a:ext cx="2459567" cy="6628354"/>
          </a:xfrm>
          <a:prstGeom prst="rect">
            <a:avLst/>
          </a:prstGeom>
          <a:noFill/>
          <a:ln w="9525">
            <a:noFill/>
            <a:miter lim="800000"/>
            <a:headEnd/>
            <a:tailEnd/>
          </a:ln>
        </p:spPr>
        <p:txBody>
          <a:bodyPr lIns="96136" tIns="48070" rIns="96136" bIns="48070">
            <a:spAutoFit/>
          </a:bodyPr>
          <a:lstStyle/>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英文标题</a:t>
            </a:r>
            <a:r>
              <a:rPr lang="en-US" altLang="zh-CN" sz="1320" dirty="0">
                <a:solidFill>
                  <a:srgbClr val="FFFFFF"/>
                </a:solidFill>
                <a:latin typeface="Arial" charset="0"/>
                <a:ea typeface="黑体" pitchFamily="49" charset="-122"/>
              </a:rPr>
              <a:t>:32-35pt  </a:t>
            </a: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 R153 G0 B0</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内部使用字体 </a:t>
            </a:r>
            <a:r>
              <a:rPr lang="en-US" altLang="zh-CN" sz="1320" dirty="0">
                <a:solidFill>
                  <a:srgbClr val="FFFFFF"/>
                </a:solidFill>
                <a:latin typeface="Arial" charset="0"/>
                <a:ea typeface="黑体" pitchFamily="49" charset="-122"/>
              </a:rPr>
              <a:t>:</a:t>
            </a:r>
          </a:p>
          <a:p>
            <a:pPr algn="r" eaLnBrk="1" hangingPunct="1">
              <a:lnSpc>
                <a:spcPct val="125000"/>
              </a:lnSpc>
              <a:spcBef>
                <a:spcPct val="20000"/>
              </a:spcBef>
              <a:defRPr/>
            </a:pPr>
            <a:r>
              <a:rPr lang="en-US" altLang="zh-CN" sz="1320" dirty="0" err="1">
                <a:solidFill>
                  <a:srgbClr val="FFFFFF"/>
                </a:solidFill>
                <a:latin typeface="Arial" charset="0"/>
                <a:ea typeface="黑体" pitchFamily="49" charset="-122"/>
              </a:rPr>
              <a:t>FrutigerNext</a:t>
            </a:r>
            <a:r>
              <a:rPr lang="en-US" altLang="zh-CN" sz="1320" dirty="0">
                <a:solidFill>
                  <a:srgbClr val="FFFFFF"/>
                </a:solidFill>
                <a:latin typeface="Arial" charset="0"/>
                <a:ea typeface="黑体" pitchFamily="49" charset="-122"/>
              </a:rPr>
              <a:t> LT Medium</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外部使用字体 </a:t>
            </a:r>
            <a:r>
              <a:rPr lang="en-US" altLang="zh-CN" sz="1320" dirty="0">
                <a:solidFill>
                  <a:srgbClr val="FFFFFF"/>
                </a:solidFill>
                <a:latin typeface="Arial" charset="0"/>
                <a:ea typeface="黑体" pitchFamily="49" charset="-122"/>
              </a:rPr>
              <a:t>: Arial</a:t>
            </a:r>
          </a:p>
          <a:p>
            <a:pPr algn="r" eaLnBrk="1" hangingPunct="1">
              <a:lnSpc>
                <a:spcPct val="75000"/>
              </a:lnSpc>
              <a:spcBef>
                <a:spcPct val="20000"/>
              </a:spcBef>
              <a:defRPr/>
            </a:pPr>
            <a:endParaRPr lang="en-US" altLang="zh-CN"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中文标题</a:t>
            </a:r>
            <a:r>
              <a:rPr lang="en-US" altLang="zh-CN" sz="1320" dirty="0">
                <a:solidFill>
                  <a:srgbClr val="FFFFFF"/>
                </a:solidFill>
                <a:latin typeface="Arial" charset="0"/>
                <a:ea typeface="黑体" pitchFamily="49" charset="-122"/>
              </a:rPr>
              <a:t>:30-32pt  </a:t>
            </a: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 R153 G0 B0</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字体</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黑体</a:t>
            </a:r>
          </a:p>
          <a:p>
            <a:pPr algn="r" eaLnBrk="1" hangingPunct="1">
              <a:lnSpc>
                <a:spcPct val="125000"/>
              </a:lnSpc>
              <a:spcBef>
                <a:spcPct val="20000"/>
              </a:spcBef>
              <a:defRPr/>
            </a:pP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英文正文</a:t>
            </a:r>
            <a:r>
              <a:rPr lang="en-US" altLang="zh-CN" sz="1320" dirty="0">
                <a:solidFill>
                  <a:srgbClr val="FFFFFF"/>
                </a:solidFill>
                <a:latin typeface="Arial" charset="0"/>
                <a:ea typeface="黑体" pitchFamily="49" charset="-122"/>
              </a:rPr>
              <a:t>:20-22pt</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子目录 </a:t>
            </a:r>
            <a:r>
              <a:rPr lang="en-US" altLang="zh-CN" sz="1320" dirty="0">
                <a:solidFill>
                  <a:srgbClr val="FFFFFF"/>
                </a:solidFill>
                <a:latin typeface="Arial" charset="0"/>
                <a:ea typeface="黑体" pitchFamily="49" charset="-122"/>
              </a:rPr>
              <a:t>(2-5</a:t>
            </a:r>
            <a:r>
              <a:rPr lang="zh-CN" altLang="en-US" sz="1320" dirty="0">
                <a:solidFill>
                  <a:srgbClr val="FFFFFF"/>
                </a:solidFill>
                <a:latin typeface="Arial" charset="0"/>
                <a:ea typeface="黑体" pitchFamily="49" charset="-122"/>
              </a:rPr>
              <a:t>级</a:t>
            </a:r>
            <a:r>
              <a:rPr lang="en-US" altLang="zh-CN" sz="1320" dirty="0">
                <a:solidFill>
                  <a:srgbClr val="FFFFFF"/>
                </a:solidFill>
                <a:latin typeface="Arial" charset="0"/>
                <a:ea typeface="黑体" pitchFamily="49" charset="-122"/>
              </a:rPr>
              <a:t>) :18pt  </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黑色</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内部使用字体 </a:t>
            </a:r>
            <a:r>
              <a:rPr lang="en-US" altLang="zh-CN" sz="1320" dirty="0">
                <a:solidFill>
                  <a:srgbClr val="FFFFFF"/>
                </a:solidFill>
                <a:latin typeface="Arial" charset="0"/>
                <a:ea typeface="黑体" pitchFamily="49" charset="-122"/>
              </a:rPr>
              <a:t>:</a:t>
            </a:r>
          </a:p>
          <a:p>
            <a:pPr algn="r" eaLnBrk="1" hangingPunct="1">
              <a:lnSpc>
                <a:spcPct val="125000"/>
              </a:lnSpc>
              <a:spcBef>
                <a:spcPct val="20000"/>
              </a:spcBef>
              <a:defRPr/>
            </a:pPr>
            <a:r>
              <a:rPr lang="en-US" altLang="zh-CN" sz="1320" dirty="0" err="1">
                <a:solidFill>
                  <a:srgbClr val="FFFFFF"/>
                </a:solidFill>
                <a:latin typeface="Arial" charset="0"/>
                <a:ea typeface="黑体" pitchFamily="49" charset="-122"/>
              </a:rPr>
              <a:t>FrutigerNext</a:t>
            </a:r>
            <a:r>
              <a:rPr lang="en-US" altLang="zh-CN" sz="1320" dirty="0">
                <a:solidFill>
                  <a:srgbClr val="FFFFFF"/>
                </a:solidFill>
                <a:latin typeface="Arial" charset="0"/>
                <a:ea typeface="黑体" pitchFamily="49" charset="-122"/>
              </a:rPr>
              <a:t> LT Regular</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外部使用字体 </a:t>
            </a:r>
            <a:r>
              <a:rPr lang="en-US" altLang="zh-CN" sz="1320" dirty="0">
                <a:solidFill>
                  <a:srgbClr val="FFFFFF"/>
                </a:solidFill>
                <a:latin typeface="Arial" charset="0"/>
                <a:ea typeface="黑体" pitchFamily="49" charset="-122"/>
              </a:rPr>
              <a:t>: Arial</a:t>
            </a:r>
          </a:p>
          <a:p>
            <a:pPr algn="r" eaLnBrk="1" hangingPunct="1">
              <a:lnSpc>
                <a:spcPct val="75000"/>
              </a:lnSpc>
              <a:spcBef>
                <a:spcPct val="20000"/>
              </a:spcBef>
              <a:defRPr/>
            </a:pPr>
            <a:endParaRPr lang="en-US" altLang="zh-CN"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中文正文</a:t>
            </a:r>
            <a:r>
              <a:rPr lang="en-US" altLang="zh-CN" sz="1320" dirty="0">
                <a:solidFill>
                  <a:srgbClr val="FFFFFF"/>
                </a:solidFill>
                <a:latin typeface="Arial" charset="0"/>
                <a:ea typeface="黑体" pitchFamily="49" charset="-122"/>
              </a:rPr>
              <a:t>:18-20pt</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子目录</a:t>
            </a:r>
            <a:r>
              <a:rPr lang="en-US" altLang="zh-CN" sz="1320" dirty="0">
                <a:solidFill>
                  <a:srgbClr val="FFFFFF"/>
                </a:solidFill>
                <a:latin typeface="Arial" charset="0"/>
                <a:ea typeface="黑体" pitchFamily="49" charset="-122"/>
              </a:rPr>
              <a:t>(2-5</a:t>
            </a:r>
            <a:r>
              <a:rPr lang="zh-CN" altLang="en-US" sz="1320" dirty="0">
                <a:solidFill>
                  <a:srgbClr val="FFFFFF"/>
                </a:solidFill>
                <a:latin typeface="Arial" charset="0"/>
                <a:ea typeface="黑体" pitchFamily="49" charset="-122"/>
              </a:rPr>
              <a:t>级</a:t>
            </a:r>
            <a:r>
              <a:rPr lang="en-US" altLang="zh-CN" sz="1320" dirty="0">
                <a:solidFill>
                  <a:srgbClr val="FFFFFF"/>
                </a:solidFill>
                <a:latin typeface="Arial" charset="0"/>
                <a:ea typeface="黑体" pitchFamily="49" charset="-122"/>
              </a:rPr>
              <a:t>):18pt </a:t>
            </a:r>
            <a:endParaRPr lang="zh-CN" altLang="en-US" sz="1320" dirty="0">
              <a:solidFill>
                <a:srgbClr val="FFFFFF"/>
              </a:solidFill>
              <a:latin typeface="Arial" charset="0"/>
              <a:ea typeface="黑体" pitchFamily="49" charset="-122"/>
            </a:endParaRP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颜色</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黑色</a:t>
            </a:r>
          </a:p>
          <a:p>
            <a:pPr algn="r" eaLnBrk="1" hangingPunct="1">
              <a:lnSpc>
                <a:spcPct val="125000"/>
              </a:lnSpc>
              <a:spcBef>
                <a:spcPct val="20000"/>
              </a:spcBef>
              <a:defRPr/>
            </a:pPr>
            <a:r>
              <a:rPr lang="zh-CN" altLang="en-US" sz="1320" dirty="0">
                <a:solidFill>
                  <a:srgbClr val="FFFFFF"/>
                </a:solidFill>
                <a:latin typeface="Arial" charset="0"/>
                <a:ea typeface="黑体" pitchFamily="49" charset="-122"/>
              </a:rPr>
              <a:t>字体</a:t>
            </a:r>
            <a:r>
              <a:rPr lang="en-US" altLang="zh-CN" sz="1320" dirty="0">
                <a:solidFill>
                  <a:srgbClr val="FFFFFF"/>
                </a:solidFill>
                <a:latin typeface="Arial" charset="0"/>
                <a:ea typeface="黑体" pitchFamily="49" charset="-122"/>
              </a:rPr>
              <a:t>:</a:t>
            </a:r>
            <a:r>
              <a:rPr lang="zh-CN" altLang="en-US" sz="1320" dirty="0">
                <a:solidFill>
                  <a:srgbClr val="FFFFFF"/>
                </a:solidFill>
                <a:latin typeface="Arial" charset="0"/>
                <a:ea typeface="黑体" pitchFamily="49" charset="-122"/>
              </a:rPr>
              <a:t>细黑体 </a:t>
            </a:r>
            <a:endParaRPr lang="zh-CN" altLang="en-US" sz="1320" dirty="0">
              <a:solidFill>
                <a:srgbClr val="000000"/>
              </a:solidFill>
              <a:latin typeface="Arial" charset="0"/>
              <a:ea typeface="黑体" pitchFamily="49" charset="-122"/>
            </a:endParaRPr>
          </a:p>
        </p:txBody>
      </p:sp>
      <p:sp>
        <p:nvSpPr>
          <p:cNvPr id="1034" name="Rectangle 13"/>
          <p:cNvSpPr>
            <a:spLocks noChangeArrowheads="1"/>
          </p:cNvSpPr>
          <p:nvPr/>
        </p:nvSpPr>
        <p:spPr bwMode="auto">
          <a:xfrm>
            <a:off x="9647769" y="476250"/>
            <a:ext cx="1953684" cy="258532"/>
          </a:xfrm>
          <a:prstGeom prst="rect">
            <a:avLst/>
          </a:prstGeom>
          <a:noFill/>
          <a:ln w="9525">
            <a:noFill/>
            <a:miter lim="800000"/>
            <a:headEnd/>
            <a:tailEnd/>
          </a:ln>
        </p:spPr>
        <p:txBody>
          <a:bodyPr lIns="0" tIns="0" rIns="0" bIns="0">
            <a:spAutoFit/>
          </a:bodyPr>
          <a:lstStyle/>
          <a:p>
            <a:pPr defTabSz="940938">
              <a:defRPr/>
            </a:pPr>
            <a:r>
              <a:rPr lang="en-US" altLang="zh-CN" sz="1680" b="1" dirty="0">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5" y="480060"/>
            <a:ext cx="2844800" cy="258533"/>
          </a:xfrm>
          <a:prstGeom prst="rect">
            <a:avLst/>
          </a:prstGeom>
          <a:noFill/>
          <a:ln>
            <a:noFill/>
          </a:ln>
          <a:effectLst/>
          <a:extLst/>
        </p:spPr>
        <p:txBody>
          <a:bodyPr vert="horz" wrap="square" lIns="0" tIns="0" rIns="0" bIns="0" numCol="1" anchor="t" anchorCtr="0" compatLnSpc="1">
            <a:prstTxWarp prst="textNoShape">
              <a:avLst/>
            </a:prstTxWarp>
            <a:spAutoFit/>
          </a:bodyPr>
          <a:lstStyle>
            <a:lvl1pPr eaLnBrk="1" hangingPunct="1">
              <a:defRPr sz="1680">
                <a:latin typeface="+mn-lt"/>
                <a:ea typeface="+mn-ea"/>
              </a:defRPr>
            </a:lvl1pPr>
          </a:lstStyle>
          <a:p>
            <a:pPr>
              <a:defRPr/>
            </a:pPr>
            <a:endParaRPr lang="en-US" altLang="zh-CN"/>
          </a:p>
        </p:txBody>
      </p:sp>
      <p:pic>
        <p:nvPicPr>
          <p:cNvPr id="2060" name="Picture 6" descr="Logo"/>
          <p:cNvPicPr>
            <a:picLocks noChangeAspect="1" noChangeArrowheads="1"/>
          </p:cNvPicPr>
          <p:nvPr/>
        </p:nvPicPr>
        <p:blipFill>
          <a:blip r:embed="rId4" cstate="print"/>
          <a:srcRect/>
          <a:stretch>
            <a:fillRect/>
          </a:stretch>
        </p:blipFill>
        <p:spPr bwMode="auto">
          <a:xfrm>
            <a:off x="10225619" y="5684522"/>
            <a:ext cx="941916" cy="704850"/>
          </a:xfrm>
          <a:prstGeom prst="rect">
            <a:avLst/>
          </a:prstGeom>
          <a:noFill/>
          <a:ln w="9525">
            <a:noFill/>
            <a:miter lim="800000"/>
            <a:headEnd/>
            <a:tailEnd/>
          </a:ln>
        </p:spPr>
      </p:pic>
      <p:sp>
        <p:nvSpPr>
          <p:cNvPr id="81" name="Text Box 5"/>
          <p:cNvSpPr txBox="1">
            <a:spLocks noChangeArrowheads="1"/>
          </p:cNvSpPr>
          <p:nvPr/>
        </p:nvSpPr>
        <p:spPr bwMode="auto">
          <a:xfrm>
            <a:off x="1007533" y="6219827"/>
            <a:ext cx="3549225" cy="258532"/>
          </a:xfrm>
          <a:prstGeom prst="rect">
            <a:avLst/>
          </a:prstGeom>
          <a:noFill/>
          <a:ln>
            <a:noFill/>
          </a:ln>
          <a:extLst/>
        </p:spPr>
        <p:txBody>
          <a:bodyPr wrap="none" lIns="0" tIns="0" rIns="10971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680" dirty="0" smtClean="0">
                <a:solidFill>
                  <a:srgbClr val="000000"/>
                </a:solidFill>
                <a:latin typeface="FrutigerNext LT Bold" pitchFamily="34" charset="0"/>
                <a:ea typeface="MS PGothic" pitchFamily="34" charset="-128"/>
              </a:rPr>
              <a:t>HUAWEI TECHNOLOGIES CO., LTD.</a:t>
            </a:r>
          </a:p>
        </p:txBody>
      </p:sp>
    </p:spTree>
    <p:extLst>
      <p:ext uri="{BB962C8B-B14F-4D97-AF65-F5344CB8AC3E}">
        <p14:creationId xmlns:p14="http://schemas.microsoft.com/office/powerpoint/2010/main" val="2706409674"/>
      </p:ext>
    </p:extLst>
  </p:cSld>
  <p:clrMap bg1="lt1" tx1="dk1" bg2="lt2" tx2="dk2" accent1="accent1" accent2="accent2" accent3="accent3" accent4="accent4" accent5="accent5" accent6="accent6" hlink="hlink" folHlink="folHlink"/>
  <p:sldLayoutIdLst>
    <p:sldLayoutId id="2147483759" r:id="rId1"/>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lang="zh-CN" altLang="en-US" sz="3840" b="1" dirty="0">
          <a:solidFill>
            <a:schemeClr val="bg1"/>
          </a:solidFill>
          <a:latin typeface="+mj-lt"/>
          <a:ea typeface="黑体" pitchFamily="49" charset="-122"/>
          <a:cs typeface="+mj-cs"/>
        </a:defRPr>
      </a:lvl1pPr>
      <a:lvl2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840" b="1">
          <a:solidFill>
            <a:schemeClr val="bg1"/>
          </a:solidFill>
          <a:latin typeface="FrutigerNext LT Medium" pitchFamily="34" charset="0"/>
          <a:ea typeface="黑体" pitchFamily="49" charset="-122"/>
          <a:cs typeface="宋体" charset="-122"/>
        </a:defRPr>
      </a:lvl5pPr>
      <a:lvl6pPr marL="548563"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6pPr>
      <a:lvl7pPr marL="1097126"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7pPr>
      <a:lvl8pPr marL="1645690"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8pPr>
      <a:lvl9pPr marL="2194252" algn="l" rtl="0" eaLnBrk="1" fontAlgn="base" hangingPunct="1">
        <a:spcBef>
          <a:spcPct val="0"/>
        </a:spcBef>
        <a:spcAft>
          <a:spcPct val="0"/>
        </a:spcAft>
        <a:defRPr sz="3840" b="1">
          <a:solidFill>
            <a:srgbClr val="990000"/>
          </a:solidFill>
          <a:latin typeface="FrutigerNext LT Medium" pitchFamily="34" charset="0"/>
          <a:ea typeface="华文细黑" pitchFamily="2" charset="-122"/>
          <a:cs typeface="宋体" charset="-122"/>
        </a:defRPr>
      </a:lvl9pPr>
    </p:titleStyle>
    <p:bodyStyle>
      <a:lvl1pPr marL="411422" indent="-411422" algn="l" rtl="0" eaLnBrk="0" fontAlgn="base" hangingPunct="0">
        <a:spcBef>
          <a:spcPct val="20000"/>
        </a:spcBef>
        <a:spcAft>
          <a:spcPct val="0"/>
        </a:spcAft>
        <a:buClr>
          <a:srgbClr val="990000"/>
        </a:buClr>
        <a:defRPr sz="2880" b="1">
          <a:solidFill>
            <a:schemeClr val="bg1"/>
          </a:solidFill>
          <a:latin typeface="+mn-lt"/>
          <a:ea typeface="黑体" pitchFamily="49" charset="-122"/>
          <a:cs typeface="+mn-cs"/>
        </a:defRPr>
      </a:lvl1pPr>
      <a:lvl2pPr marL="891414" indent="-342852" algn="l" rtl="0" eaLnBrk="0" fontAlgn="base" hangingPunct="0">
        <a:spcBef>
          <a:spcPct val="20000"/>
        </a:spcBef>
        <a:spcAft>
          <a:spcPct val="0"/>
        </a:spcAft>
        <a:buFont typeface="Arial" charset="0"/>
        <a:buChar char="›"/>
        <a:defRPr sz="2400">
          <a:solidFill>
            <a:schemeClr val="tx1"/>
          </a:solidFill>
          <a:latin typeface="+mn-lt"/>
          <a:ea typeface="+mn-ea"/>
          <a:cs typeface="+mn-cs"/>
        </a:defRPr>
      </a:lvl2pPr>
      <a:lvl3pPr marL="1371408" indent="-274282"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919970" indent="-274282" algn="l" rtl="0" eaLnBrk="0" fontAlgn="base" hangingPunct="0">
        <a:spcBef>
          <a:spcPct val="20000"/>
        </a:spcBef>
        <a:spcAft>
          <a:spcPct val="0"/>
        </a:spcAft>
        <a:buChar char="–"/>
        <a:defRPr sz="1920">
          <a:solidFill>
            <a:schemeClr val="tx1"/>
          </a:solidFill>
          <a:latin typeface="+mn-lt"/>
          <a:ea typeface="+mn-ea"/>
          <a:cs typeface="+mn-cs"/>
        </a:defRPr>
      </a:lvl4pPr>
      <a:lvl5pPr marL="2468533" indent="-274282" algn="l" rtl="0" eaLnBrk="0" fontAlgn="base" hangingPunct="0">
        <a:spcBef>
          <a:spcPct val="20000"/>
        </a:spcBef>
        <a:spcAft>
          <a:spcPct val="0"/>
        </a:spcAft>
        <a:buFont typeface="Arial" charset="0"/>
        <a:buChar char="~"/>
        <a:defRPr sz="1920">
          <a:solidFill>
            <a:schemeClr val="tx1"/>
          </a:solidFill>
          <a:latin typeface="+mn-lt"/>
          <a:ea typeface="+mn-ea"/>
          <a:cs typeface="+mn-cs"/>
        </a:defRPr>
      </a:lvl5pPr>
      <a:lvl6pPr marL="3017096"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6pPr>
      <a:lvl7pPr marL="3565660"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7pPr>
      <a:lvl8pPr marL="4114223"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8pPr>
      <a:lvl9pPr marL="4662786" indent="-274282" algn="l" rtl="0" eaLnBrk="1" fontAlgn="base" hangingPunct="1">
        <a:spcBef>
          <a:spcPct val="20000"/>
        </a:spcBef>
        <a:spcAft>
          <a:spcPct val="0"/>
        </a:spcAft>
        <a:buFont typeface="Arial" charset="0"/>
        <a:buChar char="~"/>
        <a:defRPr sz="1920">
          <a:solidFill>
            <a:schemeClr val="tx1"/>
          </a:solidFill>
          <a:latin typeface="+mn-lt"/>
          <a:ea typeface="+mn-ea"/>
          <a:cs typeface="+mn-cs"/>
        </a:defRPr>
      </a:lvl9pPr>
    </p:bodyStyle>
    <p:otherStyle>
      <a:defPPr>
        <a:defRPr lang="zh-CN"/>
      </a:defPPr>
      <a:lvl1pPr marL="0" algn="l" defTabSz="1097126" rtl="0" eaLnBrk="1" latinLnBrk="0" hangingPunct="1">
        <a:defRPr sz="2160" kern="1200">
          <a:solidFill>
            <a:schemeClr val="tx1"/>
          </a:solidFill>
          <a:latin typeface="+mn-lt"/>
          <a:ea typeface="+mn-ea"/>
          <a:cs typeface="+mn-cs"/>
        </a:defRPr>
      </a:lvl1pPr>
      <a:lvl2pPr marL="548563" algn="l" defTabSz="1097126" rtl="0" eaLnBrk="1" latinLnBrk="0" hangingPunct="1">
        <a:defRPr sz="2160" kern="1200">
          <a:solidFill>
            <a:schemeClr val="tx1"/>
          </a:solidFill>
          <a:latin typeface="+mn-lt"/>
          <a:ea typeface="+mn-ea"/>
          <a:cs typeface="+mn-cs"/>
        </a:defRPr>
      </a:lvl2pPr>
      <a:lvl3pPr marL="1097126" algn="l" defTabSz="1097126" rtl="0" eaLnBrk="1" latinLnBrk="0" hangingPunct="1">
        <a:defRPr sz="2160" kern="1200">
          <a:solidFill>
            <a:schemeClr val="tx1"/>
          </a:solidFill>
          <a:latin typeface="+mn-lt"/>
          <a:ea typeface="+mn-ea"/>
          <a:cs typeface="+mn-cs"/>
        </a:defRPr>
      </a:lvl3pPr>
      <a:lvl4pPr marL="1645690" algn="l" defTabSz="1097126" rtl="0" eaLnBrk="1" latinLnBrk="0" hangingPunct="1">
        <a:defRPr sz="2160" kern="1200">
          <a:solidFill>
            <a:schemeClr val="tx1"/>
          </a:solidFill>
          <a:latin typeface="+mn-lt"/>
          <a:ea typeface="+mn-ea"/>
          <a:cs typeface="+mn-cs"/>
        </a:defRPr>
      </a:lvl4pPr>
      <a:lvl5pPr marL="2194252" algn="l" defTabSz="1097126" rtl="0" eaLnBrk="1" latinLnBrk="0" hangingPunct="1">
        <a:defRPr sz="2160" kern="1200">
          <a:solidFill>
            <a:schemeClr val="tx1"/>
          </a:solidFill>
          <a:latin typeface="+mn-lt"/>
          <a:ea typeface="+mn-ea"/>
          <a:cs typeface="+mn-cs"/>
        </a:defRPr>
      </a:lvl5pPr>
      <a:lvl6pPr marL="2742815" algn="l" defTabSz="1097126" rtl="0" eaLnBrk="1" latinLnBrk="0" hangingPunct="1">
        <a:defRPr sz="2160" kern="1200">
          <a:solidFill>
            <a:schemeClr val="tx1"/>
          </a:solidFill>
          <a:latin typeface="+mn-lt"/>
          <a:ea typeface="+mn-ea"/>
          <a:cs typeface="+mn-cs"/>
        </a:defRPr>
      </a:lvl6pPr>
      <a:lvl7pPr marL="3291378" algn="l" defTabSz="1097126" rtl="0" eaLnBrk="1" latinLnBrk="0" hangingPunct="1">
        <a:defRPr sz="2160" kern="1200">
          <a:solidFill>
            <a:schemeClr val="tx1"/>
          </a:solidFill>
          <a:latin typeface="+mn-lt"/>
          <a:ea typeface="+mn-ea"/>
          <a:cs typeface="+mn-cs"/>
        </a:defRPr>
      </a:lvl7pPr>
      <a:lvl8pPr marL="3839941" algn="l" defTabSz="1097126" rtl="0" eaLnBrk="1" latinLnBrk="0" hangingPunct="1">
        <a:defRPr sz="2160" kern="1200">
          <a:solidFill>
            <a:schemeClr val="tx1"/>
          </a:solidFill>
          <a:latin typeface="+mn-lt"/>
          <a:ea typeface="+mn-ea"/>
          <a:cs typeface="+mn-cs"/>
        </a:defRPr>
      </a:lvl8pPr>
      <a:lvl9pPr marL="4388504" algn="l" defTabSz="1097126"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563034" y="163513"/>
            <a:ext cx="11065933" cy="831850"/>
          </a:xfrm>
          <a:prstGeom prst="rect">
            <a:avLst/>
          </a:prstGeom>
          <a:noFill/>
          <a:ln>
            <a:noFill/>
          </a:ln>
        </p:spPr>
        <p:txBody>
          <a:bodyPr vert="horz" wrap="square" lIns="0" tIns="45713" rIns="0" bIns="45713" numCol="1" anchor="b" anchorCtr="0" compatLnSpc="1">
            <a:prstTxWarp prst="textNoShape">
              <a:avLst/>
            </a:prstTxWarp>
          </a:bodyPr>
          <a:lstStyle/>
          <a:p>
            <a:pPr lvl="0"/>
            <a:r>
              <a:rPr lang="en-US" altLang="zh-CN"/>
              <a:t>Slide title</a:t>
            </a:r>
          </a:p>
        </p:txBody>
      </p:sp>
      <p:sp>
        <p:nvSpPr>
          <p:cNvPr id="1048577" name="Rectangle 3"/>
          <p:cNvSpPr>
            <a:spLocks noGrp="1" noChangeArrowheads="1"/>
          </p:cNvSpPr>
          <p:nvPr>
            <p:ph type="body" idx="1"/>
          </p:nvPr>
        </p:nvSpPr>
        <p:spPr bwMode="auto">
          <a:xfrm>
            <a:off x="563034" y="1506538"/>
            <a:ext cx="11065933" cy="4589462"/>
          </a:xfrm>
          <a:prstGeom prst="rect">
            <a:avLst/>
          </a:prstGeom>
          <a:noFill/>
          <a:ln>
            <a:noFill/>
          </a:ln>
        </p:spPr>
        <p:txBody>
          <a:bodyPr vert="horz" wrap="square" lIns="0" tIns="0" rIns="0" bIns="0" numCol="1" anchor="t" anchorCtr="0" compatLnSpc="1">
            <a:prstTxWarp prst="textNoShape">
              <a:avLst/>
            </a:prstTxWarp>
          </a:bodyPr>
          <a:lstStyle/>
          <a:p>
            <a:pPr lvl="0"/>
            <a:r>
              <a:rPr lang="en-US" altLang="zh-CN"/>
              <a:t>Body text</a:t>
            </a:r>
          </a:p>
          <a:p>
            <a:pPr lvl="1"/>
            <a:r>
              <a:rPr lang="en-US" altLang="zh-CN"/>
              <a:t>First level</a:t>
            </a:r>
          </a:p>
          <a:p>
            <a:pPr lvl="2"/>
            <a:r>
              <a:rPr lang="en-US" altLang="zh-CN"/>
              <a:t>Second level</a:t>
            </a:r>
          </a:p>
          <a:p>
            <a:pPr lvl="3"/>
            <a:r>
              <a:rPr lang="en-US" altLang="zh-CN"/>
              <a:t>Third level</a:t>
            </a:r>
          </a:p>
          <a:p>
            <a:pPr lvl="4"/>
            <a:r>
              <a:rPr lang="en-US" altLang="zh-CN"/>
              <a:t>Quotation level</a:t>
            </a:r>
          </a:p>
        </p:txBody>
      </p:sp>
      <p:sp>
        <p:nvSpPr>
          <p:cNvPr id="1048578" name="Text Box 4"/>
          <p:cNvSpPr txBox="1">
            <a:spLocks noChangeArrowheads="1"/>
          </p:cNvSpPr>
          <p:nvPr/>
        </p:nvSpPr>
        <p:spPr bwMode="auto">
          <a:xfrm>
            <a:off x="11394018" y="6553200"/>
            <a:ext cx="234949" cy="133350"/>
          </a:xfrm>
          <a:prstGeom prst="rect">
            <a:avLst/>
          </a:prstGeom>
          <a:noFill/>
          <a:ln w="9525" algn="ctr">
            <a:noFill/>
            <a:miter lim="800000"/>
            <a:headEnd/>
            <a:tailEnd/>
          </a:ln>
          <a:effectLst/>
        </p:spPr>
        <p:txBody>
          <a:bodyPr wrap="none" lIns="0" tIns="0" rIns="0" bIns="0"/>
          <a:lstStyle/>
          <a:p>
            <a:pPr algn="r" fontAlgn="base">
              <a:spcBef>
                <a:spcPct val="0"/>
              </a:spcBef>
              <a:spcAft>
                <a:spcPct val="0"/>
              </a:spcAft>
            </a:pPr>
            <a:fld id="{A61E3A38-215C-424D-A702-53BF40936F3E}" type="slidenum">
              <a:rPr lang="en-US" altLang="zh-CN" sz="1200">
                <a:solidFill>
                  <a:srgbClr val="000000"/>
                </a:solidFill>
              </a:rPr>
              <a:pPr algn="r" fontAlgn="base">
                <a:spcBef>
                  <a:spcPct val="0"/>
                </a:spcBef>
                <a:spcAft>
                  <a:spcPct val="0"/>
                </a:spcAft>
              </a:pPr>
              <a:t>‹#›</a:t>
            </a:fld>
            <a:endParaRPr lang="en-US" altLang="zh-CN" sz="1200">
              <a:solidFill>
                <a:srgbClr val="000000"/>
              </a:solidFill>
            </a:endParaRPr>
          </a:p>
        </p:txBody>
      </p:sp>
      <p:sp>
        <p:nvSpPr>
          <p:cNvPr id="1048579" name="Line 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lgn="ctr" eaLnBrk="0" fontAlgn="base" hangingPunct="0">
              <a:spcBef>
                <a:spcPct val="0"/>
              </a:spcBef>
              <a:spcAft>
                <a:spcPct val="0"/>
              </a:spcAft>
              <a:buFont typeface="Wingdings" pitchFamily="2" charset="2"/>
              <a:buNone/>
            </a:pPr>
            <a:endParaRPr lang="zh-CN" altLang="en-US" sz="20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2pPr>
      <a:lvl3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3pPr>
      <a:lvl4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4pPr>
      <a:lvl5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5pPr>
      <a:lvl6pPr marL="4572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6pPr>
      <a:lvl7pPr marL="9144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7pPr>
      <a:lvl8pPr marL="13716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8pPr>
      <a:lvl9pPr marL="18288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457200" indent="-228600" algn="l" rtl="0" eaLnBrk="0" fontAlgn="base" hangingPunct="0">
        <a:spcBef>
          <a:spcPct val="20000"/>
        </a:spcBef>
        <a:spcAft>
          <a:spcPct val="0"/>
        </a:spcAft>
        <a:buClr>
          <a:schemeClr val="tx2"/>
        </a:buClr>
        <a:buChar char="•"/>
        <a:defRPr sz="1600">
          <a:solidFill>
            <a:schemeClr val="tx1"/>
          </a:solidFill>
          <a:latin typeface="+mn-lt"/>
          <a:ea typeface="+mn-ea"/>
          <a:cs typeface="+mn-cs"/>
        </a:defRPr>
      </a:lvl2pPr>
      <a:lvl3pPr marL="914400" indent="-228600"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3pPr>
      <a:lvl4pPr marL="1376363" indent="-233363"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4pPr>
      <a:lvl5pPr marL="2058988" indent="-230188"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5pPr>
      <a:lvl6pPr marL="25161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6pPr>
      <a:lvl7pPr marL="29733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7pPr>
      <a:lvl8pPr marL="34305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8pPr>
      <a:lvl9pPr marL="38877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9091" name="Rectangle 2"/>
          <p:cNvSpPr>
            <a:spLocks noGrp="1" noChangeArrowheads="1"/>
          </p:cNvSpPr>
          <p:nvPr>
            <p:ph type="title"/>
          </p:nvPr>
        </p:nvSpPr>
        <p:spPr bwMode="auto">
          <a:xfrm>
            <a:off x="563034" y="163513"/>
            <a:ext cx="11065933" cy="831850"/>
          </a:xfrm>
          <a:prstGeom prst="rect">
            <a:avLst/>
          </a:prstGeom>
          <a:noFill/>
          <a:ln>
            <a:noFill/>
          </a:ln>
        </p:spPr>
        <p:txBody>
          <a:bodyPr vert="horz" wrap="square" lIns="0" tIns="45713" rIns="0" bIns="45713" numCol="1" anchor="b" anchorCtr="0" compatLnSpc="1">
            <a:prstTxWarp prst="textNoShape">
              <a:avLst/>
            </a:prstTxWarp>
          </a:bodyPr>
          <a:lstStyle/>
          <a:p>
            <a:pPr lvl="0"/>
            <a:r>
              <a:rPr lang="en-US" altLang="zh-CN"/>
              <a:t>Slide title</a:t>
            </a:r>
          </a:p>
        </p:txBody>
      </p:sp>
      <p:sp>
        <p:nvSpPr>
          <p:cNvPr id="1049092" name="Rectangle 3"/>
          <p:cNvSpPr>
            <a:spLocks noGrp="1" noChangeArrowheads="1"/>
          </p:cNvSpPr>
          <p:nvPr>
            <p:ph type="body" idx="1"/>
          </p:nvPr>
        </p:nvSpPr>
        <p:spPr bwMode="auto">
          <a:xfrm>
            <a:off x="563034" y="1506538"/>
            <a:ext cx="11065933" cy="4589462"/>
          </a:xfrm>
          <a:prstGeom prst="rect">
            <a:avLst/>
          </a:prstGeom>
          <a:noFill/>
          <a:ln>
            <a:noFill/>
          </a:ln>
        </p:spPr>
        <p:txBody>
          <a:bodyPr vert="horz" wrap="square" lIns="0" tIns="0" rIns="0" bIns="0" numCol="1" anchor="t" anchorCtr="0" compatLnSpc="1">
            <a:prstTxWarp prst="textNoShape">
              <a:avLst/>
            </a:prstTxWarp>
          </a:bodyPr>
          <a:lstStyle/>
          <a:p>
            <a:pPr lvl="0"/>
            <a:r>
              <a:rPr lang="en-US" altLang="zh-CN"/>
              <a:t>Body text</a:t>
            </a:r>
          </a:p>
          <a:p>
            <a:pPr lvl="1"/>
            <a:r>
              <a:rPr lang="en-US" altLang="zh-CN"/>
              <a:t>First level</a:t>
            </a:r>
          </a:p>
          <a:p>
            <a:pPr lvl="2"/>
            <a:r>
              <a:rPr lang="en-US" altLang="zh-CN"/>
              <a:t>Second level</a:t>
            </a:r>
          </a:p>
          <a:p>
            <a:pPr lvl="3"/>
            <a:r>
              <a:rPr lang="en-US" altLang="zh-CN"/>
              <a:t>Third level</a:t>
            </a:r>
          </a:p>
          <a:p>
            <a:pPr lvl="4"/>
            <a:r>
              <a:rPr lang="en-US" altLang="zh-CN"/>
              <a:t>Quotation level</a:t>
            </a:r>
          </a:p>
        </p:txBody>
      </p:sp>
      <p:sp>
        <p:nvSpPr>
          <p:cNvPr id="1049093" name="Text Box 4"/>
          <p:cNvSpPr txBox="1">
            <a:spLocks noChangeArrowheads="1"/>
          </p:cNvSpPr>
          <p:nvPr/>
        </p:nvSpPr>
        <p:spPr bwMode="auto">
          <a:xfrm>
            <a:off x="11394018" y="6553200"/>
            <a:ext cx="234949" cy="133350"/>
          </a:xfrm>
          <a:prstGeom prst="rect">
            <a:avLst/>
          </a:prstGeom>
          <a:noFill/>
          <a:ln w="9525" algn="ctr">
            <a:noFill/>
            <a:miter lim="800000"/>
            <a:headEnd/>
            <a:tailEnd/>
          </a:ln>
          <a:effectLst/>
        </p:spPr>
        <p:txBody>
          <a:bodyPr wrap="none" lIns="0" tIns="0" rIns="0" bIns="0"/>
          <a:lstStyle/>
          <a:p>
            <a:pPr algn="r" fontAlgn="base">
              <a:spcBef>
                <a:spcPct val="0"/>
              </a:spcBef>
              <a:spcAft>
                <a:spcPct val="0"/>
              </a:spcAft>
            </a:pPr>
            <a:fld id="{A61E3A38-215C-424D-A702-53BF40936F3E}" type="slidenum">
              <a:rPr lang="en-US" altLang="zh-CN" sz="1200">
                <a:solidFill>
                  <a:srgbClr val="000000"/>
                </a:solidFill>
              </a:rPr>
              <a:pPr algn="r" fontAlgn="base">
                <a:spcBef>
                  <a:spcPct val="0"/>
                </a:spcBef>
                <a:spcAft>
                  <a:spcPct val="0"/>
                </a:spcAft>
              </a:pPr>
              <a:t>‹#›</a:t>
            </a:fld>
            <a:endParaRPr lang="en-US" altLang="zh-CN" sz="1200">
              <a:solidFill>
                <a:srgbClr val="000000"/>
              </a:solidFill>
            </a:endParaRPr>
          </a:p>
        </p:txBody>
      </p:sp>
      <p:sp>
        <p:nvSpPr>
          <p:cNvPr id="1049094" name="Line 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lgn="ctr" eaLnBrk="0" fontAlgn="base" hangingPunct="0">
              <a:spcBef>
                <a:spcPct val="0"/>
              </a:spcBef>
              <a:spcAft>
                <a:spcPct val="0"/>
              </a:spcAft>
              <a:buFont typeface="Wingdings" pitchFamily="2" charset="2"/>
              <a:buNone/>
            </a:pPr>
            <a:endParaRPr lang="zh-CN" altLang="en-US" sz="20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2pPr>
      <a:lvl3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3pPr>
      <a:lvl4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4pPr>
      <a:lvl5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5pPr>
      <a:lvl6pPr marL="4572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6pPr>
      <a:lvl7pPr marL="9144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7pPr>
      <a:lvl8pPr marL="13716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8pPr>
      <a:lvl9pPr marL="18288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457200" indent="-228600" algn="l" rtl="0" eaLnBrk="0" fontAlgn="base" hangingPunct="0">
        <a:spcBef>
          <a:spcPct val="20000"/>
        </a:spcBef>
        <a:spcAft>
          <a:spcPct val="0"/>
        </a:spcAft>
        <a:buClr>
          <a:schemeClr val="tx2"/>
        </a:buClr>
        <a:buChar char="•"/>
        <a:defRPr sz="1600">
          <a:solidFill>
            <a:schemeClr val="tx1"/>
          </a:solidFill>
          <a:latin typeface="+mn-lt"/>
          <a:ea typeface="+mn-ea"/>
          <a:cs typeface="+mn-cs"/>
        </a:defRPr>
      </a:lvl2pPr>
      <a:lvl3pPr marL="914400" indent="-228600"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3pPr>
      <a:lvl4pPr marL="1376363" indent="-233363"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4pPr>
      <a:lvl5pPr marL="2058988" indent="-230188"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5pPr>
      <a:lvl6pPr marL="25161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6pPr>
      <a:lvl7pPr marL="29733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7pPr>
      <a:lvl8pPr marL="34305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8pPr>
      <a:lvl9pPr marL="38877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78" name="标题占位符 1"/>
          <p:cNvSpPr>
            <a:spLocks noGrp="1"/>
          </p:cNvSpPr>
          <p:nvPr>
            <p:ph type="title"/>
          </p:nvPr>
        </p:nvSpPr>
        <p:spPr bwMode="auto">
          <a:xfrm>
            <a:off x="609600" y="274638"/>
            <a:ext cx="10972800" cy="11430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48979" name="文本占位符 2"/>
          <p:cNvSpPr>
            <a:spLocks noGrp="1"/>
          </p:cNvSpPr>
          <p:nvPr>
            <p:ph type="body" idx="1"/>
          </p:nvPr>
        </p:nvSpPr>
        <p:spPr bwMode="auto">
          <a:xfrm>
            <a:off x="609600" y="1600201"/>
            <a:ext cx="10972800" cy="4525963"/>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980"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ea typeface="+mn-ea"/>
              </a:defRPr>
            </a:lvl1pPr>
          </a:lstStyle>
          <a:p>
            <a:endParaRPr lang="zh-CN" altLang="en-US"/>
          </a:p>
        </p:txBody>
      </p:sp>
      <p:sp>
        <p:nvSpPr>
          <p:cNvPr id="1048981"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endParaRPr lang="zh-CN" altLang="en-US"/>
          </a:p>
        </p:txBody>
      </p:sp>
      <p:sp>
        <p:nvSpPr>
          <p:cNvPr id="1048982"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fld id="{A33BD18D-C0E9-4504-9440-C18781EDD45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993" name="Rectangle 2"/>
          <p:cNvSpPr>
            <a:spLocks noGrp="1" noChangeArrowheads="1"/>
          </p:cNvSpPr>
          <p:nvPr>
            <p:ph type="title"/>
          </p:nvPr>
        </p:nvSpPr>
        <p:spPr bwMode="auto">
          <a:xfrm>
            <a:off x="563034" y="163513"/>
            <a:ext cx="11065933" cy="831850"/>
          </a:xfrm>
          <a:prstGeom prst="rect">
            <a:avLst/>
          </a:prstGeom>
          <a:noFill/>
          <a:ln w="9525" algn="ctr">
            <a:noFill/>
            <a:miter lim="800000"/>
            <a:headEnd/>
            <a:tailEnd/>
          </a:ln>
        </p:spPr>
        <p:txBody>
          <a:bodyPr vert="horz" wrap="square" lIns="0" tIns="45713" rIns="0" bIns="45713" numCol="1" anchor="b" anchorCtr="0" compatLnSpc="1">
            <a:prstTxWarp prst="textNoShape">
              <a:avLst/>
            </a:prstTxWarp>
          </a:bodyPr>
          <a:lstStyle/>
          <a:p>
            <a:pPr lvl="0"/>
            <a:r>
              <a:rPr lang="en-US" altLang="zh-CN"/>
              <a:t>Slide title</a:t>
            </a:r>
          </a:p>
        </p:txBody>
      </p:sp>
      <p:sp>
        <p:nvSpPr>
          <p:cNvPr id="1048994" name="Rectangle 3"/>
          <p:cNvSpPr>
            <a:spLocks noGrp="1" noChangeArrowheads="1"/>
          </p:cNvSpPr>
          <p:nvPr>
            <p:ph type="body" idx="1"/>
          </p:nvPr>
        </p:nvSpPr>
        <p:spPr bwMode="auto">
          <a:xfrm>
            <a:off x="563034" y="1506538"/>
            <a:ext cx="11065933" cy="45894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CN"/>
              <a:t>Body text</a:t>
            </a:r>
          </a:p>
          <a:p>
            <a:pPr lvl="1"/>
            <a:r>
              <a:rPr lang="en-US" altLang="zh-CN"/>
              <a:t>First level</a:t>
            </a:r>
          </a:p>
          <a:p>
            <a:pPr lvl="2"/>
            <a:r>
              <a:rPr lang="en-US" altLang="zh-CN"/>
              <a:t>Second level</a:t>
            </a:r>
          </a:p>
          <a:p>
            <a:pPr lvl="3"/>
            <a:r>
              <a:rPr lang="en-US" altLang="zh-CN"/>
              <a:t>Third level</a:t>
            </a:r>
          </a:p>
          <a:p>
            <a:pPr lvl="4"/>
            <a:r>
              <a:rPr lang="en-US" altLang="zh-CN"/>
              <a:t>Quotation level</a:t>
            </a:r>
          </a:p>
        </p:txBody>
      </p:sp>
      <p:sp>
        <p:nvSpPr>
          <p:cNvPr id="1048995" name="Text Box 4"/>
          <p:cNvSpPr txBox="1">
            <a:spLocks noChangeArrowheads="1"/>
          </p:cNvSpPr>
          <p:nvPr/>
        </p:nvSpPr>
        <p:spPr bwMode="auto">
          <a:xfrm>
            <a:off x="11394018" y="6553200"/>
            <a:ext cx="234949" cy="133350"/>
          </a:xfrm>
          <a:prstGeom prst="rect">
            <a:avLst/>
          </a:prstGeom>
          <a:noFill/>
          <a:ln w="9525" algn="ctr">
            <a:noFill/>
            <a:miter lim="800000"/>
            <a:headEnd/>
            <a:tailEnd/>
          </a:ln>
          <a:effectLst/>
        </p:spPr>
        <p:txBody>
          <a:bodyPr wrap="none" lIns="0" tIns="0" rIns="0" bIns="0"/>
          <a:lstStyle/>
          <a:p>
            <a:pPr algn="r" fontAlgn="base">
              <a:spcBef>
                <a:spcPct val="0"/>
              </a:spcBef>
              <a:spcAft>
                <a:spcPct val="0"/>
              </a:spcAft>
            </a:pPr>
            <a:fld id="{22A54AD8-5C99-4471-AA3A-6D5002DBC86E}" type="slidenum">
              <a:rPr lang="en-US" altLang="zh-CN" sz="1200">
                <a:solidFill>
                  <a:srgbClr val="000000"/>
                </a:solidFill>
              </a:rPr>
              <a:pPr algn="r" fontAlgn="base">
                <a:spcBef>
                  <a:spcPct val="0"/>
                </a:spcBef>
                <a:spcAft>
                  <a:spcPct val="0"/>
                </a:spcAft>
              </a:pPr>
              <a:t>‹#›</a:t>
            </a:fld>
            <a:endParaRPr lang="en-US" altLang="zh-CN" sz="1200">
              <a:solidFill>
                <a:srgbClr val="000000"/>
              </a:solidFill>
            </a:endParaRPr>
          </a:p>
        </p:txBody>
      </p:sp>
      <p:sp>
        <p:nvSpPr>
          <p:cNvPr id="1048996" name="Line 5"/>
          <p:cNvSpPr>
            <a:spLocks noChangeShapeType="1"/>
          </p:cNvSpPr>
          <p:nvPr/>
        </p:nvSpPr>
        <p:spPr bwMode="auto">
          <a:xfrm flipH="1">
            <a:off x="0" y="1003300"/>
            <a:ext cx="12192000" cy="0"/>
          </a:xfrm>
          <a:prstGeom prst="line">
            <a:avLst/>
          </a:prstGeom>
          <a:noFill/>
          <a:ln w="28575">
            <a:solidFill>
              <a:schemeClr val="tx2"/>
            </a:solidFill>
            <a:round/>
            <a:headEnd/>
            <a:tailEnd/>
          </a:ln>
          <a:effectLst>
            <a:outerShdw dist="25400" dir="5400000" algn="ctr" rotWithShape="0">
              <a:schemeClr val="folHlink"/>
            </a:outerShdw>
          </a:effectLst>
        </p:spPr>
        <p:txBody>
          <a:bodyPr/>
          <a:lstStyle/>
          <a:p>
            <a:pPr algn="ctr" eaLnBrk="0" fontAlgn="base" hangingPunct="0">
              <a:spcBef>
                <a:spcPct val="0"/>
              </a:spcBef>
              <a:spcAft>
                <a:spcPct val="0"/>
              </a:spcAft>
              <a:buFont typeface="Wingdings" pitchFamily="2" charset="2"/>
              <a:buNone/>
            </a:pPr>
            <a:endParaRPr lang="zh-CN" altLang="en-US" sz="2000">
              <a:solidFill>
                <a:srgbClr val="000000"/>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2pPr>
      <a:lvl3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3pPr>
      <a:lvl4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4pPr>
      <a:lvl5pPr algn="l" rtl="0" eaLnBrk="0" fontAlgn="base" hangingPunct="0">
        <a:spcBef>
          <a:spcPct val="0"/>
        </a:spcBef>
        <a:spcAft>
          <a:spcPct val="0"/>
        </a:spcAft>
        <a:defRPr sz="2400" b="1">
          <a:solidFill>
            <a:schemeClr val="tx1"/>
          </a:solidFill>
          <a:latin typeface="楷体_GB2312" pitchFamily="49" charset="-122"/>
          <a:ea typeface="楷体_GB2312" pitchFamily="49" charset="-122"/>
          <a:cs typeface="Arial" pitchFamily="34" charset="0"/>
        </a:defRPr>
      </a:lvl5pPr>
      <a:lvl6pPr marL="4572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6pPr>
      <a:lvl7pPr marL="9144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7pPr>
      <a:lvl8pPr marL="13716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8pPr>
      <a:lvl9pPr marL="1828800" algn="l" rtl="0" fontAlgn="base">
        <a:spcBef>
          <a:spcPct val="0"/>
        </a:spcBef>
        <a:spcAft>
          <a:spcPct val="0"/>
        </a:spcAft>
        <a:defRPr sz="2400" b="1">
          <a:solidFill>
            <a:schemeClr val="tx1"/>
          </a:solidFill>
          <a:latin typeface="楷体_GB2312" pitchFamily="49" charset="-122"/>
          <a:ea typeface="楷体_GB2312" pitchFamily="49" charset="-122"/>
          <a:cs typeface="Arial" pitchFamily="34" charset="0"/>
        </a:defRPr>
      </a:lvl9pPr>
    </p:titleStyle>
    <p:bodyStyle>
      <a:lvl1pPr marL="342900" indent="-342900" algn="l" rtl="0" eaLnBrk="0" fontAlgn="base" hangingPunct="0">
        <a:spcBef>
          <a:spcPct val="20000"/>
        </a:spcBef>
        <a:spcAft>
          <a:spcPct val="0"/>
        </a:spcAft>
        <a:buChar char="•"/>
        <a:defRPr sz="1600" b="1">
          <a:solidFill>
            <a:schemeClr val="tx1"/>
          </a:solidFill>
          <a:latin typeface="+mn-lt"/>
          <a:ea typeface="+mn-ea"/>
          <a:cs typeface="+mn-cs"/>
        </a:defRPr>
      </a:lvl1pPr>
      <a:lvl2pPr marL="457200" indent="-228600" algn="l" rtl="0" eaLnBrk="0" fontAlgn="base" hangingPunct="0">
        <a:spcBef>
          <a:spcPct val="20000"/>
        </a:spcBef>
        <a:spcAft>
          <a:spcPct val="0"/>
        </a:spcAft>
        <a:buClr>
          <a:schemeClr val="tx2"/>
        </a:buClr>
        <a:buChar char="•"/>
        <a:defRPr sz="1600">
          <a:solidFill>
            <a:schemeClr val="tx1"/>
          </a:solidFill>
          <a:latin typeface="+mn-lt"/>
          <a:ea typeface="+mn-ea"/>
          <a:cs typeface="+mn-cs"/>
        </a:defRPr>
      </a:lvl2pPr>
      <a:lvl3pPr marL="914400" indent="-228600"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3pPr>
      <a:lvl4pPr marL="1376363" indent="-233363"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4pPr>
      <a:lvl5pPr marL="2058988" indent="-230188" algn="l" rtl="0" eaLnBrk="0" fontAlgn="base" hangingPunct="0">
        <a:spcBef>
          <a:spcPct val="20000"/>
        </a:spcBef>
        <a:spcAft>
          <a:spcPct val="0"/>
        </a:spcAft>
        <a:buClr>
          <a:schemeClr val="tx2"/>
        </a:buClr>
        <a:buFont typeface="Arial" pitchFamily="34" charset="0"/>
        <a:buChar char="–"/>
        <a:defRPr sz="1600">
          <a:solidFill>
            <a:schemeClr val="tx1"/>
          </a:solidFill>
          <a:latin typeface="+mn-lt"/>
          <a:ea typeface="+mn-ea"/>
          <a:cs typeface="+mn-cs"/>
        </a:defRPr>
      </a:lvl5pPr>
      <a:lvl6pPr marL="25161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6pPr>
      <a:lvl7pPr marL="29733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7pPr>
      <a:lvl8pPr marL="34305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8pPr>
      <a:lvl9pPr marL="3887788" indent="-230188" algn="l" rtl="0" fontAlgn="base">
        <a:spcBef>
          <a:spcPct val="20000"/>
        </a:spcBef>
        <a:spcAft>
          <a:spcPct val="0"/>
        </a:spcAft>
        <a:buClr>
          <a:schemeClr val="tx2"/>
        </a:buClr>
        <a:buFont typeface="Arial"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7" name="Picture 79" descr="dd"/>
          <p:cNvPicPr>
            <a:picLocks noChangeAspect="1" noChangeArrowheads="1"/>
          </p:cNvPicPr>
          <p:nvPr userDrawn="1"/>
        </p:nvPicPr>
        <p:blipFill>
          <a:blip r:embed="rId13" cstate="print"/>
          <a:srcRect/>
          <a:stretch>
            <a:fillRect/>
          </a:stretch>
        </p:blipFill>
        <p:spPr bwMode="auto">
          <a:xfrm>
            <a:off x="0" y="6325362"/>
            <a:ext cx="12192000" cy="530225"/>
          </a:xfrm>
          <a:prstGeom prst="rect">
            <a:avLst/>
          </a:prstGeom>
          <a:noFill/>
          <a:ln w="9525">
            <a:noFill/>
            <a:miter lim="800000"/>
            <a:headEnd/>
            <a:tailEnd/>
          </a:ln>
        </p:spPr>
      </p:pic>
      <p:pic>
        <p:nvPicPr>
          <p:cNvPr id="8" name="Picture 9" descr="8"/>
          <p:cNvPicPr>
            <a:picLocks noChangeAspect="1" noChangeArrowheads="1"/>
          </p:cNvPicPr>
          <p:nvPr userDrawn="1"/>
        </p:nvPicPr>
        <p:blipFill>
          <a:blip r:embed="rId14" cstate="print"/>
          <a:srcRect/>
          <a:stretch>
            <a:fillRect/>
          </a:stretch>
        </p:blipFill>
        <p:spPr bwMode="auto">
          <a:xfrm>
            <a:off x="10504586" y="6460299"/>
            <a:ext cx="1311275" cy="260350"/>
          </a:xfrm>
          <a:prstGeom prst="rect">
            <a:avLst/>
          </a:prstGeom>
          <a:noFill/>
          <a:ln w="9525">
            <a:noFill/>
            <a:miter lim="800000"/>
            <a:headEnd/>
            <a:tailEnd/>
          </a:ln>
        </p:spPr>
      </p:pic>
      <p:sp>
        <p:nvSpPr>
          <p:cNvPr id="11" name="Rectangle 5"/>
          <p:cNvSpPr>
            <a:spLocks noChangeArrowheads="1"/>
          </p:cNvSpPr>
          <p:nvPr userDrawn="1"/>
        </p:nvSpPr>
        <p:spPr bwMode="auto">
          <a:xfrm>
            <a:off x="9912424" y="6549200"/>
            <a:ext cx="504056" cy="264176"/>
          </a:xfrm>
          <a:prstGeom prst="rect">
            <a:avLst/>
          </a:prstGeom>
          <a:noFill/>
          <a:ln>
            <a:noFill/>
          </a:ln>
          <a:extLst/>
        </p:spPr>
        <p:txBody>
          <a:bodyPr lIns="0" tIns="0" rIns="0" bIns="0"/>
          <a:lstStyle/>
          <a:p>
            <a:pPr>
              <a:lnSpc>
                <a:spcPct val="85000"/>
              </a:lnSpc>
              <a:defRPr/>
            </a:pPr>
            <a:r>
              <a:rPr lang="de-DE" altLang="zh-CN" sz="1200" dirty="0">
                <a:solidFill>
                  <a:srgbClr val="000000"/>
                </a:solidFill>
                <a:latin typeface="FrutigerNext LT Bold" pitchFamily="34" charset="0"/>
                <a:ea typeface="MS PGothic" pitchFamily="34" charset="-128"/>
              </a:rPr>
              <a:t> </a:t>
            </a:r>
            <a:fld id="{D577959C-E91E-437F-AC05-F83E8C047747}" type="slidenum">
              <a:rPr lang="de-DE" altLang="zh-CN" sz="1200">
                <a:solidFill>
                  <a:srgbClr val="000000"/>
                </a:solidFill>
                <a:latin typeface="FrutigerNext LT Bold" pitchFamily="34" charset="0"/>
                <a:ea typeface="MS PGothic" pitchFamily="34" charset="-128"/>
              </a:rPr>
              <a:pPr>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Tree>
    <p:extLst>
      <p:ext uri="{BB962C8B-B14F-4D97-AF65-F5344CB8AC3E}">
        <p14:creationId xmlns:p14="http://schemas.microsoft.com/office/powerpoint/2010/main" val="254288900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iming>
    <p:tnLst>
      <p:par>
        <p:cTn id="1" dur="indefinite" restart="never" nodeType="tmRoot"/>
      </p:par>
    </p:tnLst>
  </p:timing>
  <p:hf hdr="0" ftr="0" dt="0"/>
  <p:txStyles>
    <p:title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 Type="http://schemas.openxmlformats.org/officeDocument/2006/relationships/slideLayout" Target="../slideLayouts/slideLayout4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 Type="http://schemas.openxmlformats.org/officeDocument/2006/relationships/tags" Target="../tags/tag5.xml"/><Relationship Id="rId2"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1" Type="http://schemas.openxmlformats.org/officeDocument/2006/relationships/tags" Target="../tags/tag6.xml"/><Relationship Id="rId2"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fillthepipe/ackemu" TargetMode="External"/><Relationship Id="rId4" Type="http://schemas.openxmlformats.org/officeDocument/2006/relationships/image" Target="../media/image39.png"/><Relationship Id="rId1" Type="http://schemas.openxmlformats.org/officeDocument/2006/relationships/slideLayout" Target="../slideLayouts/slideLayout4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40.png"/><Relationship Id="rId1" Type="http://schemas.openxmlformats.org/officeDocument/2006/relationships/tags" Target="../tags/tag7.xml"/><Relationship Id="rId2"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45.png"/><Relationship Id="rId1" Type="http://schemas.openxmlformats.org/officeDocument/2006/relationships/tags" Target="../tags/tag8.xml"/><Relationship Id="rId2"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eg"/><Relationship Id="rId6" Type="http://schemas.openxmlformats.org/officeDocument/2006/relationships/image" Target="../media/image15.jpeg"/><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48.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48.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6.xml"/><Relationship Id="rId3" Type="http://schemas.openxmlformats.org/officeDocument/2006/relationships/hyperlink" Target="https://github.com/fillthepipe/TcpAckThinn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4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8.xml"/><Relationship Id="rId3"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48.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1" Type="http://schemas.openxmlformats.org/officeDocument/2006/relationships/slideLayout" Target="../slideLayouts/slideLayout4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hyperlink" Target="mailto:li.tong@huawei.com" TargetMode="External"/></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48.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2.xml"/><Relationship Id="rId2"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6" Type="http://schemas.openxmlformats.org/officeDocument/2006/relationships/image" Target="../media/image200.png"/><Relationship Id="rId7" Type="http://schemas.openxmlformats.org/officeDocument/2006/relationships/image" Target="../media/image21.png"/><Relationship Id="rId8" Type="http://schemas.openxmlformats.org/officeDocument/2006/relationships/image" Target="../media/image210.png"/><Relationship Id="rId9" Type="http://schemas.openxmlformats.org/officeDocument/2006/relationships/image" Target="../media/image22.png"/><Relationship Id="rId10" Type="http://schemas.openxmlformats.org/officeDocument/2006/relationships/image" Target="../media/image20.gif"/><Relationship Id="rId1" Type="http://schemas.openxmlformats.org/officeDocument/2006/relationships/tags" Target="../tags/tag3.xml"/><Relationship Id="rId2"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 Type="http://schemas.openxmlformats.org/officeDocument/2006/relationships/tags" Target="../tags/tag4.xml"/><Relationship Id="rId2"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877360"/>
            <a:ext cx="8976320" cy="1152128"/>
          </a:xfrm>
        </p:spPr>
        <p:txBody>
          <a:bodyPr>
            <a:noAutofit/>
          </a:bodyPr>
          <a:lstStyle/>
          <a:p>
            <a:pPr>
              <a:lnSpc>
                <a:spcPts val="4100"/>
              </a:lnSpc>
            </a:pPr>
            <a:r>
              <a:rPr lang="en-US" sz="2400" b="1" dirty="0">
                <a:solidFill>
                  <a:schemeClr val="bg1"/>
                </a:solidFill>
              </a:rPr>
              <a:t>TACK: Improving Wireless Transport Performance </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by Taming Acknowledgments</a:t>
            </a:r>
            <a:endParaRPr lang="en-US" sz="2400" b="1" dirty="0">
              <a:solidFill>
                <a:schemeClr val="bg1"/>
              </a:solidFill>
            </a:endParaRPr>
          </a:p>
        </p:txBody>
      </p:sp>
      <mc:AlternateContent xmlns:mc="http://schemas.openxmlformats.org/markup-compatibility/2006" xmlns:a14="http://schemas.microsoft.com/office/drawing/2010/main">
        <mc:Choice Requires="a14">
          <p:sp>
            <p:nvSpPr>
              <p:cNvPr id="3" name="Subtitle 2"/>
              <p:cNvSpPr>
                <a:spLocks noGrp="1"/>
              </p:cNvSpPr>
              <p:nvPr>
                <p:ph type="subTitle" idx="4294967295"/>
              </p:nvPr>
            </p:nvSpPr>
            <p:spPr>
              <a:xfrm>
                <a:off x="0" y="3669686"/>
                <a:ext cx="8400899" cy="1078604"/>
              </a:xfrm>
            </p:spPr>
            <p:txBody>
              <a:bodyPr wrap="square">
                <a:noAutofit/>
              </a:bodyPr>
              <a:lstStyle/>
              <a:p>
                <a:pPr marL="0" indent="0" algn="ctr">
                  <a:buNone/>
                </a:pPr>
                <a:r>
                  <a:rPr lang="en-US" sz="2200" b="1" dirty="0" smtClean="0">
                    <a:solidFill>
                      <a:srgbClr val="FFFF00"/>
                    </a:solidFill>
                  </a:rPr>
                  <a:t>T</a:t>
                </a:r>
                <a:r>
                  <a:rPr lang="en-US" altLang="zh-CN" sz="2200" b="1" dirty="0" smtClean="0">
                    <a:solidFill>
                      <a:srgbClr val="FFFF00"/>
                    </a:solidFill>
                  </a:rPr>
                  <a:t>ong Li</a:t>
                </a:r>
                <a:r>
                  <a:rPr lang="zh-CN" altLang="en-US" sz="2200" baseline="30000" dirty="0" smtClean="0">
                    <a:solidFill>
                      <a:srgbClr val="FFFF00"/>
                    </a:solidFill>
                  </a:rPr>
                  <a:t>♥</a:t>
                </a:r>
                <a:r>
                  <a:rPr lang="en-US" sz="2200" dirty="0" smtClean="0">
                    <a:solidFill>
                      <a:schemeClr val="bg1"/>
                    </a:solidFill>
                  </a:rPr>
                  <a:t>, Kai Zheng</a:t>
                </a:r>
                <a:r>
                  <a:rPr lang="zh-CN" altLang="en-US" sz="2200" baseline="30000" dirty="0" smtClean="0">
                    <a:solidFill>
                      <a:schemeClr val="bg1"/>
                    </a:solidFill>
                  </a:rPr>
                  <a:t>♥</a:t>
                </a:r>
                <a:r>
                  <a:rPr lang="en-US" sz="2200" dirty="0" smtClean="0">
                    <a:solidFill>
                      <a:schemeClr val="bg1"/>
                    </a:solidFill>
                  </a:rPr>
                  <a:t>, Ke Xu</a:t>
                </a:r>
                <a14:m>
                  <m:oMath xmlns:m="http://schemas.openxmlformats.org/officeDocument/2006/math">
                    <m:r>
                      <a:rPr lang="zh-CN" altLang="en-US" sz="2200" i="1" baseline="30000" dirty="0">
                        <a:solidFill>
                          <a:schemeClr val="bg1"/>
                        </a:solidFill>
                        <a:latin typeface="Cambria Math" panose="02040503050406030204" pitchFamily="18" charset="0"/>
                        <a:ea typeface="Cambria Math" panose="02040503050406030204" pitchFamily="18" charset="0"/>
                      </a:rPr>
                      <m:t>♠</m:t>
                    </m:r>
                  </m:oMath>
                </a14:m>
                <a:r>
                  <a:rPr lang="en-US" sz="2200" dirty="0" smtClean="0">
                    <a:solidFill>
                      <a:schemeClr val="bg1"/>
                    </a:solidFill>
                  </a:rPr>
                  <a:t>, </a:t>
                </a:r>
                <a:r>
                  <a:rPr lang="en-US" altLang="zh-CN" sz="2200" dirty="0">
                    <a:solidFill>
                      <a:schemeClr val="bg1"/>
                    </a:solidFill>
                  </a:rPr>
                  <a:t>Rahul Arvind </a:t>
                </a:r>
                <a:r>
                  <a:rPr lang="en-US" altLang="zh-CN" sz="2200" dirty="0" smtClean="0">
                    <a:solidFill>
                      <a:schemeClr val="bg1"/>
                    </a:solidFill>
                  </a:rPr>
                  <a:t>Jadhav</a:t>
                </a:r>
                <a:r>
                  <a:rPr lang="zh-CN" altLang="en-US" sz="2200" baseline="30000" dirty="0" smtClean="0">
                    <a:solidFill>
                      <a:schemeClr val="bg1"/>
                    </a:solidFill>
                  </a:rPr>
                  <a:t>♥</a:t>
                </a:r>
                <a:r>
                  <a:rPr lang="en-US" altLang="zh-CN" sz="2200" dirty="0" smtClean="0">
                    <a:solidFill>
                      <a:schemeClr val="bg1"/>
                    </a:solidFill>
                  </a:rPr>
                  <a:t>, </a:t>
                </a:r>
              </a:p>
              <a:p>
                <a:pPr marL="0" indent="0" algn="ctr">
                  <a:buNone/>
                </a:pPr>
                <a:r>
                  <a:rPr lang="en-US" altLang="zh-CN" sz="2200" dirty="0" smtClean="0">
                    <a:solidFill>
                      <a:schemeClr val="bg1"/>
                    </a:solidFill>
                  </a:rPr>
                  <a:t>Tao Xiong</a:t>
                </a:r>
                <a:r>
                  <a:rPr lang="zh-CN" altLang="en-US" sz="2200" baseline="30000" dirty="0" smtClean="0">
                    <a:solidFill>
                      <a:schemeClr val="bg1"/>
                    </a:solidFill>
                  </a:rPr>
                  <a:t>♥</a:t>
                </a:r>
                <a:r>
                  <a:rPr lang="en-US" altLang="zh-CN" sz="2200" dirty="0" smtClean="0">
                    <a:solidFill>
                      <a:schemeClr val="bg1"/>
                    </a:solidFill>
                  </a:rPr>
                  <a:t>, Keith Winstein</a:t>
                </a:r>
                <a14:m>
                  <m:oMath xmlns:m="http://schemas.openxmlformats.org/officeDocument/2006/math">
                    <m:r>
                      <a:rPr lang="zh-CN" altLang="en-US" sz="2200" i="1" baseline="30000" dirty="0">
                        <a:solidFill>
                          <a:schemeClr val="bg1"/>
                        </a:solidFill>
                        <a:latin typeface="Cambria Math" panose="02040503050406030204" pitchFamily="18" charset="0"/>
                        <a:ea typeface="Cambria Math" panose="02040503050406030204" pitchFamily="18" charset="0"/>
                      </a:rPr>
                      <m:t>♦</m:t>
                    </m:r>
                  </m:oMath>
                </a14:m>
                <a:r>
                  <a:rPr lang="en-US" sz="2200" dirty="0" smtClean="0">
                    <a:solidFill>
                      <a:schemeClr val="bg1"/>
                    </a:solidFill>
                  </a:rPr>
                  <a:t>, Kun Tan</a:t>
                </a:r>
                <a:r>
                  <a:rPr lang="zh-CN" altLang="en-US" sz="2200" baseline="30000" dirty="0" smtClean="0">
                    <a:solidFill>
                      <a:schemeClr val="bg1"/>
                    </a:solidFill>
                  </a:rPr>
                  <a:t>♥</a:t>
                </a:r>
                <a:r>
                  <a:rPr lang="en-US" altLang="zh-CN" sz="2200" dirty="0" smtClean="0">
                    <a:solidFill>
                      <a:schemeClr val="bg1"/>
                    </a:solidFill>
                  </a:rPr>
                  <a:t> </a:t>
                </a:r>
                <a:endParaRPr lang="en-US" sz="2200" dirty="0">
                  <a:solidFill>
                    <a:schemeClr val="bg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4294967295"/>
              </p:nvPr>
            </p:nvSpPr>
            <p:spPr>
              <a:xfrm>
                <a:off x="0" y="3669686"/>
                <a:ext cx="8400899" cy="1078604"/>
              </a:xfrm>
              <a:blipFill rotWithShape="0">
                <a:blip r:embed="rId5"/>
                <a:stretch>
                  <a:fillRect t="-3955"/>
                </a:stretch>
              </a:blipFill>
            </p:spPr>
            <p:txBody>
              <a:bodyPr/>
              <a:lstStyle/>
              <a:p>
                <a:r>
                  <a:rPr lang="zh-CN" altLang="en-US">
                    <a:noFill/>
                  </a:rPr>
                  <a:t> </a:t>
                </a:r>
              </a:p>
            </p:txBody>
          </p:sp>
        </mc:Fallback>
      </mc:AlternateContent>
      <p:pic>
        <p:nvPicPr>
          <p:cNvPr id="1026" name="Picture 2" descr="âtsinghua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9558" y="5138135"/>
            <a:ext cx="1833944" cy="659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âhuaweiâçå¾çæç´¢ç»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97835" y="5006117"/>
            <a:ext cx="963416" cy="9139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3748"/>
          <a:stretch/>
        </p:blipFill>
        <p:spPr bwMode="auto">
          <a:xfrm>
            <a:off x="7755543" y="5036914"/>
            <a:ext cx="1220777" cy="86242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3"/>
          <p:cNvSpPr>
            <a:spLocks noChangeArrowheads="1"/>
          </p:cNvSpPr>
          <p:nvPr/>
        </p:nvSpPr>
        <p:spPr bwMode="auto">
          <a:xfrm>
            <a:off x="9480376" y="3789040"/>
            <a:ext cx="2548368" cy="584775"/>
          </a:xfrm>
          <a:prstGeom prst="rect">
            <a:avLst/>
          </a:prstGeom>
          <a:noFill/>
          <a:ln w="9525">
            <a:noFill/>
            <a:miter lim="800000"/>
            <a:headEnd/>
            <a:tailEnd/>
          </a:ln>
        </p:spPr>
        <p:txBody>
          <a:bodyPr wrap="square" lIns="0" tIns="0" rIns="0" bIns="0">
            <a:spAutoFit/>
          </a:bodyPr>
          <a:lstStyle/>
          <a:p>
            <a:pPr algn="ctr" defTabSz="784115">
              <a:defRPr/>
            </a:pPr>
            <a:r>
              <a:rPr lang="en-US" altLang="zh-CN" sz="2400" b="1" dirty="0" smtClean="0">
                <a:solidFill>
                  <a:schemeClr val="bg1">
                    <a:lumMod val="65000"/>
                  </a:schemeClr>
                </a:solidFill>
                <a:latin typeface="Verdana" panose="020B0604030504040204" pitchFamily="34" charset="0"/>
                <a:ea typeface="Verdana" panose="020B0604030504040204" pitchFamily="34" charset="0"/>
              </a:rPr>
              <a:t>acm sigcomm</a:t>
            </a:r>
          </a:p>
          <a:p>
            <a:pPr algn="ctr" defTabSz="784115">
              <a:defRPr/>
            </a:pPr>
            <a:r>
              <a:rPr lang="en-US" altLang="zh-CN" sz="1400" b="1" dirty="0" smtClean="0">
                <a:solidFill>
                  <a:schemeClr val="bg1">
                    <a:lumMod val="65000"/>
                  </a:schemeClr>
                </a:solidFill>
                <a:latin typeface="Verdana" panose="020B0604030504040204" pitchFamily="34" charset="0"/>
                <a:ea typeface="Verdana" panose="020B0604030504040204" pitchFamily="34" charset="0"/>
              </a:rPr>
              <a:t>August 10–14, 2020</a:t>
            </a:r>
            <a:endParaRPr lang="en-US" altLang="zh-CN" sz="1400" b="1" dirty="0">
              <a:solidFill>
                <a:schemeClr val="bg1">
                  <a:lumMod val="6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4" name="文本框 3"/>
              <p:cNvSpPr txBox="1"/>
              <p:nvPr/>
            </p:nvSpPr>
            <p:spPr>
              <a:xfrm>
                <a:off x="3244864" y="5899338"/>
                <a:ext cx="415178" cy="553998"/>
              </a:xfrm>
              <a:prstGeom prst="rect">
                <a:avLst/>
              </a:prstGeom>
              <a:noFill/>
            </p:spPr>
            <p:txBody>
              <a:bodyPr wrap="none" lIns="0" tIns="0" rIns="0" bIns="0" rtlCol="0">
                <a:spAutoFit/>
              </a:bodyPr>
              <a:lstStyle/>
              <a:p>
                <a:pPr algn="ctr"/>
                <a14:m>
                  <m:oMathPara xmlns:m="http://schemas.openxmlformats.org/officeDocument/2006/math">
                    <m:oMathParaPr>
                      <m:jc m:val="center"/>
                    </m:oMathParaPr>
                    <m:oMath xmlns:m="http://schemas.openxmlformats.org/officeDocument/2006/math">
                      <m:r>
                        <a:rPr lang="zh-CN" altLang="en-US" sz="3600" b="1" i="0" smtClean="0">
                          <a:solidFill>
                            <a:srgbClr val="C2726E"/>
                          </a:solidFill>
                          <a:latin typeface="Cambria Math" panose="02040503050406030204" pitchFamily="18" charset="0"/>
                          <a:ea typeface="Cambria Math" panose="02040503050406030204" pitchFamily="18" charset="0"/>
                        </a:rPr>
                        <m:t>♥</m:t>
                      </m:r>
                    </m:oMath>
                  </m:oMathPara>
                </a14:m>
                <a:endParaRPr lang="en-US" sz="3600" b="1" dirty="0">
                  <a:solidFill>
                    <a:srgbClr val="C2726E"/>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3244864" y="5899338"/>
                <a:ext cx="415178" cy="553998"/>
              </a:xfrm>
              <a:prstGeom prst="rect">
                <a:avLst/>
              </a:prstGeom>
              <a:blipFill rotWithShape="0">
                <a:blip r:embed="rId9"/>
                <a:stretch>
                  <a:fillRect/>
                </a:stretch>
              </a:blipFill>
            </p:spPr>
            <p:txBody>
              <a:bodyPr/>
              <a:lstStyle/>
              <a:p>
                <a:r>
                  <a:rPr lang="zh-CN" altLang="en-US">
                    <a:noFill/>
                  </a:rPr>
                  <a:t> </a:t>
                </a:r>
              </a:p>
            </p:txBody>
          </p:sp>
        </mc:Fallback>
      </mc:AlternateContent>
      <p:sp>
        <p:nvSpPr>
          <p:cNvPr id="8" name="矩形 7"/>
          <p:cNvSpPr/>
          <p:nvPr/>
        </p:nvSpPr>
        <p:spPr>
          <a:xfrm>
            <a:off x="8112899" y="5844283"/>
            <a:ext cx="576000" cy="553998"/>
          </a:xfrm>
          <a:prstGeom prst="rect">
            <a:avLst/>
          </a:prstGeom>
          <a:noFill/>
        </p:spPr>
        <p:txBody>
          <a:bodyPr wrap="none" lIns="0" tIns="0" rIns="0" bIns="0" rtlCol="0">
            <a:spAutoFit/>
          </a:bodyPr>
          <a:lstStyle/>
          <a:p>
            <a:pPr algn="ctr"/>
            <a:r>
              <a:rPr lang="zh-CN" altLang="en-US" sz="3600" b="1" dirty="0" smtClean="0">
                <a:solidFill>
                  <a:srgbClr val="C2726E"/>
                </a:solidFill>
                <a:latin typeface="Cambria Math" panose="02040503050406030204" pitchFamily="18" charset="0"/>
                <a:ea typeface="Cambria Math" panose="02040503050406030204" pitchFamily="18" charset="0"/>
              </a:rPr>
              <a:t>♦</a:t>
            </a:r>
            <a:endParaRPr lang="en-US" sz="3600" b="1" dirty="0">
              <a:solidFill>
                <a:srgbClr val="C2726E"/>
              </a:solidFill>
              <a:latin typeface="Cambria Math" panose="02040503050406030204" pitchFamily="18" charset="0"/>
              <a:ea typeface="Cambria Math" panose="02040503050406030204" pitchFamily="18" charset="0"/>
            </a:endParaRPr>
          </a:p>
        </p:txBody>
      </p:sp>
      <p:sp>
        <p:nvSpPr>
          <p:cNvPr id="10" name="矩形 9"/>
          <p:cNvSpPr/>
          <p:nvPr/>
        </p:nvSpPr>
        <p:spPr>
          <a:xfrm>
            <a:off x="5520397" y="5833035"/>
            <a:ext cx="576000" cy="553998"/>
          </a:xfrm>
          <a:prstGeom prst="rect">
            <a:avLst/>
          </a:prstGeom>
          <a:noFill/>
        </p:spPr>
        <p:txBody>
          <a:bodyPr wrap="none" lIns="0" tIns="0" rIns="0" bIns="0" rtlCol="0">
            <a:spAutoFit/>
          </a:bodyPr>
          <a:lstStyle/>
          <a:p>
            <a:pPr algn="ctr"/>
            <a:r>
              <a:rPr lang="zh-CN" altLang="en-US" sz="3600" b="1" dirty="0" smtClean="0">
                <a:solidFill>
                  <a:srgbClr val="C2726E"/>
                </a:solidFill>
                <a:latin typeface="Cambria Math" panose="02040503050406030204" pitchFamily="18" charset="0"/>
                <a:ea typeface="Cambria Math" panose="02040503050406030204" pitchFamily="18" charset="0"/>
              </a:rPr>
              <a:t>♠</a:t>
            </a:r>
            <a:endParaRPr lang="en-US" sz="3600" b="1" dirty="0">
              <a:solidFill>
                <a:srgbClr val="C2726E"/>
              </a:solidFill>
              <a:latin typeface="Cambria Math" panose="02040503050406030204" pitchFamily="18" charset="0"/>
              <a:ea typeface="Cambria Math" panose="02040503050406030204" pitchFamily="18" charset="0"/>
            </a:endParaRPr>
          </a:p>
        </p:txBody>
      </p:sp>
      <p:pic>
        <p:nvPicPr>
          <p:cNvPr id="9" name="Picture 2" descr="ACM SIGCOMM 2020, New York City, US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9504" y="235699"/>
            <a:ext cx="2278852" cy="858189"/>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257" y="1772816"/>
            <a:ext cx="1660625" cy="1799620"/>
          </a:xfrm>
          <a:prstGeom prst="rect">
            <a:avLst/>
          </a:prstGeom>
        </p:spPr>
      </p:pic>
    </p:spTree>
    <p:extLst>
      <p:ext uri="{BB962C8B-B14F-4D97-AF65-F5344CB8AC3E}">
        <p14:creationId xmlns:p14="http://schemas.microsoft.com/office/powerpoint/2010/main" val="3497023454"/>
      </p:ext>
    </p:extLst>
  </p:cSld>
  <p:clrMapOvr>
    <a:masterClrMapping/>
  </p:clrMapOvr>
  <mc:AlternateContent xmlns:mc="http://schemas.openxmlformats.org/markup-compatibility/2006" xmlns:p14="http://schemas.microsoft.com/office/powerpoint/2010/main">
    <mc:Choice Requires="p14">
      <p:transition p14:dur="10" advTm="10530"/>
    </mc:Choice>
    <mc:Fallback xmlns="">
      <p:transition advTm="105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3"/>
          <p:cNvSpPr>
            <a:spLocks noGrp="1"/>
          </p:cNvSpPr>
          <p:nvPr>
            <p:ph type="title"/>
          </p:nvPr>
        </p:nvSpPr>
        <p:spPr>
          <a:xfrm>
            <a:off x="-24681" y="274638"/>
            <a:ext cx="12216681" cy="1143000"/>
          </a:xfrm>
        </p:spPr>
        <p:txBody>
          <a:bodyPr>
            <a:normAutofit/>
          </a:bodyPr>
          <a:lstStyle/>
          <a:p>
            <a:r>
              <a:rPr lang="en-US" altLang="zh-CN" b="1" dirty="0"/>
              <a:t>ACK </a:t>
            </a:r>
            <a:r>
              <a:rPr lang="en-US" altLang="zh-CN" b="1" dirty="0" smtClean="0"/>
              <a:t>frequency minimization</a:t>
            </a:r>
            <a:endParaRPr lang="zh-CN" altLang="en-US" b="1" dirty="0"/>
          </a:p>
        </p:txBody>
      </p:sp>
      <p:sp>
        <p:nvSpPr>
          <p:cNvPr id="8" name="矩形 7"/>
          <p:cNvSpPr/>
          <p:nvPr/>
        </p:nvSpPr>
        <p:spPr>
          <a:xfrm>
            <a:off x="408955" y="1556792"/>
            <a:ext cx="11200502" cy="492443"/>
          </a:xfrm>
          <a:prstGeom prst="rect">
            <a:avLst/>
          </a:prstGeom>
        </p:spPr>
        <p:txBody>
          <a:bodyPr wrap="none">
            <a:spAutoFit/>
          </a:bodyPr>
          <a:lstStyle/>
          <a:p>
            <a:r>
              <a:rPr lang="en-US" altLang="zh-CN" sz="2600" b="1" dirty="0">
                <a:solidFill>
                  <a:srgbClr val="000000"/>
                </a:solidFill>
                <a:latin typeface="Verdana" panose="020B0604030504040204" pitchFamily="34" charset="0"/>
                <a:ea typeface="Verdana" panose="020B0604030504040204" pitchFamily="34" charset="0"/>
              </a:rPr>
              <a:t>C</a:t>
            </a:r>
            <a:r>
              <a:rPr lang="en-US" altLang="zh-CN" sz="2600" b="1" dirty="0" smtClean="0">
                <a:solidFill>
                  <a:srgbClr val="000000"/>
                </a:solidFill>
                <a:latin typeface="Verdana" panose="020B0604030504040204" pitchFamily="34" charset="0"/>
                <a:ea typeface="Verdana" panose="020B0604030504040204" pitchFamily="34" charset="0"/>
              </a:rPr>
              <a:t>ombining </a:t>
            </a:r>
            <a:r>
              <a:rPr lang="en-US" altLang="zh-CN" sz="2600" b="1" dirty="0">
                <a:solidFill>
                  <a:srgbClr val="000000"/>
                </a:solidFill>
                <a:latin typeface="Verdana" panose="020B0604030504040204" pitchFamily="34" charset="0"/>
                <a:ea typeface="Verdana" panose="020B0604030504040204" pitchFamily="34" charset="0"/>
              </a:rPr>
              <a:t>the above two ways to minimize ACK </a:t>
            </a:r>
            <a:r>
              <a:rPr lang="en-US" altLang="zh-CN" sz="2600" b="1" dirty="0" smtClean="0">
                <a:solidFill>
                  <a:srgbClr val="000000"/>
                </a:solidFill>
                <a:latin typeface="Verdana" panose="020B0604030504040204" pitchFamily="34" charset="0"/>
                <a:ea typeface="Verdana" panose="020B0604030504040204" pitchFamily="34" charset="0"/>
              </a:rPr>
              <a:t>frequency</a:t>
            </a:r>
            <a:endParaRPr lang="en-US" sz="2600" b="1" dirty="0">
              <a:solidFill>
                <a:srgbClr val="000000"/>
              </a:solidFill>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1" name="文本框 10"/>
              <p:cNvSpPr txBox="1"/>
              <p:nvPr/>
            </p:nvSpPr>
            <p:spPr>
              <a:xfrm>
                <a:off x="2948881" y="2391376"/>
                <a:ext cx="5813002" cy="16476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𝑓</m:t>
                      </m:r>
                      <m:r>
                        <a:rPr lang="en-US" sz="4800" i="1" smtClean="0">
                          <a:latin typeface="Cambria Math" panose="02040503050406030204" pitchFamily="18" charset="0"/>
                        </a:rPr>
                        <m:t>=</m:t>
                      </m:r>
                      <m:r>
                        <a:rPr lang="en-US" sz="4800" b="0" i="1" smtClean="0">
                          <a:latin typeface="Cambria Math" panose="02040503050406030204" pitchFamily="18" charset="0"/>
                        </a:rPr>
                        <m:t>𝑚𝑖𝑛</m:t>
                      </m:r>
                      <m:d>
                        <m:dPr>
                          <m:begChr m:val="{"/>
                          <m:endChr m:val="}"/>
                          <m:ctrlPr>
                            <a:rPr lang="en-US" sz="4800" i="1" smtClean="0">
                              <a:latin typeface="Cambria Math" charset="0"/>
                            </a:rPr>
                          </m:ctrlPr>
                        </m:dPr>
                        <m:e>
                          <m:f>
                            <m:fPr>
                              <m:ctrlPr>
                                <a:rPr lang="en-US" sz="4800" i="1">
                                  <a:latin typeface="Cambria Math" charset="0"/>
                                </a:rPr>
                              </m:ctrlPr>
                            </m:fPr>
                            <m:num>
                              <m:r>
                                <a:rPr lang="en-US" sz="4800" i="1">
                                  <a:latin typeface="Cambria Math" panose="02040503050406030204" pitchFamily="18" charset="0"/>
                                </a:rPr>
                                <m:t>𝑏𝑤</m:t>
                              </m:r>
                            </m:num>
                            <m:den>
                              <m:r>
                                <a:rPr lang="en-US" sz="4800" i="1">
                                  <a:latin typeface="Cambria Math" panose="02040503050406030204" pitchFamily="18" charset="0"/>
                                  <a:ea typeface="Cambria Math" panose="02040503050406030204" pitchFamily="18" charset="0"/>
                                </a:rPr>
                                <m:t>𝐿</m:t>
                              </m:r>
                              <m:r>
                                <a:rPr lang="en-US" sz="4800" i="1">
                                  <a:latin typeface="Cambria Math" panose="02040503050406030204" pitchFamily="18" charset="0"/>
                                  <a:ea typeface="Cambria Math" panose="02040503050406030204" pitchFamily="18" charset="0"/>
                                </a:rPr>
                                <m:t>∙</m:t>
                              </m:r>
                              <m:r>
                                <a:rPr lang="en-US" sz="4800" i="1">
                                  <a:latin typeface="Cambria Math" panose="02040503050406030204" pitchFamily="18" charset="0"/>
                                  <a:ea typeface="Cambria Math" panose="02040503050406030204" pitchFamily="18" charset="0"/>
                                </a:rPr>
                                <m:t>𝑀𝑆𝑆</m:t>
                              </m:r>
                            </m:den>
                          </m:f>
                          <m:r>
                            <a:rPr lang="en-US" sz="4800" b="0" i="1" smtClean="0">
                              <a:latin typeface="Cambria Math" panose="02040503050406030204" pitchFamily="18" charset="0"/>
                              <a:ea typeface="Cambria Math" panose="02040503050406030204" pitchFamily="18" charset="0"/>
                            </a:rPr>
                            <m:t>,</m:t>
                          </m:r>
                          <m:f>
                            <m:fPr>
                              <m:ctrlPr>
                                <a:rPr lang="en-US" sz="4800" i="1">
                                  <a:latin typeface="Cambria Math" charset="0"/>
                                </a:rPr>
                              </m:ctrlPr>
                            </m:fPr>
                            <m:num>
                              <m:r>
                                <a:rPr lang="en-US" sz="4800" i="1">
                                  <a:latin typeface="Cambria Math" panose="02040503050406030204" pitchFamily="18" charset="0"/>
                                </a:rPr>
                                <m:t>1</m:t>
                              </m:r>
                            </m:num>
                            <m:den>
                              <m:r>
                                <a:rPr lang="en-US" sz="4800" i="1">
                                  <a:latin typeface="Cambria Math" panose="02040503050406030204" pitchFamily="18" charset="0"/>
                                  <a:ea typeface="Cambria Math" panose="02040503050406030204" pitchFamily="18" charset="0"/>
                                </a:rPr>
                                <m:t>𝛼</m:t>
                              </m:r>
                            </m:den>
                          </m:f>
                        </m:e>
                      </m:d>
                    </m:oMath>
                  </m:oMathPara>
                </a14:m>
                <a:endParaRPr lang="en-US" sz="4800" dirty="0">
                  <a:latin typeface="Verdana" panose="020B0604030504040204" pitchFamily="34" charset="0"/>
                  <a:ea typeface="Verdana" panose="020B0604030504040204" pitchFamily="34"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2948881" y="2391376"/>
                <a:ext cx="5813002" cy="1647695"/>
              </a:xfrm>
              <a:prstGeom prst="rect">
                <a:avLst/>
              </a:prstGeom>
              <a:blipFill rotWithShape="0">
                <a:blip r:embed="rId6"/>
                <a:stretch>
                  <a:fillRect/>
                </a:stretch>
              </a:blipFill>
            </p:spPr>
            <p:txBody>
              <a:bodyPr/>
              <a:lstStyle/>
              <a:p>
                <a:r>
                  <a:rPr lang="zh-CN" altLang="en-US">
                    <a:noFill/>
                  </a:rPr>
                  <a:t> </a:t>
                </a:r>
              </a:p>
            </p:txBody>
          </p:sp>
        </mc:Fallback>
      </mc:AlternateContent>
      <p:grpSp>
        <p:nvGrpSpPr>
          <p:cNvPr id="12" name="组合 11"/>
          <p:cNvGrpSpPr/>
          <p:nvPr/>
        </p:nvGrpSpPr>
        <p:grpSpPr>
          <a:xfrm>
            <a:off x="7220664" y="4138582"/>
            <a:ext cx="2220105" cy="830997"/>
            <a:chOff x="6634739" y="4138582"/>
            <a:chExt cx="2220105" cy="830997"/>
          </a:xfrm>
        </p:grpSpPr>
        <p:sp>
          <p:nvSpPr>
            <p:cNvPr id="13" name="右箭头 12"/>
            <p:cNvSpPr/>
            <p:nvPr/>
          </p:nvSpPr>
          <p:spPr>
            <a:xfrm>
              <a:off x="7713466" y="4458739"/>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4" name="矩形 13"/>
            <p:cNvSpPr/>
            <p:nvPr/>
          </p:nvSpPr>
          <p:spPr>
            <a:xfrm>
              <a:off x="8232558" y="4138582"/>
              <a:ext cx="622286" cy="830997"/>
            </a:xfrm>
            <a:prstGeom prst="rect">
              <a:avLst/>
            </a:prstGeom>
          </p:spPr>
          <p:txBody>
            <a:bodyPr wrap="none">
              <a:spAutoFit/>
            </a:bodyPr>
            <a:lstStyle/>
            <a:p>
              <a:r>
                <a:rPr lang="en-US" altLang="zh-CN" sz="4800" b="1" dirty="0" smtClean="0">
                  <a:latin typeface="Verdana" panose="020B0604030504040204" pitchFamily="34" charset="0"/>
                  <a:ea typeface="Verdana" panose="020B0604030504040204" pitchFamily="34" charset="0"/>
                </a:rPr>
                <a:t>0</a:t>
              </a:r>
              <a:endParaRPr lang="en-US" sz="48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5" name="矩形 14"/>
                <p:cNvSpPr/>
                <p:nvPr/>
              </p:nvSpPr>
              <p:spPr>
                <a:xfrm>
                  <a:off x="6634739" y="4166860"/>
                  <a:ext cx="112133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𝑏𝑤</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6634739" y="4166860"/>
                  <a:ext cx="1121333" cy="769441"/>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16" name="组合 15"/>
          <p:cNvGrpSpPr/>
          <p:nvPr/>
        </p:nvGrpSpPr>
        <p:grpSpPr>
          <a:xfrm>
            <a:off x="336947" y="4095305"/>
            <a:ext cx="2436152" cy="923330"/>
            <a:chOff x="445946" y="4168072"/>
            <a:chExt cx="2436152" cy="923330"/>
          </a:xfrm>
        </p:grpSpPr>
        <p:sp>
          <p:nvSpPr>
            <p:cNvPr id="17" name="右箭头 16"/>
            <p:cNvSpPr/>
            <p:nvPr/>
          </p:nvSpPr>
          <p:spPr>
            <a:xfrm>
              <a:off x="1485761" y="4522397"/>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8" name="矩形 17"/>
            <p:cNvSpPr/>
            <p:nvPr/>
          </p:nvSpPr>
          <p:spPr>
            <a:xfrm>
              <a:off x="1964859" y="4168072"/>
              <a:ext cx="917239" cy="923330"/>
            </a:xfrm>
            <a:prstGeom prst="rect">
              <a:avLst/>
            </a:prstGeom>
          </p:spPr>
          <p:txBody>
            <a:bodyPr wrap="none">
              <a:spAutoFit/>
            </a:bodyPr>
            <a:lstStyle/>
            <a:p>
              <a:r>
                <a:rPr lang="zh-CN" altLang="en-US" sz="5400" b="1" dirty="0" smtClean="0">
                  <a:latin typeface="Verdana" panose="020B0604030504040204" pitchFamily="34" charset="0"/>
                </a:rPr>
                <a:t>∞</a:t>
              </a:r>
              <a:endParaRPr lang="en-US" sz="54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19" name="矩形 18"/>
                <p:cNvSpPr/>
                <p:nvPr/>
              </p:nvSpPr>
              <p:spPr>
                <a:xfrm>
                  <a:off x="445946" y="4230518"/>
                  <a:ext cx="112133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𝑏𝑤</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445946" y="4230518"/>
                  <a:ext cx="1121333" cy="769441"/>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20" name="组合 19"/>
          <p:cNvGrpSpPr/>
          <p:nvPr/>
        </p:nvGrpSpPr>
        <p:grpSpPr>
          <a:xfrm>
            <a:off x="2857227" y="4194598"/>
            <a:ext cx="3078610" cy="769441"/>
            <a:chOff x="3164983" y="4252628"/>
            <a:chExt cx="3078610" cy="769441"/>
          </a:xfrm>
        </p:grpSpPr>
        <mc:AlternateContent xmlns:mc="http://schemas.openxmlformats.org/markup-compatibility/2006" xmlns:a14="http://schemas.microsoft.com/office/drawing/2010/main">
          <mc:Choice Requires="a14">
            <p:sp>
              <p:nvSpPr>
                <p:cNvPr id="21" name="矩形 20"/>
                <p:cNvSpPr/>
                <p:nvPr/>
              </p:nvSpPr>
              <p:spPr>
                <a:xfrm>
                  <a:off x="3164983" y="4252628"/>
                  <a:ext cx="710964"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𝑓</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21" name="矩形 20"/>
                <p:cNvSpPr>
                  <a:spLocks noRot="1" noChangeAspect="1" noMove="1" noResize="1" noEditPoints="1" noAdjustHandles="1" noChangeArrowheads="1" noChangeShapeType="1" noTextEdit="1"/>
                </p:cNvSpPr>
                <p:nvPr/>
              </p:nvSpPr>
              <p:spPr>
                <a:xfrm>
                  <a:off x="3164983" y="4252628"/>
                  <a:ext cx="710964" cy="769441"/>
                </a:xfrm>
                <a:prstGeom prst="rect">
                  <a:avLst/>
                </a:prstGeom>
                <a:blipFill rotWithShape="0">
                  <a:blip r:embed="rId9"/>
                  <a:stretch>
                    <a:fillRect/>
                  </a:stretch>
                </a:blipFill>
              </p:spPr>
              <p:txBody>
                <a:bodyPr/>
                <a:lstStyle/>
                <a:p>
                  <a:r>
                    <a:rPr lang="zh-CN" altLang="en-US">
                      <a:noFill/>
                    </a:rPr>
                    <a:t> </a:t>
                  </a:r>
                </a:p>
              </p:txBody>
            </p:sp>
          </mc:Fallback>
        </mc:AlternateContent>
        <p:sp>
          <p:nvSpPr>
            <p:cNvPr id="22" name="右箭头 21"/>
            <p:cNvSpPr/>
            <p:nvPr/>
          </p:nvSpPr>
          <p:spPr>
            <a:xfrm>
              <a:off x="3772970" y="4522397"/>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3" name="矩形 22"/>
            <p:cNvSpPr/>
            <p:nvPr/>
          </p:nvSpPr>
          <p:spPr>
            <a:xfrm>
              <a:off x="4258754" y="4359121"/>
              <a:ext cx="1984839" cy="523220"/>
            </a:xfrm>
            <a:prstGeom prst="rect">
              <a:avLst/>
            </a:prstGeom>
          </p:spPr>
          <p:txBody>
            <a:bodyPr wrap="none">
              <a:spAutoFit/>
            </a:bodyPr>
            <a:lstStyle/>
            <a:p>
              <a:r>
                <a:rPr lang="en-US" altLang="zh-CN" sz="2800" b="1" dirty="0">
                  <a:latin typeface="Verdana" panose="020B0604030504040204" pitchFamily="34" charset="0"/>
                  <a:ea typeface="Verdana" panose="020B0604030504040204" pitchFamily="34" charset="0"/>
                </a:rPr>
                <a:t>Constant</a:t>
              </a:r>
              <a:endParaRPr lang="en-US" sz="4000" b="1" dirty="0">
                <a:latin typeface="Verdana" panose="020B0604030504040204" pitchFamily="34" charset="0"/>
                <a:ea typeface="Verdana" panose="020B0604030504040204" pitchFamily="34" charset="0"/>
              </a:endParaRPr>
            </a:p>
          </p:txBody>
        </p:sp>
      </p:grpSp>
      <p:grpSp>
        <p:nvGrpSpPr>
          <p:cNvPr id="24" name="组合 23"/>
          <p:cNvGrpSpPr/>
          <p:nvPr/>
        </p:nvGrpSpPr>
        <p:grpSpPr>
          <a:xfrm>
            <a:off x="9553500" y="4149874"/>
            <a:ext cx="1745417" cy="830997"/>
            <a:chOff x="8967575" y="4149874"/>
            <a:chExt cx="1745417" cy="830997"/>
          </a:xfrm>
        </p:grpSpPr>
        <mc:AlternateContent xmlns:mc="http://schemas.openxmlformats.org/markup-compatibility/2006" xmlns:a14="http://schemas.microsoft.com/office/drawing/2010/main">
          <mc:Choice Requires="a14">
            <p:sp>
              <p:nvSpPr>
                <p:cNvPr id="26" name="矩形 25"/>
                <p:cNvSpPr/>
                <p:nvPr/>
              </p:nvSpPr>
              <p:spPr>
                <a:xfrm>
                  <a:off x="8967575" y="4195791"/>
                  <a:ext cx="710964"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𝑓</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26" name="矩形 25"/>
                <p:cNvSpPr>
                  <a:spLocks noRot="1" noChangeAspect="1" noMove="1" noResize="1" noEditPoints="1" noAdjustHandles="1" noChangeArrowheads="1" noChangeShapeType="1" noTextEdit="1"/>
                </p:cNvSpPr>
                <p:nvPr/>
              </p:nvSpPr>
              <p:spPr>
                <a:xfrm>
                  <a:off x="8967575" y="4195791"/>
                  <a:ext cx="710964" cy="769441"/>
                </a:xfrm>
                <a:prstGeom prst="rect">
                  <a:avLst/>
                </a:prstGeom>
                <a:blipFill rotWithShape="0">
                  <a:blip r:embed="rId10"/>
                  <a:stretch>
                    <a:fillRect/>
                  </a:stretch>
                </a:blipFill>
              </p:spPr>
              <p:txBody>
                <a:bodyPr/>
                <a:lstStyle/>
                <a:p>
                  <a:r>
                    <a:rPr lang="zh-CN" altLang="en-US">
                      <a:noFill/>
                    </a:rPr>
                    <a:t> </a:t>
                  </a:r>
                </a:p>
              </p:txBody>
            </p:sp>
          </mc:Fallback>
        </mc:AlternateContent>
        <p:sp>
          <p:nvSpPr>
            <p:cNvPr id="27" name="右箭头 26"/>
            <p:cNvSpPr/>
            <p:nvPr/>
          </p:nvSpPr>
          <p:spPr>
            <a:xfrm>
              <a:off x="9627549" y="4480474"/>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8" name="矩形 27"/>
            <p:cNvSpPr/>
            <p:nvPr/>
          </p:nvSpPr>
          <p:spPr>
            <a:xfrm>
              <a:off x="10090706" y="4149874"/>
              <a:ext cx="622286" cy="830997"/>
            </a:xfrm>
            <a:prstGeom prst="rect">
              <a:avLst/>
            </a:prstGeom>
          </p:spPr>
          <p:txBody>
            <a:bodyPr wrap="none">
              <a:spAutoFit/>
            </a:bodyPr>
            <a:lstStyle/>
            <a:p>
              <a:r>
                <a:rPr lang="en-US" altLang="zh-CN" sz="4800" b="1" dirty="0" smtClean="0">
                  <a:latin typeface="Verdana" panose="020B0604030504040204" pitchFamily="34" charset="0"/>
                  <a:ea typeface="Verdana" panose="020B0604030504040204" pitchFamily="34" charset="0"/>
                </a:rPr>
                <a:t>0</a:t>
              </a:r>
              <a:endParaRPr lang="en-US" sz="4800" b="1" dirty="0">
                <a:latin typeface="Verdana" panose="020B0604030504040204" pitchFamily="34" charset="0"/>
                <a:ea typeface="Verdana" panose="020B0604030504040204" pitchFamily="34" charset="0"/>
              </a:endParaRPr>
            </a:p>
          </p:txBody>
        </p:sp>
      </p:grpSp>
      <p:sp>
        <p:nvSpPr>
          <p:cNvPr id="25" name="矩形 24"/>
          <p:cNvSpPr/>
          <p:nvPr/>
        </p:nvSpPr>
        <p:spPr>
          <a:xfrm>
            <a:off x="983870" y="5123105"/>
            <a:ext cx="4608513" cy="1077218"/>
          </a:xfrm>
          <a:prstGeom prst="rect">
            <a:avLst/>
          </a:prstGeom>
        </p:spPr>
        <p:txBody>
          <a:bodyPr wrap="square">
            <a:spAutoFit/>
          </a:bodyPr>
          <a:lstStyle/>
          <a:p>
            <a:pPr marL="285750" indent="-285750">
              <a:buFont typeface="Arial" panose="020B0604020202020204" pitchFamily="34" charset="0"/>
              <a:buChar char="•"/>
            </a:pPr>
            <a:r>
              <a:rPr lang="en-US" altLang="zh-CN" sz="1600" b="1" dirty="0">
                <a:solidFill>
                  <a:schemeClr val="bg1">
                    <a:lumMod val="65000"/>
                  </a:schemeClr>
                </a:solidFill>
                <a:latin typeface="Verdana" panose="020B0604030504040204" pitchFamily="34" charset="0"/>
                <a:ea typeface="Verdana" panose="020B0604030504040204" pitchFamily="34" charset="0"/>
              </a:rPr>
              <a:t>f</a:t>
            </a:r>
            <a:r>
              <a:rPr lang="en-US" altLang="zh-CN" sz="1600" dirty="0">
                <a:solidFill>
                  <a:schemeClr val="bg1">
                    <a:lumMod val="65000"/>
                  </a:schemeClr>
                </a:solidFill>
                <a:latin typeface="Verdana" panose="020B0604030504040204" pitchFamily="34" charset="0"/>
                <a:ea typeface="Verdana" panose="020B0604030504040204" pitchFamily="34" charset="0"/>
              </a:rPr>
              <a:t>: ACK frequency with unit of Hz, i.e., number of ACKs per second</a:t>
            </a:r>
          </a:p>
          <a:p>
            <a:pPr marL="285750" indent="-285750">
              <a:buFont typeface="Arial" panose="020B0604020202020204" pitchFamily="34" charset="0"/>
              <a:buChar char="•"/>
            </a:pPr>
            <a:r>
              <a:rPr lang="en-US" altLang="zh-CN" sz="1600" b="1" dirty="0" smtClean="0">
                <a:solidFill>
                  <a:schemeClr val="bg1">
                    <a:lumMod val="65000"/>
                  </a:schemeClr>
                </a:solidFill>
                <a:latin typeface="Verdana" panose="020B0604030504040204" pitchFamily="34" charset="0"/>
                <a:ea typeface="Verdana" panose="020B0604030504040204" pitchFamily="34" charset="0"/>
              </a:rPr>
              <a:t>L</a:t>
            </a:r>
            <a:r>
              <a:rPr lang="en-US" altLang="zh-CN" sz="1600" dirty="0" smtClean="0">
                <a:solidFill>
                  <a:schemeClr val="bg1">
                    <a:lumMod val="65000"/>
                  </a:schemeClr>
                </a:solidFill>
                <a:latin typeface="Verdana" panose="020B0604030504040204" pitchFamily="34" charset="0"/>
                <a:ea typeface="Verdana" panose="020B0604030504040204" pitchFamily="34" charset="0"/>
              </a:rPr>
              <a:t>: number of full-sized packets counted before sending </a:t>
            </a:r>
            <a:r>
              <a:rPr lang="en-US" altLang="zh-CN" sz="1600" dirty="0">
                <a:solidFill>
                  <a:schemeClr val="bg1">
                    <a:lumMod val="65000"/>
                  </a:schemeClr>
                </a:solidFill>
                <a:latin typeface="Verdana" panose="020B0604030504040204" pitchFamily="34" charset="0"/>
                <a:ea typeface="Verdana" panose="020B0604030504040204" pitchFamily="34" charset="0"/>
              </a:rPr>
              <a:t>an </a:t>
            </a:r>
            <a:r>
              <a:rPr lang="en-US" altLang="zh-CN" sz="1600" dirty="0" smtClean="0">
                <a:solidFill>
                  <a:schemeClr val="bg1">
                    <a:lumMod val="65000"/>
                  </a:schemeClr>
                </a:solidFill>
                <a:latin typeface="Verdana" panose="020B0604030504040204" pitchFamily="34" charset="0"/>
                <a:ea typeface="Verdana" panose="020B0604030504040204" pitchFamily="34" charset="0"/>
              </a:rPr>
              <a:t>ACK</a:t>
            </a:r>
          </a:p>
        </p:txBody>
      </p:sp>
      <p:sp>
        <p:nvSpPr>
          <p:cNvPr id="29" name="矩形 28"/>
          <p:cNvSpPr/>
          <p:nvPr/>
        </p:nvSpPr>
        <p:spPr>
          <a:xfrm>
            <a:off x="6939926" y="5105642"/>
            <a:ext cx="5060729" cy="923330"/>
          </a:xfrm>
          <a:prstGeom prst="rect">
            <a:avLst/>
          </a:prstGeom>
        </p:spPr>
        <p:txBody>
          <a:bodyPr wrap="square">
            <a:spAutoFit/>
          </a:bodyPr>
          <a:lstStyle/>
          <a:p>
            <a:pPr marL="285750" indent="-285750">
              <a:buFont typeface="Arial" panose="020B0604020202020204" pitchFamily="34" charset="0"/>
              <a:buChar char="•"/>
            </a:pPr>
            <a:r>
              <a:rPr lang="en-US" altLang="zh-CN" b="1" dirty="0">
                <a:solidFill>
                  <a:schemeClr val="bg1">
                    <a:lumMod val="65000"/>
                  </a:schemeClr>
                </a:solidFill>
                <a:latin typeface="Verdana" panose="020B0604030504040204" pitchFamily="34" charset="0"/>
                <a:ea typeface="Verdana" panose="020B0604030504040204" pitchFamily="34" charset="0"/>
              </a:rPr>
              <a:t>MSS</a:t>
            </a:r>
            <a:r>
              <a:rPr lang="en-US" altLang="zh-CN" dirty="0">
                <a:solidFill>
                  <a:schemeClr val="bg1">
                    <a:lumMod val="65000"/>
                  </a:schemeClr>
                </a:solidFill>
                <a:latin typeface="Verdana" panose="020B0604030504040204" pitchFamily="34" charset="0"/>
                <a:ea typeface="Verdana" panose="020B0604030504040204" pitchFamily="34" charset="0"/>
              </a:rPr>
              <a:t>: maximum segment size</a:t>
            </a:r>
          </a:p>
          <a:p>
            <a:pPr marL="285750" indent="-285750">
              <a:buFont typeface="Arial" panose="020B0604020202020204" pitchFamily="34" charset="0"/>
              <a:buChar char="•"/>
            </a:pPr>
            <a:r>
              <a:rPr lang="en-US" altLang="zh-CN" b="1" dirty="0">
                <a:solidFill>
                  <a:schemeClr val="bg1">
                    <a:lumMod val="65000"/>
                  </a:schemeClr>
                </a:solidFill>
                <a:latin typeface="Verdana" panose="020B0604030504040204" pitchFamily="34" charset="0"/>
                <a:ea typeface="Verdana" panose="020B0604030504040204" pitchFamily="34" charset="0"/>
              </a:rPr>
              <a:t>bw</a:t>
            </a:r>
            <a:r>
              <a:rPr lang="en-US" altLang="zh-CN" dirty="0">
                <a:solidFill>
                  <a:schemeClr val="bg1">
                    <a:lumMod val="65000"/>
                  </a:schemeClr>
                </a:solidFill>
                <a:latin typeface="Verdana" panose="020B0604030504040204" pitchFamily="34" charset="0"/>
                <a:ea typeface="Verdana" panose="020B0604030504040204" pitchFamily="34" charset="0"/>
              </a:rPr>
              <a:t>: data </a:t>
            </a:r>
            <a:r>
              <a:rPr lang="en-US" altLang="zh-CN" dirty="0" smtClean="0">
                <a:solidFill>
                  <a:schemeClr val="bg1">
                    <a:lumMod val="65000"/>
                  </a:schemeClr>
                </a:solidFill>
                <a:latin typeface="Verdana" panose="020B0604030504040204" pitchFamily="34" charset="0"/>
                <a:ea typeface="Verdana" panose="020B0604030504040204" pitchFamily="34" charset="0"/>
              </a:rPr>
              <a:t>throughput</a:t>
            </a:r>
            <a:endParaRPr lang="en-US" altLang="zh-CN" b="1" dirty="0" smtClean="0">
              <a:solidFill>
                <a:schemeClr val="bg1">
                  <a:lumMod val="6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zh-CN" altLang="en-US" b="1" dirty="0" smtClean="0">
                <a:solidFill>
                  <a:schemeClr val="bg1">
                    <a:lumMod val="65000"/>
                  </a:schemeClr>
                </a:solidFill>
                <a:latin typeface="Verdana" panose="020B0604030504040204" pitchFamily="34" charset="0"/>
                <a:ea typeface="微软雅黑" panose="020B0503020204020204" pitchFamily="34" charset="-122"/>
              </a:rPr>
              <a:t>𝛼</a:t>
            </a:r>
            <a:r>
              <a:rPr lang="en-US" altLang="zh-CN" sz="1600" dirty="0" smtClean="0">
                <a:solidFill>
                  <a:schemeClr val="bg1">
                    <a:lumMod val="65000"/>
                  </a:schemeClr>
                </a:solidFill>
                <a:latin typeface="Verdana" panose="020B0604030504040204" pitchFamily="34" charset="0"/>
                <a:ea typeface="Verdana" panose="020B0604030504040204" pitchFamily="34" charset="0"/>
              </a:rPr>
              <a:t>: </a:t>
            </a:r>
            <a:r>
              <a:rPr lang="en-US" altLang="zh-CN" sz="1600" dirty="0">
                <a:solidFill>
                  <a:schemeClr val="bg1">
                    <a:lumMod val="65000"/>
                  </a:schemeClr>
                </a:solidFill>
                <a:latin typeface="Verdana" panose="020B0604030504040204" pitchFamily="34" charset="0"/>
                <a:ea typeface="Verdana" panose="020B0604030504040204" pitchFamily="34" charset="0"/>
              </a:rPr>
              <a:t>time interval between two ACKs</a:t>
            </a:r>
            <a:endParaRPr lang="en-US" sz="1600" dirty="0">
              <a:solidFill>
                <a:schemeClr val="bg1">
                  <a:lumMod val="65000"/>
                </a:schemeClr>
              </a:solidFill>
              <a:latin typeface="Verdana" panose="020B0604030504040204" pitchFamily="34" charset="0"/>
              <a:ea typeface="Verdana" panose="020B0604030504040204" pitchFamily="34" charset="0"/>
            </a:endParaRPr>
          </a:p>
        </p:txBody>
      </p:sp>
      <p:sp>
        <p:nvSpPr>
          <p:cNvPr id="2" name="幻灯片编号占位符 1"/>
          <p:cNvSpPr>
            <a:spLocks noGrp="1"/>
          </p:cNvSpPr>
          <p:nvPr>
            <p:ph type="sldNum" sz="quarter" idx="12"/>
          </p:nvPr>
        </p:nvSpPr>
        <p:spPr/>
        <p:txBody>
          <a:bodyPr/>
          <a:lstStyle/>
          <a:p>
            <a:fld id="{3AC99A5B-5B03-425B-9284-2F10A88898BE}" type="slidenum">
              <a:rPr lang="en-US" smtClean="0"/>
              <a:t>10</a:t>
            </a:fld>
            <a:endParaRPr lang="en-US"/>
          </a:p>
        </p:txBody>
      </p:sp>
    </p:spTree>
    <p:custDataLst>
      <p:tags r:id="rId1"/>
    </p:custDataLst>
    <p:extLst>
      <p:ext uri="{BB962C8B-B14F-4D97-AF65-F5344CB8AC3E}">
        <p14:creationId xmlns:p14="http://schemas.microsoft.com/office/powerpoint/2010/main" val="3232895610"/>
      </p:ext>
    </p:extLst>
  </p:cSld>
  <p:clrMapOvr>
    <a:masterClrMapping/>
  </p:clrMapOvr>
  <mc:AlternateContent xmlns:mc="http://schemas.openxmlformats.org/markup-compatibility/2006" xmlns:p14="http://schemas.microsoft.com/office/powerpoint/2010/main">
    <mc:Choice Requires="p14">
      <p:transition p14:dur="0" advTm="22150"/>
    </mc:Choice>
    <mc:Fallback xmlns="">
      <p:transition advTm="221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3"/>
          <p:cNvSpPr>
            <a:spLocks noGrp="1"/>
          </p:cNvSpPr>
          <p:nvPr>
            <p:ph type="title"/>
          </p:nvPr>
        </p:nvSpPr>
        <p:spPr>
          <a:xfrm>
            <a:off x="0" y="274638"/>
            <a:ext cx="12192000" cy="1143000"/>
          </a:xfrm>
        </p:spPr>
        <p:txBody>
          <a:bodyPr>
            <a:normAutofit/>
          </a:bodyPr>
          <a:lstStyle/>
          <a:p>
            <a:r>
              <a:rPr lang="en-US" altLang="zh-CN" b="1" dirty="0"/>
              <a:t>Tame ACK (TACK</a:t>
            </a:r>
            <a:r>
              <a:rPr lang="en-US" altLang="zh-CN" b="1" dirty="0" smtClean="0"/>
              <a:t>)</a:t>
            </a:r>
            <a:endParaRPr lang="en-US" altLang="zh-CN" b="1" dirty="0"/>
          </a:p>
        </p:txBody>
      </p:sp>
      <mc:AlternateContent xmlns:mc="http://schemas.openxmlformats.org/markup-compatibility/2006" xmlns:a14="http://schemas.microsoft.com/office/drawing/2010/main">
        <mc:Choice Requires="a14">
          <p:sp>
            <p:nvSpPr>
              <p:cNvPr id="29" name="文本框 28"/>
              <p:cNvSpPr txBox="1"/>
              <p:nvPr/>
            </p:nvSpPr>
            <p:spPr>
              <a:xfrm>
                <a:off x="213887" y="1412776"/>
                <a:ext cx="11716348" cy="13730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latin typeface="Cambria Math" charset="0"/>
                            </a:rPr>
                          </m:ctrlPr>
                        </m:sSubPr>
                        <m:e>
                          <m:r>
                            <a:rPr lang="en-US" altLang="zh-CN" sz="4000" b="0" i="1" smtClean="0">
                              <a:latin typeface="Cambria Math" panose="02040503050406030204" pitchFamily="18" charset="0"/>
                            </a:rPr>
                            <m:t>𝑓</m:t>
                          </m:r>
                        </m:e>
                        <m:sub>
                          <m:r>
                            <a:rPr lang="en-US" altLang="zh-CN" sz="4000" b="0" i="1" smtClean="0">
                              <a:latin typeface="Cambria Math" panose="02040503050406030204" pitchFamily="18" charset="0"/>
                            </a:rPr>
                            <m:t>𝑡𝑎𝑐𝑘</m:t>
                          </m:r>
                        </m:sub>
                      </m:sSub>
                      <m:r>
                        <a:rPr lang="en-US" sz="4000" i="1">
                          <a:latin typeface="Cambria Math" panose="02040503050406030204" pitchFamily="18" charset="0"/>
                        </a:rPr>
                        <m:t>=</m:t>
                      </m:r>
                      <m:r>
                        <a:rPr lang="en-US" sz="4000" i="1">
                          <a:latin typeface="Cambria Math" panose="02040503050406030204" pitchFamily="18" charset="0"/>
                        </a:rPr>
                        <m:t>𝑚𝑖𝑛</m:t>
                      </m:r>
                      <m:d>
                        <m:dPr>
                          <m:begChr m:val="{"/>
                          <m:endChr m:val="}"/>
                          <m:ctrlPr>
                            <a:rPr lang="en-US" sz="4000" i="1">
                              <a:latin typeface="Cambria Math" charset="0"/>
                            </a:rPr>
                          </m:ctrlPr>
                        </m:dPr>
                        <m:e>
                          <m:f>
                            <m:fPr>
                              <m:ctrlPr>
                                <a:rPr lang="en-US" sz="4000" i="1">
                                  <a:latin typeface="Cambria Math" charset="0"/>
                                </a:rPr>
                              </m:ctrlPr>
                            </m:fPr>
                            <m:num>
                              <m:r>
                                <a:rPr lang="en-US" sz="4000" i="1">
                                  <a:latin typeface="Cambria Math" panose="02040503050406030204" pitchFamily="18" charset="0"/>
                                </a:rPr>
                                <m:t>𝑏𝑤</m:t>
                              </m:r>
                            </m:num>
                            <m:den>
                              <m:r>
                                <a:rPr lang="en-US" sz="4000" i="1">
                                  <a:latin typeface="Cambria Math" panose="02040503050406030204" pitchFamily="18" charset="0"/>
                                  <a:ea typeface="Cambria Math" panose="02040503050406030204" pitchFamily="18" charset="0"/>
                                </a:rPr>
                                <m:t>𝐿</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𝑀𝑆𝑆</m:t>
                              </m:r>
                            </m:den>
                          </m:f>
                          <m:r>
                            <a:rPr lang="en-US" sz="4000" i="1">
                              <a:latin typeface="Cambria Math" panose="02040503050406030204" pitchFamily="18" charset="0"/>
                              <a:ea typeface="Cambria Math" panose="02040503050406030204" pitchFamily="18" charset="0"/>
                            </a:rPr>
                            <m:t>,</m:t>
                          </m:r>
                          <m:f>
                            <m:fPr>
                              <m:ctrlPr>
                                <a:rPr lang="en-US" sz="4000" i="1">
                                  <a:latin typeface="Cambria Math" charset="0"/>
                                </a:rPr>
                              </m:ctrlPr>
                            </m:fPr>
                            <m:num>
                              <m:r>
                                <a:rPr lang="en-US" sz="4000" i="1">
                                  <a:latin typeface="Cambria Math" panose="02040503050406030204" pitchFamily="18" charset="0"/>
                                </a:rPr>
                                <m:t>1</m:t>
                              </m:r>
                            </m:num>
                            <m:den>
                              <m:r>
                                <a:rPr lang="en-US" sz="4000" i="1">
                                  <a:latin typeface="Cambria Math" panose="02040503050406030204" pitchFamily="18" charset="0"/>
                                  <a:ea typeface="Cambria Math" panose="02040503050406030204" pitchFamily="18" charset="0"/>
                                </a:rPr>
                                <m:t>𝛼</m:t>
                              </m:r>
                            </m:den>
                          </m:f>
                        </m:e>
                      </m:d>
                      <m:r>
                        <a:rPr lang="en-US" sz="4000" i="1" smtClean="0">
                          <a:latin typeface="Cambria Math" panose="02040503050406030204" pitchFamily="18" charset="0"/>
                        </a:rPr>
                        <m:t>=</m:t>
                      </m:r>
                      <m:r>
                        <a:rPr lang="en-US" sz="4000" i="1">
                          <a:latin typeface="Cambria Math" panose="02040503050406030204" pitchFamily="18" charset="0"/>
                        </a:rPr>
                        <m:t>𝑚𝑖𝑛</m:t>
                      </m:r>
                      <m:d>
                        <m:dPr>
                          <m:begChr m:val="{"/>
                          <m:endChr m:val="}"/>
                          <m:ctrlPr>
                            <a:rPr lang="en-US" sz="4000" i="1">
                              <a:latin typeface="Cambria Math" charset="0"/>
                            </a:rPr>
                          </m:ctrlPr>
                        </m:dPr>
                        <m:e>
                          <m:f>
                            <m:fPr>
                              <m:ctrlPr>
                                <a:rPr lang="en-US" sz="4000" i="1">
                                  <a:latin typeface="Cambria Math" charset="0"/>
                                </a:rPr>
                              </m:ctrlPr>
                            </m:fPr>
                            <m:num>
                              <m:sSub>
                                <m:sSubPr>
                                  <m:ctrlPr>
                                    <a:rPr lang="en-US" sz="4000" i="1" smtClean="0">
                                      <a:latin typeface="Cambria Math" charset="0"/>
                                    </a:rPr>
                                  </m:ctrlPr>
                                </m:sSubPr>
                                <m:e>
                                  <m:r>
                                    <a:rPr lang="en-US" sz="4000" b="0" i="1" smtClean="0">
                                      <a:latin typeface="Cambria Math" panose="02040503050406030204" pitchFamily="18" charset="0"/>
                                    </a:rPr>
                                    <m:t>𝑏𝑤</m:t>
                                  </m:r>
                                </m:e>
                                <m:sub>
                                  <m:r>
                                    <a:rPr lang="en-US" sz="4000" b="0" i="1" smtClean="0">
                                      <a:latin typeface="Cambria Math" panose="02040503050406030204" pitchFamily="18" charset="0"/>
                                    </a:rPr>
                                    <m:t>𝑚𝑎𝑥</m:t>
                                  </m:r>
                                </m:sub>
                              </m:sSub>
                            </m:num>
                            <m:den>
                              <m:r>
                                <a:rPr lang="en-US" sz="4000" i="1">
                                  <a:latin typeface="Cambria Math" panose="02040503050406030204" pitchFamily="18" charset="0"/>
                                  <a:ea typeface="Cambria Math" panose="02040503050406030204" pitchFamily="18" charset="0"/>
                                </a:rPr>
                                <m:t>𝐿</m:t>
                              </m:r>
                              <m:r>
                                <a:rPr lang="en-US" sz="4000" i="1">
                                  <a:latin typeface="Cambria Math" panose="02040503050406030204" pitchFamily="18" charset="0"/>
                                  <a:ea typeface="Cambria Math" panose="02040503050406030204" pitchFamily="18" charset="0"/>
                                </a:rPr>
                                <m:t>∙</m:t>
                              </m:r>
                              <m:r>
                                <a:rPr lang="en-US" sz="4000" i="1">
                                  <a:latin typeface="Cambria Math" panose="02040503050406030204" pitchFamily="18" charset="0"/>
                                  <a:ea typeface="Cambria Math" panose="02040503050406030204" pitchFamily="18" charset="0"/>
                                </a:rPr>
                                <m:t>𝑀𝑆𝑆</m:t>
                              </m:r>
                            </m:den>
                          </m:f>
                          <m:r>
                            <a:rPr lang="en-US" sz="4000" b="0" i="1" smtClean="0">
                              <a:latin typeface="Cambria Math" panose="02040503050406030204" pitchFamily="18" charset="0"/>
                              <a:ea typeface="Cambria Math" panose="02040503050406030204" pitchFamily="18" charset="0"/>
                            </a:rPr>
                            <m:t> </m:t>
                          </m:r>
                          <m:r>
                            <a:rPr lang="en-US" sz="4000" i="1">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 </m:t>
                          </m:r>
                          <m:f>
                            <m:fPr>
                              <m:ctrlPr>
                                <a:rPr lang="en-US" sz="4000" i="1">
                                  <a:latin typeface="Cambria Math" charset="0"/>
                                </a:rPr>
                              </m:ctrlPr>
                            </m:fPr>
                            <m:num>
                              <m:r>
                                <a:rPr lang="en-US" sz="4000" i="1">
                                  <a:latin typeface="Cambria Math" panose="02040503050406030204" pitchFamily="18" charset="0"/>
                                  <a:ea typeface="Cambria Math" panose="02040503050406030204" pitchFamily="18" charset="0"/>
                                </a:rPr>
                                <m:t>𝛽</m:t>
                              </m:r>
                            </m:num>
                            <m:den>
                              <m:sSub>
                                <m:sSubPr>
                                  <m:ctrlPr>
                                    <a:rPr lang="en-US" sz="4000" i="1" smtClean="0">
                                      <a:latin typeface="Cambria Math" charset="0"/>
                                      <a:ea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𝑅𝑇𝑇</m:t>
                                  </m:r>
                                </m:e>
                                <m:sub>
                                  <m:r>
                                    <a:rPr lang="en-US" sz="4000" b="0" i="1" smtClean="0">
                                      <a:latin typeface="Cambria Math" panose="02040503050406030204" pitchFamily="18" charset="0"/>
                                      <a:ea typeface="Cambria Math" panose="02040503050406030204" pitchFamily="18" charset="0"/>
                                    </a:rPr>
                                    <m:t>𝑚𝑖𝑛</m:t>
                                  </m:r>
                                </m:sub>
                              </m:sSub>
                            </m:den>
                          </m:f>
                        </m:e>
                      </m:d>
                    </m:oMath>
                  </m:oMathPara>
                </a14:m>
                <a:endParaRPr lang="en-US" sz="4000" dirty="0">
                  <a:latin typeface="Verdana" panose="020B0604030504040204" pitchFamily="34" charset="0"/>
                  <a:ea typeface="Verdana" panose="020B0604030504040204" pitchFamily="3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13887" y="1412776"/>
                <a:ext cx="11716348" cy="137306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1250847" y="3631061"/>
                <a:ext cx="47981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rPr>
                        <m:t>𝒊𝒇</m:t>
                      </m:r>
                      <m:r>
                        <a:rPr lang="en-US" sz="4000" b="1" i="1" smtClean="0">
                          <a:latin typeface="Cambria Math" panose="02040503050406030204" pitchFamily="18" charset="0"/>
                        </a:rPr>
                        <m:t> </m:t>
                      </m:r>
                      <m:r>
                        <a:rPr lang="en-US" sz="4000" b="1" i="1" smtClean="0">
                          <a:latin typeface="Cambria Math" panose="02040503050406030204" pitchFamily="18" charset="0"/>
                        </a:rPr>
                        <m:t>𝒃𝒅𝒑</m:t>
                      </m:r>
                      <m:r>
                        <a:rPr lang="en-US" sz="4000" b="1" i="1" smtClean="0">
                          <a:latin typeface="Cambria Math" panose="02040503050406030204" pitchFamily="18" charset="0"/>
                          <a:ea typeface="Cambria Math" panose="02040503050406030204" pitchFamily="18" charset="0"/>
                        </a:rPr>
                        <m:t>&lt;</m:t>
                      </m:r>
                      <m:r>
                        <a:rPr lang="en-US" sz="4000" b="1" i="1">
                          <a:latin typeface="Cambria Math" panose="02040503050406030204" pitchFamily="18" charset="0"/>
                          <a:ea typeface="Cambria Math" panose="02040503050406030204" pitchFamily="18" charset="0"/>
                        </a:rPr>
                        <m:t>𝑳</m:t>
                      </m:r>
                      <m:r>
                        <a:rPr lang="en-US" sz="4000" b="1" i="1">
                          <a:latin typeface="Cambria Math" panose="02040503050406030204" pitchFamily="18" charset="0"/>
                          <a:ea typeface="Cambria Math" panose="02040503050406030204" pitchFamily="18" charset="0"/>
                        </a:rPr>
                        <m:t>∙</m:t>
                      </m:r>
                      <m:r>
                        <a:rPr lang="en-US" sz="4000" b="1" i="1">
                          <a:latin typeface="Cambria Math" panose="02040503050406030204" pitchFamily="18" charset="0"/>
                          <a:ea typeface="Cambria Math" panose="02040503050406030204" pitchFamily="18" charset="0"/>
                        </a:rPr>
                        <m:t>𝜷</m:t>
                      </m:r>
                      <m:r>
                        <a:rPr lang="en-US" sz="4000" b="1" i="1">
                          <a:latin typeface="Cambria Math" panose="02040503050406030204" pitchFamily="18" charset="0"/>
                          <a:ea typeface="Cambria Math" panose="02040503050406030204" pitchFamily="18" charset="0"/>
                        </a:rPr>
                        <m:t>∙</m:t>
                      </m:r>
                      <m:r>
                        <a:rPr lang="en-US" sz="4000" b="1" i="1">
                          <a:latin typeface="Cambria Math" panose="02040503050406030204" pitchFamily="18" charset="0"/>
                          <a:ea typeface="Cambria Math" panose="02040503050406030204" pitchFamily="18" charset="0"/>
                        </a:rPr>
                        <m:t>𝑴𝑺𝑺</m:t>
                      </m:r>
                    </m:oMath>
                  </m:oMathPara>
                </a14:m>
                <a:endParaRPr lang="en-US" sz="4000" b="1" dirty="0">
                  <a:latin typeface="Verdana" panose="020B0604030504040204" pitchFamily="34" charset="0"/>
                  <a:ea typeface="Verdana" panose="020B0604030504040204" pitchFamily="3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1250847" y="3631061"/>
                <a:ext cx="4798173" cy="61555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6934351" y="3631061"/>
                <a:ext cx="47981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rPr>
                        <m:t>𝒊𝒇</m:t>
                      </m:r>
                      <m:r>
                        <a:rPr lang="en-US" sz="4000" b="1" i="1" smtClean="0">
                          <a:latin typeface="Cambria Math" panose="02040503050406030204" pitchFamily="18" charset="0"/>
                        </a:rPr>
                        <m:t> </m:t>
                      </m:r>
                      <m:r>
                        <a:rPr lang="en-US" sz="4000" b="1" i="1" smtClean="0">
                          <a:latin typeface="Cambria Math" panose="02040503050406030204" pitchFamily="18" charset="0"/>
                        </a:rPr>
                        <m:t>𝒃𝒅𝒑</m:t>
                      </m:r>
                      <m:r>
                        <a:rPr lang="zh-CN" altLang="en-US" sz="4000" b="1" i="1">
                          <a:latin typeface="Cambria Math" panose="02040503050406030204" pitchFamily="18" charset="0"/>
                        </a:rPr>
                        <m:t>≥</m:t>
                      </m:r>
                      <m:r>
                        <a:rPr lang="en-US" sz="4000" b="1" i="1">
                          <a:latin typeface="Cambria Math" panose="02040503050406030204" pitchFamily="18" charset="0"/>
                          <a:ea typeface="Cambria Math" panose="02040503050406030204" pitchFamily="18" charset="0"/>
                        </a:rPr>
                        <m:t>𝑳</m:t>
                      </m:r>
                      <m:r>
                        <a:rPr lang="en-US" sz="4000" b="1" i="1">
                          <a:latin typeface="Cambria Math" panose="02040503050406030204" pitchFamily="18" charset="0"/>
                          <a:ea typeface="Cambria Math" panose="02040503050406030204" pitchFamily="18" charset="0"/>
                        </a:rPr>
                        <m:t>∙</m:t>
                      </m:r>
                      <m:r>
                        <a:rPr lang="en-US" sz="4000" b="1" i="1">
                          <a:latin typeface="Cambria Math" panose="02040503050406030204" pitchFamily="18" charset="0"/>
                          <a:ea typeface="Cambria Math" panose="02040503050406030204" pitchFamily="18" charset="0"/>
                        </a:rPr>
                        <m:t>𝜷</m:t>
                      </m:r>
                      <m:r>
                        <a:rPr lang="en-US" sz="4000" b="1" i="1">
                          <a:latin typeface="Cambria Math" panose="02040503050406030204" pitchFamily="18" charset="0"/>
                          <a:ea typeface="Cambria Math" panose="02040503050406030204" pitchFamily="18" charset="0"/>
                        </a:rPr>
                        <m:t>∙</m:t>
                      </m:r>
                      <m:r>
                        <a:rPr lang="en-US" sz="4000" b="1" i="1">
                          <a:latin typeface="Cambria Math" panose="02040503050406030204" pitchFamily="18" charset="0"/>
                          <a:ea typeface="Cambria Math" panose="02040503050406030204" pitchFamily="18" charset="0"/>
                        </a:rPr>
                        <m:t>𝑴𝑺𝑺</m:t>
                      </m:r>
                    </m:oMath>
                  </m:oMathPara>
                </a14:m>
                <a:endParaRPr lang="en-US" sz="4000" b="1" dirty="0">
                  <a:latin typeface="Verdana" panose="020B0604030504040204" pitchFamily="34" charset="0"/>
                  <a:ea typeface="Verdana" panose="020B0604030504040204" pitchFamily="3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6934351" y="3631061"/>
                <a:ext cx="4798173" cy="615553"/>
              </a:xfrm>
              <a:prstGeom prst="rect">
                <a:avLst/>
              </a:prstGeom>
              <a:blipFill rotWithShape="0">
                <a:blip r:embed="rId6"/>
                <a:stretch>
                  <a:fillRect/>
                </a:stretch>
              </a:blipFill>
            </p:spPr>
            <p:txBody>
              <a:bodyPr/>
              <a:lstStyle/>
              <a:p>
                <a:r>
                  <a:rPr lang="zh-CN" altLang="en-US">
                    <a:noFill/>
                  </a:rPr>
                  <a:t> </a:t>
                </a:r>
              </a:p>
            </p:txBody>
          </p:sp>
        </mc:Fallback>
      </mc:AlternateContent>
      <p:sp>
        <p:nvSpPr>
          <p:cNvPr id="32" name="矩形 31"/>
          <p:cNvSpPr/>
          <p:nvPr/>
        </p:nvSpPr>
        <p:spPr>
          <a:xfrm>
            <a:off x="7730750" y="1465055"/>
            <a:ext cx="1751213" cy="14122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33" name="矩形 32"/>
          <p:cNvSpPr/>
          <p:nvPr/>
        </p:nvSpPr>
        <p:spPr>
          <a:xfrm>
            <a:off x="9726794" y="1465055"/>
            <a:ext cx="1699385" cy="139408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34" name="矩形 33"/>
          <p:cNvSpPr/>
          <p:nvPr/>
        </p:nvSpPr>
        <p:spPr>
          <a:xfrm>
            <a:off x="1645986" y="4246203"/>
            <a:ext cx="3911648" cy="523220"/>
          </a:xfrm>
          <a:prstGeom prst="rect">
            <a:avLst/>
          </a:prstGeom>
        </p:spPr>
        <p:txBody>
          <a:bodyPr wrap="none">
            <a:spAutoFit/>
          </a:bodyPr>
          <a:lstStyle/>
          <a:p>
            <a:r>
              <a:rPr lang="en-US" altLang="zh-CN" sz="2800" dirty="0" smtClean="0">
                <a:solidFill>
                  <a:srgbClr val="000000"/>
                </a:solidFill>
                <a:latin typeface="Verdana" panose="020B0604030504040204" pitchFamily="34" charset="0"/>
                <a:ea typeface="Verdana" panose="020B0604030504040204" pitchFamily="34" charset="0"/>
              </a:rPr>
              <a:t>(Byte-counting ACK)</a:t>
            </a:r>
            <a:endParaRPr lang="en-US" sz="2800" dirty="0">
              <a:solidFill>
                <a:srgbClr val="000000"/>
              </a:solidFill>
              <a:latin typeface="Verdana" panose="020B0604030504040204" pitchFamily="34" charset="0"/>
              <a:ea typeface="Verdana" panose="020B0604030504040204" pitchFamily="34" charset="0"/>
            </a:endParaRPr>
          </a:p>
        </p:txBody>
      </p:sp>
      <p:sp>
        <p:nvSpPr>
          <p:cNvPr id="35" name="矩形 34"/>
          <p:cNvSpPr/>
          <p:nvPr/>
        </p:nvSpPr>
        <p:spPr>
          <a:xfrm>
            <a:off x="7766666" y="4246203"/>
            <a:ext cx="2799164" cy="523220"/>
          </a:xfrm>
          <a:prstGeom prst="rect">
            <a:avLst/>
          </a:prstGeom>
        </p:spPr>
        <p:txBody>
          <a:bodyPr wrap="none">
            <a:spAutoFit/>
          </a:bodyPr>
          <a:lstStyle/>
          <a:p>
            <a:r>
              <a:rPr lang="en-US" altLang="zh-CN" sz="2800" dirty="0" smtClean="0">
                <a:solidFill>
                  <a:srgbClr val="000000"/>
                </a:solidFill>
                <a:latin typeface="Verdana" panose="020B0604030504040204" pitchFamily="34" charset="0"/>
                <a:ea typeface="Verdana" panose="020B0604030504040204" pitchFamily="34" charset="0"/>
              </a:rPr>
              <a:t>(periodic ACK)</a:t>
            </a:r>
            <a:endParaRPr lang="en-US" sz="2800" dirty="0">
              <a:solidFill>
                <a:srgbClr val="000000"/>
              </a:solidFill>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36" name="文本框 35"/>
              <p:cNvSpPr txBox="1"/>
              <p:nvPr/>
            </p:nvSpPr>
            <p:spPr>
              <a:xfrm>
                <a:off x="1055440" y="5101919"/>
                <a:ext cx="4607351" cy="720000"/>
              </a:xfrm>
              <a:prstGeom prst="rect">
                <a:avLst/>
              </a:prstGeom>
              <a:ln/>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lumMod val="50000"/>
                            </a:schemeClr>
                          </a:solidFill>
                          <a:latin typeface="Cambria Math" panose="02040503050406030204" pitchFamily="18" charset="0"/>
                        </a:rPr>
                        <m:t>𝑏𝑑𝑝</m:t>
                      </m:r>
                      <m:r>
                        <a:rPr lang="en-US" sz="4000"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sz="3200" i="1">
                              <a:solidFill>
                                <a:schemeClr val="bg1">
                                  <a:lumMod val="50000"/>
                                </a:schemeClr>
                              </a:solidFill>
                              <a:latin typeface="Cambria Math" charset="0"/>
                            </a:rPr>
                          </m:ctrlPr>
                        </m:sSubPr>
                        <m:e>
                          <m:r>
                            <a:rPr lang="en-US" sz="3200" i="1">
                              <a:solidFill>
                                <a:schemeClr val="bg1">
                                  <a:lumMod val="50000"/>
                                </a:schemeClr>
                              </a:solidFill>
                              <a:latin typeface="Cambria Math" panose="02040503050406030204" pitchFamily="18" charset="0"/>
                            </a:rPr>
                            <m:t>𝑏𝑤</m:t>
                          </m:r>
                        </m:e>
                        <m:sub>
                          <m:r>
                            <a:rPr lang="en-US" sz="3200" i="1">
                              <a:solidFill>
                                <a:schemeClr val="bg1">
                                  <a:lumMod val="50000"/>
                                </a:schemeClr>
                              </a:solidFill>
                              <a:latin typeface="Cambria Math" panose="02040503050406030204" pitchFamily="18" charset="0"/>
                            </a:rPr>
                            <m:t>𝑚𝑎𝑥</m:t>
                          </m:r>
                        </m:sub>
                      </m:sSub>
                      <m:r>
                        <a:rPr lang="en-US" sz="320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sz="3200" i="1" smtClean="0">
                              <a:solidFill>
                                <a:schemeClr val="bg1">
                                  <a:lumMod val="50000"/>
                                </a:schemeClr>
                              </a:solidFill>
                              <a:latin typeface="Cambria Math" charset="0"/>
                              <a:ea typeface="Cambria Math" panose="02040503050406030204" pitchFamily="18" charset="0"/>
                            </a:rPr>
                          </m:ctrlPr>
                        </m:sSubPr>
                        <m:e>
                          <m:r>
                            <a:rPr lang="en-US" sz="3200" b="0" i="1" smtClean="0">
                              <a:solidFill>
                                <a:schemeClr val="bg1">
                                  <a:lumMod val="50000"/>
                                </a:schemeClr>
                              </a:solidFill>
                              <a:latin typeface="Cambria Math" panose="02040503050406030204" pitchFamily="18" charset="0"/>
                              <a:ea typeface="Cambria Math" panose="02040503050406030204" pitchFamily="18" charset="0"/>
                            </a:rPr>
                            <m:t>𝑅𝑇𝑇</m:t>
                          </m:r>
                        </m:e>
                        <m:sub>
                          <m:r>
                            <a:rPr lang="en-US" sz="3200" b="0" i="1" smtClean="0">
                              <a:solidFill>
                                <a:schemeClr val="bg1">
                                  <a:lumMod val="50000"/>
                                </a:schemeClr>
                              </a:solidFill>
                              <a:latin typeface="Cambria Math" panose="02040503050406030204" pitchFamily="18" charset="0"/>
                              <a:ea typeface="Cambria Math" panose="02040503050406030204" pitchFamily="18" charset="0"/>
                            </a:rPr>
                            <m:t>𝑚𝑖𝑛</m:t>
                          </m:r>
                        </m:sub>
                      </m:sSub>
                    </m:oMath>
                  </m:oMathPara>
                </a14:m>
                <a:endParaRPr lang="en-US" sz="4000" dirty="0">
                  <a:solidFill>
                    <a:schemeClr val="bg1">
                      <a:lumMod val="50000"/>
                    </a:schemeClr>
                  </a:solidFill>
                  <a:latin typeface="Verdana" panose="020B0604030504040204" pitchFamily="34" charset="0"/>
                  <a:ea typeface="Verdana" panose="020B0604030504040204" pitchFamily="34"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1055440" y="5101919"/>
                <a:ext cx="4607351" cy="720000"/>
              </a:xfrm>
              <a:prstGeom prst="rect">
                <a:avLst/>
              </a:prstGeom>
              <a:blipFill rotWithShape="0">
                <a:blip r:embed="rId7"/>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6484759" y="4861755"/>
                <a:ext cx="5362978" cy="1200329"/>
              </a:xfrm>
              <a:prstGeom prst="rect">
                <a:avLst/>
              </a:prstGeom>
            </p:spPr>
            <p:txBody>
              <a:bodyPr wrap="square">
                <a:spAutoFit/>
              </a:bodyPr>
              <a:lstStyle/>
              <a:p>
                <a14:m>
                  <m:oMath xmlns:m="http://schemas.openxmlformats.org/officeDocument/2006/math">
                    <m:sSub>
                      <m:sSubPr>
                        <m:ctrlPr>
                          <a:rPr lang="en-US" sz="1800" b="1" i="1" smtClean="0">
                            <a:solidFill>
                              <a:schemeClr val="bg1">
                                <a:lumMod val="50000"/>
                              </a:schemeClr>
                            </a:solidFill>
                            <a:latin typeface="Cambria Math" charset="0"/>
                          </a:rPr>
                        </m:ctrlPr>
                      </m:sSubPr>
                      <m:e>
                        <m:r>
                          <a:rPr lang="en-US" sz="1800" b="1" i="1">
                            <a:solidFill>
                              <a:schemeClr val="bg1">
                                <a:lumMod val="50000"/>
                              </a:schemeClr>
                            </a:solidFill>
                            <a:latin typeface="Cambria Math" panose="02040503050406030204" pitchFamily="18" charset="0"/>
                          </a:rPr>
                          <m:t>𝒃𝒘</m:t>
                        </m:r>
                      </m:e>
                      <m:sub>
                        <m:r>
                          <a:rPr lang="en-US" sz="1800" b="1" i="1">
                            <a:solidFill>
                              <a:schemeClr val="bg1">
                                <a:lumMod val="50000"/>
                              </a:schemeClr>
                            </a:solidFill>
                            <a:latin typeface="Cambria Math" panose="02040503050406030204" pitchFamily="18" charset="0"/>
                          </a:rPr>
                          <m:t>𝒎𝒂𝒙</m:t>
                        </m:r>
                      </m:sub>
                    </m:sSub>
                  </m:oMath>
                </a14:m>
                <a:r>
                  <a:rPr lang="en-US" altLang="zh-CN" sz="1800" dirty="0">
                    <a:solidFill>
                      <a:schemeClr val="bg1">
                        <a:lumMod val="50000"/>
                      </a:schemeClr>
                    </a:solidFill>
                    <a:latin typeface="Verdana" panose="020B0604030504040204" pitchFamily="34" charset="0"/>
                    <a:ea typeface="Verdana" panose="020B0604030504040204" pitchFamily="34" charset="0"/>
                  </a:rPr>
                  <a:t>: the maximum bandwidth estimate</a:t>
                </a:r>
                <a:endParaRPr lang="en-US" sz="1800" dirty="0" smtClean="0">
                  <a:solidFill>
                    <a:schemeClr val="bg1">
                      <a:lumMod val="50000"/>
                    </a:schemeClr>
                  </a:solidFill>
                  <a:latin typeface="Verdana" panose="020B0604030504040204" pitchFamily="34" charset="0"/>
                  <a:ea typeface="Verdana" panose="020B0604030504040204" pitchFamily="34" charset="0"/>
                </a:endParaRPr>
              </a:p>
              <a:p>
                <a14:m>
                  <m:oMath xmlns:m="http://schemas.openxmlformats.org/officeDocument/2006/math">
                    <m:sSub>
                      <m:sSubPr>
                        <m:ctrlPr>
                          <a:rPr lang="en-US" sz="1800" b="1" i="1" smtClean="0">
                            <a:solidFill>
                              <a:schemeClr val="bg1">
                                <a:lumMod val="50000"/>
                              </a:schemeClr>
                            </a:solidFill>
                            <a:latin typeface="Cambria Math" charset="0"/>
                            <a:ea typeface="Cambria Math" panose="02040503050406030204" pitchFamily="18" charset="0"/>
                          </a:rPr>
                        </m:ctrlPr>
                      </m:sSubPr>
                      <m:e>
                        <m:r>
                          <a:rPr lang="en-US" sz="1800" b="1" i="1" smtClean="0">
                            <a:solidFill>
                              <a:schemeClr val="bg1">
                                <a:lumMod val="50000"/>
                              </a:schemeClr>
                            </a:solidFill>
                            <a:latin typeface="Cambria Math" panose="02040503050406030204" pitchFamily="18" charset="0"/>
                            <a:ea typeface="Cambria Math" panose="02040503050406030204" pitchFamily="18" charset="0"/>
                          </a:rPr>
                          <m:t>𝑹𝑻𝑻</m:t>
                        </m:r>
                      </m:e>
                      <m:sub>
                        <m:r>
                          <a:rPr lang="en-US" sz="1800" b="1" i="1" smtClean="0">
                            <a:solidFill>
                              <a:schemeClr val="bg1">
                                <a:lumMod val="50000"/>
                              </a:schemeClr>
                            </a:solidFill>
                            <a:latin typeface="Cambria Math" panose="02040503050406030204" pitchFamily="18" charset="0"/>
                            <a:ea typeface="Cambria Math" panose="02040503050406030204" pitchFamily="18" charset="0"/>
                          </a:rPr>
                          <m:t>𝒎𝒊𝒏</m:t>
                        </m:r>
                      </m:sub>
                    </m:sSub>
                    <m:r>
                      <a:rPr lang="en-US" sz="1800" b="1" i="1" smtClean="0">
                        <a:solidFill>
                          <a:schemeClr val="bg1">
                            <a:lumMod val="50000"/>
                          </a:schemeClr>
                        </a:solidFill>
                        <a:latin typeface="Cambria Math" panose="02040503050406030204" pitchFamily="18" charset="0"/>
                        <a:ea typeface="Cambria Math" panose="02040503050406030204" pitchFamily="18" charset="0"/>
                      </a:rPr>
                      <m:t> </m:t>
                    </m:r>
                  </m:oMath>
                </a14:m>
                <a:r>
                  <a:rPr lang="en-US" altLang="zh-CN" sz="1800" dirty="0" smtClean="0">
                    <a:solidFill>
                      <a:schemeClr val="bg1">
                        <a:lumMod val="50000"/>
                      </a:schemeClr>
                    </a:solidFill>
                    <a:latin typeface="Verdana" panose="020B0604030504040204" pitchFamily="34" charset="0"/>
                    <a:ea typeface="Verdana" panose="020B0604030504040204" pitchFamily="34" charset="0"/>
                  </a:rPr>
                  <a:t>: </a:t>
                </a:r>
                <a:r>
                  <a:rPr lang="en-US" sz="1800" dirty="0">
                    <a:solidFill>
                      <a:schemeClr val="bg1">
                        <a:lumMod val="50000"/>
                      </a:schemeClr>
                    </a:solidFill>
                    <a:latin typeface="Verdana" panose="020B0604030504040204" pitchFamily="34" charset="0"/>
                    <a:ea typeface="Verdana" panose="020B0604030504040204" pitchFamily="34" charset="0"/>
                  </a:rPr>
                  <a:t>the </a:t>
                </a:r>
                <a:r>
                  <a:rPr lang="en-US" sz="1800" dirty="0" smtClean="0">
                    <a:solidFill>
                      <a:schemeClr val="bg1">
                        <a:lumMod val="50000"/>
                      </a:schemeClr>
                    </a:solidFill>
                    <a:latin typeface="Verdana" panose="020B0604030504040204" pitchFamily="34" charset="0"/>
                    <a:ea typeface="Verdana" panose="020B0604030504040204" pitchFamily="34" charset="0"/>
                  </a:rPr>
                  <a:t>minimum RTT estimate</a:t>
                </a:r>
              </a:p>
              <a:p>
                <a14:m>
                  <m:oMath xmlns:m="http://schemas.openxmlformats.org/officeDocument/2006/math">
                    <m:r>
                      <a:rPr lang="zh-CN" altLang="en-US" b="1" i="1">
                        <a:solidFill>
                          <a:schemeClr val="bg1">
                            <a:lumMod val="50000"/>
                          </a:schemeClr>
                        </a:solidFill>
                        <a:latin typeface="Cambria Math" panose="02040503050406030204" pitchFamily="18" charset="0"/>
                        <a:ea typeface="Cambria Math" panose="02040503050406030204" pitchFamily="18" charset="0"/>
                      </a:rPr>
                      <m:t>𝜷</m:t>
                    </m:r>
                  </m:oMath>
                </a14:m>
                <a:r>
                  <a:rPr lang="en-US" altLang="zh-CN" dirty="0">
                    <a:solidFill>
                      <a:schemeClr val="bg1">
                        <a:lumMod val="65000"/>
                      </a:schemeClr>
                    </a:solidFill>
                    <a:latin typeface="Verdana" panose="020B0604030504040204" pitchFamily="34" charset="0"/>
                    <a:ea typeface="Verdana" panose="020B0604030504040204" pitchFamily="34" charset="0"/>
                  </a:rPr>
                  <a:t>: </a:t>
                </a:r>
                <a:r>
                  <a:rPr lang="en-US" altLang="zh-CN" dirty="0">
                    <a:solidFill>
                      <a:schemeClr val="bg1">
                        <a:lumMod val="50000"/>
                      </a:schemeClr>
                    </a:solidFill>
                    <a:latin typeface="Verdana" panose="020B0604030504040204" pitchFamily="34" charset="0"/>
                    <a:ea typeface="Verdana" panose="020B0604030504040204" pitchFamily="34" charset="0"/>
                  </a:rPr>
                  <a:t>the number of ACKs per </a:t>
                </a:r>
                <a14:m>
                  <m:oMath xmlns:m="http://schemas.openxmlformats.org/officeDocument/2006/math">
                    <m:sSub>
                      <m:sSubPr>
                        <m:ctrlPr>
                          <a:rPr lang="en-US" altLang="zh-CN" b="1" i="1">
                            <a:solidFill>
                              <a:schemeClr val="bg1">
                                <a:lumMod val="50000"/>
                              </a:schemeClr>
                            </a:solidFill>
                            <a:latin typeface="Cambria Math" charset="0"/>
                            <a:ea typeface="Cambria Math" panose="02040503050406030204" pitchFamily="18" charset="0"/>
                          </a:rPr>
                        </m:ctrlPr>
                      </m:sSubPr>
                      <m:e>
                        <m:r>
                          <a:rPr lang="en-US" altLang="zh-CN" b="1" i="1">
                            <a:solidFill>
                              <a:schemeClr val="bg1">
                                <a:lumMod val="50000"/>
                              </a:schemeClr>
                            </a:solidFill>
                            <a:latin typeface="Cambria Math" panose="02040503050406030204" pitchFamily="18" charset="0"/>
                            <a:ea typeface="Cambria Math" panose="02040503050406030204" pitchFamily="18" charset="0"/>
                          </a:rPr>
                          <m:t>𝑹𝑻𝑻</m:t>
                        </m:r>
                      </m:e>
                      <m:sub>
                        <m:r>
                          <a:rPr lang="en-US" altLang="zh-CN" b="1" i="1">
                            <a:solidFill>
                              <a:schemeClr val="bg1">
                                <a:lumMod val="50000"/>
                              </a:schemeClr>
                            </a:solidFill>
                            <a:latin typeface="Cambria Math" panose="02040503050406030204" pitchFamily="18" charset="0"/>
                            <a:ea typeface="Cambria Math" panose="02040503050406030204" pitchFamily="18" charset="0"/>
                          </a:rPr>
                          <m:t>𝒎𝒊𝒏</m:t>
                        </m:r>
                      </m:sub>
                    </m:sSub>
                  </m:oMath>
                </a14:m>
                <a:endParaRPr lang="zh-CN" altLang="en-US" dirty="0" smtClean="0">
                  <a:solidFill>
                    <a:schemeClr val="bg1">
                      <a:lumMod val="50000"/>
                    </a:schemeClr>
                  </a:solidFill>
                  <a:latin typeface="Verdana" panose="020B0604030504040204" pitchFamily="34" charset="0"/>
                  <a:ea typeface="Verdana" panose="020B0604030504040204" pitchFamily="34" charset="0"/>
                </a:endParaRPr>
              </a:p>
              <a:p>
                <a14:m>
                  <m:oMath xmlns:m="http://schemas.openxmlformats.org/officeDocument/2006/math">
                    <m:r>
                      <a:rPr lang="en-US" altLang="zh-CN" b="1" i="1" smtClean="0">
                        <a:solidFill>
                          <a:schemeClr val="bg1">
                            <a:lumMod val="50000"/>
                          </a:schemeClr>
                        </a:solidFill>
                        <a:latin typeface="Cambria Math" charset="0"/>
                        <a:ea typeface="Cambria Math" panose="02040503050406030204" pitchFamily="18" charset="0"/>
                      </a:rPr>
                      <m:t>𝒃𝒅𝒑</m:t>
                    </m:r>
                  </m:oMath>
                </a14:m>
                <a:r>
                  <a:rPr lang="en-US" altLang="zh-CN" dirty="0">
                    <a:solidFill>
                      <a:schemeClr val="bg1">
                        <a:lumMod val="65000"/>
                      </a:schemeClr>
                    </a:solidFill>
                    <a:latin typeface="Verdana" panose="020B0604030504040204" pitchFamily="34" charset="0"/>
                    <a:ea typeface="Verdana" panose="020B0604030504040204" pitchFamily="34" charset="0"/>
                  </a:rPr>
                  <a:t>: </a:t>
                </a:r>
                <a:r>
                  <a:rPr lang="en-US" altLang="zh-CN" dirty="0">
                    <a:solidFill>
                      <a:schemeClr val="bg1">
                        <a:lumMod val="50000"/>
                      </a:schemeClr>
                    </a:solidFill>
                    <a:latin typeface="Verdana" panose="020B0604030504040204" pitchFamily="34" charset="0"/>
                    <a:ea typeface="Verdana" panose="020B0604030504040204" pitchFamily="34" charset="0"/>
                  </a:rPr>
                  <a:t>the bandwidth and delay product</a:t>
                </a:r>
              </a:p>
            </p:txBody>
          </p:sp>
        </mc:Choice>
        <mc:Fallback xmlns="">
          <p:sp>
            <p:nvSpPr>
              <p:cNvPr id="37" name="矩形 36"/>
              <p:cNvSpPr>
                <a:spLocks noRot="1" noChangeAspect="1" noMove="1" noResize="1" noEditPoints="1" noAdjustHandles="1" noChangeArrowheads="1" noChangeShapeType="1" noTextEdit="1"/>
              </p:cNvSpPr>
              <p:nvPr/>
            </p:nvSpPr>
            <p:spPr>
              <a:xfrm>
                <a:off x="6484759" y="4861755"/>
                <a:ext cx="5362978" cy="1200329"/>
              </a:xfrm>
              <a:prstGeom prst="rect">
                <a:avLst/>
              </a:prstGeom>
              <a:blipFill rotWithShape="0">
                <a:blip r:embed="rId8"/>
                <a:stretch>
                  <a:fillRect l="-341" t="-6122" b="-7653"/>
                </a:stretch>
              </a:blipFill>
            </p:spPr>
            <p:txBody>
              <a:bodyPr/>
              <a:lstStyle/>
              <a:p>
                <a:r>
                  <a:rPr lang="zh-CN" altLang="en-US">
                    <a:noFill/>
                  </a:rPr>
                  <a:t> </a:t>
                </a:r>
              </a:p>
            </p:txBody>
          </p:sp>
        </mc:Fallback>
      </mc:AlternateContent>
      <p:cxnSp>
        <p:nvCxnSpPr>
          <p:cNvPr id="38" name="肘形连接符 37"/>
          <p:cNvCxnSpPr>
            <a:stCxn id="30" idx="0"/>
            <a:endCxn id="32" idx="2"/>
          </p:cNvCxnSpPr>
          <p:nvPr/>
        </p:nvCxnSpPr>
        <p:spPr>
          <a:xfrm rot="5400000" flipH="1" flipV="1">
            <a:off x="5751243" y="775948"/>
            <a:ext cx="753804" cy="4956423"/>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1" idx="0"/>
            <a:endCxn id="33" idx="2"/>
          </p:cNvCxnSpPr>
          <p:nvPr/>
        </p:nvCxnSpPr>
        <p:spPr>
          <a:xfrm rot="5400000" flipH="1" flipV="1">
            <a:off x="9569004" y="2623579"/>
            <a:ext cx="771917" cy="124304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3AC99A5B-5B03-425B-9284-2F10A88898BE}" type="slidenum">
              <a:rPr lang="en-US" smtClean="0"/>
              <a:t>11</a:t>
            </a:fld>
            <a:endParaRPr lang="en-US"/>
          </a:p>
        </p:txBody>
      </p:sp>
    </p:spTree>
    <p:custDataLst>
      <p:tags r:id="rId1"/>
    </p:custDataLst>
    <p:extLst>
      <p:ext uri="{BB962C8B-B14F-4D97-AF65-F5344CB8AC3E}">
        <p14:creationId xmlns:p14="http://schemas.microsoft.com/office/powerpoint/2010/main" val="2933425092"/>
      </p:ext>
    </p:extLst>
  </p:cSld>
  <p:clrMapOvr>
    <a:masterClrMapping/>
  </p:clrMapOvr>
  <mc:AlternateContent xmlns:mc="http://schemas.openxmlformats.org/markup-compatibility/2006" xmlns:p14="http://schemas.microsoft.com/office/powerpoint/2010/main">
    <mc:Choice Requires="p14">
      <p:transition p14:dur="0" advTm="22324"/>
    </mc:Choice>
    <mc:Fallback xmlns="">
      <p:transition advTm="223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lstStyle/>
          <a:p>
            <a:r>
              <a:rPr lang="en-US" altLang="zh-CN" b="1" dirty="0"/>
              <a:t>How is TACK’s “positive effect”? </a:t>
            </a:r>
            <a:endParaRPr lang="zh-CN" altLang="en-US" b="1" dirty="0"/>
          </a:p>
        </p:txBody>
      </p:sp>
      <p:sp>
        <p:nvSpPr>
          <p:cNvPr id="5" name="Rectangle 3"/>
          <p:cNvSpPr txBox="1">
            <a:spLocks noChangeArrowheads="1"/>
          </p:cNvSpPr>
          <p:nvPr/>
        </p:nvSpPr>
        <p:spPr bwMode="auto">
          <a:xfrm>
            <a:off x="480963" y="1628800"/>
            <a:ext cx="11447685" cy="4547428"/>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b="0" kern="0" dirty="0" smtClean="0">
                <a:latin typeface="Verdana" panose="020B0604030504040204" pitchFamily="34" charset="0"/>
                <a:ea typeface="Verdana" panose="020B0604030504040204" pitchFamily="34" charset="0"/>
              </a:rPr>
              <a:t>Various wireless links</a:t>
            </a:r>
            <a:r>
              <a:rPr lang="en-US" altLang="zh-CN" sz="2000" kern="0" dirty="0" smtClean="0">
                <a:latin typeface="Verdana" panose="020B0604030504040204" pitchFamily="34" charset="0"/>
                <a:ea typeface="Verdana" panose="020B0604030504040204" pitchFamily="34" charset="0"/>
              </a:rPr>
              <a:t>: </a:t>
            </a:r>
            <a:r>
              <a:rPr lang="en-US" altLang="zh-CN" sz="2000" b="0" kern="0" dirty="0" smtClean="0">
                <a:latin typeface="Verdana" panose="020B0604030504040204" pitchFamily="34" charset="0"/>
                <a:ea typeface="Verdana" panose="020B0604030504040204" pitchFamily="34" charset="0"/>
              </a:rPr>
              <a:t>IEEE </a:t>
            </a:r>
            <a:r>
              <a:rPr lang="en-US" altLang="zh-CN" sz="2000" b="0" kern="0" dirty="0">
                <a:latin typeface="Verdana" panose="020B0604030504040204" pitchFamily="34" charset="0"/>
                <a:ea typeface="Verdana" panose="020B0604030504040204" pitchFamily="34" charset="0"/>
              </a:rPr>
              <a:t>802.11 </a:t>
            </a:r>
            <a:r>
              <a:rPr lang="en-US" altLang="zh-CN" sz="2000" b="0" kern="0" dirty="0" smtClean="0">
                <a:latin typeface="Verdana" panose="020B0604030504040204" pitchFamily="34" charset="0"/>
                <a:ea typeface="Verdana" panose="020B0604030504040204" pitchFamily="34" charset="0"/>
              </a:rPr>
              <a:t>b/g/n/ac</a:t>
            </a:r>
          </a:p>
          <a:p>
            <a:pPr marL="0" indent="0">
              <a:buNone/>
              <a:defRPr/>
            </a:pPr>
            <a:endParaRPr lang="en-US" altLang="zh-CN" sz="2000" b="0" kern="0" dirty="0" smtClean="0">
              <a:latin typeface="Verdana" panose="020B0604030504040204" pitchFamily="34" charset="0"/>
              <a:ea typeface="Verdana" panose="020B0604030504040204" pitchFamily="34" charset="0"/>
            </a:endParaRPr>
          </a:p>
          <a:p>
            <a:pPr marL="0" indent="0">
              <a:buNone/>
              <a:defRPr/>
            </a:pPr>
            <a:endParaRPr lang="en-US" altLang="zh-CN" sz="2400" b="0" kern="0" dirty="0">
              <a:latin typeface="Verdana" panose="020B0604030504040204" pitchFamily="34" charset="0"/>
              <a:ea typeface="Verdana" panose="020B0604030504040204" pitchFamily="34" charset="0"/>
            </a:endParaRPr>
          </a:p>
          <a:p>
            <a:pPr marL="0" indent="0">
              <a:buNone/>
              <a:defRPr/>
            </a:pPr>
            <a:endParaRPr lang="en-US" altLang="zh-CN" sz="2400" b="0" kern="0" dirty="0">
              <a:latin typeface="Verdana" panose="020B0604030504040204" pitchFamily="34" charset="0"/>
              <a:ea typeface="Verdana" panose="020B0604030504040204" pitchFamily="34" charset="0"/>
            </a:endParaRPr>
          </a:p>
          <a:p>
            <a:pPr>
              <a:defRPr/>
            </a:pPr>
            <a:r>
              <a:rPr lang="en-US" altLang="zh-CN" sz="2000" b="0" kern="0" dirty="0" smtClean="0">
                <a:latin typeface="Verdana" panose="020B0604030504040204" pitchFamily="34" charset="0"/>
                <a:ea typeface="Verdana" panose="020B0604030504040204" pitchFamily="34" charset="0"/>
              </a:rPr>
              <a:t>Method</a:t>
            </a:r>
            <a:endParaRPr lang="en-US" altLang="zh-CN" sz="2000" b="0" kern="0" dirty="0">
              <a:latin typeface="Verdana" panose="020B0604030504040204" pitchFamily="34" charset="0"/>
              <a:ea typeface="Verdana" panose="020B0604030504040204" pitchFamily="34" charset="0"/>
            </a:endParaRPr>
          </a:p>
          <a:p>
            <a:pPr lvl="1">
              <a:defRPr/>
            </a:pPr>
            <a:r>
              <a:rPr lang="en-US" altLang="zh-CN" sz="1800" kern="0" dirty="0">
                <a:latin typeface="Verdana" panose="020B0604030504040204" pitchFamily="34" charset="0"/>
                <a:ea typeface="Verdana" panose="020B0604030504040204" pitchFamily="34" charset="0"/>
              </a:rPr>
              <a:t>To better estimate </a:t>
            </a:r>
            <a:r>
              <a:rPr lang="en-US" altLang="zh-CN" sz="1800" kern="0" dirty="0" smtClean="0">
                <a:latin typeface="Verdana" panose="020B0604030504040204" pitchFamily="34" charset="0"/>
                <a:ea typeface="Verdana" panose="020B0604030504040204" pitchFamily="34" charset="0"/>
              </a:rPr>
              <a:t>TACK’s “positive </a:t>
            </a:r>
            <a:r>
              <a:rPr lang="en-US" altLang="zh-CN" sz="1800" kern="0" dirty="0">
                <a:latin typeface="Verdana" panose="020B0604030504040204" pitchFamily="34" charset="0"/>
                <a:ea typeface="Verdana" panose="020B0604030504040204" pitchFamily="34" charset="0"/>
              </a:rPr>
              <a:t>effect”, we </a:t>
            </a:r>
            <a:r>
              <a:rPr lang="en-US" altLang="zh-CN" sz="1800" kern="0" dirty="0" smtClean="0">
                <a:latin typeface="Verdana" panose="020B0604030504040204" pitchFamily="34" charset="0"/>
                <a:ea typeface="Verdana" panose="020B0604030504040204" pitchFamily="34" charset="0"/>
              </a:rPr>
              <a:t>build a </a:t>
            </a:r>
            <a:r>
              <a:rPr lang="en-US" altLang="zh-CN" sz="1800" kern="0" dirty="0">
                <a:latin typeface="Verdana" panose="020B0604030504040204" pitchFamily="34" charset="0"/>
                <a:ea typeface="Verdana" panose="020B0604030504040204" pitchFamily="34" charset="0"/>
              </a:rPr>
              <a:t>UDP-based </a:t>
            </a:r>
            <a:r>
              <a:rPr lang="en-US" altLang="zh-CN" sz="1800" kern="0" dirty="0" smtClean="0">
                <a:latin typeface="Verdana" panose="020B0604030504040204" pitchFamily="34" charset="0"/>
                <a:ea typeface="Verdana" panose="020B0604030504040204" pitchFamily="34" charset="0"/>
              </a:rPr>
              <a:t>simulation tool </a:t>
            </a:r>
            <a:r>
              <a:rPr lang="en-US" altLang="zh-CN" sz="1800" b="1" kern="0" dirty="0">
                <a:latin typeface="Verdana" panose="020B0604030504040204" pitchFamily="34" charset="0"/>
                <a:ea typeface="Verdana" panose="020B0604030504040204" pitchFamily="34" charset="0"/>
              </a:rPr>
              <a:t>Ackemu</a:t>
            </a:r>
            <a:r>
              <a:rPr lang="en-US" altLang="zh-CN" sz="1800" kern="0" dirty="0">
                <a:latin typeface="Verdana" panose="020B0604030504040204" pitchFamily="34" charset="0"/>
                <a:ea typeface="Verdana" panose="020B0604030504040204" pitchFamily="34" charset="0"/>
              </a:rPr>
              <a:t> </a:t>
            </a:r>
            <a:r>
              <a:rPr lang="en-US" altLang="zh-CN" sz="1800" kern="0" dirty="0" smtClean="0">
                <a:latin typeface="Verdana" panose="020B0604030504040204" pitchFamily="34" charset="0"/>
                <a:ea typeface="Verdana" panose="020B0604030504040204" pitchFamily="34" charset="0"/>
              </a:rPr>
              <a:t>to assure that </a:t>
            </a:r>
            <a:r>
              <a:rPr lang="en-US" altLang="zh-CN" sz="1800" kern="0" dirty="0">
                <a:latin typeface="Verdana" panose="020B0604030504040204" pitchFamily="34" charset="0"/>
                <a:ea typeface="Verdana" panose="020B0604030504040204" pitchFamily="34" charset="0"/>
              </a:rPr>
              <a:t>there is no “negative </a:t>
            </a:r>
            <a:r>
              <a:rPr lang="en-US" altLang="zh-CN" sz="1800" kern="0" dirty="0" smtClean="0">
                <a:latin typeface="Verdana" panose="020B0604030504040204" pitchFamily="34" charset="0"/>
                <a:ea typeface="Verdana" panose="020B0604030504040204" pitchFamily="34" charset="0"/>
              </a:rPr>
              <a:t>effect”</a:t>
            </a:r>
          </a:p>
          <a:p>
            <a:pPr lvl="1">
              <a:defRPr/>
            </a:pPr>
            <a:r>
              <a:rPr lang="en-US" altLang="zh-CN" sz="1800" kern="0" dirty="0" smtClean="0">
                <a:latin typeface="Verdana" panose="020B0604030504040204" pitchFamily="34" charset="0"/>
                <a:ea typeface="Verdana" panose="020B0604030504040204" pitchFamily="34" charset="0"/>
              </a:rPr>
              <a:t>Ackemu (</a:t>
            </a:r>
            <a:r>
              <a:rPr lang="en-US" altLang="zh-CN" sz="1800" u="sng" kern="0" dirty="0" smtClean="0">
                <a:solidFill>
                  <a:srgbClr val="0070C0"/>
                </a:solidFill>
                <a:latin typeface="Verdana" panose="020B0604030504040204" pitchFamily="34" charset="0"/>
                <a:ea typeface="Verdana" panose="020B0604030504040204" pitchFamily="34" charset="0"/>
                <a:hlinkClick r:id="rId3"/>
              </a:rPr>
              <a:t>https</a:t>
            </a:r>
            <a:r>
              <a:rPr lang="en-US" altLang="zh-CN" sz="1800" u="sng" kern="0" dirty="0">
                <a:solidFill>
                  <a:srgbClr val="0070C0"/>
                </a:solidFill>
                <a:latin typeface="Verdana" panose="020B0604030504040204" pitchFamily="34" charset="0"/>
                <a:ea typeface="Verdana" panose="020B0604030504040204" pitchFamily="34" charset="0"/>
                <a:hlinkClick r:id="rId3"/>
              </a:rPr>
              <a:t>://</a:t>
            </a:r>
            <a:r>
              <a:rPr lang="en-US" altLang="zh-CN" sz="1800" u="sng" kern="0" dirty="0" smtClean="0">
                <a:solidFill>
                  <a:srgbClr val="0070C0"/>
                </a:solidFill>
                <a:latin typeface="Verdana" panose="020B0604030504040204" pitchFamily="34" charset="0"/>
                <a:ea typeface="Verdana" panose="020B0604030504040204" pitchFamily="34" charset="0"/>
                <a:hlinkClick r:id="rId3"/>
              </a:rPr>
              <a:t>github.com/fillthepipe/ackemu</a:t>
            </a:r>
            <a:r>
              <a:rPr lang="en-US" altLang="zh-CN" sz="1800" kern="0" dirty="0" smtClean="0">
                <a:latin typeface="Verdana" panose="020B0604030504040204" pitchFamily="34" charset="0"/>
                <a:ea typeface="Verdana" panose="020B0604030504040204" pitchFamily="34" charset="0"/>
              </a:rPr>
              <a:t>)</a:t>
            </a:r>
          </a:p>
          <a:p>
            <a:pPr lvl="2">
              <a:defRPr/>
            </a:pPr>
            <a:r>
              <a:rPr lang="en-US" altLang="zh-CN" sz="1800" kern="0" dirty="0" err="1">
                <a:latin typeface="Verdana" panose="020B0604030504040204" pitchFamily="34" charset="0"/>
                <a:ea typeface="Verdana" panose="020B0604030504040204" pitchFamily="34" charset="0"/>
              </a:rPr>
              <a:t>Ackemu</a:t>
            </a:r>
            <a:r>
              <a:rPr lang="en-US" altLang="zh-CN" sz="1800" kern="0" dirty="0">
                <a:latin typeface="Verdana" panose="020B0604030504040204" pitchFamily="34" charset="0"/>
                <a:ea typeface="Verdana" panose="020B0604030504040204" pitchFamily="34" charset="0"/>
              </a:rPr>
              <a:t> sender keeps sending 1518-byte UDP </a:t>
            </a:r>
            <a:r>
              <a:rPr lang="en-US" altLang="zh-CN" sz="1800" kern="0" dirty="0" smtClean="0">
                <a:latin typeface="Verdana" panose="020B0604030504040204" pitchFamily="34" charset="0"/>
                <a:ea typeface="Verdana" panose="020B0604030504040204" pitchFamily="34" charset="0"/>
              </a:rPr>
              <a:t>packets</a:t>
            </a:r>
          </a:p>
          <a:p>
            <a:pPr lvl="2">
              <a:defRPr/>
            </a:pPr>
            <a:r>
              <a:rPr lang="en-US" altLang="zh-CN" sz="1800" kern="0" dirty="0">
                <a:latin typeface="Verdana" panose="020B0604030504040204" pitchFamily="34" charset="0"/>
                <a:ea typeface="Verdana" panose="020B0604030504040204" pitchFamily="34" charset="0"/>
              </a:rPr>
              <a:t>When </a:t>
            </a:r>
            <a:r>
              <a:rPr lang="en-US" altLang="zh-CN" sz="1800" kern="0" dirty="0" smtClean="0">
                <a:latin typeface="Verdana" panose="020B0604030504040204" pitchFamily="34" charset="0"/>
                <a:ea typeface="Verdana" panose="020B0604030504040204" pitchFamily="34" charset="0"/>
              </a:rPr>
              <a:t>trigger </a:t>
            </a:r>
            <a:r>
              <a:rPr lang="en-US" altLang="zh-CN" sz="1800" kern="0" dirty="0">
                <a:latin typeface="Verdana" panose="020B0604030504040204" pitchFamily="34" charset="0"/>
                <a:ea typeface="Verdana" panose="020B0604030504040204" pitchFamily="34" charset="0"/>
              </a:rPr>
              <a:t>condition is met, </a:t>
            </a:r>
            <a:r>
              <a:rPr lang="en-US" altLang="zh-CN" sz="1800" kern="0" dirty="0" smtClean="0">
                <a:latin typeface="Verdana" panose="020B0604030504040204" pitchFamily="34" charset="0"/>
                <a:ea typeface="Verdana" panose="020B0604030504040204" pitchFamily="34" charset="0"/>
              </a:rPr>
              <a:t>Ackemu </a:t>
            </a:r>
            <a:r>
              <a:rPr lang="en-US" altLang="zh-CN" sz="1800" kern="0" dirty="0">
                <a:latin typeface="Verdana" panose="020B0604030504040204" pitchFamily="34" charset="0"/>
                <a:ea typeface="Verdana" panose="020B0604030504040204" pitchFamily="34" charset="0"/>
              </a:rPr>
              <a:t>receiver sends one 64-byte UDP packet as an </a:t>
            </a:r>
            <a:r>
              <a:rPr lang="en-US" altLang="zh-CN" sz="1800" kern="0" dirty="0" smtClean="0">
                <a:latin typeface="Verdana" panose="020B0604030504040204" pitchFamily="34" charset="0"/>
                <a:ea typeface="Verdana" panose="020B0604030504040204" pitchFamily="34" charset="0"/>
              </a:rPr>
              <a:t>ACK</a:t>
            </a:r>
          </a:p>
          <a:p>
            <a:pPr lvl="1">
              <a:defRPr/>
            </a:pPr>
            <a:endParaRPr lang="en-US" altLang="zh-CN" sz="2000" kern="0" dirty="0">
              <a:latin typeface="Verdana" panose="020B0604030504040204" pitchFamily="34" charset="0"/>
              <a:ea typeface="Verdana" panose="020B0604030504040204" pitchFamily="34" charset="0"/>
            </a:endParaRPr>
          </a:p>
        </p:txBody>
      </p:sp>
      <p:pic>
        <p:nvPicPr>
          <p:cNvPr id="6" name="图片 5"/>
          <p:cNvPicPr>
            <a:picLocks noChangeAspect="1"/>
          </p:cNvPicPr>
          <p:nvPr/>
        </p:nvPicPr>
        <p:blipFill>
          <a:blip r:embed="rId4"/>
          <a:stretch>
            <a:fillRect/>
          </a:stretch>
        </p:blipFill>
        <p:spPr>
          <a:xfrm>
            <a:off x="767408" y="2132856"/>
            <a:ext cx="6932690" cy="1446954"/>
          </a:xfrm>
          <a:prstGeom prst="rect">
            <a:avLst/>
          </a:prstGeom>
        </p:spPr>
      </p:pic>
      <p:sp>
        <p:nvSpPr>
          <p:cNvPr id="2" name="幻灯片编号占位符 1"/>
          <p:cNvSpPr>
            <a:spLocks noGrp="1"/>
          </p:cNvSpPr>
          <p:nvPr>
            <p:ph type="sldNum" sz="quarter" idx="12"/>
          </p:nvPr>
        </p:nvSpPr>
        <p:spPr/>
        <p:txBody>
          <a:bodyPr/>
          <a:lstStyle/>
          <a:p>
            <a:fld id="{3AC99A5B-5B03-425B-9284-2F10A88898BE}"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p14:dur="0" advTm="30200"/>
    </mc:Choice>
    <mc:Fallback xmlns="">
      <p:transition advTm="302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188640"/>
            <a:ext cx="12192000" cy="1143000"/>
          </a:xfrm>
        </p:spPr>
        <p:txBody>
          <a:bodyPr>
            <a:normAutofit fontScale="90000"/>
          </a:bodyPr>
          <a:lstStyle/>
          <a:p>
            <a:r>
              <a:rPr lang="en-US" altLang="zh-CN" b="1" dirty="0"/>
              <a:t>TACK </a:t>
            </a:r>
            <a:r>
              <a:rPr lang="en-US" altLang="zh-CN" b="1" dirty="0" smtClean="0"/>
              <a:t>reduces ACK frequency significantly</a:t>
            </a:r>
            <a:endParaRPr lang="zh-CN" altLang="en-US" b="1" dirty="0"/>
          </a:p>
        </p:txBody>
      </p:sp>
      <p:pic>
        <p:nvPicPr>
          <p:cNvPr id="7" name="图片 6"/>
          <p:cNvPicPr>
            <a:picLocks noChangeAspect="1"/>
          </p:cNvPicPr>
          <p:nvPr/>
        </p:nvPicPr>
        <p:blipFill>
          <a:blip r:embed="rId4"/>
          <a:stretch>
            <a:fillRect/>
          </a:stretch>
        </p:blipFill>
        <p:spPr>
          <a:xfrm>
            <a:off x="1174998" y="1556792"/>
            <a:ext cx="9842003" cy="3934238"/>
          </a:xfrm>
          <a:prstGeom prst="rect">
            <a:avLst/>
          </a:prstGeom>
        </p:spPr>
      </p:pic>
      <p:sp>
        <p:nvSpPr>
          <p:cNvPr id="5" name="矩形 4"/>
          <p:cNvSpPr/>
          <p:nvPr/>
        </p:nvSpPr>
        <p:spPr>
          <a:xfrm>
            <a:off x="7464152" y="3074539"/>
            <a:ext cx="1728192" cy="4563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矩形 5"/>
          <p:cNvSpPr/>
          <p:nvPr/>
        </p:nvSpPr>
        <p:spPr>
          <a:xfrm>
            <a:off x="454696" y="5697413"/>
            <a:ext cx="11545960" cy="400110"/>
          </a:xfrm>
          <a:prstGeom prst="rect">
            <a:avLst/>
          </a:prstGeom>
        </p:spPr>
        <p:txBody>
          <a:bodyPr wrap="square">
            <a:spAutoFit/>
          </a:bodyPr>
          <a:lstStyle/>
          <a:p>
            <a:pPr algn="ctr"/>
            <a:r>
              <a:rPr lang="en-US" altLang="zh-CN" sz="2000" dirty="0" smtClean="0">
                <a:solidFill>
                  <a:srgbClr val="4F81BD"/>
                </a:solidFill>
                <a:latin typeface="Verdana" panose="020B0604030504040204" pitchFamily="34" charset="0"/>
                <a:ea typeface="Verdana" panose="020B0604030504040204" pitchFamily="34" charset="0"/>
              </a:rPr>
              <a:t>Quantitative analysis of TACK frequency over </a:t>
            </a:r>
            <a:r>
              <a:rPr lang="en-US" altLang="zh-CN" sz="2000" dirty="0">
                <a:solidFill>
                  <a:srgbClr val="4F81BD"/>
                </a:solidFill>
                <a:latin typeface="Verdana" panose="020B0604030504040204" pitchFamily="34" charset="0"/>
                <a:ea typeface="Verdana" panose="020B0604030504040204" pitchFamily="34" charset="0"/>
              </a:rPr>
              <a:t>IEEE 802.11 </a:t>
            </a:r>
            <a:r>
              <a:rPr lang="en-US" altLang="zh-CN" sz="2000" dirty="0" smtClean="0">
                <a:solidFill>
                  <a:srgbClr val="4F81BD"/>
                </a:solidFill>
                <a:latin typeface="Verdana" panose="020B0604030504040204" pitchFamily="34" charset="0"/>
                <a:ea typeface="Verdana" panose="020B0604030504040204" pitchFamily="34" charset="0"/>
              </a:rPr>
              <a:t>b/g/n/ac </a:t>
            </a:r>
            <a:r>
              <a:rPr lang="en-US" altLang="zh-CN" sz="2000" dirty="0">
                <a:solidFill>
                  <a:srgbClr val="4F81BD"/>
                </a:solidFill>
                <a:latin typeface="Verdana" panose="020B0604030504040204" pitchFamily="34" charset="0"/>
                <a:ea typeface="Verdana" panose="020B0604030504040204" pitchFamily="34" charset="0"/>
              </a:rPr>
              <a:t>wireless </a:t>
            </a:r>
            <a:r>
              <a:rPr lang="en-US" altLang="zh-CN" sz="2000" dirty="0" smtClean="0">
                <a:solidFill>
                  <a:srgbClr val="4F81BD"/>
                </a:solidFill>
                <a:latin typeface="Verdana" panose="020B0604030504040204" pitchFamily="34" charset="0"/>
                <a:ea typeface="Verdana" panose="020B0604030504040204" pitchFamily="34" charset="0"/>
              </a:rPr>
              <a:t>links</a:t>
            </a:r>
            <a:endParaRPr lang="zh-CN" altLang="en-US" sz="2000" dirty="0">
              <a:latin typeface="Verdana" panose="020B0604030504040204" pitchFamily="34" charset="0"/>
            </a:endParaRPr>
          </a:p>
        </p:txBody>
      </p:sp>
      <p:grpSp>
        <p:nvGrpSpPr>
          <p:cNvPr id="9" name="组合 8"/>
          <p:cNvGrpSpPr/>
          <p:nvPr/>
        </p:nvGrpSpPr>
        <p:grpSpPr>
          <a:xfrm>
            <a:off x="2567699" y="3530908"/>
            <a:ext cx="3312277" cy="653466"/>
            <a:chOff x="-3793902" y="3324000"/>
            <a:chExt cx="3626793" cy="653466"/>
          </a:xfrm>
        </p:grpSpPr>
        <p:sp>
          <p:nvSpPr>
            <p:cNvPr id="10" name="右箭头 9"/>
            <p:cNvSpPr/>
            <p:nvPr/>
          </p:nvSpPr>
          <p:spPr>
            <a:xfrm>
              <a:off x="-3793902" y="3324000"/>
              <a:ext cx="3626793" cy="653466"/>
            </a:xfrm>
            <a:prstGeom prst="rightArrow">
              <a:avLst/>
            </a:prstGeom>
            <a:gradFill rotWithShape="1">
              <a:gsLst>
                <a:gs pos="0">
                  <a:sysClr val="windowText" lastClr="000000">
                    <a:tint val="50000"/>
                    <a:satMod val="300000"/>
                    <a:alpha val="56000"/>
                  </a:sysClr>
                </a:gs>
                <a:gs pos="35000">
                  <a:sysClr val="windowText" lastClr="000000">
                    <a:tint val="37000"/>
                    <a:satMod val="300000"/>
                    <a:alpha val="68000"/>
                  </a:sysClr>
                </a:gs>
                <a:gs pos="100000">
                  <a:sysClr val="windowText" lastClr="000000">
                    <a:tint val="15000"/>
                    <a:satMod val="350000"/>
                    <a:alpha val="58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121927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endParaRPr>
            </a:p>
          </p:txBody>
        </p:sp>
        <p:sp>
          <p:nvSpPr>
            <p:cNvPr id="11" name="矩形 10"/>
            <p:cNvSpPr/>
            <p:nvPr/>
          </p:nvSpPr>
          <p:spPr>
            <a:xfrm>
              <a:off x="-3715156" y="3419900"/>
              <a:ext cx="3363345" cy="461665"/>
            </a:xfrm>
            <a:prstGeom prst="rect">
              <a:avLst/>
            </a:prstGeom>
          </p:spPr>
          <p:txBody>
            <a:bodyPr wrap="none">
              <a:spAutoFit/>
            </a:bodyPr>
            <a:lstStyle/>
            <a:p>
              <a:pPr marL="0" marR="0" lvl="0" indent="0" defTabSz="121927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rPr>
                <a:t>PHY </a:t>
              </a:r>
              <a:r>
                <a:rPr lang="en-US" sz="2400" kern="0" dirty="0" smtClean="0">
                  <a:solidFill>
                    <a:prstClr val="black"/>
                  </a:solidFill>
                  <a:latin typeface="Verdana" panose="020B0604030504040204" pitchFamily="34" charset="0"/>
                  <a:ea typeface="Verdana" panose="020B0604030504040204" pitchFamily="34" charset="0"/>
                </a:rPr>
                <a:t>rate </a:t>
              </a:r>
              <a:r>
                <a:rPr kumimoji="0" lang="en-US" sz="2400" b="0" i="0" u="none" strike="noStrike" kern="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rPr>
                <a:t>increases</a:t>
              </a:r>
            </a:p>
          </p:txBody>
        </p:sp>
      </p:grpSp>
      <p:sp>
        <p:nvSpPr>
          <p:cNvPr id="2" name="幻灯片编号占位符 1"/>
          <p:cNvSpPr>
            <a:spLocks noGrp="1"/>
          </p:cNvSpPr>
          <p:nvPr>
            <p:ph type="sldNum" sz="quarter" idx="12"/>
          </p:nvPr>
        </p:nvSpPr>
        <p:spPr/>
        <p:txBody>
          <a:bodyPr/>
          <a:lstStyle/>
          <a:p>
            <a:fld id="{3AC99A5B-5B03-425B-9284-2F10A88898BE}" type="slidenum">
              <a:rPr lang="en-US" smtClean="0"/>
              <a:t>13</a:t>
            </a:fld>
            <a:endParaRPr lang="en-US"/>
          </a:p>
        </p:txBody>
      </p:sp>
    </p:spTree>
    <p:custDataLst>
      <p:tags r:id="rId1"/>
    </p:custDataLst>
    <p:extLst>
      <p:ext uri="{BB962C8B-B14F-4D97-AF65-F5344CB8AC3E}">
        <p14:creationId xmlns:p14="http://schemas.microsoft.com/office/powerpoint/2010/main" val="136984754"/>
      </p:ext>
    </p:extLst>
  </p:cSld>
  <p:clrMapOvr>
    <a:masterClrMapping/>
  </p:clrMapOvr>
  <mc:AlternateContent xmlns:mc="http://schemas.openxmlformats.org/markup-compatibility/2006" xmlns:p14="http://schemas.microsoft.com/office/powerpoint/2010/main">
    <mc:Choice Requires="p14">
      <p:transition p14:dur="0" advTm="36552"/>
    </mc:Choice>
    <mc:Fallback xmlns="">
      <p:transition advTm="365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2.91667E-6 -1.48148E-6 L 0.15352 -0.00254 " pathEditMode="relative" rAng="0" ptsTypes="AA">
                                      <p:cBhvr>
                                        <p:cTn id="15" dur="2000" fill="hold"/>
                                        <p:tgtEl>
                                          <p:spTgt spid="5"/>
                                        </p:tgtEl>
                                        <p:attrNameLst>
                                          <p:attrName>ppt_x</p:attrName>
                                          <p:attrName>ppt_y</p:attrName>
                                        </p:attrNameLst>
                                      </p:cBhvr>
                                      <p:rCtr x="7669" y="-139"/>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2" nodeType="clickEffect">
                                  <p:stCondLst>
                                    <p:cond delay="0"/>
                                  </p:stCondLst>
                                  <p:childTnLst>
                                    <p:animMotion origin="layout" path="M 0.15352 -0.00254 L 0.15352 0.0919 " pathEditMode="relative" rAng="0" ptsTypes="AA">
                                      <p:cBhvr>
                                        <p:cTn id="19" dur="2000" fill="hold"/>
                                        <p:tgtEl>
                                          <p:spTgt spid="5"/>
                                        </p:tgtEl>
                                        <p:attrNameLst>
                                          <p:attrName>ppt_x</p:attrName>
                                          <p:attrName>ppt_y</p:attrName>
                                        </p:attrNameLst>
                                      </p:cBhvr>
                                      <p:rCtr x="0"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normAutofit/>
          </a:bodyPr>
          <a:lstStyle/>
          <a:p>
            <a:r>
              <a:rPr lang="en-US" altLang="zh-CN" b="1" dirty="0" smtClean="0"/>
              <a:t>Ideally, TACK improves goodput</a:t>
            </a:r>
            <a:endParaRPr lang="zh-CN" altLang="en-US" b="1" dirty="0"/>
          </a:p>
        </p:txBody>
      </p:sp>
      <p:sp>
        <p:nvSpPr>
          <p:cNvPr id="5" name="Rectangle 3"/>
          <p:cNvSpPr txBox="1">
            <a:spLocks noChangeArrowheads="1"/>
          </p:cNvSpPr>
          <p:nvPr/>
        </p:nvSpPr>
        <p:spPr bwMode="auto">
          <a:xfrm>
            <a:off x="454696" y="1362899"/>
            <a:ext cx="11737304" cy="57606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endParaRPr lang="en-US" altLang="zh-CN" sz="2400" b="0" kern="0" dirty="0">
              <a:latin typeface="Verdana" panose="020B0604030504040204" pitchFamily="34" charset="0"/>
              <a:ea typeface="Verdana" panose="020B0604030504040204" pitchFamily="34" charset="0"/>
            </a:endParaRPr>
          </a:p>
        </p:txBody>
      </p:sp>
      <p:pic>
        <p:nvPicPr>
          <p:cNvPr id="6" name="图片 5"/>
          <p:cNvPicPr>
            <a:picLocks noChangeAspect="1"/>
          </p:cNvPicPr>
          <p:nvPr/>
        </p:nvPicPr>
        <p:blipFill>
          <a:blip r:embed="rId3"/>
          <a:stretch>
            <a:fillRect/>
          </a:stretch>
        </p:blipFill>
        <p:spPr>
          <a:xfrm>
            <a:off x="1604292" y="1746389"/>
            <a:ext cx="8778342" cy="3698835"/>
          </a:xfrm>
          <a:prstGeom prst="rect">
            <a:avLst/>
          </a:prstGeom>
        </p:spPr>
      </p:pic>
      <p:sp>
        <p:nvSpPr>
          <p:cNvPr id="9" name="矩形 8"/>
          <p:cNvSpPr/>
          <p:nvPr/>
        </p:nvSpPr>
        <p:spPr>
          <a:xfrm>
            <a:off x="9571840" y="5114129"/>
            <a:ext cx="2258952" cy="261610"/>
          </a:xfrm>
          <a:prstGeom prst="rect">
            <a:avLst/>
          </a:prstGeom>
        </p:spPr>
        <p:txBody>
          <a:bodyPr wrap="none">
            <a:spAutoFit/>
          </a:bodyPr>
          <a:lstStyle/>
          <a:p>
            <a:pPr>
              <a:defRPr/>
            </a:pPr>
            <a:r>
              <a:rPr lang="en-US" altLang="zh-CN" sz="1100" kern="0" dirty="0">
                <a:latin typeface="Verdana" panose="020B0604030504040204" pitchFamily="34" charset="0"/>
                <a:ea typeface="Verdana" panose="020B0604030504040204" pitchFamily="34" charset="0"/>
                <a:cs typeface="Times New Roman" panose="02020603050405020304" pitchFamily="18" charset="0"/>
              </a:rPr>
              <a:t>(RTT=80 </a:t>
            </a:r>
            <a:r>
              <a:rPr lang="en-US" altLang="zh-CN" sz="1100" kern="0" dirty="0" err="1">
                <a:latin typeface="Verdana" panose="020B0604030504040204" pitchFamily="34" charset="0"/>
                <a:ea typeface="Verdana" panose="020B0604030504040204" pitchFamily="34" charset="0"/>
                <a:cs typeface="Times New Roman" panose="02020603050405020304" pitchFamily="18" charset="0"/>
              </a:rPr>
              <a:t>ms</a:t>
            </a:r>
            <a:r>
              <a:rPr lang="en-US" altLang="zh-CN" sz="1100" kern="0" dirty="0">
                <a:latin typeface="Verdana" panose="020B0604030504040204" pitchFamily="34" charset="0"/>
                <a:ea typeface="Verdana" panose="020B0604030504040204" pitchFamily="34" charset="0"/>
                <a:cs typeface="Times New Roman" panose="02020603050405020304" pitchFamily="18" charset="0"/>
              </a:rPr>
              <a:t>, </a:t>
            </a:r>
            <a:r>
              <a:rPr lang="en-US" altLang="zh-CN" sz="1100" kern="0" dirty="0" smtClean="0">
                <a:latin typeface="Verdana" panose="020B0604030504040204" pitchFamily="34" charset="0"/>
                <a:ea typeface="Verdana" panose="020B0604030504040204" pitchFamily="34" charset="0"/>
                <a:cs typeface="Times New Roman" panose="02020603050405020304" pitchFamily="18" charset="0"/>
              </a:rPr>
              <a:t>IEEE 802.11n) </a:t>
            </a:r>
            <a:endParaRPr lang="en-US" altLang="zh-CN" sz="1100" kern="0" dirty="0">
              <a:latin typeface="Verdana" panose="020B0604030504040204" pitchFamily="34" charset="0"/>
              <a:ea typeface="Verdana" panose="020B0604030504040204" pitchFamily="34" charset="0"/>
              <a:cs typeface="Times New Roman" panose="02020603050405020304" pitchFamily="18" charset="0"/>
            </a:endParaRPr>
          </a:p>
        </p:txBody>
      </p:sp>
      <p:sp>
        <p:nvSpPr>
          <p:cNvPr id="2" name="矩形 1"/>
          <p:cNvSpPr/>
          <p:nvPr/>
        </p:nvSpPr>
        <p:spPr>
          <a:xfrm>
            <a:off x="7207086" y="2396565"/>
            <a:ext cx="2513445" cy="338554"/>
          </a:xfrm>
          <a:prstGeom prst="rect">
            <a:avLst/>
          </a:prstGeom>
        </p:spPr>
        <p:txBody>
          <a:bodyPr wrap="none">
            <a:spAutoFit/>
          </a:bodyPr>
          <a:lstStyle/>
          <a:p>
            <a:r>
              <a:rPr lang="en-US" altLang="zh-CN" sz="1600" dirty="0">
                <a:latin typeface="Verdana" panose="020B0604030504040204" pitchFamily="34" charset="0"/>
                <a:ea typeface="Verdana" panose="020B0604030504040204" pitchFamily="34" charset="0"/>
              </a:rPr>
              <a:t>transport upper bound</a:t>
            </a:r>
            <a:endParaRPr lang="zh-CN" altLang="en-US" sz="1600" dirty="0">
              <a:latin typeface="Verdana" panose="020B0604030504040204" pitchFamily="34" charset="0"/>
            </a:endParaRPr>
          </a:p>
        </p:txBody>
      </p:sp>
      <p:sp>
        <p:nvSpPr>
          <p:cNvPr id="3" name="椭圆 2"/>
          <p:cNvSpPr/>
          <p:nvPr/>
        </p:nvSpPr>
        <p:spPr>
          <a:xfrm>
            <a:off x="9786418" y="2499484"/>
            <a:ext cx="472352" cy="6480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panose="020B0604030504040204" pitchFamily="34" charset="0"/>
            </a:endParaRPr>
          </a:p>
        </p:txBody>
      </p:sp>
      <p:sp>
        <p:nvSpPr>
          <p:cNvPr id="8" name="圆角矩形 7"/>
          <p:cNvSpPr/>
          <p:nvPr/>
        </p:nvSpPr>
        <p:spPr>
          <a:xfrm>
            <a:off x="9720531" y="4447262"/>
            <a:ext cx="606634" cy="415044"/>
          </a:xfrm>
          <a:prstGeom prst="round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panose="020B0604030504040204" pitchFamily="34" charset="0"/>
            </a:endParaRPr>
          </a:p>
        </p:txBody>
      </p:sp>
      <p:sp>
        <p:nvSpPr>
          <p:cNvPr id="11" name="矩形 10"/>
          <p:cNvSpPr/>
          <p:nvPr/>
        </p:nvSpPr>
        <p:spPr>
          <a:xfrm>
            <a:off x="221178" y="5793464"/>
            <a:ext cx="11749644" cy="338554"/>
          </a:xfrm>
          <a:prstGeom prst="rect">
            <a:avLst/>
          </a:prstGeom>
        </p:spPr>
        <p:txBody>
          <a:bodyPr wrap="square">
            <a:spAutoFit/>
          </a:bodyPr>
          <a:lstStyle/>
          <a:p>
            <a:pPr algn="ctr"/>
            <a:r>
              <a:rPr lang="en-US" altLang="zh-CN" sz="1600" b="1" dirty="0" smtClean="0">
                <a:solidFill>
                  <a:srgbClr val="4F81BD"/>
                </a:solidFill>
                <a:latin typeface="Verdana" panose="020B0604030504040204" pitchFamily="34" charset="0"/>
                <a:ea typeface="Verdana" panose="020B0604030504040204" pitchFamily="34" charset="0"/>
              </a:rPr>
              <a:t>Ideal goodput </a:t>
            </a:r>
            <a:r>
              <a:rPr lang="en-US" altLang="zh-CN" sz="1600" b="1" dirty="0" smtClean="0">
                <a:solidFill>
                  <a:srgbClr val="C00000"/>
                </a:solidFill>
                <a:latin typeface="Verdana" panose="020B0604030504040204" pitchFamily="34" charset="0"/>
                <a:ea typeface="Verdana" panose="020B0604030504040204" pitchFamily="34" charset="0"/>
              </a:rPr>
              <a:t>without</a:t>
            </a:r>
            <a:r>
              <a:rPr lang="en-US" altLang="zh-CN" sz="1600" b="1" dirty="0" smtClean="0">
                <a:solidFill>
                  <a:srgbClr val="4F81BD"/>
                </a:solidFill>
                <a:latin typeface="Verdana" panose="020B0604030504040204" pitchFamily="34" charset="0"/>
                <a:ea typeface="Verdana" panose="020B0604030504040204" pitchFamily="34" charset="0"/>
              </a:rPr>
              <a:t> “negative effect”: </a:t>
            </a:r>
            <a:r>
              <a:rPr lang="en-US" altLang="zh-CN" sz="1600" dirty="0">
                <a:solidFill>
                  <a:srgbClr val="4F81BD"/>
                </a:solidFill>
                <a:latin typeface="Verdana" panose="020B0604030504040204" pitchFamily="34" charset="0"/>
                <a:ea typeface="Verdana" panose="020B0604030504040204" pitchFamily="34" charset="0"/>
              </a:rPr>
              <a:t>T</a:t>
            </a:r>
            <a:r>
              <a:rPr lang="en-US" altLang="zh-CN" sz="1600" dirty="0" smtClean="0">
                <a:solidFill>
                  <a:srgbClr val="4F81BD"/>
                </a:solidFill>
                <a:latin typeface="Verdana" panose="020B0604030504040204" pitchFamily="34" charset="0"/>
                <a:ea typeface="Verdana" panose="020B0604030504040204" pitchFamily="34" charset="0"/>
              </a:rPr>
              <a:t>ransport control will </a:t>
            </a:r>
            <a:r>
              <a:rPr lang="en-US" altLang="zh-CN" sz="1600" dirty="0">
                <a:solidFill>
                  <a:srgbClr val="4F81BD"/>
                </a:solidFill>
                <a:latin typeface="Verdana" panose="020B0604030504040204" pitchFamily="34" charset="0"/>
                <a:ea typeface="Verdana" panose="020B0604030504040204" pitchFamily="34" charset="0"/>
              </a:rPr>
              <a:t>not be disturbed by reducing </a:t>
            </a:r>
            <a:r>
              <a:rPr lang="en-US" altLang="zh-CN" sz="1600" dirty="0" smtClean="0">
                <a:solidFill>
                  <a:srgbClr val="4F81BD"/>
                </a:solidFill>
                <a:latin typeface="Verdana" panose="020B0604030504040204" pitchFamily="34" charset="0"/>
                <a:ea typeface="Verdana" panose="020B0604030504040204" pitchFamily="34" charset="0"/>
              </a:rPr>
              <a:t>ACK frequency</a:t>
            </a:r>
            <a:endParaRPr lang="en-US" altLang="zh-CN" sz="1600" dirty="0">
              <a:solidFill>
                <a:srgbClr val="4F81BD"/>
              </a:solidFill>
              <a:latin typeface="Verdana" panose="020B0604030504040204" pitchFamily="34" charset="0"/>
              <a:ea typeface="Verdana" panose="020B0604030504040204" pitchFamily="34" charset="0"/>
            </a:endParaRPr>
          </a:p>
        </p:txBody>
      </p:sp>
      <p:sp>
        <p:nvSpPr>
          <p:cNvPr id="4" name="幻灯片编号占位符 3"/>
          <p:cNvSpPr>
            <a:spLocks noGrp="1"/>
          </p:cNvSpPr>
          <p:nvPr>
            <p:ph type="sldNum" sz="quarter" idx="12"/>
          </p:nvPr>
        </p:nvSpPr>
        <p:spPr/>
        <p:txBody>
          <a:bodyPr/>
          <a:lstStyle/>
          <a:p>
            <a:fld id="{3AC99A5B-5B03-425B-9284-2F10A88898BE}" type="slidenum">
              <a:rPr lang="en-US" smtClean="0"/>
              <a:t>14</a:t>
            </a:fld>
            <a:endParaRPr lang="en-US"/>
          </a:p>
        </p:txBody>
      </p:sp>
    </p:spTree>
    <p:extLst>
      <p:ext uri="{BB962C8B-B14F-4D97-AF65-F5344CB8AC3E}">
        <p14:creationId xmlns:p14="http://schemas.microsoft.com/office/powerpoint/2010/main" val="5825076"/>
      </p:ext>
    </p:extLst>
  </p:cSld>
  <p:clrMapOvr>
    <a:masterClrMapping/>
  </p:clrMapOvr>
  <mc:AlternateContent xmlns:mc="http://schemas.openxmlformats.org/markup-compatibility/2006" xmlns:p14="http://schemas.microsoft.com/office/powerpoint/2010/main">
    <mc:Choice Requires="p14">
      <p:transition p14:dur="0" advTm="15047"/>
    </mc:Choice>
    <mc:Fallback xmlns="">
      <p:transition advTm="1504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274638"/>
            <a:ext cx="12192000" cy="1143000"/>
          </a:xfrm>
        </p:spPr>
        <p:txBody>
          <a:bodyPr>
            <a:normAutofit/>
          </a:bodyPr>
          <a:lstStyle/>
          <a:p>
            <a:r>
              <a:rPr lang="en-US" altLang="zh-CN" b="1" dirty="0" smtClean="0"/>
              <a:t>How</a:t>
            </a:r>
            <a:r>
              <a:rPr lang="zh-CN" altLang="en-US" b="1" dirty="0" smtClean="0"/>
              <a:t> </a:t>
            </a:r>
            <a:r>
              <a:rPr lang="en-US" altLang="zh-CN" b="1" dirty="0" smtClean="0"/>
              <a:t>to</a:t>
            </a:r>
            <a:r>
              <a:rPr lang="zh-CN" altLang="en-US" b="1" dirty="0" smtClean="0"/>
              <a:t> </a:t>
            </a:r>
            <a:r>
              <a:rPr lang="en-US" altLang="zh-CN" b="1" dirty="0" smtClean="0"/>
              <a:t>avoid</a:t>
            </a:r>
            <a:r>
              <a:rPr lang="zh-CN" altLang="en-US" b="1" dirty="0" smtClean="0"/>
              <a:t> </a:t>
            </a:r>
            <a:r>
              <a:rPr lang="en-US" altLang="zh-CN" b="1" dirty="0" smtClean="0"/>
              <a:t>TACK’s</a:t>
            </a:r>
            <a:r>
              <a:rPr lang="zh-CN" altLang="en-US" b="1" dirty="0" smtClean="0"/>
              <a:t> </a:t>
            </a:r>
            <a:r>
              <a:rPr lang="en-US" altLang="zh-CN" b="1" dirty="0" smtClean="0"/>
              <a:t>“negative</a:t>
            </a:r>
            <a:r>
              <a:rPr lang="zh-CN" altLang="en-US" b="1" dirty="0" smtClean="0"/>
              <a:t> </a:t>
            </a:r>
            <a:r>
              <a:rPr lang="en-US" altLang="zh-CN" b="1" dirty="0" smtClean="0"/>
              <a:t>effect”?</a:t>
            </a:r>
            <a:endParaRPr lang="zh-CN" altLang="en-US" b="1" dirty="0"/>
          </a:p>
        </p:txBody>
      </p:sp>
      <p:graphicFrame>
        <p:nvGraphicFramePr>
          <p:cNvPr id="4194308" name="内容占位符 3"/>
          <p:cNvGraphicFramePr>
            <a:graphicFrameLocks noGrp="1"/>
          </p:cNvGraphicFramePr>
          <p:nvPr>
            <p:ph idx="1"/>
            <p:extLst>
              <p:ext uri="{D42A27DB-BD31-4B8C-83A1-F6EECF244321}">
                <p14:modId xmlns:p14="http://schemas.microsoft.com/office/powerpoint/2010/main" val="439552865"/>
              </p:ext>
            </p:extLst>
          </p:nvPr>
        </p:nvGraphicFramePr>
        <p:xfrm>
          <a:off x="609600" y="1484784"/>
          <a:ext cx="10972800" cy="4772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幻灯片编号占位符 1"/>
          <p:cNvSpPr>
            <a:spLocks noGrp="1"/>
          </p:cNvSpPr>
          <p:nvPr>
            <p:ph type="sldNum" sz="quarter" idx="12"/>
          </p:nvPr>
        </p:nvSpPr>
        <p:spPr/>
        <p:txBody>
          <a:bodyPr/>
          <a:lstStyle/>
          <a:p>
            <a:fld id="{3AC99A5B-5B03-425B-9284-2F10A88898BE}"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p14:dur="0" advTm="24728"/>
    </mc:Choice>
    <mc:Fallback xmlns="">
      <p:transition advTm="2472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lstStyle/>
          <a:p>
            <a:r>
              <a:rPr lang="en-US" altLang="zh-CN" b="1" dirty="0"/>
              <a:t>Enlarged delay in loss recovery</a:t>
            </a:r>
            <a:endParaRPr lang="zh-CN" altLang="en-US" b="1" dirty="0"/>
          </a:p>
        </p:txBody>
      </p:sp>
      <p:sp>
        <p:nvSpPr>
          <p:cNvPr id="5" name="Rectangle 3"/>
          <p:cNvSpPr txBox="1">
            <a:spLocks noChangeArrowheads="1"/>
          </p:cNvSpPr>
          <p:nvPr/>
        </p:nvSpPr>
        <p:spPr bwMode="auto">
          <a:xfrm>
            <a:off x="454696" y="1362899"/>
            <a:ext cx="11737304" cy="57606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endParaRPr lang="en-US" altLang="zh-CN" sz="2400" b="0" kern="0" dirty="0">
              <a:latin typeface="微软雅黑" pitchFamily="34" charset="-122"/>
              <a:ea typeface="微软雅黑" pitchFamily="34" charset="-122"/>
            </a:endParaRPr>
          </a:p>
        </p:txBody>
      </p:sp>
      <p:grpSp>
        <p:nvGrpSpPr>
          <p:cNvPr id="2" name="组合 1"/>
          <p:cNvGrpSpPr/>
          <p:nvPr/>
        </p:nvGrpSpPr>
        <p:grpSpPr>
          <a:xfrm>
            <a:off x="911423" y="1700808"/>
            <a:ext cx="10585177" cy="4156332"/>
            <a:chOff x="48915" y="981522"/>
            <a:chExt cx="12167258" cy="5810194"/>
          </a:xfrm>
        </p:grpSpPr>
        <p:cxnSp>
          <p:nvCxnSpPr>
            <p:cNvPr id="7" name="直接箭头连接符 6"/>
            <p:cNvCxnSpPr/>
            <p:nvPr/>
          </p:nvCxnSpPr>
          <p:spPr>
            <a:xfrm>
              <a:off x="2374655" y="1465649"/>
              <a:ext cx="0" cy="4824536"/>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975055" y="1465649"/>
              <a:ext cx="0" cy="4824536"/>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9431439" y="1465649"/>
              <a:ext cx="0" cy="4392488"/>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13568" y="1023089"/>
              <a:ext cx="1178528" cy="461665"/>
            </a:xfrm>
            <a:prstGeom prst="rect">
              <a:avLst/>
            </a:prstGeom>
          </p:spPr>
          <p:txBody>
            <a:bodyPr wrap="none">
              <a:spAutoFit/>
            </a:bodyPr>
            <a:lstStyle/>
            <a:p>
              <a:r>
                <a:rPr lang="en-US" altLang="zh-CN" dirty="0" smtClean="0"/>
                <a:t>Sender</a:t>
              </a:r>
              <a:endParaRPr lang="zh-CN" altLang="en-US" dirty="0"/>
            </a:p>
          </p:txBody>
        </p:sp>
        <p:sp>
          <p:nvSpPr>
            <p:cNvPr id="12" name="矩形 11"/>
            <p:cNvSpPr/>
            <p:nvPr/>
          </p:nvSpPr>
          <p:spPr>
            <a:xfrm>
              <a:off x="5274382" y="981523"/>
              <a:ext cx="1401346" cy="461665"/>
            </a:xfrm>
            <a:prstGeom prst="rect">
              <a:avLst/>
            </a:prstGeom>
          </p:spPr>
          <p:txBody>
            <a:bodyPr wrap="none">
              <a:spAutoFit/>
            </a:bodyPr>
            <a:lstStyle/>
            <a:p>
              <a:r>
                <a:rPr lang="en-US" altLang="zh-CN" dirty="0" smtClean="0"/>
                <a:t>Receiver</a:t>
              </a:r>
              <a:endParaRPr lang="zh-CN" altLang="en-US" dirty="0"/>
            </a:p>
          </p:txBody>
        </p:sp>
        <p:sp>
          <p:nvSpPr>
            <p:cNvPr id="13" name="矩形 12"/>
            <p:cNvSpPr/>
            <p:nvPr/>
          </p:nvSpPr>
          <p:spPr>
            <a:xfrm>
              <a:off x="8274680" y="981522"/>
              <a:ext cx="2313518" cy="461665"/>
            </a:xfrm>
            <a:prstGeom prst="rect">
              <a:avLst/>
            </a:prstGeom>
          </p:spPr>
          <p:txBody>
            <a:bodyPr wrap="none">
              <a:spAutoFit/>
            </a:bodyPr>
            <a:lstStyle/>
            <a:p>
              <a:r>
                <a:rPr lang="en-US" altLang="zh-CN" dirty="0" smtClean="0"/>
                <a:t>Receiver’s APP</a:t>
              </a:r>
              <a:endParaRPr lang="zh-CN" altLang="en-US" dirty="0"/>
            </a:p>
          </p:txBody>
        </p:sp>
        <p:cxnSp>
          <p:nvCxnSpPr>
            <p:cNvPr id="14" name="直接箭头连接符 13"/>
            <p:cNvCxnSpPr/>
            <p:nvPr/>
          </p:nvCxnSpPr>
          <p:spPr>
            <a:xfrm>
              <a:off x="2374655" y="1753681"/>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374655" y="189769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374655" y="2041713"/>
              <a:ext cx="1147955" cy="149894"/>
            </a:xfrm>
            <a:prstGeom prst="straightConnector1">
              <a:avLst/>
            </a:prstGeom>
            <a:ln w="38100">
              <a:headEnd type="none" w="med" len="med"/>
              <a:tailEnd type="diamond"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020567" y="5888201"/>
              <a:ext cx="3255093" cy="903515"/>
            </a:xfrm>
            <a:prstGeom prst="rect">
              <a:avLst/>
            </a:prstGeom>
          </p:spPr>
          <p:txBody>
            <a:bodyPr wrap="square">
              <a:spAutoFit/>
            </a:bodyPr>
            <a:lstStyle/>
            <a:p>
              <a:r>
                <a:rPr lang="en-US" altLang="zh-CN" dirty="0" smtClean="0"/>
                <a:t>Packet 3 blocks the head </a:t>
              </a:r>
              <a:r>
                <a:rPr lang="en-US" altLang="zh-CN" dirty="0"/>
                <a:t>of line </a:t>
              </a:r>
              <a:r>
                <a:rPr lang="en-US" altLang="zh-CN" dirty="0" smtClean="0"/>
                <a:t>(</a:t>
              </a:r>
              <a:r>
                <a:rPr lang="en-US" altLang="zh-CN" dirty="0" smtClean="0">
                  <a:solidFill>
                    <a:srgbClr val="C00000"/>
                  </a:solidFill>
                </a:rPr>
                <a:t>8</a:t>
              </a:r>
              <a:r>
                <a:rPr lang="en-US" altLang="zh-CN" dirty="0" smtClean="0"/>
                <a:t> subsequent packets)</a:t>
              </a:r>
              <a:endParaRPr lang="en-US" altLang="zh-CN" dirty="0"/>
            </a:p>
          </p:txBody>
        </p:sp>
        <p:cxnSp>
          <p:nvCxnSpPr>
            <p:cNvPr id="18" name="直接箭头连接符 17"/>
            <p:cNvCxnSpPr/>
            <p:nvPr/>
          </p:nvCxnSpPr>
          <p:spPr>
            <a:xfrm>
              <a:off x="2374655" y="235071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374655" y="249173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374655" y="220969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8915" y="2277666"/>
              <a:ext cx="1881862"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1~11</a:t>
              </a:r>
              <a:endParaRPr lang="zh-CN" altLang="en-US" dirty="0">
                <a:solidFill>
                  <a:srgbClr val="4F81BD"/>
                </a:solidFill>
              </a:endParaRPr>
            </a:p>
          </p:txBody>
        </p:sp>
        <p:sp>
          <p:nvSpPr>
            <p:cNvPr id="22" name="矩形 21"/>
            <p:cNvSpPr/>
            <p:nvPr/>
          </p:nvSpPr>
          <p:spPr>
            <a:xfrm>
              <a:off x="5901543" y="1731131"/>
              <a:ext cx="813043" cy="369332"/>
            </a:xfrm>
            <a:prstGeom prst="rect">
              <a:avLst/>
            </a:prstGeom>
          </p:spPr>
          <p:txBody>
            <a:bodyPr wrap="none">
              <a:spAutoFit/>
            </a:bodyPr>
            <a:lstStyle/>
            <a:p>
              <a:r>
                <a:rPr lang="en-US" altLang="zh-CN" sz="1800" b="1" dirty="0" smtClean="0">
                  <a:solidFill>
                    <a:srgbClr val="FFC000"/>
                  </a:solidFill>
                </a:rPr>
                <a:t>ACK2</a:t>
              </a:r>
              <a:endParaRPr lang="zh-CN" altLang="en-US" sz="1800" b="1" dirty="0">
                <a:solidFill>
                  <a:srgbClr val="FFC000"/>
                </a:solidFill>
              </a:endParaRPr>
            </a:p>
          </p:txBody>
        </p:sp>
        <p:cxnSp>
          <p:nvCxnSpPr>
            <p:cNvPr id="23" name="直接箭头连接符 22"/>
            <p:cNvCxnSpPr/>
            <p:nvPr/>
          </p:nvCxnSpPr>
          <p:spPr>
            <a:xfrm>
              <a:off x="5985774" y="2191670"/>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977794" y="2329745"/>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356424" y="1889016"/>
              <a:ext cx="1382110"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1</a:t>
              </a:r>
              <a:endParaRPr lang="zh-CN" altLang="en-US" dirty="0">
                <a:solidFill>
                  <a:srgbClr val="4F81BD"/>
                </a:solidFill>
              </a:endParaRPr>
            </a:p>
          </p:txBody>
        </p:sp>
        <p:sp>
          <p:nvSpPr>
            <p:cNvPr id="26" name="矩形 25"/>
            <p:cNvSpPr/>
            <p:nvPr/>
          </p:nvSpPr>
          <p:spPr>
            <a:xfrm>
              <a:off x="7356424" y="2372136"/>
              <a:ext cx="1382110"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2</a:t>
              </a:r>
              <a:endParaRPr lang="zh-CN" altLang="en-US" dirty="0">
                <a:solidFill>
                  <a:srgbClr val="4F81BD"/>
                </a:solidFill>
              </a:endParaRPr>
            </a:p>
          </p:txBody>
        </p:sp>
        <p:sp>
          <p:nvSpPr>
            <p:cNvPr id="27" name="左大括号 26"/>
            <p:cNvSpPr/>
            <p:nvPr/>
          </p:nvSpPr>
          <p:spPr>
            <a:xfrm>
              <a:off x="1893895" y="1809991"/>
              <a:ext cx="408752" cy="13958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右大括号 27"/>
            <p:cNvSpPr/>
            <p:nvPr/>
          </p:nvSpPr>
          <p:spPr>
            <a:xfrm>
              <a:off x="9454182" y="2487780"/>
              <a:ext cx="450331" cy="1436089"/>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箭头连接符 28"/>
            <p:cNvCxnSpPr/>
            <p:nvPr/>
          </p:nvCxnSpPr>
          <p:spPr>
            <a:xfrm>
              <a:off x="2374655" y="277377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374655" y="291479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374655" y="263275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374655" y="319683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374655" y="305581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rot="373831">
              <a:off x="3619511" y="2047952"/>
              <a:ext cx="1467068" cy="461665"/>
            </a:xfrm>
            <a:prstGeom prst="rect">
              <a:avLst/>
            </a:prstGeom>
          </p:spPr>
          <p:txBody>
            <a:bodyPr wrap="none">
              <a:spAutoFit/>
            </a:bodyPr>
            <a:lstStyle/>
            <a:p>
              <a:r>
                <a:rPr lang="en-US" altLang="zh-CN" dirty="0"/>
                <a:t>Packet 3 </a:t>
              </a:r>
              <a:endParaRPr lang="zh-CN" altLang="en-US" dirty="0"/>
            </a:p>
          </p:txBody>
        </p:sp>
        <p:cxnSp>
          <p:nvCxnSpPr>
            <p:cNvPr id="35" name="直接箭头连接符 34"/>
            <p:cNvCxnSpPr/>
            <p:nvPr/>
          </p:nvCxnSpPr>
          <p:spPr>
            <a:xfrm>
              <a:off x="2369296" y="3357786"/>
              <a:ext cx="3600400" cy="43204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926993" y="3789834"/>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926993" y="3929689"/>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7351554" y="3422315"/>
              <a:ext cx="1881862"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3~11</a:t>
              </a:r>
              <a:endParaRPr lang="zh-CN" altLang="en-US" dirty="0">
                <a:solidFill>
                  <a:srgbClr val="4F81BD"/>
                </a:solidFill>
              </a:endParaRPr>
            </a:p>
          </p:txBody>
        </p:sp>
        <p:sp>
          <p:nvSpPr>
            <p:cNvPr id="39" name="矩形 38"/>
            <p:cNvSpPr/>
            <p:nvPr/>
          </p:nvSpPr>
          <p:spPr>
            <a:xfrm>
              <a:off x="69869" y="3157691"/>
              <a:ext cx="2390398" cy="369332"/>
            </a:xfrm>
            <a:prstGeom prst="rect">
              <a:avLst/>
            </a:prstGeom>
          </p:spPr>
          <p:txBody>
            <a:bodyPr wrap="none">
              <a:spAutoFit/>
            </a:bodyPr>
            <a:lstStyle/>
            <a:p>
              <a:r>
                <a:rPr lang="en-US" altLang="zh-CN" sz="1800" dirty="0" smtClean="0">
                  <a:solidFill>
                    <a:srgbClr val="00B050"/>
                  </a:solidFill>
                </a:rPr>
                <a:t>Retransmit  Packet </a:t>
              </a:r>
              <a:r>
                <a:rPr lang="en-US" altLang="zh-CN" sz="1800" dirty="0">
                  <a:solidFill>
                    <a:srgbClr val="00B050"/>
                  </a:solidFill>
                </a:rPr>
                <a:t>3 </a:t>
              </a:r>
              <a:endParaRPr lang="zh-CN" altLang="en-US" sz="1800" dirty="0">
                <a:solidFill>
                  <a:srgbClr val="00B050"/>
                </a:solidFill>
              </a:endParaRPr>
            </a:p>
          </p:txBody>
        </p:sp>
        <p:cxnSp>
          <p:nvCxnSpPr>
            <p:cNvPr id="40" name="直接箭头连接符 39"/>
            <p:cNvCxnSpPr/>
            <p:nvPr/>
          </p:nvCxnSpPr>
          <p:spPr>
            <a:xfrm flipH="1">
              <a:off x="2389152" y="2215448"/>
              <a:ext cx="3533306" cy="39638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382714" y="2365118"/>
              <a:ext cx="3542482" cy="41395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2411929" y="2652436"/>
              <a:ext cx="3542482" cy="41395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2382628" y="2813800"/>
              <a:ext cx="3542482" cy="41395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2392320" y="2970980"/>
              <a:ext cx="3542482" cy="41395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901543" y="2141893"/>
              <a:ext cx="813043" cy="369332"/>
            </a:xfrm>
            <a:prstGeom prst="rect">
              <a:avLst/>
            </a:prstGeom>
          </p:spPr>
          <p:txBody>
            <a:bodyPr wrap="none">
              <a:spAutoFit/>
            </a:bodyPr>
            <a:lstStyle/>
            <a:p>
              <a:r>
                <a:rPr lang="en-US" altLang="zh-CN" sz="1800" b="1" dirty="0" smtClean="0">
                  <a:solidFill>
                    <a:srgbClr val="FFC000"/>
                  </a:solidFill>
                </a:rPr>
                <a:t>ACK3</a:t>
              </a:r>
              <a:endParaRPr lang="zh-CN" altLang="en-US" sz="1800" b="1" dirty="0">
                <a:solidFill>
                  <a:srgbClr val="FFC000"/>
                </a:solidFill>
              </a:endParaRPr>
            </a:p>
          </p:txBody>
        </p:sp>
        <p:sp>
          <p:nvSpPr>
            <p:cNvPr id="46" name="矩形 45"/>
            <p:cNvSpPr/>
            <p:nvPr/>
          </p:nvSpPr>
          <p:spPr>
            <a:xfrm>
              <a:off x="5901543" y="2373739"/>
              <a:ext cx="813043" cy="369332"/>
            </a:xfrm>
            <a:prstGeom prst="rect">
              <a:avLst/>
            </a:prstGeom>
          </p:spPr>
          <p:txBody>
            <a:bodyPr wrap="none">
              <a:spAutoFit/>
            </a:bodyPr>
            <a:lstStyle/>
            <a:p>
              <a:r>
                <a:rPr lang="en-US" altLang="zh-CN" sz="1800" b="1" dirty="0" smtClean="0">
                  <a:solidFill>
                    <a:srgbClr val="FFC000"/>
                  </a:solidFill>
                </a:rPr>
                <a:t>ACK3</a:t>
              </a:r>
              <a:endParaRPr lang="zh-CN" altLang="en-US" sz="1800" b="1" dirty="0">
                <a:solidFill>
                  <a:srgbClr val="FFC000"/>
                </a:solidFill>
              </a:endParaRPr>
            </a:p>
          </p:txBody>
        </p:sp>
        <p:sp>
          <p:nvSpPr>
            <p:cNvPr id="47" name="矩形 46"/>
            <p:cNvSpPr/>
            <p:nvPr/>
          </p:nvSpPr>
          <p:spPr>
            <a:xfrm>
              <a:off x="5901543" y="2555408"/>
              <a:ext cx="813043" cy="369332"/>
            </a:xfrm>
            <a:prstGeom prst="rect">
              <a:avLst/>
            </a:prstGeom>
          </p:spPr>
          <p:txBody>
            <a:bodyPr wrap="none">
              <a:spAutoFit/>
            </a:bodyPr>
            <a:lstStyle/>
            <a:p>
              <a:r>
                <a:rPr lang="en-US" altLang="zh-CN" sz="1800" b="1" dirty="0" smtClean="0">
                  <a:solidFill>
                    <a:srgbClr val="FFC000"/>
                  </a:solidFill>
                </a:rPr>
                <a:t>ACK3</a:t>
              </a:r>
              <a:endParaRPr lang="zh-CN" altLang="en-US" sz="1800" b="1" dirty="0">
                <a:solidFill>
                  <a:srgbClr val="FFC000"/>
                </a:solidFill>
              </a:endParaRPr>
            </a:p>
          </p:txBody>
        </p:sp>
        <p:sp>
          <p:nvSpPr>
            <p:cNvPr id="48" name="矩形 47"/>
            <p:cNvSpPr/>
            <p:nvPr/>
          </p:nvSpPr>
          <p:spPr>
            <a:xfrm>
              <a:off x="5901543" y="2788359"/>
              <a:ext cx="813043" cy="369332"/>
            </a:xfrm>
            <a:prstGeom prst="rect">
              <a:avLst/>
            </a:prstGeom>
          </p:spPr>
          <p:txBody>
            <a:bodyPr wrap="none">
              <a:spAutoFit/>
            </a:bodyPr>
            <a:lstStyle/>
            <a:p>
              <a:r>
                <a:rPr lang="en-US" altLang="zh-CN" sz="1800" b="1" dirty="0" smtClean="0">
                  <a:solidFill>
                    <a:srgbClr val="FFC000"/>
                  </a:solidFill>
                </a:rPr>
                <a:t>ACK3</a:t>
              </a:r>
              <a:endParaRPr lang="zh-CN" altLang="en-US" sz="1800" b="1" dirty="0">
                <a:solidFill>
                  <a:srgbClr val="FFC000"/>
                </a:solidFill>
              </a:endParaRPr>
            </a:p>
          </p:txBody>
        </p:sp>
        <p:cxnSp>
          <p:nvCxnSpPr>
            <p:cNvPr id="49" name="直接箭头连接符 48"/>
            <p:cNvCxnSpPr/>
            <p:nvPr/>
          </p:nvCxnSpPr>
          <p:spPr>
            <a:xfrm>
              <a:off x="2357946" y="350571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381958" y="3955124"/>
              <a:ext cx="1553630"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12</a:t>
              </a:r>
              <a:endParaRPr lang="zh-CN" altLang="en-US" dirty="0">
                <a:solidFill>
                  <a:srgbClr val="4F81BD"/>
                </a:solidFill>
              </a:endParaRPr>
            </a:p>
          </p:txBody>
        </p:sp>
        <p:sp>
          <p:nvSpPr>
            <p:cNvPr id="51" name="矩形 50"/>
            <p:cNvSpPr/>
            <p:nvPr/>
          </p:nvSpPr>
          <p:spPr>
            <a:xfrm>
              <a:off x="1183332" y="3374371"/>
              <a:ext cx="1210588" cy="369332"/>
            </a:xfrm>
            <a:prstGeom prst="rect">
              <a:avLst/>
            </a:prstGeom>
          </p:spPr>
          <p:txBody>
            <a:bodyPr wrap="none">
              <a:spAutoFit/>
            </a:bodyPr>
            <a:lstStyle/>
            <a:p>
              <a:r>
                <a:rPr lang="en-US" altLang="zh-CN" sz="1800" dirty="0">
                  <a:solidFill>
                    <a:srgbClr val="4F81BD"/>
                  </a:solidFill>
                </a:rPr>
                <a:t>Packet </a:t>
              </a:r>
              <a:r>
                <a:rPr lang="en-US" altLang="zh-CN" sz="1800" dirty="0" smtClean="0">
                  <a:solidFill>
                    <a:srgbClr val="4F81BD"/>
                  </a:solidFill>
                </a:rPr>
                <a:t>12</a:t>
              </a:r>
              <a:endParaRPr lang="zh-CN" altLang="en-US" sz="1800" dirty="0">
                <a:solidFill>
                  <a:srgbClr val="4F81BD"/>
                </a:solidFill>
              </a:endParaRPr>
            </a:p>
          </p:txBody>
        </p:sp>
        <p:sp>
          <p:nvSpPr>
            <p:cNvPr id="52" name="矩形 51"/>
            <p:cNvSpPr/>
            <p:nvPr/>
          </p:nvSpPr>
          <p:spPr>
            <a:xfrm>
              <a:off x="9707169" y="2742813"/>
              <a:ext cx="2509004" cy="830997"/>
            </a:xfrm>
            <a:prstGeom prst="rect">
              <a:avLst/>
            </a:prstGeom>
          </p:spPr>
          <p:txBody>
            <a:bodyPr wrap="square">
              <a:spAutoFit/>
            </a:bodyPr>
            <a:lstStyle/>
            <a:p>
              <a:pPr algn="ctr"/>
              <a:r>
                <a:rPr lang="en-US" altLang="zh-CN" b="1" dirty="0">
                  <a:solidFill>
                    <a:srgbClr val="C00000"/>
                  </a:solidFill>
                </a:rPr>
                <a:t>delay of packet reassembling </a:t>
              </a:r>
              <a:endParaRPr lang="zh-CN" altLang="en-US" b="1" dirty="0">
                <a:solidFill>
                  <a:srgbClr val="C00000"/>
                </a:solidFill>
              </a:endParaRPr>
            </a:p>
          </p:txBody>
        </p:sp>
      </p:grpSp>
      <p:sp>
        <p:nvSpPr>
          <p:cNvPr id="53" name="矩形 52"/>
          <p:cNvSpPr/>
          <p:nvPr/>
        </p:nvSpPr>
        <p:spPr>
          <a:xfrm>
            <a:off x="4151784" y="5891818"/>
            <a:ext cx="3904017" cy="461665"/>
          </a:xfrm>
          <a:prstGeom prst="rect">
            <a:avLst/>
          </a:prstGeom>
        </p:spPr>
        <p:txBody>
          <a:bodyPr wrap="none">
            <a:spAutoFit/>
          </a:bodyPr>
          <a:lstStyle/>
          <a:p>
            <a:r>
              <a:rPr lang="en-US" altLang="zh-CN" sz="2400" dirty="0">
                <a:solidFill>
                  <a:srgbClr val="4F81BD"/>
                </a:solidFill>
                <a:latin typeface="Verdana" panose="020B0604030504040204" pitchFamily="34" charset="0"/>
                <a:ea typeface="Verdana" panose="020B0604030504040204" pitchFamily="34" charset="0"/>
              </a:rPr>
              <a:t>Case study: Legacy TCP</a:t>
            </a:r>
          </a:p>
        </p:txBody>
      </p:sp>
      <p:sp>
        <p:nvSpPr>
          <p:cNvPr id="3" name="幻灯片编号占位符 2"/>
          <p:cNvSpPr>
            <a:spLocks noGrp="1"/>
          </p:cNvSpPr>
          <p:nvPr>
            <p:ph type="sldNum" sz="quarter" idx="12"/>
          </p:nvPr>
        </p:nvSpPr>
        <p:spPr/>
        <p:txBody>
          <a:bodyPr/>
          <a:lstStyle/>
          <a:p>
            <a:fld id="{3AC99A5B-5B03-425B-9284-2F10A88898BE}" type="slidenum">
              <a:rPr lang="en-US" smtClean="0"/>
              <a:t>16</a:t>
            </a:fld>
            <a:endParaRPr lang="en-US"/>
          </a:p>
        </p:txBody>
      </p:sp>
    </p:spTree>
    <p:extLst>
      <p:ext uri="{BB962C8B-B14F-4D97-AF65-F5344CB8AC3E}">
        <p14:creationId xmlns:p14="http://schemas.microsoft.com/office/powerpoint/2010/main" val="3299491924"/>
      </p:ext>
    </p:extLst>
  </p:cSld>
  <p:clrMapOvr>
    <a:masterClrMapping/>
  </p:clrMapOvr>
  <mc:AlternateContent xmlns:mc="http://schemas.openxmlformats.org/markup-compatibility/2006" xmlns:p14="http://schemas.microsoft.com/office/powerpoint/2010/main">
    <mc:Choice Requires="p14">
      <p:transition p14:dur="0" advTm="12845"/>
    </mc:Choice>
    <mc:Fallback xmlns="">
      <p:transition advTm="1284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lstStyle/>
          <a:p>
            <a:r>
              <a:rPr lang="en-US" altLang="zh-CN" b="1" dirty="0"/>
              <a:t>Enlarged delay in loss recovery</a:t>
            </a:r>
            <a:endParaRPr lang="zh-CN" altLang="en-US" b="1" dirty="0"/>
          </a:p>
        </p:txBody>
      </p:sp>
      <p:sp>
        <p:nvSpPr>
          <p:cNvPr id="5" name="Rectangle 3"/>
          <p:cNvSpPr txBox="1">
            <a:spLocks noChangeArrowheads="1"/>
          </p:cNvSpPr>
          <p:nvPr/>
        </p:nvSpPr>
        <p:spPr bwMode="auto">
          <a:xfrm>
            <a:off x="454696" y="1362899"/>
            <a:ext cx="11737304" cy="57606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endParaRPr lang="en-US" altLang="zh-CN" sz="2400" b="0" kern="0" dirty="0">
              <a:latin typeface="微软雅黑" pitchFamily="34" charset="-122"/>
              <a:ea typeface="微软雅黑" pitchFamily="34" charset="-122"/>
            </a:endParaRPr>
          </a:p>
        </p:txBody>
      </p:sp>
      <p:grpSp>
        <p:nvGrpSpPr>
          <p:cNvPr id="3" name="组合 2"/>
          <p:cNvGrpSpPr/>
          <p:nvPr/>
        </p:nvGrpSpPr>
        <p:grpSpPr>
          <a:xfrm>
            <a:off x="839416" y="1700808"/>
            <a:ext cx="10657184" cy="4217911"/>
            <a:chOff x="48915" y="981522"/>
            <a:chExt cx="12182691" cy="5794616"/>
          </a:xfrm>
        </p:grpSpPr>
        <p:cxnSp>
          <p:nvCxnSpPr>
            <p:cNvPr id="53" name="直接箭头连接符 52"/>
            <p:cNvCxnSpPr/>
            <p:nvPr/>
          </p:nvCxnSpPr>
          <p:spPr>
            <a:xfrm>
              <a:off x="2390088" y="1465649"/>
              <a:ext cx="0" cy="4824536"/>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990488" y="1465649"/>
              <a:ext cx="0" cy="4824536"/>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9446872" y="1465649"/>
              <a:ext cx="0" cy="4392488"/>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829001" y="1023089"/>
              <a:ext cx="1178528" cy="461665"/>
            </a:xfrm>
            <a:prstGeom prst="rect">
              <a:avLst/>
            </a:prstGeom>
          </p:spPr>
          <p:txBody>
            <a:bodyPr wrap="none">
              <a:spAutoFit/>
            </a:bodyPr>
            <a:lstStyle/>
            <a:p>
              <a:r>
                <a:rPr lang="en-US" altLang="zh-CN" dirty="0" smtClean="0"/>
                <a:t>Sender</a:t>
              </a:r>
              <a:endParaRPr lang="zh-CN" altLang="en-US" dirty="0"/>
            </a:p>
          </p:txBody>
        </p:sp>
        <p:sp>
          <p:nvSpPr>
            <p:cNvPr id="57" name="矩形 56"/>
            <p:cNvSpPr/>
            <p:nvPr/>
          </p:nvSpPr>
          <p:spPr>
            <a:xfrm>
              <a:off x="5289815" y="981523"/>
              <a:ext cx="1401346" cy="461665"/>
            </a:xfrm>
            <a:prstGeom prst="rect">
              <a:avLst/>
            </a:prstGeom>
          </p:spPr>
          <p:txBody>
            <a:bodyPr wrap="none">
              <a:spAutoFit/>
            </a:bodyPr>
            <a:lstStyle/>
            <a:p>
              <a:r>
                <a:rPr lang="en-US" altLang="zh-CN" dirty="0" smtClean="0"/>
                <a:t>Receiver</a:t>
              </a:r>
              <a:endParaRPr lang="zh-CN" altLang="en-US" dirty="0"/>
            </a:p>
          </p:txBody>
        </p:sp>
        <p:sp>
          <p:nvSpPr>
            <p:cNvPr id="58" name="矩形 57"/>
            <p:cNvSpPr/>
            <p:nvPr/>
          </p:nvSpPr>
          <p:spPr>
            <a:xfrm>
              <a:off x="8290113" y="981522"/>
              <a:ext cx="2313518" cy="461665"/>
            </a:xfrm>
            <a:prstGeom prst="rect">
              <a:avLst/>
            </a:prstGeom>
          </p:spPr>
          <p:txBody>
            <a:bodyPr wrap="none">
              <a:spAutoFit/>
            </a:bodyPr>
            <a:lstStyle/>
            <a:p>
              <a:r>
                <a:rPr lang="en-US" altLang="zh-CN" dirty="0" smtClean="0"/>
                <a:t>Receiver’s APP</a:t>
              </a:r>
              <a:endParaRPr lang="zh-CN" altLang="en-US" dirty="0"/>
            </a:p>
          </p:txBody>
        </p:sp>
        <p:cxnSp>
          <p:nvCxnSpPr>
            <p:cNvPr id="59" name="直接箭头连接符 58"/>
            <p:cNvCxnSpPr/>
            <p:nvPr/>
          </p:nvCxnSpPr>
          <p:spPr>
            <a:xfrm>
              <a:off x="2390088" y="1753681"/>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390088" y="189769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2390088" y="2041713"/>
              <a:ext cx="1147955" cy="149894"/>
            </a:xfrm>
            <a:prstGeom prst="straightConnector1">
              <a:avLst/>
            </a:prstGeom>
            <a:ln w="38100">
              <a:headEnd type="none" w="med" len="med"/>
              <a:tailEnd type="diamond" w="lg" len="lg"/>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7868886" y="5888201"/>
              <a:ext cx="3422208" cy="887937"/>
            </a:xfrm>
            <a:prstGeom prst="rect">
              <a:avLst/>
            </a:prstGeom>
          </p:spPr>
          <p:txBody>
            <a:bodyPr wrap="square">
              <a:spAutoFit/>
            </a:bodyPr>
            <a:lstStyle/>
            <a:p>
              <a:r>
                <a:rPr lang="en-US" altLang="zh-CN" dirty="0" smtClean="0"/>
                <a:t>Packet 3 blocks the head </a:t>
              </a:r>
              <a:r>
                <a:rPr lang="en-US" altLang="zh-CN" dirty="0"/>
                <a:t>of line (</a:t>
              </a:r>
              <a:r>
                <a:rPr lang="en-US" altLang="zh-CN" dirty="0" smtClean="0">
                  <a:solidFill>
                    <a:srgbClr val="C00000"/>
                  </a:solidFill>
                </a:rPr>
                <a:t>97</a:t>
              </a:r>
              <a:r>
                <a:rPr lang="en-US" altLang="zh-CN" dirty="0" smtClean="0"/>
                <a:t> subsequent packets)</a:t>
              </a:r>
              <a:endParaRPr lang="en-US" altLang="zh-CN" dirty="0"/>
            </a:p>
          </p:txBody>
        </p:sp>
        <p:cxnSp>
          <p:nvCxnSpPr>
            <p:cNvPr id="63" name="直接箭头连接符 62"/>
            <p:cNvCxnSpPr/>
            <p:nvPr/>
          </p:nvCxnSpPr>
          <p:spPr>
            <a:xfrm>
              <a:off x="2390088" y="220969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8915" y="3066677"/>
              <a:ext cx="2076209"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1~100</a:t>
              </a:r>
              <a:endParaRPr lang="zh-CN" altLang="en-US" dirty="0">
                <a:solidFill>
                  <a:srgbClr val="4F81BD"/>
                </a:solidFill>
              </a:endParaRPr>
            </a:p>
          </p:txBody>
        </p:sp>
        <p:sp>
          <p:nvSpPr>
            <p:cNvPr id="65" name="矩形 64"/>
            <p:cNvSpPr/>
            <p:nvPr/>
          </p:nvSpPr>
          <p:spPr>
            <a:xfrm>
              <a:off x="5931885" y="1731131"/>
              <a:ext cx="1154098" cy="461665"/>
            </a:xfrm>
            <a:prstGeom prst="rect">
              <a:avLst/>
            </a:prstGeom>
          </p:spPr>
          <p:txBody>
            <a:bodyPr wrap="none">
              <a:spAutoFit/>
            </a:bodyPr>
            <a:lstStyle/>
            <a:p>
              <a:r>
                <a:rPr lang="en-US" altLang="zh-CN" dirty="0" smtClean="0">
                  <a:solidFill>
                    <a:srgbClr val="FFC000"/>
                  </a:solidFill>
                </a:rPr>
                <a:t>TACK1</a:t>
              </a:r>
              <a:endParaRPr lang="zh-CN" altLang="en-US" dirty="0">
                <a:solidFill>
                  <a:srgbClr val="FFC000"/>
                </a:solidFill>
              </a:endParaRPr>
            </a:p>
          </p:txBody>
        </p:sp>
        <p:cxnSp>
          <p:nvCxnSpPr>
            <p:cNvPr id="66" name="直接箭头连接符 65"/>
            <p:cNvCxnSpPr/>
            <p:nvPr/>
          </p:nvCxnSpPr>
          <p:spPr>
            <a:xfrm>
              <a:off x="6001207" y="2191670"/>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5993227" y="2329745"/>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371857" y="1889016"/>
              <a:ext cx="1382110"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1</a:t>
              </a:r>
              <a:endParaRPr lang="zh-CN" altLang="en-US" dirty="0">
                <a:solidFill>
                  <a:srgbClr val="4F81BD"/>
                </a:solidFill>
              </a:endParaRPr>
            </a:p>
          </p:txBody>
        </p:sp>
        <p:sp>
          <p:nvSpPr>
            <p:cNvPr id="69" name="矩形 68"/>
            <p:cNvSpPr/>
            <p:nvPr/>
          </p:nvSpPr>
          <p:spPr>
            <a:xfrm>
              <a:off x="7371857" y="2372136"/>
              <a:ext cx="1382110"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2</a:t>
              </a:r>
              <a:endParaRPr lang="zh-CN" altLang="en-US" dirty="0">
                <a:solidFill>
                  <a:srgbClr val="4F81BD"/>
                </a:solidFill>
              </a:endParaRPr>
            </a:p>
          </p:txBody>
        </p:sp>
        <p:cxnSp>
          <p:nvCxnSpPr>
            <p:cNvPr id="70" name="直接箭头连接符 69"/>
            <p:cNvCxnSpPr/>
            <p:nvPr/>
          </p:nvCxnSpPr>
          <p:spPr>
            <a:xfrm flipH="1">
              <a:off x="2395331" y="4273961"/>
              <a:ext cx="3579428" cy="56292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931884" y="4082864"/>
              <a:ext cx="1154098" cy="461665"/>
            </a:xfrm>
            <a:prstGeom prst="rect">
              <a:avLst/>
            </a:prstGeom>
          </p:spPr>
          <p:txBody>
            <a:bodyPr wrap="none">
              <a:spAutoFit/>
            </a:bodyPr>
            <a:lstStyle/>
            <a:p>
              <a:r>
                <a:rPr lang="en-US" altLang="zh-CN" dirty="0" smtClean="0">
                  <a:solidFill>
                    <a:srgbClr val="FFC000"/>
                  </a:solidFill>
                </a:rPr>
                <a:t>TACK2</a:t>
              </a:r>
              <a:endParaRPr lang="zh-CN" altLang="en-US" dirty="0">
                <a:solidFill>
                  <a:srgbClr val="FFC000"/>
                </a:solidFill>
              </a:endParaRPr>
            </a:p>
          </p:txBody>
        </p:sp>
        <p:sp>
          <p:nvSpPr>
            <p:cNvPr id="72" name="左大括号 71"/>
            <p:cNvSpPr/>
            <p:nvPr/>
          </p:nvSpPr>
          <p:spPr>
            <a:xfrm>
              <a:off x="2030048" y="1753680"/>
              <a:ext cx="288032" cy="31373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右大括号 72"/>
            <p:cNvSpPr/>
            <p:nvPr/>
          </p:nvSpPr>
          <p:spPr>
            <a:xfrm>
              <a:off x="9472157" y="2467659"/>
              <a:ext cx="523543" cy="2960969"/>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矩形 73"/>
            <p:cNvSpPr/>
            <p:nvPr/>
          </p:nvSpPr>
          <p:spPr>
            <a:xfrm>
              <a:off x="9722602" y="3462418"/>
              <a:ext cx="2509004" cy="830997"/>
            </a:xfrm>
            <a:prstGeom prst="rect">
              <a:avLst/>
            </a:prstGeom>
          </p:spPr>
          <p:txBody>
            <a:bodyPr wrap="square">
              <a:spAutoFit/>
            </a:bodyPr>
            <a:lstStyle/>
            <a:p>
              <a:pPr algn="ctr"/>
              <a:r>
                <a:rPr lang="en-US" altLang="zh-CN" b="1" dirty="0">
                  <a:solidFill>
                    <a:srgbClr val="C00000"/>
                  </a:solidFill>
                </a:rPr>
                <a:t>delay of packet reassembling </a:t>
              </a:r>
              <a:endParaRPr lang="zh-CN" altLang="en-US" b="1" dirty="0">
                <a:solidFill>
                  <a:srgbClr val="C00000"/>
                </a:solidFill>
              </a:endParaRPr>
            </a:p>
          </p:txBody>
        </p:sp>
        <p:cxnSp>
          <p:nvCxnSpPr>
            <p:cNvPr id="75" name="直接箭头连接符 74"/>
            <p:cNvCxnSpPr/>
            <p:nvPr/>
          </p:nvCxnSpPr>
          <p:spPr>
            <a:xfrm>
              <a:off x="2390088" y="3337857"/>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rot="373831">
              <a:off x="3634944" y="2047952"/>
              <a:ext cx="1467068" cy="461665"/>
            </a:xfrm>
            <a:prstGeom prst="rect">
              <a:avLst/>
            </a:prstGeom>
          </p:spPr>
          <p:txBody>
            <a:bodyPr wrap="none">
              <a:spAutoFit/>
            </a:bodyPr>
            <a:lstStyle/>
            <a:p>
              <a:r>
                <a:rPr lang="en-US" altLang="zh-CN" dirty="0"/>
                <a:t>Packet 3 </a:t>
              </a:r>
              <a:endParaRPr lang="zh-CN" altLang="en-US" dirty="0"/>
            </a:p>
          </p:txBody>
        </p:sp>
        <p:cxnSp>
          <p:nvCxnSpPr>
            <p:cNvPr id="77" name="直接箭头连接符 76"/>
            <p:cNvCxnSpPr/>
            <p:nvPr/>
          </p:nvCxnSpPr>
          <p:spPr>
            <a:xfrm>
              <a:off x="2394693" y="4891079"/>
              <a:ext cx="3600400" cy="43204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9541444" y="5396472"/>
              <a:ext cx="2076209" cy="461665"/>
            </a:xfrm>
            <a:prstGeom prst="rect">
              <a:avLst/>
            </a:prstGeom>
          </p:spPr>
          <p:txBody>
            <a:bodyPr wrap="none">
              <a:spAutoFit/>
            </a:bodyPr>
            <a:lstStyle/>
            <a:p>
              <a:r>
                <a:rPr lang="en-US" altLang="zh-CN" dirty="0">
                  <a:solidFill>
                    <a:srgbClr val="4F81BD"/>
                  </a:solidFill>
                </a:rPr>
                <a:t>Packet </a:t>
              </a:r>
              <a:r>
                <a:rPr lang="en-US" altLang="zh-CN" dirty="0" smtClean="0">
                  <a:solidFill>
                    <a:srgbClr val="4F81BD"/>
                  </a:solidFill>
                </a:rPr>
                <a:t>3~100</a:t>
              </a:r>
              <a:endParaRPr lang="zh-CN" altLang="en-US" dirty="0">
                <a:solidFill>
                  <a:srgbClr val="4F81BD"/>
                </a:solidFill>
              </a:endParaRPr>
            </a:p>
          </p:txBody>
        </p:sp>
        <p:cxnSp>
          <p:nvCxnSpPr>
            <p:cNvPr id="79" name="直接箭头连接符 78"/>
            <p:cNvCxnSpPr/>
            <p:nvPr/>
          </p:nvCxnSpPr>
          <p:spPr>
            <a:xfrm>
              <a:off x="5942426" y="5302002"/>
              <a:ext cx="3481669" cy="13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rot="164392">
              <a:off x="3548239" y="4686034"/>
              <a:ext cx="1467068" cy="461665"/>
            </a:xfrm>
            <a:prstGeom prst="rect">
              <a:avLst/>
            </a:prstGeom>
          </p:spPr>
          <p:txBody>
            <a:bodyPr wrap="none">
              <a:spAutoFit/>
            </a:bodyPr>
            <a:lstStyle/>
            <a:p>
              <a:r>
                <a:rPr lang="en-US" altLang="zh-CN" dirty="0">
                  <a:solidFill>
                    <a:srgbClr val="00B050"/>
                  </a:solidFill>
                </a:rPr>
                <a:t>Packet 3 </a:t>
              </a:r>
              <a:endParaRPr lang="zh-CN" altLang="en-US" dirty="0">
                <a:solidFill>
                  <a:srgbClr val="00B050"/>
                </a:solidFill>
              </a:endParaRPr>
            </a:p>
          </p:txBody>
        </p:sp>
        <p:cxnSp>
          <p:nvCxnSpPr>
            <p:cNvPr id="81" name="直接箭头连接符 80"/>
            <p:cNvCxnSpPr/>
            <p:nvPr/>
          </p:nvCxnSpPr>
          <p:spPr>
            <a:xfrm flipH="1">
              <a:off x="2404585" y="2215448"/>
              <a:ext cx="3533306" cy="39638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2362065" y="3832225"/>
              <a:ext cx="646331" cy="646331"/>
            </a:xfrm>
            <a:prstGeom prst="rect">
              <a:avLst/>
            </a:prstGeom>
          </p:spPr>
          <p:txBody>
            <a:bodyPr wrap="none">
              <a:spAutoFit/>
            </a:bodyPr>
            <a:lstStyle/>
            <a:p>
              <a:r>
                <a:rPr lang="en-US" altLang="zh-CN" sz="3600" b="1" dirty="0" smtClean="0">
                  <a:solidFill>
                    <a:srgbClr val="4F81BD"/>
                  </a:solidFill>
                </a:rPr>
                <a:t>…</a:t>
              </a:r>
              <a:endParaRPr lang="zh-CN" altLang="en-US" sz="3600" b="1" dirty="0"/>
            </a:p>
          </p:txBody>
        </p:sp>
        <p:sp>
          <p:nvSpPr>
            <p:cNvPr id="83" name="矩形 82"/>
            <p:cNvSpPr/>
            <p:nvPr/>
          </p:nvSpPr>
          <p:spPr>
            <a:xfrm>
              <a:off x="2371743" y="2421682"/>
              <a:ext cx="646331" cy="646331"/>
            </a:xfrm>
            <a:prstGeom prst="rect">
              <a:avLst/>
            </a:prstGeom>
          </p:spPr>
          <p:txBody>
            <a:bodyPr wrap="none">
              <a:spAutoFit/>
            </a:bodyPr>
            <a:lstStyle/>
            <a:p>
              <a:r>
                <a:rPr lang="en-US" altLang="zh-CN" sz="3600" b="1" dirty="0">
                  <a:solidFill>
                    <a:srgbClr val="4F81BD"/>
                  </a:solidFill>
                </a:rPr>
                <a:t>…</a:t>
              </a:r>
              <a:endParaRPr lang="zh-CN" altLang="en-US" sz="3600" b="1" dirty="0">
                <a:solidFill>
                  <a:srgbClr val="4F81BD"/>
                </a:solidFill>
              </a:endParaRPr>
            </a:p>
          </p:txBody>
        </p:sp>
        <p:cxnSp>
          <p:nvCxnSpPr>
            <p:cNvPr id="84" name="直接箭头连接符 83"/>
            <p:cNvCxnSpPr/>
            <p:nvPr/>
          </p:nvCxnSpPr>
          <p:spPr>
            <a:xfrm>
              <a:off x="2395901" y="5157986"/>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1086351" y="5013970"/>
              <a:ext cx="1338828" cy="369332"/>
            </a:xfrm>
            <a:prstGeom prst="rect">
              <a:avLst/>
            </a:prstGeom>
          </p:spPr>
          <p:txBody>
            <a:bodyPr wrap="none">
              <a:spAutoFit/>
            </a:bodyPr>
            <a:lstStyle/>
            <a:p>
              <a:r>
                <a:rPr lang="en-US" altLang="zh-CN" sz="1800" dirty="0">
                  <a:solidFill>
                    <a:srgbClr val="4F81BD"/>
                  </a:solidFill>
                </a:rPr>
                <a:t>Packet </a:t>
              </a:r>
              <a:r>
                <a:rPr lang="en-US" altLang="zh-CN" sz="1800" dirty="0" smtClean="0">
                  <a:solidFill>
                    <a:srgbClr val="4F81BD"/>
                  </a:solidFill>
                </a:rPr>
                <a:t>101</a:t>
              </a:r>
              <a:endParaRPr lang="zh-CN" altLang="en-US" sz="1800" dirty="0">
                <a:solidFill>
                  <a:srgbClr val="4F81BD"/>
                </a:solidFill>
              </a:endParaRPr>
            </a:p>
          </p:txBody>
        </p:sp>
        <p:sp>
          <p:nvSpPr>
            <p:cNvPr id="86" name="矩形 85"/>
            <p:cNvSpPr/>
            <p:nvPr/>
          </p:nvSpPr>
          <p:spPr>
            <a:xfrm>
              <a:off x="110673" y="4697899"/>
              <a:ext cx="2390398" cy="369332"/>
            </a:xfrm>
            <a:prstGeom prst="rect">
              <a:avLst/>
            </a:prstGeom>
          </p:spPr>
          <p:txBody>
            <a:bodyPr wrap="none">
              <a:spAutoFit/>
            </a:bodyPr>
            <a:lstStyle/>
            <a:p>
              <a:r>
                <a:rPr lang="en-US" altLang="zh-CN" sz="1800" dirty="0" smtClean="0">
                  <a:solidFill>
                    <a:srgbClr val="00B050"/>
                  </a:solidFill>
                </a:rPr>
                <a:t>Retransmit  Packet </a:t>
              </a:r>
              <a:r>
                <a:rPr lang="en-US" altLang="zh-CN" sz="1800" dirty="0">
                  <a:solidFill>
                    <a:srgbClr val="00B050"/>
                  </a:solidFill>
                </a:rPr>
                <a:t>3 </a:t>
              </a:r>
              <a:endParaRPr lang="zh-CN" altLang="en-US" sz="1800" dirty="0">
                <a:solidFill>
                  <a:srgbClr val="00B050"/>
                </a:solidFill>
              </a:endParaRPr>
            </a:p>
          </p:txBody>
        </p:sp>
        <p:cxnSp>
          <p:nvCxnSpPr>
            <p:cNvPr id="87" name="直接箭头连接符 86"/>
            <p:cNvCxnSpPr/>
            <p:nvPr/>
          </p:nvCxnSpPr>
          <p:spPr>
            <a:xfrm>
              <a:off x="2374359" y="3480954"/>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377446" y="3623119"/>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1" name="矩形 40"/>
          <p:cNvSpPr/>
          <p:nvPr/>
        </p:nvSpPr>
        <p:spPr>
          <a:xfrm>
            <a:off x="4563862" y="5850132"/>
            <a:ext cx="2946256" cy="461665"/>
          </a:xfrm>
          <a:prstGeom prst="rect">
            <a:avLst/>
          </a:prstGeom>
        </p:spPr>
        <p:txBody>
          <a:bodyPr wrap="none">
            <a:spAutoFit/>
          </a:bodyPr>
          <a:lstStyle/>
          <a:p>
            <a:r>
              <a:rPr lang="en-US" altLang="zh-CN" sz="2400" dirty="0">
                <a:solidFill>
                  <a:srgbClr val="4F81BD"/>
                </a:solidFill>
                <a:latin typeface="Verdana" panose="020B0604030504040204" pitchFamily="34" charset="0"/>
                <a:ea typeface="Verdana" panose="020B0604030504040204" pitchFamily="34" charset="0"/>
              </a:rPr>
              <a:t>Case study: TACK</a:t>
            </a:r>
          </a:p>
        </p:txBody>
      </p:sp>
      <p:sp>
        <p:nvSpPr>
          <p:cNvPr id="2" name="幻灯片编号占位符 1"/>
          <p:cNvSpPr>
            <a:spLocks noGrp="1"/>
          </p:cNvSpPr>
          <p:nvPr>
            <p:ph type="sldNum" sz="quarter" idx="12"/>
          </p:nvPr>
        </p:nvSpPr>
        <p:spPr/>
        <p:txBody>
          <a:bodyPr/>
          <a:lstStyle/>
          <a:p>
            <a:fld id="{3AC99A5B-5B03-425B-9284-2F10A88898BE}" type="slidenum">
              <a:rPr lang="en-US" smtClean="0"/>
              <a:t>17</a:t>
            </a:fld>
            <a:endParaRPr lang="en-US"/>
          </a:p>
        </p:txBody>
      </p:sp>
    </p:spTree>
    <p:extLst>
      <p:ext uri="{BB962C8B-B14F-4D97-AF65-F5344CB8AC3E}">
        <p14:creationId xmlns:p14="http://schemas.microsoft.com/office/powerpoint/2010/main" val="3926320443"/>
      </p:ext>
    </p:extLst>
  </p:cSld>
  <p:clrMapOvr>
    <a:masterClrMapping/>
  </p:clrMapOvr>
  <mc:AlternateContent xmlns:mc="http://schemas.openxmlformats.org/markup-compatibility/2006" xmlns:p14="http://schemas.microsoft.com/office/powerpoint/2010/main">
    <mc:Choice Requires="p14">
      <p:transition p14:dur="0" advTm="28488"/>
    </mc:Choice>
    <mc:Fallback xmlns="">
      <p:transition advTm="284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lstStyle/>
          <a:p>
            <a:r>
              <a:rPr lang="en-US" altLang="zh-CN" b="1" dirty="0"/>
              <a:t>Biased round-trip timing</a:t>
            </a:r>
            <a:endParaRPr lang="zh-CN" altLang="en-US" b="1" dirty="0"/>
          </a:p>
        </p:txBody>
      </p:sp>
      <p:sp>
        <p:nvSpPr>
          <p:cNvPr id="44" name="矩形 43"/>
          <p:cNvSpPr/>
          <p:nvPr/>
        </p:nvSpPr>
        <p:spPr>
          <a:xfrm>
            <a:off x="2364325" y="5517232"/>
            <a:ext cx="7208127" cy="461665"/>
          </a:xfrm>
          <a:prstGeom prst="rect">
            <a:avLst/>
          </a:prstGeom>
        </p:spPr>
        <p:txBody>
          <a:bodyPr wrap="none">
            <a:spAutoFit/>
          </a:bodyPr>
          <a:lstStyle/>
          <a:p>
            <a:r>
              <a:rPr lang="zh-CN" altLang="en-US" sz="2400" dirty="0">
                <a:solidFill>
                  <a:srgbClr val="4F81BD"/>
                </a:solidFill>
                <a:latin typeface="Verdana" panose="020B0604030504040204" pitchFamily="34" charset="0"/>
                <a:ea typeface="Verdana" panose="020B0604030504040204" pitchFamily="34" charset="0"/>
              </a:rPr>
              <a:t> TACK-based round-trip timing: </a:t>
            </a:r>
            <a:r>
              <a:rPr lang="en-US" altLang="zh-CN" sz="2400" dirty="0" smtClean="0">
                <a:solidFill>
                  <a:srgbClr val="4F81BD"/>
                </a:solidFill>
                <a:latin typeface="Verdana" panose="020B0604030504040204" pitchFamily="34" charset="0"/>
                <a:ea typeface="Verdana" panose="020B0604030504040204" pitchFamily="34" charset="0"/>
              </a:rPr>
              <a:t>A</a:t>
            </a:r>
            <a:r>
              <a:rPr lang="zh-CN" altLang="en-US" sz="2400" dirty="0" smtClean="0">
                <a:solidFill>
                  <a:srgbClr val="4F81BD"/>
                </a:solidFill>
                <a:latin typeface="Verdana" panose="020B0604030504040204" pitchFamily="34" charset="0"/>
                <a:ea typeface="Verdana" panose="020B0604030504040204" pitchFamily="34" charset="0"/>
              </a:rPr>
              <a:t> </a:t>
            </a:r>
            <a:r>
              <a:rPr lang="zh-CN" altLang="en-US" sz="2400" dirty="0">
                <a:solidFill>
                  <a:srgbClr val="4F81BD"/>
                </a:solidFill>
                <a:latin typeface="Verdana" panose="020B0604030504040204" pitchFamily="34" charset="0"/>
                <a:ea typeface="Verdana" panose="020B0604030504040204" pitchFamily="34" charset="0"/>
              </a:rPr>
              <a:t>case study </a:t>
            </a:r>
          </a:p>
        </p:txBody>
      </p:sp>
      <p:pic>
        <p:nvPicPr>
          <p:cNvPr id="6" name="图片 5"/>
          <p:cNvPicPr>
            <a:picLocks noChangeAspect="1"/>
          </p:cNvPicPr>
          <p:nvPr/>
        </p:nvPicPr>
        <p:blipFill rotWithShape="1">
          <a:blip r:embed="rId4"/>
          <a:srcRect l="34213" r="34350"/>
          <a:stretch/>
        </p:blipFill>
        <p:spPr>
          <a:xfrm>
            <a:off x="4443454" y="2074595"/>
            <a:ext cx="3168353" cy="2880320"/>
          </a:xfrm>
          <a:prstGeom prst="rect">
            <a:avLst/>
          </a:prstGeom>
        </p:spPr>
      </p:pic>
      <p:pic>
        <p:nvPicPr>
          <p:cNvPr id="8" name="图片 7"/>
          <p:cNvPicPr>
            <a:picLocks noChangeAspect="1"/>
          </p:cNvPicPr>
          <p:nvPr/>
        </p:nvPicPr>
        <p:blipFill rotWithShape="1">
          <a:blip r:embed="rId4"/>
          <a:srcRect r="65704"/>
          <a:stretch/>
        </p:blipFill>
        <p:spPr>
          <a:xfrm>
            <a:off x="664994" y="2074595"/>
            <a:ext cx="3456384" cy="2880320"/>
          </a:xfrm>
          <a:prstGeom prst="rect">
            <a:avLst/>
          </a:prstGeom>
        </p:spPr>
      </p:pic>
      <p:pic>
        <p:nvPicPr>
          <p:cNvPr id="9" name="图片 8"/>
          <p:cNvPicPr>
            <a:picLocks noChangeAspect="1"/>
          </p:cNvPicPr>
          <p:nvPr/>
        </p:nvPicPr>
        <p:blipFill rotWithShape="1">
          <a:blip r:embed="rId4"/>
          <a:srcRect l="66227"/>
          <a:stretch/>
        </p:blipFill>
        <p:spPr>
          <a:xfrm>
            <a:off x="7933883" y="2074595"/>
            <a:ext cx="3403674" cy="2880320"/>
          </a:xfrm>
          <a:prstGeom prst="rect">
            <a:avLst/>
          </a:prstGeom>
        </p:spPr>
      </p:pic>
      <p:sp>
        <p:nvSpPr>
          <p:cNvPr id="2" name="幻灯片编号占位符 1"/>
          <p:cNvSpPr>
            <a:spLocks noGrp="1"/>
          </p:cNvSpPr>
          <p:nvPr>
            <p:ph type="sldNum" sz="quarter" idx="12"/>
          </p:nvPr>
        </p:nvSpPr>
        <p:spPr/>
        <p:txBody>
          <a:bodyPr/>
          <a:lstStyle/>
          <a:p>
            <a:fld id="{3AC99A5B-5B03-425B-9284-2F10A88898BE}" type="slidenum">
              <a:rPr lang="en-US" smtClean="0"/>
              <a:t>18</a:t>
            </a:fld>
            <a:endParaRPr lang="en-US"/>
          </a:p>
        </p:txBody>
      </p:sp>
    </p:spTree>
    <p:custDataLst>
      <p:tags r:id="rId1"/>
    </p:custDataLst>
    <p:extLst>
      <p:ext uri="{BB962C8B-B14F-4D97-AF65-F5344CB8AC3E}">
        <p14:creationId xmlns:p14="http://schemas.microsoft.com/office/powerpoint/2010/main" val="1864189808"/>
      </p:ext>
    </p:extLst>
  </p:cSld>
  <p:clrMapOvr>
    <a:masterClrMapping/>
  </p:clrMapOvr>
  <mc:AlternateContent xmlns:mc="http://schemas.openxmlformats.org/markup-compatibility/2006" xmlns:p14="http://schemas.microsoft.com/office/powerpoint/2010/main">
    <mc:Choice Requires="p14">
      <p:transition p14:dur="0" advTm="3249"/>
    </mc:Choice>
    <mc:Fallback xmlns="">
      <p:transition advTm="32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lstStyle/>
          <a:p>
            <a:r>
              <a:rPr lang="en-US" altLang="zh-CN" b="1" dirty="0"/>
              <a:t>Burst send pattern</a:t>
            </a:r>
            <a:endParaRPr lang="zh-CN" altLang="en-US" b="1" dirty="0"/>
          </a:p>
        </p:txBody>
      </p:sp>
      <p:sp>
        <p:nvSpPr>
          <p:cNvPr id="5" name="Rectangle 3"/>
          <p:cNvSpPr txBox="1">
            <a:spLocks noChangeArrowheads="1"/>
          </p:cNvSpPr>
          <p:nvPr/>
        </p:nvSpPr>
        <p:spPr bwMode="auto">
          <a:xfrm>
            <a:off x="454696" y="1362899"/>
            <a:ext cx="11737304" cy="57606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endParaRPr lang="en-US" altLang="zh-CN" sz="2400" b="0" kern="0" dirty="0">
              <a:latin typeface="微软雅黑" pitchFamily="34" charset="-122"/>
              <a:ea typeface="微软雅黑" pitchFamily="34" charset="-122"/>
            </a:endParaRPr>
          </a:p>
        </p:txBody>
      </p:sp>
      <p:sp>
        <p:nvSpPr>
          <p:cNvPr id="6" name="矩形 5"/>
          <p:cNvSpPr/>
          <p:nvPr/>
        </p:nvSpPr>
        <p:spPr>
          <a:xfrm>
            <a:off x="874402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 name="矩形 6"/>
          <p:cNvSpPr/>
          <p:nvPr/>
        </p:nvSpPr>
        <p:spPr>
          <a:xfrm>
            <a:off x="889585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904768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919951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935134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p:cNvSpPr/>
          <p:nvPr/>
        </p:nvSpPr>
        <p:spPr>
          <a:xfrm>
            <a:off x="950317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p:cNvSpPr/>
          <p:nvPr/>
        </p:nvSpPr>
        <p:spPr>
          <a:xfrm>
            <a:off x="9655012"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0172194" y="1662879"/>
            <a:ext cx="1768596" cy="8593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9579502" y="2826768"/>
            <a:ext cx="766557" cy="461665"/>
          </a:xfrm>
          <a:prstGeom prst="rect">
            <a:avLst/>
          </a:prstGeom>
        </p:spPr>
        <p:txBody>
          <a:bodyPr wrap="none">
            <a:spAutoFit/>
          </a:bodyPr>
          <a:lstStyle/>
          <a:p>
            <a:r>
              <a:rPr lang="en-US" altLang="zh-CN" dirty="0" smtClean="0"/>
              <a:t>time</a:t>
            </a:r>
            <a:endParaRPr lang="zh-CN" altLang="en-US" dirty="0"/>
          </a:p>
        </p:txBody>
      </p:sp>
      <p:grpSp>
        <p:nvGrpSpPr>
          <p:cNvPr id="15" name="组合 14"/>
          <p:cNvGrpSpPr/>
          <p:nvPr/>
        </p:nvGrpSpPr>
        <p:grpSpPr>
          <a:xfrm>
            <a:off x="3968951" y="2407020"/>
            <a:ext cx="287485" cy="423890"/>
            <a:chOff x="2857227" y="1845618"/>
            <a:chExt cx="287485" cy="423890"/>
          </a:xfrm>
        </p:grpSpPr>
        <p:sp>
          <p:nvSpPr>
            <p:cNvPr id="16" name="矩形 15"/>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矩形 16"/>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3600661" y="240287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725035" y="2407020"/>
            <a:ext cx="287485" cy="423890"/>
            <a:chOff x="2857227" y="1845618"/>
            <a:chExt cx="287485" cy="423890"/>
          </a:xfrm>
        </p:grpSpPr>
        <p:sp>
          <p:nvSpPr>
            <p:cNvPr id="20" name="矩形 19"/>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5481119" y="2407020"/>
            <a:ext cx="287485" cy="423890"/>
            <a:chOff x="2857227" y="1845618"/>
            <a:chExt cx="287485" cy="423890"/>
          </a:xfrm>
        </p:grpSpPr>
        <p:sp>
          <p:nvSpPr>
            <p:cNvPr id="23" name="矩形 22"/>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矩形 23"/>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237203" y="2407020"/>
            <a:ext cx="287485" cy="423890"/>
            <a:chOff x="2857227" y="1845618"/>
            <a:chExt cx="287485" cy="423890"/>
          </a:xfrm>
        </p:grpSpPr>
        <p:sp>
          <p:nvSpPr>
            <p:cNvPr id="26" name="矩形 25"/>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矩形 26"/>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993287" y="2407020"/>
            <a:ext cx="287485" cy="423890"/>
            <a:chOff x="2857227" y="1845618"/>
            <a:chExt cx="287485" cy="423890"/>
          </a:xfrm>
        </p:grpSpPr>
        <p:sp>
          <p:nvSpPr>
            <p:cNvPr id="29" name="矩形 28"/>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矩形 29"/>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749371" y="2407020"/>
            <a:ext cx="287485" cy="423890"/>
            <a:chOff x="2857227" y="1845618"/>
            <a:chExt cx="287485" cy="423890"/>
          </a:xfrm>
        </p:grpSpPr>
        <p:sp>
          <p:nvSpPr>
            <p:cNvPr id="32" name="矩形 31"/>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3" name="矩形 32"/>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505455" y="2407020"/>
            <a:ext cx="287485" cy="423890"/>
            <a:chOff x="2857227" y="1845618"/>
            <a:chExt cx="287485" cy="423890"/>
          </a:xfrm>
        </p:grpSpPr>
        <p:sp>
          <p:nvSpPr>
            <p:cNvPr id="35" name="矩形 34"/>
            <p:cNvSpPr/>
            <p:nvPr/>
          </p:nvSpPr>
          <p:spPr>
            <a:xfrm>
              <a:off x="2857227" y="1845618"/>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矩形 35"/>
            <p:cNvSpPr/>
            <p:nvPr/>
          </p:nvSpPr>
          <p:spPr>
            <a:xfrm>
              <a:off x="3000696" y="1845618"/>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3824935" y="1902964"/>
            <a:ext cx="554960" cy="307777"/>
          </a:xfrm>
          <a:prstGeom prst="rect">
            <a:avLst/>
          </a:prstGeom>
        </p:spPr>
        <p:txBody>
          <a:bodyPr wrap="none">
            <a:spAutoFit/>
          </a:bodyPr>
          <a:lstStyle/>
          <a:p>
            <a:r>
              <a:rPr lang="en-US" altLang="zh-CN" sz="1400" dirty="0" smtClean="0"/>
              <a:t>ACK</a:t>
            </a:r>
            <a:endParaRPr lang="zh-CN" altLang="en-US" sz="1400" dirty="0"/>
          </a:p>
        </p:txBody>
      </p:sp>
      <p:cxnSp>
        <p:nvCxnSpPr>
          <p:cNvPr id="38" name="直接箭头连接符 37"/>
          <p:cNvCxnSpPr>
            <a:stCxn id="37" idx="2"/>
            <a:endCxn id="16" idx="0"/>
          </p:cNvCxnSpPr>
          <p:nvPr/>
        </p:nvCxnSpPr>
        <p:spPr>
          <a:xfrm flipH="1">
            <a:off x="4040959" y="2210741"/>
            <a:ext cx="61456" cy="19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400999" y="1902964"/>
            <a:ext cx="1140056" cy="307777"/>
          </a:xfrm>
          <a:prstGeom prst="rect">
            <a:avLst/>
          </a:prstGeom>
        </p:spPr>
        <p:txBody>
          <a:bodyPr wrap="none">
            <a:spAutoFit/>
          </a:bodyPr>
          <a:lstStyle/>
          <a:p>
            <a:r>
              <a:rPr lang="en-US" altLang="zh-CN" sz="1400" dirty="0" smtClean="0"/>
              <a:t>Data packet</a:t>
            </a:r>
            <a:endParaRPr lang="zh-CN" altLang="en-US" sz="1400" dirty="0"/>
          </a:p>
        </p:txBody>
      </p:sp>
      <p:cxnSp>
        <p:nvCxnSpPr>
          <p:cNvPr id="40" name="直接箭头连接符 39"/>
          <p:cNvCxnSpPr>
            <a:stCxn id="39" idx="2"/>
            <a:endCxn id="21" idx="0"/>
          </p:cNvCxnSpPr>
          <p:nvPr/>
        </p:nvCxnSpPr>
        <p:spPr>
          <a:xfrm flipH="1">
            <a:off x="4940512" y="2210741"/>
            <a:ext cx="30515" cy="19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左大括号 40"/>
          <p:cNvSpPr/>
          <p:nvPr/>
        </p:nvSpPr>
        <p:spPr>
          <a:xfrm rot="5400000">
            <a:off x="6569739" y="1867786"/>
            <a:ext cx="378498" cy="7566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6188960" y="1758343"/>
            <a:ext cx="1191352" cy="307777"/>
          </a:xfrm>
          <a:prstGeom prst="rect">
            <a:avLst/>
          </a:prstGeom>
        </p:spPr>
        <p:txBody>
          <a:bodyPr wrap="none">
            <a:spAutoFit/>
          </a:bodyPr>
          <a:lstStyle/>
          <a:p>
            <a:r>
              <a:rPr lang="en-US" altLang="zh-CN" sz="1400" dirty="0" smtClean="0"/>
              <a:t>ACK Interval</a:t>
            </a:r>
            <a:endParaRPr lang="zh-CN" altLang="en-US" sz="1400" dirty="0"/>
          </a:p>
        </p:txBody>
      </p:sp>
      <p:cxnSp>
        <p:nvCxnSpPr>
          <p:cNvPr id="45" name="直接箭头连接符 44"/>
          <p:cNvCxnSpPr/>
          <p:nvPr/>
        </p:nvCxnSpPr>
        <p:spPr>
          <a:xfrm>
            <a:off x="3501812" y="2839068"/>
            <a:ext cx="6515811"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9579502" y="4929662"/>
            <a:ext cx="766557" cy="461665"/>
          </a:xfrm>
          <a:prstGeom prst="rect">
            <a:avLst/>
          </a:prstGeom>
        </p:spPr>
        <p:txBody>
          <a:bodyPr wrap="none">
            <a:spAutoFit/>
          </a:bodyPr>
          <a:lstStyle/>
          <a:p>
            <a:r>
              <a:rPr lang="en-US" altLang="zh-CN" dirty="0" smtClean="0"/>
              <a:t>time</a:t>
            </a:r>
            <a:endParaRPr lang="zh-CN" altLang="en-US" dirty="0"/>
          </a:p>
        </p:txBody>
      </p:sp>
      <p:sp>
        <p:nvSpPr>
          <p:cNvPr id="47" name="矩形 46"/>
          <p:cNvSpPr/>
          <p:nvPr/>
        </p:nvSpPr>
        <p:spPr>
          <a:xfrm>
            <a:off x="3600661" y="4505772"/>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矩形 47"/>
          <p:cNvSpPr/>
          <p:nvPr/>
        </p:nvSpPr>
        <p:spPr>
          <a:xfrm>
            <a:off x="3772809" y="2854010"/>
            <a:ext cx="654346" cy="307777"/>
          </a:xfrm>
          <a:prstGeom prst="rect">
            <a:avLst/>
          </a:prstGeom>
        </p:spPr>
        <p:txBody>
          <a:bodyPr wrap="none">
            <a:spAutoFit/>
          </a:bodyPr>
          <a:lstStyle/>
          <a:p>
            <a:r>
              <a:rPr lang="en-US" altLang="zh-CN" sz="1400" dirty="0" smtClean="0"/>
              <a:t>ACK1</a:t>
            </a:r>
            <a:endParaRPr lang="zh-CN" altLang="en-US" sz="1400" dirty="0"/>
          </a:p>
        </p:txBody>
      </p:sp>
      <p:sp>
        <p:nvSpPr>
          <p:cNvPr id="49" name="矩形 48"/>
          <p:cNvSpPr/>
          <p:nvPr/>
        </p:nvSpPr>
        <p:spPr>
          <a:xfrm>
            <a:off x="4535364" y="2854010"/>
            <a:ext cx="654346" cy="307777"/>
          </a:xfrm>
          <a:prstGeom prst="rect">
            <a:avLst/>
          </a:prstGeom>
        </p:spPr>
        <p:txBody>
          <a:bodyPr wrap="none">
            <a:spAutoFit/>
          </a:bodyPr>
          <a:lstStyle/>
          <a:p>
            <a:r>
              <a:rPr lang="en-US" altLang="zh-CN" sz="1400" dirty="0" smtClean="0"/>
              <a:t>ACK2</a:t>
            </a:r>
            <a:endParaRPr lang="zh-CN" altLang="en-US" sz="1400" dirty="0"/>
          </a:p>
        </p:txBody>
      </p:sp>
      <p:sp>
        <p:nvSpPr>
          <p:cNvPr id="50" name="矩形 49"/>
          <p:cNvSpPr/>
          <p:nvPr/>
        </p:nvSpPr>
        <p:spPr>
          <a:xfrm>
            <a:off x="6060474" y="2854010"/>
            <a:ext cx="654346" cy="307777"/>
          </a:xfrm>
          <a:prstGeom prst="rect">
            <a:avLst/>
          </a:prstGeom>
        </p:spPr>
        <p:txBody>
          <a:bodyPr wrap="none">
            <a:spAutoFit/>
          </a:bodyPr>
          <a:lstStyle/>
          <a:p>
            <a:r>
              <a:rPr lang="en-US" altLang="zh-CN" sz="1400" dirty="0" smtClean="0"/>
              <a:t>ACK4</a:t>
            </a:r>
            <a:endParaRPr lang="zh-CN" altLang="en-US" sz="1400" dirty="0"/>
          </a:p>
        </p:txBody>
      </p:sp>
      <p:sp>
        <p:nvSpPr>
          <p:cNvPr id="51" name="矩形 50"/>
          <p:cNvSpPr/>
          <p:nvPr/>
        </p:nvSpPr>
        <p:spPr>
          <a:xfrm>
            <a:off x="6823029" y="2854010"/>
            <a:ext cx="654346" cy="307777"/>
          </a:xfrm>
          <a:prstGeom prst="rect">
            <a:avLst/>
          </a:prstGeom>
        </p:spPr>
        <p:txBody>
          <a:bodyPr wrap="none">
            <a:spAutoFit/>
          </a:bodyPr>
          <a:lstStyle/>
          <a:p>
            <a:r>
              <a:rPr lang="en-US" altLang="zh-CN" sz="1400" dirty="0" smtClean="0"/>
              <a:t>ACK5</a:t>
            </a:r>
            <a:endParaRPr lang="zh-CN" altLang="en-US" sz="1400" dirty="0"/>
          </a:p>
        </p:txBody>
      </p:sp>
      <p:sp>
        <p:nvSpPr>
          <p:cNvPr id="52" name="矩形 51"/>
          <p:cNvSpPr/>
          <p:nvPr/>
        </p:nvSpPr>
        <p:spPr>
          <a:xfrm>
            <a:off x="7585585" y="2854010"/>
            <a:ext cx="654346" cy="307777"/>
          </a:xfrm>
          <a:prstGeom prst="rect">
            <a:avLst/>
          </a:prstGeom>
        </p:spPr>
        <p:txBody>
          <a:bodyPr wrap="none">
            <a:spAutoFit/>
          </a:bodyPr>
          <a:lstStyle/>
          <a:p>
            <a:r>
              <a:rPr lang="en-US" altLang="zh-CN" sz="1400" dirty="0" smtClean="0"/>
              <a:t>ACK6</a:t>
            </a:r>
            <a:endParaRPr lang="zh-CN" altLang="en-US" sz="1400" dirty="0"/>
          </a:p>
        </p:txBody>
      </p:sp>
      <p:sp>
        <p:nvSpPr>
          <p:cNvPr id="53" name="矩形 52"/>
          <p:cNvSpPr/>
          <p:nvPr/>
        </p:nvSpPr>
        <p:spPr>
          <a:xfrm>
            <a:off x="8348142" y="2854010"/>
            <a:ext cx="654346" cy="307777"/>
          </a:xfrm>
          <a:prstGeom prst="rect">
            <a:avLst/>
          </a:prstGeom>
        </p:spPr>
        <p:txBody>
          <a:bodyPr wrap="none">
            <a:spAutoFit/>
          </a:bodyPr>
          <a:lstStyle/>
          <a:p>
            <a:r>
              <a:rPr lang="en-US" altLang="zh-CN" sz="1400" dirty="0" smtClean="0"/>
              <a:t>ACK7</a:t>
            </a:r>
            <a:endParaRPr lang="zh-CN" altLang="en-US" sz="1400" dirty="0"/>
          </a:p>
        </p:txBody>
      </p:sp>
      <p:sp>
        <p:nvSpPr>
          <p:cNvPr id="54" name="矩形 53"/>
          <p:cNvSpPr/>
          <p:nvPr/>
        </p:nvSpPr>
        <p:spPr>
          <a:xfrm>
            <a:off x="5297919" y="2854010"/>
            <a:ext cx="654346" cy="307777"/>
          </a:xfrm>
          <a:prstGeom prst="rect">
            <a:avLst/>
          </a:prstGeom>
        </p:spPr>
        <p:txBody>
          <a:bodyPr wrap="none">
            <a:spAutoFit/>
          </a:bodyPr>
          <a:lstStyle/>
          <a:p>
            <a:r>
              <a:rPr lang="en-US" altLang="zh-CN" sz="1400" dirty="0" smtClean="0"/>
              <a:t>ACK3</a:t>
            </a:r>
            <a:endParaRPr lang="zh-CN" altLang="en-US" sz="1400" dirty="0"/>
          </a:p>
        </p:txBody>
      </p:sp>
      <p:grpSp>
        <p:nvGrpSpPr>
          <p:cNvPr id="55" name="组合 54"/>
          <p:cNvGrpSpPr/>
          <p:nvPr/>
        </p:nvGrpSpPr>
        <p:grpSpPr>
          <a:xfrm>
            <a:off x="3968951" y="4509914"/>
            <a:ext cx="1201885" cy="423890"/>
            <a:chOff x="2920538" y="4509914"/>
            <a:chExt cx="1201885" cy="423890"/>
          </a:xfrm>
        </p:grpSpPr>
        <p:sp>
          <p:nvSpPr>
            <p:cNvPr id="56" name="矩形 55"/>
            <p:cNvSpPr/>
            <p:nvPr/>
          </p:nvSpPr>
          <p:spPr>
            <a:xfrm>
              <a:off x="2920538" y="4509914"/>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矩形 56"/>
            <p:cNvSpPr/>
            <p:nvPr/>
          </p:nvSpPr>
          <p:spPr>
            <a:xfrm>
              <a:off x="30640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8" name="矩形 57"/>
            <p:cNvSpPr/>
            <p:nvPr/>
          </p:nvSpPr>
          <p:spPr>
            <a:xfrm>
              <a:off x="32164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9" name="矩形 58"/>
            <p:cNvSpPr/>
            <p:nvPr/>
          </p:nvSpPr>
          <p:spPr>
            <a:xfrm>
              <a:off x="33688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0" name="矩形 59"/>
            <p:cNvSpPr/>
            <p:nvPr/>
          </p:nvSpPr>
          <p:spPr>
            <a:xfrm>
              <a:off x="35212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矩形 60"/>
            <p:cNvSpPr/>
            <p:nvPr/>
          </p:nvSpPr>
          <p:spPr>
            <a:xfrm>
              <a:off x="36736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2" name="矩形 61"/>
            <p:cNvSpPr/>
            <p:nvPr/>
          </p:nvSpPr>
          <p:spPr>
            <a:xfrm>
              <a:off x="38260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3" name="矩形 62"/>
            <p:cNvSpPr/>
            <p:nvPr/>
          </p:nvSpPr>
          <p:spPr>
            <a:xfrm>
              <a:off x="3978407" y="4509914"/>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64" name="矩形 63"/>
          <p:cNvSpPr/>
          <p:nvPr/>
        </p:nvSpPr>
        <p:spPr>
          <a:xfrm>
            <a:off x="7537747" y="4513993"/>
            <a:ext cx="144016" cy="423890"/>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5" name="矩形 64"/>
          <p:cNvSpPr/>
          <p:nvPr/>
        </p:nvSpPr>
        <p:spPr>
          <a:xfrm>
            <a:off x="768121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6" name="矩形 65"/>
          <p:cNvSpPr/>
          <p:nvPr/>
        </p:nvSpPr>
        <p:spPr>
          <a:xfrm>
            <a:off x="783304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矩形 66"/>
          <p:cNvSpPr/>
          <p:nvPr/>
        </p:nvSpPr>
        <p:spPr>
          <a:xfrm>
            <a:off x="798487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8" name="矩形 67"/>
          <p:cNvSpPr/>
          <p:nvPr/>
        </p:nvSpPr>
        <p:spPr>
          <a:xfrm>
            <a:off x="813670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9" name="矩形 68"/>
          <p:cNvSpPr/>
          <p:nvPr/>
        </p:nvSpPr>
        <p:spPr>
          <a:xfrm>
            <a:off x="828853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0" name="矩形 69"/>
          <p:cNvSpPr/>
          <p:nvPr/>
        </p:nvSpPr>
        <p:spPr>
          <a:xfrm>
            <a:off x="844036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71" name="矩形 70"/>
          <p:cNvSpPr/>
          <p:nvPr/>
        </p:nvSpPr>
        <p:spPr>
          <a:xfrm>
            <a:off x="8592196" y="4513993"/>
            <a:ext cx="144016" cy="42389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72" name="直接箭头连接符 71"/>
          <p:cNvCxnSpPr/>
          <p:nvPr/>
        </p:nvCxnSpPr>
        <p:spPr>
          <a:xfrm>
            <a:off x="3501812" y="4941962"/>
            <a:ext cx="6515811"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3" name="左大括号 72"/>
          <p:cNvSpPr/>
          <p:nvPr/>
        </p:nvSpPr>
        <p:spPr>
          <a:xfrm rot="5400000">
            <a:off x="5702566" y="2523106"/>
            <a:ext cx="378498" cy="35788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矩形 73"/>
          <p:cNvSpPr/>
          <p:nvPr/>
        </p:nvSpPr>
        <p:spPr>
          <a:xfrm>
            <a:off x="5233491" y="3824748"/>
            <a:ext cx="1342633" cy="307777"/>
          </a:xfrm>
          <a:prstGeom prst="rect">
            <a:avLst/>
          </a:prstGeom>
        </p:spPr>
        <p:txBody>
          <a:bodyPr wrap="square">
            <a:spAutoFit/>
          </a:bodyPr>
          <a:lstStyle/>
          <a:p>
            <a:r>
              <a:rPr lang="en-US" altLang="zh-CN" sz="1400" dirty="0" smtClean="0"/>
              <a:t>ACK Interval</a:t>
            </a:r>
            <a:endParaRPr lang="zh-CN" altLang="en-US" sz="1400" dirty="0"/>
          </a:p>
        </p:txBody>
      </p:sp>
      <p:sp>
        <p:nvSpPr>
          <p:cNvPr id="75" name="矩形 74"/>
          <p:cNvSpPr/>
          <p:nvPr/>
        </p:nvSpPr>
        <p:spPr>
          <a:xfrm>
            <a:off x="3682482" y="5000455"/>
            <a:ext cx="750014" cy="307777"/>
          </a:xfrm>
          <a:prstGeom prst="rect">
            <a:avLst/>
          </a:prstGeom>
        </p:spPr>
        <p:txBody>
          <a:bodyPr wrap="none">
            <a:spAutoFit/>
          </a:bodyPr>
          <a:lstStyle/>
          <a:p>
            <a:r>
              <a:rPr lang="en-US" altLang="zh-CN" sz="1400" dirty="0" smtClean="0"/>
              <a:t>TACK1</a:t>
            </a:r>
            <a:endParaRPr lang="zh-CN" altLang="en-US" sz="1400" dirty="0"/>
          </a:p>
        </p:txBody>
      </p:sp>
      <p:sp>
        <p:nvSpPr>
          <p:cNvPr id="76" name="矩形 75"/>
          <p:cNvSpPr/>
          <p:nvPr/>
        </p:nvSpPr>
        <p:spPr>
          <a:xfrm>
            <a:off x="7953982" y="5011483"/>
            <a:ext cx="750014" cy="307777"/>
          </a:xfrm>
          <a:prstGeom prst="rect">
            <a:avLst/>
          </a:prstGeom>
        </p:spPr>
        <p:txBody>
          <a:bodyPr wrap="none">
            <a:spAutoFit/>
          </a:bodyPr>
          <a:lstStyle/>
          <a:p>
            <a:r>
              <a:rPr lang="en-US" altLang="zh-CN" sz="1400" dirty="0" smtClean="0"/>
              <a:t>TACK2</a:t>
            </a:r>
            <a:endParaRPr lang="zh-CN" altLang="en-US" sz="1400" dirty="0"/>
          </a:p>
        </p:txBody>
      </p:sp>
      <p:sp>
        <p:nvSpPr>
          <p:cNvPr id="77" name="矩形 76"/>
          <p:cNvSpPr/>
          <p:nvPr/>
        </p:nvSpPr>
        <p:spPr>
          <a:xfrm>
            <a:off x="778595" y="2246101"/>
            <a:ext cx="2118529" cy="461665"/>
          </a:xfrm>
          <a:prstGeom prst="rect">
            <a:avLst/>
          </a:prstGeom>
        </p:spPr>
        <p:txBody>
          <a:bodyPr wrap="none">
            <a:spAutoFit/>
          </a:bodyPr>
          <a:lstStyle/>
          <a:p>
            <a:r>
              <a:rPr lang="en-US" altLang="zh-CN" dirty="0" smtClean="0"/>
              <a:t>Frequent ACK</a:t>
            </a:r>
            <a:endParaRPr lang="zh-CN" altLang="en-US" dirty="0"/>
          </a:p>
        </p:txBody>
      </p:sp>
      <p:sp>
        <p:nvSpPr>
          <p:cNvPr id="78" name="矩形 77"/>
          <p:cNvSpPr/>
          <p:nvPr/>
        </p:nvSpPr>
        <p:spPr>
          <a:xfrm>
            <a:off x="768995" y="4467997"/>
            <a:ext cx="2272417" cy="461665"/>
          </a:xfrm>
          <a:prstGeom prst="rect">
            <a:avLst/>
          </a:prstGeom>
        </p:spPr>
        <p:txBody>
          <a:bodyPr wrap="none">
            <a:spAutoFit/>
          </a:bodyPr>
          <a:lstStyle/>
          <a:p>
            <a:r>
              <a:rPr lang="en-US" altLang="zh-CN" dirty="0" smtClean="0"/>
              <a:t>Infrequent ACK</a:t>
            </a:r>
            <a:endParaRPr lang="zh-CN" altLang="en-US" dirty="0"/>
          </a:p>
        </p:txBody>
      </p:sp>
      <p:sp>
        <p:nvSpPr>
          <p:cNvPr id="79" name="矩形 78"/>
          <p:cNvSpPr/>
          <p:nvPr/>
        </p:nvSpPr>
        <p:spPr>
          <a:xfrm>
            <a:off x="10572638" y="1848238"/>
            <a:ext cx="143176" cy="205343"/>
          </a:xfrm>
          <a:prstGeom prst="rect">
            <a:avLst/>
          </a:prstGeom>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0" name="矩形 79"/>
          <p:cNvSpPr/>
          <p:nvPr/>
        </p:nvSpPr>
        <p:spPr>
          <a:xfrm>
            <a:off x="10572638" y="2154678"/>
            <a:ext cx="143176" cy="205200"/>
          </a:xfrm>
          <a:prstGeom prst="rect">
            <a:avLst/>
          </a:prstGeom>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1" name="矩形 80"/>
          <p:cNvSpPr/>
          <p:nvPr/>
        </p:nvSpPr>
        <p:spPr>
          <a:xfrm>
            <a:off x="10715814" y="2094927"/>
            <a:ext cx="1140056" cy="307777"/>
          </a:xfrm>
          <a:prstGeom prst="rect">
            <a:avLst/>
          </a:prstGeom>
        </p:spPr>
        <p:txBody>
          <a:bodyPr wrap="none">
            <a:spAutoFit/>
          </a:bodyPr>
          <a:lstStyle/>
          <a:p>
            <a:r>
              <a:rPr lang="en-US" altLang="zh-CN" sz="1400" dirty="0" smtClean="0"/>
              <a:t>Data packet</a:t>
            </a:r>
            <a:endParaRPr lang="zh-CN" altLang="en-US" sz="1400" dirty="0"/>
          </a:p>
        </p:txBody>
      </p:sp>
      <p:sp>
        <p:nvSpPr>
          <p:cNvPr id="82" name="矩形 81"/>
          <p:cNvSpPr/>
          <p:nvPr/>
        </p:nvSpPr>
        <p:spPr>
          <a:xfrm>
            <a:off x="10737758" y="1787485"/>
            <a:ext cx="554960" cy="307777"/>
          </a:xfrm>
          <a:prstGeom prst="rect">
            <a:avLst/>
          </a:prstGeom>
        </p:spPr>
        <p:txBody>
          <a:bodyPr wrap="none">
            <a:spAutoFit/>
          </a:bodyPr>
          <a:lstStyle/>
          <a:p>
            <a:r>
              <a:rPr lang="en-US" altLang="zh-CN" sz="1400" dirty="0" smtClean="0"/>
              <a:t>ACK</a:t>
            </a:r>
            <a:endParaRPr lang="zh-CN" altLang="en-US" sz="1400" dirty="0"/>
          </a:p>
        </p:txBody>
      </p:sp>
      <p:sp>
        <p:nvSpPr>
          <p:cNvPr id="83" name="矩形 82"/>
          <p:cNvSpPr/>
          <p:nvPr/>
        </p:nvSpPr>
        <p:spPr>
          <a:xfrm>
            <a:off x="4561236" y="5464544"/>
            <a:ext cx="3193503" cy="461665"/>
          </a:xfrm>
          <a:prstGeom prst="rect">
            <a:avLst/>
          </a:prstGeom>
        </p:spPr>
        <p:txBody>
          <a:bodyPr wrap="none">
            <a:spAutoFit/>
          </a:bodyPr>
          <a:lstStyle/>
          <a:p>
            <a:r>
              <a:rPr lang="en-US" altLang="zh-CN" sz="2400" dirty="0">
                <a:solidFill>
                  <a:srgbClr val="4F81BD"/>
                </a:solidFill>
                <a:latin typeface="Verdana" panose="020B0604030504040204" pitchFamily="34" charset="0"/>
                <a:ea typeface="Verdana" panose="020B0604030504040204" pitchFamily="34" charset="0"/>
              </a:rPr>
              <a:t>Burst send pattern </a:t>
            </a:r>
            <a:endParaRPr lang="zh-CN" altLang="en-US" sz="2400" dirty="0">
              <a:solidFill>
                <a:srgbClr val="4F81BD"/>
              </a:solidFill>
              <a:latin typeface="Verdana" panose="020B0604030504040204" pitchFamily="34" charset="0"/>
              <a:ea typeface="Verdana" panose="020B0604030504040204" pitchFamily="34" charset="0"/>
            </a:endParaRPr>
          </a:p>
        </p:txBody>
      </p:sp>
      <p:sp>
        <p:nvSpPr>
          <p:cNvPr id="2" name="幻灯片编号占位符 1"/>
          <p:cNvSpPr>
            <a:spLocks noGrp="1"/>
          </p:cNvSpPr>
          <p:nvPr>
            <p:ph type="sldNum" sz="quarter" idx="12"/>
          </p:nvPr>
        </p:nvSpPr>
        <p:spPr/>
        <p:txBody>
          <a:bodyPr/>
          <a:lstStyle/>
          <a:p>
            <a:fld id="{3AC99A5B-5B03-425B-9284-2F10A88898BE}" type="slidenum">
              <a:rPr lang="en-US" smtClean="0"/>
              <a:t>19</a:t>
            </a:fld>
            <a:endParaRPr lang="en-US"/>
          </a:p>
        </p:txBody>
      </p:sp>
    </p:spTree>
    <p:extLst>
      <p:ext uri="{BB962C8B-B14F-4D97-AF65-F5344CB8AC3E}">
        <p14:creationId xmlns:p14="http://schemas.microsoft.com/office/powerpoint/2010/main" val="2139383079"/>
      </p:ext>
    </p:extLst>
  </p:cSld>
  <p:clrMapOvr>
    <a:masterClrMapping/>
  </p:clrMapOvr>
  <mc:AlternateContent xmlns:mc="http://schemas.openxmlformats.org/markup-compatibility/2006" xmlns:p14="http://schemas.microsoft.com/office/powerpoint/2010/main">
    <mc:Choice Requires="p14">
      <p:transition p14:dur="0" advTm="20758"/>
    </mc:Choice>
    <mc:Fallback xmlns="">
      <p:transition advTm="2075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79CF106-0351-457B-98B8-78CD77847C16}"/>
              </a:ext>
            </a:extLst>
          </p:cNvPr>
          <p:cNvSpPr>
            <a:spLocks noGrp="1"/>
          </p:cNvSpPr>
          <p:nvPr>
            <p:ph type="title"/>
          </p:nvPr>
        </p:nvSpPr>
        <p:spPr>
          <a:xfrm>
            <a:off x="2596734" y="172049"/>
            <a:ext cx="6696744" cy="1299808"/>
          </a:xfrm>
          <a:no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0000"/>
          </a:bodyPr>
          <a:lstStyle/>
          <a:p>
            <a:r>
              <a:rPr lang="en-US" altLang="zh-CN" b="1" dirty="0">
                <a:solidFill>
                  <a:schemeClr val="bg1"/>
                </a:solidFill>
                <a:latin typeface="Verdana" panose="020B0604030504040204" pitchFamily="34" charset="0"/>
                <a:ea typeface="Verdana" panose="020B0604030504040204" pitchFamily="34" charset="0"/>
                <a:cs typeface="Tahoma" panose="020B0604030504040204" pitchFamily="34" charset="0"/>
              </a:rPr>
              <a:t>High Speed Rails (HSRs)</a:t>
            </a:r>
            <a:endParaRPr lang="zh-CN" altLang="en-US" b="1" dirty="0">
              <a:solidFill>
                <a:schemeClr val="bg1"/>
              </a:solidFill>
              <a:latin typeface="Verdana" panose="020B0604030504040204" pitchFamily="34" charset="0"/>
              <a:cs typeface="Tahoma" panose="020B0604030504040204" pitchFamily="34" charset="0"/>
            </a:endParaRPr>
          </a:p>
        </p:txBody>
      </p:sp>
      <p:sp>
        <p:nvSpPr>
          <p:cNvPr id="50" name="标题 1"/>
          <p:cNvSpPr txBox="1">
            <a:spLocks/>
          </p:cNvSpPr>
          <p:nvPr/>
        </p:nvSpPr>
        <p:spPr>
          <a:xfrm>
            <a:off x="19744" y="274638"/>
            <a:ext cx="12172256"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200" kern="1200">
                <a:solidFill>
                  <a:schemeClr val="accent1"/>
                </a:solidFill>
                <a:latin typeface="Verdana" pitchFamily="34" charset="0"/>
                <a:ea typeface="Verdana" pitchFamily="34" charset="0"/>
                <a:cs typeface="Verdana" pitchFamily="34" charset="0"/>
              </a:defRPr>
            </a:lvl1pPr>
          </a:lstStyle>
          <a:p>
            <a:r>
              <a:rPr lang="en-US" altLang="zh-CN" b="1" dirty="0" smtClean="0">
                <a:cs typeface="Tahoma" panose="020B0604030504040204" pitchFamily="34" charset="0"/>
              </a:rPr>
              <a:t>Wireless </a:t>
            </a:r>
            <a:r>
              <a:rPr lang="en-US" altLang="zh-CN" b="1" dirty="0">
                <a:cs typeface="Tahoma" panose="020B0604030504040204" pitchFamily="34" charset="0"/>
              </a:rPr>
              <a:t>local area </a:t>
            </a:r>
            <a:r>
              <a:rPr lang="en-US" altLang="zh-CN" b="1" dirty="0" smtClean="0">
                <a:cs typeface="Tahoma" panose="020B0604030504040204" pitchFamily="34" charset="0"/>
              </a:rPr>
              <a:t>network (WLAN) </a:t>
            </a:r>
            <a:r>
              <a:rPr lang="en-US" altLang="zh-CN" b="1" dirty="0">
                <a:cs typeface="Tahoma" panose="020B0604030504040204" pitchFamily="34" charset="0"/>
              </a:rPr>
              <a:t>demands high throughput</a:t>
            </a:r>
          </a:p>
        </p:txBody>
      </p:sp>
      <p:grpSp>
        <p:nvGrpSpPr>
          <p:cNvPr id="10" name="组合 9"/>
          <p:cNvGrpSpPr/>
          <p:nvPr/>
        </p:nvGrpSpPr>
        <p:grpSpPr>
          <a:xfrm>
            <a:off x="4297044" y="1611363"/>
            <a:ext cx="1231383" cy="1169566"/>
            <a:chOff x="10404600" y="1942306"/>
            <a:chExt cx="1517549" cy="1446985"/>
          </a:xfrm>
        </p:grpSpPr>
        <p:grpSp>
          <p:nvGrpSpPr>
            <p:cNvPr id="68" name="组合 67"/>
            <p:cNvGrpSpPr/>
            <p:nvPr/>
          </p:nvGrpSpPr>
          <p:grpSpPr>
            <a:xfrm>
              <a:off x="10404600" y="1942306"/>
              <a:ext cx="1460500" cy="1306513"/>
              <a:chOff x="2236242" y="1888372"/>
              <a:chExt cx="1460500" cy="1306513"/>
            </a:xfrm>
          </p:grpSpPr>
          <p:sp>
            <p:nvSpPr>
              <p:cNvPr id="69" name="AutoShape 39"/>
              <p:cNvSpPr>
                <a:spLocks noChangeArrowheads="1"/>
              </p:cNvSpPr>
              <p:nvPr/>
            </p:nvSpPr>
            <p:spPr bwMode="auto">
              <a:xfrm>
                <a:off x="2236242" y="1888372"/>
                <a:ext cx="1460500" cy="1306513"/>
              </a:xfrm>
              <a:prstGeom prst="hexagon">
                <a:avLst>
                  <a:gd name="adj" fmla="val 28860"/>
                  <a:gd name="vf" fmla="val 115470"/>
                </a:avLst>
              </a:prstGeom>
              <a:noFill/>
              <a:ln w="9525">
                <a:noFill/>
                <a:miter lim="800000"/>
                <a:headEnd/>
                <a:tailEnd/>
              </a:ln>
              <a:effectLst>
                <a:prstShdw prst="shdw17" dist="17961" dir="2700000">
                  <a:srgbClr val="5E831A"/>
                </a:prstShdw>
              </a:effectLst>
            </p:spPr>
            <p:txBody>
              <a:bodyPr wrap="none" lIns="91422" tIns="45711" rIns="91422" bIns="45711" anchor="ctr"/>
              <a:lstStyle/>
              <a:p>
                <a:pPr>
                  <a:defRPr/>
                </a:pPr>
                <a:endParaRPr lang="zh-CN" altLang="zh-CN" sz="1600">
                  <a:latin typeface="Verdana" panose="020B0604030504040204" pitchFamily="34" charset="0"/>
                  <a:ea typeface="微软雅黑" panose="020B0503020204020204" pitchFamily="34" charset="-122"/>
                  <a:cs typeface="Tahoma" panose="020B0604030504040204" pitchFamily="34" charset="0"/>
                </a:endParaRPr>
              </a:p>
            </p:txBody>
          </p:sp>
          <p:sp>
            <p:nvSpPr>
              <p:cNvPr id="70" name="AutoShape 40"/>
              <p:cNvSpPr>
                <a:spLocks noChangeArrowheads="1"/>
              </p:cNvSpPr>
              <p:nvPr/>
            </p:nvSpPr>
            <p:spPr bwMode="auto">
              <a:xfrm>
                <a:off x="2374355" y="2098473"/>
                <a:ext cx="1181100" cy="932899"/>
              </a:xfrm>
              <a:prstGeom prst="hexagon">
                <a:avLst>
                  <a:gd name="adj" fmla="val 28986"/>
                  <a:gd name="vf" fmla="val 115470"/>
                </a:avLst>
              </a:prstGeom>
              <a:solidFill>
                <a:srgbClr val="009999"/>
              </a:solidFill>
              <a:ln w="19050">
                <a:noFill/>
                <a:prstDash val="sysDot"/>
                <a:miter lim="800000"/>
                <a:headEnd/>
                <a:tailEnd/>
              </a:ln>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a:solidFill>
                    <a:srgbClr val="000066"/>
                  </a:solidFill>
                  <a:latin typeface="Verdana" panose="020B0604030504040204" pitchFamily="34" charset="0"/>
                  <a:ea typeface="微软雅黑" panose="020B0503020204020204" pitchFamily="34" charset="-122"/>
                  <a:cs typeface="Tahoma" panose="020B0604030504040204" pitchFamily="34" charset="0"/>
                </a:endParaRPr>
              </a:p>
            </p:txBody>
          </p:sp>
          <p:sp>
            <p:nvSpPr>
              <p:cNvPr id="71" name="Rectangle 71"/>
              <p:cNvSpPr>
                <a:spLocks noChangeArrowheads="1"/>
              </p:cNvSpPr>
              <p:nvPr/>
            </p:nvSpPr>
            <p:spPr bwMode="auto">
              <a:xfrm>
                <a:off x="2638174" y="2263815"/>
                <a:ext cx="720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100 </a:t>
                </a:r>
              </a:p>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Mbps</a:t>
                </a:r>
                <a:endParaRPr lang="en-US" altLang="zh-CN" sz="1600" dirty="0">
                  <a:solidFill>
                    <a:schemeClr val="bg1"/>
                  </a:solidFill>
                  <a:latin typeface="Verdana" panose="020B0604030504040204" pitchFamily="34" charset="0"/>
                  <a:ea typeface="Verdana" panose="020B0604030504040204" pitchFamily="34" charset="0"/>
                  <a:cs typeface="Tahoma" panose="020B0604030504040204" pitchFamily="34" charset="0"/>
                </a:endParaRPr>
              </a:p>
            </p:txBody>
          </p:sp>
        </p:grpSp>
        <p:sp>
          <p:nvSpPr>
            <p:cNvPr id="82" name="内容占位符 2"/>
            <p:cNvSpPr txBox="1"/>
            <p:nvPr/>
          </p:nvSpPr>
          <p:spPr bwMode="auto">
            <a:xfrm rot="10800000" flipV="1">
              <a:off x="10428807" y="3112815"/>
              <a:ext cx="1493342" cy="276476"/>
            </a:xfrm>
            <a:prstGeom prst="rect">
              <a:avLst/>
            </a:prstGeom>
            <a:noFill/>
            <a:ln>
              <a:no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itchFamily="34" charset="0"/>
                <a:buChar char="•"/>
                <a:defRPr sz="2400" b="1"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chemeClr val="tx2"/>
                </a:buClr>
                <a:buFont typeface="Wingdings" pitchFamily="2" charset="2"/>
                <a:buChar char="Ø"/>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6pPr>
              <a:lvl7pPr marL="29718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7pPr>
              <a:lvl8pPr marL="34290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8pPr>
              <a:lvl9pPr marL="38862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9pPr>
            </a:lstStyle>
            <a:p>
              <a:pPr marL="0" indent="0" algn="ctr" eaLnBrk="1" fontAlgn="auto" hangingPunct="1">
                <a:spcAft>
                  <a:spcPts val="0"/>
                </a:spcAft>
                <a:buNone/>
              </a:pPr>
              <a:r>
                <a:rPr lang="en-US" altLang="zh-CN" sz="1800" b="0" dirty="0" smtClean="0">
                  <a:solidFill>
                    <a:srgbClr val="36363D"/>
                  </a:solidFill>
                  <a:latin typeface="Verdana" panose="020B0604030504040204" pitchFamily="34" charset="0"/>
                  <a:ea typeface="Verdana" panose="020B0604030504040204" pitchFamily="34" charset="0"/>
                  <a:cs typeface="Tahoma" panose="020B0604030504040204" pitchFamily="34" charset="0"/>
                </a:rPr>
                <a:t>Average</a:t>
              </a:r>
              <a:endParaRPr lang="en-US" altLang="zh-CN" sz="1800" b="0" dirty="0">
                <a:solidFill>
                  <a:srgbClr val="36363D"/>
                </a:solidFill>
                <a:latin typeface="Verdana" panose="020B0604030504040204" pitchFamily="34" charset="0"/>
                <a:ea typeface="Verdana" panose="020B0604030504040204" pitchFamily="34" charset="0"/>
                <a:cs typeface="Tahoma" panose="020B0604030504040204" pitchFamily="34" charset="0"/>
              </a:endParaRPr>
            </a:p>
          </p:txBody>
        </p:sp>
      </p:grpSp>
      <p:grpSp>
        <p:nvGrpSpPr>
          <p:cNvPr id="83" name="组合 82"/>
          <p:cNvGrpSpPr/>
          <p:nvPr/>
        </p:nvGrpSpPr>
        <p:grpSpPr>
          <a:xfrm>
            <a:off x="5515253" y="1611361"/>
            <a:ext cx="1231383" cy="1169566"/>
            <a:chOff x="10404600" y="1942306"/>
            <a:chExt cx="1517549" cy="1446986"/>
          </a:xfrm>
        </p:grpSpPr>
        <p:grpSp>
          <p:nvGrpSpPr>
            <p:cNvPr id="84" name="组合 83"/>
            <p:cNvGrpSpPr/>
            <p:nvPr/>
          </p:nvGrpSpPr>
          <p:grpSpPr>
            <a:xfrm>
              <a:off x="10404600" y="1942306"/>
              <a:ext cx="1460500" cy="1306513"/>
              <a:chOff x="2236242" y="1888372"/>
              <a:chExt cx="1460500" cy="1306513"/>
            </a:xfrm>
          </p:grpSpPr>
          <p:sp>
            <p:nvSpPr>
              <p:cNvPr id="86" name="AutoShape 39"/>
              <p:cNvSpPr>
                <a:spLocks noChangeArrowheads="1"/>
              </p:cNvSpPr>
              <p:nvPr/>
            </p:nvSpPr>
            <p:spPr bwMode="auto">
              <a:xfrm>
                <a:off x="2236242" y="1888372"/>
                <a:ext cx="1460500" cy="1306513"/>
              </a:xfrm>
              <a:prstGeom prst="hexagon">
                <a:avLst>
                  <a:gd name="adj" fmla="val 28860"/>
                  <a:gd name="vf" fmla="val 115470"/>
                </a:avLst>
              </a:prstGeom>
              <a:noFill/>
              <a:ln w="9525">
                <a:noFill/>
                <a:miter lim="800000"/>
                <a:headEnd/>
                <a:tailEnd/>
              </a:ln>
              <a:effectLst>
                <a:prstShdw prst="shdw17" dist="17961" dir="2700000">
                  <a:srgbClr val="5E831A"/>
                </a:prstShdw>
              </a:effectLst>
            </p:spPr>
            <p:txBody>
              <a:bodyPr wrap="none" lIns="91422" tIns="45711" rIns="91422" bIns="45711" anchor="ctr"/>
              <a:lstStyle/>
              <a:p>
                <a:pPr>
                  <a:defRPr/>
                </a:pPr>
                <a:endParaRPr lang="zh-CN" altLang="zh-CN" sz="1600">
                  <a:latin typeface="Verdana" panose="020B0604030504040204" pitchFamily="34" charset="0"/>
                  <a:ea typeface="微软雅黑" panose="020B0503020204020204" pitchFamily="34" charset="-122"/>
                  <a:cs typeface="Tahoma" panose="020B0604030504040204" pitchFamily="34" charset="0"/>
                </a:endParaRPr>
              </a:p>
            </p:txBody>
          </p:sp>
          <p:sp>
            <p:nvSpPr>
              <p:cNvPr id="87" name="AutoShape 40"/>
              <p:cNvSpPr>
                <a:spLocks noChangeArrowheads="1"/>
              </p:cNvSpPr>
              <p:nvPr/>
            </p:nvSpPr>
            <p:spPr bwMode="auto">
              <a:xfrm>
                <a:off x="2374355" y="2098473"/>
                <a:ext cx="1181100" cy="932899"/>
              </a:xfrm>
              <a:prstGeom prst="hexagon">
                <a:avLst>
                  <a:gd name="adj" fmla="val 28986"/>
                  <a:gd name="vf" fmla="val 115470"/>
                </a:avLst>
              </a:prstGeom>
              <a:solidFill>
                <a:srgbClr val="009999"/>
              </a:solidFill>
              <a:ln w="19050">
                <a:noFill/>
                <a:prstDash val="sysDot"/>
                <a:miter lim="800000"/>
                <a:headEnd/>
                <a:tailEnd/>
              </a:ln>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a:solidFill>
                    <a:srgbClr val="000066"/>
                  </a:solidFill>
                  <a:latin typeface="Verdana" panose="020B0604030504040204" pitchFamily="34" charset="0"/>
                  <a:ea typeface="微软雅黑" panose="020B0503020204020204" pitchFamily="34" charset="-122"/>
                  <a:cs typeface="Tahoma" panose="020B0604030504040204" pitchFamily="34" charset="0"/>
                </a:endParaRPr>
              </a:p>
            </p:txBody>
          </p:sp>
          <p:sp>
            <p:nvSpPr>
              <p:cNvPr id="88" name="Rectangle 71"/>
              <p:cNvSpPr>
                <a:spLocks noChangeArrowheads="1"/>
              </p:cNvSpPr>
              <p:nvPr/>
            </p:nvSpPr>
            <p:spPr bwMode="auto">
              <a:xfrm>
                <a:off x="2638174" y="2263815"/>
                <a:ext cx="720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200 </a:t>
                </a:r>
              </a:p>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Mbps</a:t>
                </a:r>
                <a:endParaRPr lang="en-US" altLang="zh-CN" sz="1600" dirty="0">
                  <a:solidFill>
                    <a:schemeClr val="bg1"/>
                  </a:solidFill>
                  <a:latin typeface="Verdana" panose="020B0604030504040204" pitchFamily="34" charset="0"/>
                  <a:ea typeface="Verdana" panose="020B0604030504040204" pitchFamily="34" charset="0"/>
                  <a:cs typeface="Tahoma" panose="020B0604030504040204" pitchFamily="34" charset="0"/>
                </a:endParaRPr>
              </a:p>
            </p:txBody>
          </p:sp>
        </p:grpSp>
        <p:sp>
          <p:nvSpPr>
            <p:cNvPr id="85" name="内容占位符 2"/>
            <p:cNvSpPr txBox="1"/>
            <p:nvPr/>
          </p:nvSpPr>
          <p:spPr bwMode="auto">
            <a:xfrm rot="10800000" flipV="1">
              <a:off x="10428807" y="3112816"/>
              <a:ext cx="1493342" cy="276476"/>
            </a:xfrm>
            <a:prstGeom prst="rect">
              <a:avLst/>
            </a:prstGeom>
            <a:noFill/>
            <a:ln>
              <a:no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itchFamily="34" charset="0"/>
                <a:buChar char="•"/>
                <a:defRPr sz="2400" b="1"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chemeClr val="tx2"/>
                </a:buClr>
                <a:buFont typeface="Wingdings" pitchFamily="2" charset="2"/>
                <a:buChar char="Ø"/>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6pPr>
              <a:lvl7pPr marL="29718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7pPr>
              <a:lvl8pPr marL="34290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8pPr>
              <a:lvl9pPr marL="38862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9pPr>
            </a:lstStyle>
            <a:p>
              <a:pPr marL="0" indent="0" algn="ctr" eaLnBrk="1" fontAlgn="auto" hangingPunct="1">
                <a:spcAft>
                  <a:spcPts val="0"/>
                </a:spcAft>
                <a:buNone/>
              </a:pPr>
              <a:r>
                <a:rPr lang="en-US" altLang="zh-CN" sz="1800" b="0" dirty="0" smtClean="0">
                  <a:solidFill>
                    <a:srgbClr val="36363D"/>
                  </a:solidFill>
                  <a:latin typeface="Verdana" panose="020B0604030504040204" pitchFamily="34" charset="0"/>
                  <a:ea typeface="Verdana" panose="020B0604030504040204" pitchFamily="34" charset="0"/>
                  <a:cs typeface="Tahoma" panose="020B0604030504040204" pitchFamily="34" charset="0"/>
                </a:rPr>
                <a:t>Peek</a:t>
              </a:r>
              <a:endParaRPr lang="en-US" altLang="zh-CN" sz="1800" b="0" dirty="0">
                <a:solidFill>
                  <a:srgbClr val="36363D"/>
                </a:solidFill>
                <a:latin typeface="Verdana" panose="020B0604030504040204" pitchFamily="34" charset="0"/>
                <a:ea typeface="Verdana" panose="020B0604030504040204" pitchFamily="34" charset="0"/>
                <a:cs typeface="Tahoma" panose="020B0604030504040204" pitchFamily="34" charset="0"/>
              </a:endParaRPr>
            </a:p>
          </p:txBody>
        </p:sp>
      </p:grpSp>
      <p:grpSp>
        <p:nvGrpSpPr>
          <p:cNvPr id="89" name="组合 88"/>
          <p:cNvGrpSpPr/>
          <p:nvPr/>
        </p:nvGrpSpPr>
        <p:grpSpPr>
          <a:xfrm>
            <a:off x="6733461" y="1611361"/>
            <a:ext cx="1231383" cy="1169566"/>
            <a:chOff x="10404600" y="1942306"/>
            <a:chExt cx="1517549" cy="1446986"/>
          </a:xfrm>
        </p:grpSpPr>
        <p:grpSp>
          <p:nvGrpSpPr>
            <p:cNvPr id="90" name="组合 89"/>
            <p:cNvGrpSpPr/>
            <p:nvPr/>
          </p:nvGrpSpPr>
          <p:grpSpPr>
            <a:xfrm>
              <a:off x="10404600" y="1942306"/>
              <a:ext cx="1460500" cy="1306513"/>
              <a:chOff x="2236242" y="1888372"/>
              <a:chExt cx="1460500" cy="1306513"/>
            </a:xfrm>
          </p:grpSpPr>
          <p:sp>
            <p:nvSpPr>
              <p:cNvPr id="92" name="AutoShape 39"/>
              <p:cNvSpPr>
                <a:spLocks noChangeArrowheads="1"/>
              </p:cNvSpPr>
              <p:nvPr/>
            </p:nvSpPr>
            <p:spPr bwMode="auto">
              <a:xfrm>
                <a:off x="2236242" y="1888372"/>
                <a:ext cx="1460500" cy="1306513"/>
              </a:xfrm>
              <a:prstGeom prst="hexagon">
                <a:avLst>
                  <a:gd name="adj" fmla="val 28860"/>
                  <a:gd name="vf" fmla="val 115470"/>
                </a:avLst>
              </a:prstGeom>
              <a:noFill/>
              <a:ln w="9525">
                <a:noFill/>
                <a:miter lim="800000"/>
                <a:headEnd/>
                <a:tailEnd/>
              </a:ln>
              <a:effectLst>
                <a:prstShdw prst="shdw17" dist="17961" dir="2700000">
                  <a:srgbClr val="5E831A"/>
                </a:prstShdw>
              </a:effectLst>
            </p:spPr>
            <p:txBody>
              <a:bodyPr wrap="none" lIns="91422" tIns="45711" rIns="91422" bIns="45711" anchor="ctr"/>
              <a:lstStyle/>
              <a:p>
                <a:pPr>
                  <a:defRPr/>
                </a:pPr>
                <a:endParaRPr lang="zh-CN" altLang="zh-CN" sz="1600">
                  <a:latin typeface="Verdana" panose="020B0604030504040204" pitchFamily="34" charset="0"/>
                  <a:ea typeface="微软雅黑" panose="020B0503020204020204" pitchFamily="34" charset="-122"/>
                  <a:cs typeface="Tahoma" panose="020B0604030504040204" pitchFamily="34" charset="0"/>
                </a:endParaRPr>
              </a:p>
            </p:txBody>
          </p:sp>
          <p:sp>
            <p:nvSpPr>
              <p:cNvPr id="93" name="AutoShape 40"/>
              <p:cNvSpPr>
                <a:spLocks noChangeArrowheads="1"/>
              </p:cNvSpPr>
              <p:nvPr/>
            </p:nvSpPr>
            <p:spPr bwMode="auto">
              <a:xfrm>
                <a:off x="2374355" y="2098473"/>
                <a:ext cx="1181100" cy="932899"/>
              </a:xfrm>
              <a:prstGeom prst="hexagon">
                <a:avLst>
                  <a:gd name="adj" fmla="val 28986"/>
                  <a:gd name="vf" fmla="val 115470"/>
                </a:avLst>
              </a:prstGeom>
              <a:solidFill>
                <a:srgbClr val="009999"/>
              </a:solidFill>
              <a:ln w="19050">
                <a:noFill/>
                <a:prstDash val="sysDot"/>
                <a:miter lim="800000"/>
                <a:headEnd/>
                <a:tailEnd/>
              </a:ln>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a:solidFill>
                    <a:srgbClr val="000066"/>
                  </a:solidFill>
                  <a:latin typeface="Verdana" panose="020B0604030504040204" pitchFamily="34" charset="0"/>
                  <a:ea typeface="微软雅黑" panose="020B0503020204020204" pitchFamily="34" charset="-122"/>
                  <a:cs typeface="Tahoma" panose="020B0604030504040204" pitchFamily="34" charset="0"/>
                </a:endParaRPr>
              </a:p>
            </p:txBody>
          </p:sp>
          <p:sp>
            <p:nvSpPr>
              <p:cNvPr id="94" name="Rectangle 71"/>
              <p:cNvSpPr>
                <a:spLocks noChangeArrowheads="1"/>
              </p:cNvSpPr>
              <p:nvPr/>
            </p:nvSpPr>
            <p:spPr bwMode="auto">
              <a:xfrm>
                <a:off x="2638174" y="2263815"/>
                <a:ext cx="720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500 </a:t>
                </a:r>
              </a:p>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Mbps</a:t>
                </a:r>
                <a:endParaRPr lang="en-US" altLang="zh-CN" sz="1600" dirty="0">
                  <a:solidFill>
                    <a:schemeClr val="bg1"/>
                  </a:solidFill>
                  <a:latin typeface="Verdana" panose="020B0604030504040204" pitchFamily="34" charset="0"/>
                  <a:ea typeface="Verdana" panose="020B0604030504040204" pitchFamily="34" charset="0"/>
                  <a:cs typeface="Tahoma" panose="020B0604030504040204" pitchFamily="34" charset="0"/>
                </a:endParaRPr>
              </a:p>
            </p:txBody>
          </p:sp>
        </p:grpSp>
        <p:sp>
          <p:nvSpPr>
            <p:cNvPr id="91" name="内容占位符 2"/>
            <p:cNvSpPr txBox="1"/>
            <p:nvPr/>
          </p:nvSpPr>
          <p:spPr bwMode="auto">
            <a:xfrm rot="10800000" flipV="1">
              <a:off x="10428807" y="3112816"/>
              <a:ext cx="1493342" cy="276476"/>
            </a:xfrm>
            <a:prstGeom prst="rect">
              <a:avLst/>
            </a:prstGeom>
            <a:noFill/>
            <a:ln>
              <a:no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itchFamily="34" charset="0"/>
                <a:buChar char="•"/>
                <a:defRPr sz="2400" b="1"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chemeClr val="tx2"/>
                </a:buClr>
                <a:buFont typeface="Wingdings" pitchFamily="2" charset="2"/>
                <a:buChar char="Ø"/>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6pPr>
              <a:lvl7pPr marL="29718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7pPr>
              <a:lvl8pPr marL="34290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8pPr>
              <a:lvl9pPr marL="38862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9pPr>
            </a:lstStyle>
            <a:p>
              <a:pPr marL="0" indent="0" algn="ctr" eaLnBrk="1" fontAlgn="auto" hangingPunct="1">
                <a:spcAft>
                  <a:spcPts val="0"/>
                </a:spcAft>
                <a:buNone/>
              </a:pPr>
              <a:r>
                <a:rPr lang="en-US" altLang="zh-CN" sz="1800" b="0" dirty="0" smtClean="0">
                  <a:solidFill>
                    <a:srgbClr val="36363D"/>
                  </a:solidFill>
                  <a:latin typeface="Verdana" panose="020B0604030504040204" pitchFamily="34" charset="0"/>
                  <a:ea typeface="Verdana" panose="020B0604030504040204" pitchFamily="34" charset="0"/>
                  <a:cs typeface="Tahoma" panose="020B0604030504040204" pitchFamily="34" charset="0"/>
                </a:rPr>
                <a:t>UHD VR</a:t>
              </a:r>
              <a:endParaRPr lang="en-US" altLang="zh-CN" sz="1800" b="0" dirty="0">
                <a:solidFill>
                  <a:srgbClr val="36363D"/>
                </a:solidFill>
                <a:latin typeface="Verdana" panose="020B0604030504040204" pitchFamily="34" charset="0"/>
                <a:ea typeface="Verdana" panose="020B0604030504040204" pitchFamily="34" charset="0"/>
                <a:cs typeface="Tahoma" panose="020B0604030504040204" pitchFamily="34" charset="0"/>
              </a:endParaRPr>
            </a:p>
          </p:txBody>
        </p:sp>
      </p:grpSp>
      <p:grpSp>
        <p:nvGrpSpPr>
          <p:cNvPr id="95" name="组合 94"/>
          <p:cNvGrpSpPr/>
          <p:nvPr/>
        </p:nvGrpSpPr>
        <p:grpSpPr>
          <a:xfrm>
            <a:off x="8903959" y="1611361"/>
            <a:ext cx="1231383" cy="1169566"/>
            <a:chOff x="10404600" y="1942306"/>
            <a:chExt cx="1517549" cy="1446986"/>
          </a:xfrm>
        </p:grpSpPr>
        <p:grpSp>
          <p:nvGrpSpPr>
            <p:cNvPr id="96" name="组合 95"/>
            <p:cNvGrpSpPr/>
            <p:nvPr/>
          </p:nvGrpSpPr>
          <p:grpSpPr>
            <a:xfrm>
              <a:off x="10404600" y="1942306"/>
              <a:ext cx="1460500" cy="1306513"/>
              <a:chOff x="2236242" y="1888372"/>
              <a:chExt cx="1460500" cy="1306513"/>
            </a:xfrm>
          </p:grpSpPr>
          <p:sp>
            <p:nvSpPr>
              <p:cNvPr id="98" name="AutoShape 39"/>
              <p:cNvSpPr>
                <a:spLocks noChangeArrowheads="1"/>
              </p:cNvSpPr>
              <p:nvPr/>
            </p:nvSpPr>
            <p:spPr bwMode="auto">
              <a:xfrm>
                <a:off x="2236242" y="1888372"/>
                <a:ext cx="1460500" cy="1306513"/>
              </a:xfrm>
              <a:prstGeom prst="hexagon">
                <a:avLst>
                  <a:gd name="adj" fmla="val 28860"/>
                  <a:gd name="vf" fmla="val 115470"/>
                </a:avLst>
              </a:prstGeom>
              <a:noFill/>
              <a:ln w="9525">
                <a:noFill/>
                <a:miter lim="800000"/>
                <a:headEnd/>
                <a:tailEnd/>
              </a:ln>
              <a:effectLst>
                <a:prstShdw prst="shdw17" dist="17961" dir="2700000">
                  <a:srgbClr val="5E831A"/>
                </a:prstShdw>
              </a:effectLst>
            </p:spPr>
            <p:txBody>
              <a:bodyPr wrap="none" lIns="91422" tIns="45711" rIns="91422" bIns="45711" anchor="ctr"/>
              <a:lstStyle/>
              <a:p>
                <a:pPr>
                  <a:defRPr/>
                </a:pPr>
                <a:endParaRPr lang="zh-CN" altLang="zh-CN" sz="1600">
                  <a:latin typeface="Verdana" panose="020B0604030504040204" pitchFamily="34" charset="0"/>
                  <a:ea typeface="微软雅黑" panose="020B0503020204020204" pitchFamily="34" charset="-122"/>
                  <a:cs typeface="Tahoma" panose="020B0604030504040204" pitchFamily="34" charset="0"/>
                </a:endParaRPr>
              </a:p>
            </p:txBody>
          </p:sp>
          <p:sp>
            <p:nvSpPr>
              <p:cNvPr id="99" name="AutoShape 40"/>
              <p:cNvSpPr>
                <a:spLocks noChangeArrowheads="1"/>
              </p:cNvSpPr>
              <p:nvPr/>
            </p:nvSpPr>
            <p:spPr bwMode="auto">
              <a:xfrm>
                <a:off x="2374355" y="2098473"/>
                <a:ext cx="1181100" cy="932899"/>
              </a:xfrm>
              <a:prstGeom prst="hexagon">
                <a:avLst>
                  <a:gd name="adj" fmla="val 28986"/>
                  <a:gd name="vf" fmla="val 115470"/>
                </a:avLst>
              </a:prstGeom>
              <a:solidFill>
                <a:srgbClr val="009999"/>
              </a:solidFill>
              <a:ln w="19050">
                <a:noFill/>
                <a:prstDash val="sysDot"/>
                <a:miter lim="800000"/>
                <a:headEnd/>
                <a:tailEnd/>
              </a:ln>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a:solidFill>
                    <a:srgbClr val="000066"/>
                  </a:solidFill>
                  <a:latin typeface="Verdana" panose="020B0604030504040204" pitchFamily="34" charset="0"/>
                  <a:ea typeface="微软雅黑" panose="020B0503020204020204" pitchFamily="34" charset="-122"/>
                  <a:cs typeface="Tahoma" panose="020B0604030504040204" pitchFamily="34" charset="0"/>
                </a:endParaRPr>
              </a:p>
            </p:txBody>
          </p:sp>
          <p:sp>
            <p:nvSpPr>
              <p:cNvPr id="100" name="Rectangle 71"/>
              <p:cNvSpPr>
                <a:spLocks noChangeArrowheads="1"/>
              </p:cNvSpPr>
              <p:nvPr/>
            </p:nvSpPr>
            <p:spPr bwMode="auto">
              <a:xfrm>
                <a:off x="2638174" y="2263815"/>
                <a:ext cx="720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30</a:t>
                </a:r>
              </a:p>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Mbps</a:t>
                </a:r>
                <a:endParaRPr lang="en-US" altLang="zh-CN" sz="1600" dirty="0">
                  <a:solidFill>
                    <a:schemeClr val="bg1"/>
                  </a:solidFill>
                  <a:latin typeface="Verdana" panose="020B0604030504040204" pitchFamily="34" charset="0"/>
                  <a:ea typeface="Verdana" panose="020B0604030504040204" pitchFamily="34" charset="0"/>
                  <a:cs typeface="Tahoma" panose="020B0604030504040204" pitchFamily="34" charset="0"/>
                </a:endParaRPr>
              </a:p>
            </p:txBody>
          </p:sp>
        </p:grpSp>
        <p:sp>
          <p:nvSpPr>
            <p:cNvPr id="97" name="内容占位符 2"/>
            <p:cNvSpPr txBox="1"/>
            <p:nvPr/>
          </p:nvSpPr>
          <p:spPr bwMode="auto">
            <a:xfrm rot="10800000" flipV="1">
              <a:off x="10428807" y="3112816"/>
              <a:ext cx="1493342" cy="276476"/>
            </a:xfrm>
            <a:prstGeom prst="rect">
              <a:avLst/>
            </a:prstGeom>
            <a:noFill/>
            <a:ln>
              <a:no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itchFamily="34" charset="0"/>
                <a:buChar char="•"/>
                <a:defRPr sz="2400" b="1"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chemeClr val="tx2"/>
                </a:buClr>
                <a:buFont typeface="Wingdings" pitchFamily="2" charset="2"/>
                <a:buChar char="Ø"/>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6pPr>
              <a:lvl7pPr marL="29718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7pPr>
              <a:lvl8pPr marL="34290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8pPr>
              <a:lvl9pPr marL="38862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9pPr>
            </a:lstStyle>
            <a:p>
              <a:pPr marL="0" indent="0" algn="ctr" eaLnBrk="1" fontAlgn="auto" hangingPunct="1">
                <a:spcAft>
                  <a:spcPts val="0"/>
                </a:spcAft>
                <a:buNone/>
              </a:pPr>
              <a:r>
                <a:rPr lang="en-US" altLang="zh-CN" sz="1800" b="0" dirty="0" smtClean="0">
                  <a:solidFill>
                    <a:srgbClr val="36363D"/>
                  </a:solidFill>
                  <a:latin typeface="Verdana" panose="020B0604030504040204" pitchFamily="34" charset="0"/>
                  <a:ea typeface="Verdana" panose="020B0604030504040204" pitchFamily="34" charset="0"/>
                  <a:cs typeface="Tahoma" panose="020B0604030504040204" pitchFamily="34" charset="0"/>
                </a:rPr>
                <a:t>2018</a:t>
              </a:r>
              <a:endParaRPr lang="en-US" altLang="zh-CN" sz="1800" b="0" dirty="0">
                <a:solidFill>
                  <a:srgbClr val="36363D"/>
                </a:solidFill>
                <a:latin typeface="Verdana" panose="020B0604030504040204" pitchFamily="34" charset="0"/>
                <a:ea typeface="Verdana" panose="020B0604030504040204" pitchFamily="34" charset="0"/>
                <a:cs typeface="Tahoma" panose="020B0604030504040204" pitchFamily="34" charset="0"/>
              </a:endParaRPr>
            </a:p>
          </p:txBody>
        </p:sp>
      </p:grpSp>
      <p:grpSp>
        <p:nvGrpSpPr>
          <p:cNvPr id="101" name="组合 100"/>
          <p:cNvGrpSpPr/>
          <p:nvPr/>
        </p:nvGrpSpPr>
        <p:grpSpPr>
          <a:xfrm>
            <a:off x="10026502" y="1611361"/>
            <a:ext cx="1231383" cy="1169566"/>
            <a:chOff x="10404600" y="1942306"/>
            <a:chExt cx="1517549" cy="1446986"/>
          </a:xfrm>
        </p:grpSpPr>
        <p:grpSp>
          <p:nvGrpSpPr>
            <p:cNvPr id="102" name="组合 101"/>
            <p:cNvGrpSpPr/>
            <p:nvPr/>
          </p:nvGrpSpPr>
          <p:grpSpPr>
            <a:xfrm>
              <a:off x="10404600" y="1942306"/>
              <a:ext cx="1460500" cy="1306513"/>
              <a:chOff x="2236242" y="1888372"/>
              <a:chExt cx="1460500" cy="1306513"/>
            </a:xfrm>
          </p:grpSpPr>
          <p:sp>
            <p:nvSpPr>
              <p:cNvPr id="104" name="AutoShape 39"/>
              <p:cNvSpPr>
                <a:spLocks noChangeArrowheads="1"/>
              </p:cNvSpPr>
              <p:nvPr/>
            </p:nvSpPr>
            <p:spPr bwMode="auto">
              <a:xfrm>
                <a:off x="2236242" y="1888372"/>
                <a:ext cx="1460500" cy="1306513"/>
              </a:xfrm>
              <a:prstGeom prst="hexagon">
                <a:avLst>
                  <a:gd name="adj" fmla="val 28860"/>
                  <a:gd name="vf" fmla="val 115470"/>
                </a:avLst>
              </a:prstGeom>
              <a:noFill/>
              <a:ln w="9525">
                <a:noFill/>
                <a:miter lim="800000"/>
                <a:headEnd/>
                <a:tailEnd/>
              </a:ln>
              <a:effectLst>
                <a:prstShdw prst="shdw17" dist="17961" dir="2700000">
                  <a:srgbClr val="5E831A"/>
                </a:prstShdw>
              </a:effectLst>
            </p:spPr>
            <p:txBody>
              <a:bodyPr wrap="none" lIns="91422" tIns="45711" rIns="91422" bIns="45711" anchor="ctr"/>
              <a:lstStyle/>
              <a:p>
                <a:pPr>
                  <a:defRPr/>
                </a:pPr>
                <a:endParaRPr lang="zh-CN" altLang="zh-CN" sz="1600">
                  <a:latin typeface="Verdana" panose="020B0604030504040204" pitchFamily="34" charset="0"/>
                  <a:ea typeface="微软雅黑" panose="020B0503020204020204" pitchFamily="34" charset="-122"/>
                  <a:cs typeface="Tahoma" panose="020B0604030504040204" pitchFamily="34" charset="0"/>
                </a:endParaRPr>
              </a:p>
            </p:txBody>
          </p:sp>
          <p:sp>
            <p:nvSpPr>
              <p:cNvPr id="105" name="AutoShape 40"/>
              <p:cNvSpPr>
                <a:spLocks noChangeArrowheads="1"/>
              </p:cNvSpPr>
              <p:nvPr/>
            </p:nvSpPr>
            <p:spPr bwMode="auto">
              <a:xfrm>
                <a:off x="2374355" y="2098473"/>
                <a:ext cx="1181100" cy="932899"/>
              </a:xfrm>
              <a:prstGeom prst="hexagon">
                <a:avLst>
                  <a:gd name="adj" fmla="val 28986"/>
                  <a:gd name="vf" fmla="val 115470"/>
                </a:avLst>
              </a:prstGeom>
              <a:solidFill>
                <a:srgbClr val="009999"/>
              </a:solidFill>
              <a:ln w="19050">
                <a:noFill/>
                <a:prstDash val="sysDot"/>
                <a:miter lim="800000"/>
                <a:headEnd/>
                <a:tailEnd/>
              </a:ln>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a:solidFill>
                    <a:srgbClr val="000066"/>
                  </a:solidFill>
                  <a:latin typeface="Verdana" panose="020B0604030504040204" pitchFamily="34" charset="0"/>
                  <a:ea typeface="微软雅黑" panose="020B0503020204020204" pitchFamily="34" charset="-122"/>
                  <a:cs typeface="Tahoma" panose="020B0604030504040204" pitchFamily="34" charset="0"/>
                </a:endParaRPr>
              </a:p>
            </p:txBody>
          </p:sp>
          <p:sp>
            <p:nvSpPr>
              <p:cNvPr id="106" name="Rectangle 71"/>
              <p:cNvSpPr>
                <a:spLocks noChangeArrowheads="1"/>
              </p:cNvSpPr>
              <p:nvPr/>
            </p:nvSpPr>
            <p:spPr bwMode="auto">
              <a:xfrm>
                <a:off x="2638174" y="2263815"/>
                <a:ext cx="7207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92</a:t>
                </a:r>
              </a:p>
              <a:p>
                <a:pPr algn="ctr"/>
                <a:r>
                  <a:rPr lang="en-US" altLang="zh-CN" sz="1600" dirty="0" smtClean="0">
                    <a:solidFill>
                      <a:schemeClr val="bg1"/>
                    </a:solidFill>
                    <a:latin typeface="Verdana" panose="020B0604030504040204" pitchFamily="34" charset="0"/>
                    <a:ea typeface="Verdana" panose="020B0604030504040204" pitchFamily="34" charset="0"/>
                    <a:cs typeface="Tahoma" panose="020B0604030504040204" pitchFamily="34" charset="0"/>
                  </a:rPr>
                  <a:t>Mbps</a:t>
                </a:r>
                <a:endParaRPr lang="en-US" altLang="zh-CN" sz="1600" dirty="0">
                  <a:solidFill>
                    <a:schemeClr val="bg1"/>
                  </a:solidFill>
                  <a:latin typeface="Verdana" panose="020B0604030504040204" pitchFamily="34" charset="0"/>
                  <a:ea typeface="Verdana" panose="020B0604030504040204" pitchFamily="34" charset="0"/>
                  <a:cs typeface="Tahoma" panose="020B0604030504040204" pitchFamily="34" charset="0"/>
                </a:endParaRPr>
              </a:p>
            </p:txBody>
          </p:sp>
        </p:grpSp>
        <p:sp>
          <p:nvSpPr>
            <p:cNvPr id="103" name="内容占位符 2"/>
            <p:cNvSpPr txBox="1"/>
            <p:nvPr/>
          </p:nvSpPr>
          <p:spPr bwMode="auto">
            <a:xfrm rot="10800000" flipV="1">
              <a:off x="10428807" y="3112816"/>
              <a:ext cx="1493342" cy="276476"/>
            </a:xfrm>
            <a:prstGeom prst="rect">
              <a:avLst/>
            </a:prstGeom>
            <a:noFill/>
            <a:ln>
              <a:noFill/>
            </a:ln>
          </p:spPr>
          <p:txBody>
            <a:bodyPr vert="horz" wrap="square" lIns="91440" tIns="45720" rIns="91440" bIns="45720" numCol="1" rtlCol="0" anchor="t" anchorCtr="0" compatLnSpc="1">
              <a:prstTxWarp prst="textNoShape">
                <a:avLst/>
              </a:prstTxWarp>
              <a:noAutofit/>
            </a:bodyPr>
            <a:lstStyle>
              <a:lvl1pPr marL="228600" indent="-228600" algn="l" rtl="0" eaLnBrk="0" fontAlgn="base" hangingPunct="0">
                <a:lnSpc>
                  <a:spcPct val="90000"/>
                </a:lnSpc>
                <a:spcBef>
                  <a:spcPts val="1000"/>
                </a:spcBef>
                <a:spcAft>
                  <a:spcPct val="0"/>
                </a:spcAft>
                <a:buFont typeface="Arial" pitchFamily="34" charset="0"/>
                <a:buChar char="•"/>
                <a:defRPr sz="2400" b="1"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chemeClr val="tx2"/>
                </a:buClr>
                <a:buFont typeface="Wingdings" pitchFamily="2" charset="2"/>
                <a:buChar char="Ø"/>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6pPr>
              <a:lvl7pPr marL="29718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7pPr>
              <a:lvl8pPr marL="34290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8pPr>
              <a:lvl9pPr marL="3886200" indent="-228600" algn="l" defTabSz="914400" rtl="0" eaLnBrk="1" fontAlgn="base" latinLnBrk="0" hangingPunct="1">
                <a:lnSpc>
                  <a:spcPct val="90000"/>
                </a:lnSpc>
                <a:spcBef>
                  <a:spcPts val="500"/>
                </a:spcBef>
                <a:spcAft>
                  <a:spcPct val="0"/>
                </a:spcAft>
                <a:buClr>
                  <a:schemeClr val="tx2"/>
                </a:buClr>
                <a:buFont typeface="Arial" pitchFamily="34" charset="0"/>
                <a:buChar char="•"/>
                <a:defRPr sz="1800" kern="1200">
                  <a:solidFill>
                    <a:schemeClr val="tx1"/>
                  </a:solidFill>
                  <a:latin typeface="+mn-lt"/>
                  <a:ea typeface="+mn-ea"/>
                  <a:cs typeface="+mn-cs"/>
                </a:defRPr>
              </a:lvl9pPr>
            </a:lstStyle>
            <a:p>
              <a:pPr marL="0" indent="0" algn="ctr" eaLnBrk="1" fontAlgn="auto" hangingPunct="1">
                <a:spcAft>
                  <a:spcPts val="0"/>
                </a:spcAft>
                <a:buNone/>
              </a:pPr>
              <a:r>
                <a:rPr lang="en-US" altLang="zh-CN" sz="1800" b="0" dirty="0" smtClean="0">
                  <a:solidFill>
                    <a:srgbClr val="36363D"/>
                  </a:solidFill>
                  <a:latin typeface="Verdana" panose="020B0604030504040204" pitchFamily="34" charset="0"/>
                  <a:ea typeface="Verdana" panose="020B0604030504040204" pitchFamily="34" charset="0"/>
                  <a:cs typeface="Tahoma" panose="020B0604030504040204" pitchFamily="34" charset="0"/>
                </a:rPr>
                <a:t>2023</a:t>
              </a:r>
              <a:endParaRPr lang="en-US" altLang="zh-CN" sz="1800" b="0" dirty="0">
                <a:solidFill>
                  <a:srgbClr val="36363D"/>
                </a:solidFill>
                <a:latin typeface="Verdana" panose="020B0604030504040204" pitchFamily="34" charset="0"/>
                <a:ea typeface="Verdana" panose="020B0604030504040204" pitchFamily="34" charset="0"/>
                <a:cs typeface="Tahoma" panose="020B0604030504040204" pitchFamily="34" charset="0"/>
              </a:endParaRPr>
            </a:p>
          </p:txBody>
        </p:sp>
      </p:grpSp>
      <p:grpSp>
        <p:nvGrpSpPr>
          <p:cNvPr id="107" name="Group 84"/>
          <p:cNvGrpSpPr>
            <a:grpSpLocks/>
          </p:cNvGrpSpPr>
          <p:nvPr/>
        </p:nvGrpSpPr>
        <p:grpSpPr bwMode="auto">
          <a:xfrm rot="10800000" flipH="1">
            <a:off x="3099475" y="1611362"/>
            <a:ext cx="692269" cy="4561864"/>
            <a:chOff x="3787" y="1423"/>
            <a:chExt cx="543" cy="1860"/>
          </a:xfrm>
        </p:grpSpPr>
        <p:sp>
          <p:nvSpPr>
            <p:cNvPr id="108" name="Freeform 85"/>
            <p:cNvSpPr>
              <a:spLocks/>
            </p:cNvSpPr>
            <p:nvPr/>
          </p:nvSpPr>
          <p:spPr bwMode="auto">
            <a:xfrm>
              <a:off x="3787" y="1423"/>
              <a:ext cx="407" cy="1085"/>
            </a:xfrm>
            <a:custGeom>
              <a:avLst/>
              <a:gdLst/>
              <a:ahLst/>
              <a:cxnLst>
                <a:cxn ang="0">
                  <a:pos x="27" y="26"/>
                </a:cxn>
                <a:cxn ang="0">
                  <a:pos x="0" y="0"/>
                </a:cxn>
                <a:cxn ang="0">
                  <a:pos x="0" y="25"/>
                </a:cxn>
                <a:cxn ang="0">
                  <a:pos x="27" y="35"/>
                </a:cxn>
                <a:cxn ang="0">
                  <a:pos x="27" y="26"/>
                </a:cxn>
              </a:cxnLst>
              <a:rect l="0" t="0" r="r" b="b"/>
              <a:pathLst>
                <a:path w="27" h="35">
                  <a:moveTo>
                    <a:pt x="27" y="26"/>
                  </a:moveTo>
                  <a:cubicBezTo>
                    <a:pt x="27" y="26"/>
                    <a:pt x="10" y="18"/>
                    <a:pt x="0" y="0"/>
                  </a:cubicBezTo>
                  <a:lnTo>
                    <a:pt x="0" y="25"/>
                  </a:lnTo>
                  <a:cubicBezTo>
                    <a:pt x="0" y="25"/>
                    <a:pt x="12" y="33"/>
                    <a:pt x="27" y="35"/>
                  </a:cubicBezTo>
                  <a:lnTo>
                    <a:pt x="27" y="26"/>
                  </a:lnTo>
                </a:path>
              </a:pathLst>
            </a:custGeom>
            <a:gradFill rotWithShape="1">
              <a:gsLst>
                <a:gs pos="0">
                  <a:srgbClr val="EAEAEA"/>
                </a:gs>
                <a:gs pos="100000">
                  <a:srgbClr val="969696"/>
                </a:gs>
              </a:gsLst>
              <a:lin ang="0" scaled="1"/>
            </a:gradFill>
            <a:ln w="9525" cap="flat" cmpd="sng">
              <a:noFill/>
              <a:prstDash val="solid"/>
              <a:round/>
              <a:headEnd/>
              <a:tailEnd/>
            </a:ln>
            <a:effectLst/>
          </p:spPr>
          <p:txBody>
            <a:bodyPr/>
            <a:lstStyle/>
            <a:p>
              <a:endParaRPr lang="zh-CN" altLang="en-US" sz="1900" dirty="0">
                <a:latin typeface="Verdana" panose="020B0604030504040204" pitchFamily="34" charset="0"/>
                <a:ea typeface="微软雅黑" pitchFamily="34" charset="-122"/>
                <a:cs typeface="Tahoma" panose="020B0604030504040204" pitchFamily="34" charset="0"/>
              </a:endParaRPr>
            </a:p>
          </p:txBody>
        </p:sp>
        <p:sp>
          <p:nvSpPr>
            <p:cNvPr id="109" name="Freeform 86"/>
            <p:cNvSpPr>
              <a:spLocks/>
            </p:cNvSpPr>
            <p:nvPr/>
          </p:nvSpPr>
          <p:spPr bwMode="auto">
            <a:xfrm>
              <a:off x="3787" y="2198"/>
              <a:ext cx="407" cy="1085"/>
            </a:xfrm>
            <a:custGeom>
              <a:avLst/>
              <a:gdLst/>
              <a:ahLst/>
              <a:cxnLst>
                <a:cxn ang="0">
                  <a:pos x="27" y="10"/>
                </a:cxn>
                <a:cxn ang="0">
                  <a:pos x="0" y="35"/>
                </a:cxn>
                <a:cxn ang="0">
                  <a:pos x="0" y="11"/>
                </a:cxn>
                <a:cxn ang="0">
                  <a:pos x="27" y="0"/>
                </a:cxn>
                <a:cxn ang="0">
                  <a:pos x="27" y="10"/>
                </a:cxn>
              </a:cxnLst>
              <a:rect l="0" t="0" r="r" b="b"/>
              <a:pathLst>
                <a:path w="27" h="35">
                  <a:moveTo>
                    <a:pt x="27" y="10"/>
                  </a:moveTo>
                  <a:cubicBezTo>
                    <a:pt x="27" y="10"/>
                    <a:pt x="10" y="17"/>
                    <a:pt x="0" y="35"/>
                  </a:cubicBezTo>
                  <a:lnTo>
                    <a:pt x="0" y="11"/>
                  </a:lnTo>
                  <a:cubicBezTo>
                    <a:pt x="0" y="11"/>
                    <a:pt x="12" y="3"/>
                    <a:pt x="27" y="0"/>
                  </a:cubicBezTo>
                  <a:lnTo>
                    <a:pt x="27" y="10"/>
                  </a:lnTo>
                </a:path>
              </a:pathLst>
            </a:custGeom>
            <a:gradFill rotWithShape="1">
              <a:gsLst>
                <a:gs pos="0">
                  <a:srgbClr val="EAEAEA"/>
                </a:gs>
                <a:gs pos="100000">
                  <a:srgbClr val="B2B2B2"/>
                </a:gs>
              </a:gsLst>
              <a:lin ang="0" scaled="1"/>
            </a:gradFill>
            <a:ln w="9525" cap="flat" cmpd="sng">
              <a:noFill/>
              <a:prstDash val="solid"/>
              <a:round/>
              <a:headEnd type="none" w="med" len="med"/>
              <a:tailEnd type="none" w="med" len="med"/>
            </a:ln>
            <a:effectLst/>
          </p:spPr>
          <p:txBody>
            <a:bodyPr/>
            <a:lstStyle/>
            <a:p>
              <a:endParaRPr lang="zh-CN" altLang="en-US" sz="1900" dirty="0">
                <a:latin typeface="Verdana" panose="020B0604030504040204" pitchFamily="34" charset="0"/>
                <a:ea typeface="微软雅黑" pitchFamily="34" charset="-122"/>
                <a:cs typeface="Tahoma" panose="020B0604030504040204" pitchFamily="34" charset="0"/>
              </a:endParaRPr>
            </a:p>
          </p:txBody>
        </p:sp>
        <p:sp>
          <p:nvSpPr>
            <p:cNvPr id="110" name="Freeform 87"/>
            <p:cNvSpPr>
              <a:spLocks/>
            </p:cNvSpPr>
            <p:nvPr/>
          </p:nvSpPr>
          <p:spPr bwMode="auto">
            <a:xfrm>
              <a:off x="3954" y="2229"/>
              <a:ext cx="240" cy="279"/>
            </a:xfrm>
            <a:custGeom>
              <a:avLst/>
              <a:gdLst/>
              <a:ahLst/>
              <a:cxnLst>
                <a:cxn ang="0">
                  <a:pos x="16" y="0"/>
                </a:cxn>
                <a:cxn ang="0">
                  <a:pos x="16" y="9"/>
                </a:cxn>
                <a:cxn ang="0">
                  <a:pos x="15" y="9"/>
                </a:cxn>
                <a:cxn ang="0">
                  <a:pos x="0" y="4"/>
                </a:cxn>
                <a:cxn ang="0">
                  <a:pos x="15" y="0"/>
                </a:cxn>
                <a:cxn ang="0">
                  <a:pos x="16" y="0"/>
                </a:cxn>
              </a:cxnLst>
              <a:rect l="0" t="0" r="r" b="b"/>
              <a:pathLst>
                <a:path w="16" h="9">
                  <a:moveTo>
                    <a:pt x="16" y="0"/>
                  </a:moveTo>
                  <a:lnTo>
                    <a:pt x="16" y="9"/>
                  </a:lnTo>
                  <a:cubicBezTo>
                    <a:pt x="16" y="9"/>
                    <a:pt x="16" y="9"/>
                    <a:pt x="15" y="9"/>
                  </a:cubicBezTo>
                  <a:cubicBezTo>
                    <a:pt x="9" y="8"/>
                    <a:pt x="4" y="6"/>
                    <a:pt x="0" y="4"/>
                  </a:cubicBezTo>
                  <a:cubicBezTo>
                    <a:pt x="4" y="2"/>
                    <a:pt x="9" y="0"/>
                    <a:pt x="15" y="0"/>
                  </a:cubicBezTo>
                  <a:cubicBezTo>
                    <a:pt x="16" y="0"/>
                    <a:pt x="16" y="0"/>
                    <a:pt x="16" y="0"/>
                  </a:cubicBezTo>
                </a:path>
              </a:pathLst>
            </a:custGeom>
            <a:gradFill rotWithShape="1">
              <a:gsLst>
                <a:gs pos="0">
                  <a:srgbClr val="EAEAEA"/>
                </a:gs>
                <a:gs pos="100000">
                  <a:srgbClr val="B2B2B2"/>
                </a:gs>
              </a:gsLst>
              <a:lin ang="0" scaled="1"/>
            </a:gradFill>
            <a:ln w="9525" cap="flat" cmpd="sng">
              <a:noFill/>
              <a:prstDash val="solid"/>
              <a:round/>
              <a:headEnd type="none" w="med" len="med"/>
              <a:tailEnd type="none" w="med" len="med"/>
            </a:ln>
            <a:effectLst/>
          </p:spPr>
          <p:txBody>
            <a:bodyPr/>
            <a:lstStyle/>
            <a:p>
              <a:endParaRPr lang="zh-CN" altLang="en-US" sz="1900" dirty="0">
                <a:latin typeface="Verdana" panose="020B0604030504040204" pitchFamily="34" charset="0"/>
                <a:ea typeface="微软雅黑" pitchFamily="34" charset="-122"/>
                <a:cs typeface="Tahoma" panose="020B0604030504040204" pitchFamily="34" charset="0"/>
              </a:endParaRPr>
            </a:p>
          </p:txBody>
        </p:sp>
        <p:sp>
          <p:nvSpPr>
            <p:cNvPr id="111" name="Freeform 88"/>
            <p:cNvSpPr>
              <a:spLocks/>
            </p:cNvSpPr>
            <p:nvPr/>
          </p:nvSpPr>
          <p:spPr bwMode="auto">
            <a:xfrm>
              <a:off x="4180" y="2043"/>
              <a:ext cx="150" cy="620"/>
            </a:xfrm>
            <a:custGeom>
              <a:avLst/>
              <a:gdLst/>
              <a:ahLst/>
              <a:cxnLst>
                <a:cxn ang="0">
                  <a:pos x="0" y="20"/>
                </a:cxn>
                <a:cxn ang="0">
                  <a:pos x="0" y="0"/>
                </a:cxn>
                <a:cxn ang="0">
                  <a:pos x="10" y="10"/>
                </a:cxn>
                <a:cxn ang="0">
                  <a:pos x="0" y="20"/>
                </a:cxn>
              </a:cxnLst>
              <a:rect l="0" t="0" r="r" b="b"/>
              <a:pathLst>
                <a:path w="10" h="20">
                  <a:moveTo>
                    <a:pt x="0" y="20"/>
                  </a:moveTo>
                  <a:lnTo>
                    <a:pt x="0" y="0"/>
                  </a:lnTo>
                  <a:lnTo>
                    <a:pt x="10" y="10"/>
                  </a:lnTo>
                  <a:lnTo>
                    <a:pt x="0" y="20"/>
                  </a:lnTo>
                </a:path>
              </a:pathLst>
            </a:custGeom>
            <a:gradFill rotWithShape="1">
              <a:gsLst>
                <a:gs pos="0">
                  <a:srgbClr val="EAEAEA"/>
                </a:gs>
                <a:gs pos="100000">
                  <a:srgbClr val="B2B2B2"/>
                </a:gs>
              </a:gsLst>
              <a:lin ang="0" scaled="1"/>
            </a:gradFill>
            <a:ln w="9525" cap="flat" cmpd="sng">
              <a:noFill/>
              <a:prstDash val="solid"/>
              <a:round/>
              <a:headEnd type="none" w="med" len="med"/>
              <a:tailEnd type="none" w="med" len="med"/>
            </a:ln>
            <a:effectLst/>
          </p:spPr>
          <p:txBody>
            <a:bodyPr/>
            <a:lstStyle/>
            <a:p>
              <a:endParaRPr lang="zh-CN" altLang="en-US" sz="1900" dirty="0">
                <a:latin typeface="Verdana" panose="020B0604030504040204" pitchFamily="34" charset="0"/>
                <a:ea typeface="微软雅黑" pitchFamily="34" charset="-122"/>
                <a:cs typeface="Tahoma" panose="020B0604030504040204" pitchFamily="34" charset="0"/>
              </a:endParaRPr>
            </a:p>
          </p:txBody>
        </p:sp>
      </p:grpSp>
      <p:pic>
        <p:nvPicPr>
          <p:cNvPr id="112" name="图片 111"/>
          <p:cNvPicPr>
            <a:picLocks noChangeAspect="1"/>
          </p:cNvPicPr>
          <p:nvPr/>
        </p:nvPicPr>
        <p:blipFill>
          <a:blip r:embed="rId3"/>
          <a:stretch>
            <a:fillRect/>
          </a:stretch>
        </p:blipFill>
        <p:spPr>
          <a:xfrm>
            <a:off x="8062849" y="1873298"/>
            <a:ext cx="674756" cy="749368"/>
          </a:xfrm>
          <a:prstGeom prst="rect">
            <a:avLst/>
          </a:prstGeom>
        </p:spPr>
      </p:pic>
      <p:graphicFrame>
        <p:nvGraphicFramePr>
          <p:cNvPr id="49" name="表格 48">
            <a:extLst>
              <a:ext uri="{FF2B5EF4-FFF2-40B4-BE49-F238E27FC236}">
                <a16:creationId xmlns:a16="http://schemas.microsoft.com/office/drawing/2014/main" xmlns="" id="{A0C37414-7276-C047-91BC-29308E52836A}"/>
              </a:ext>
            </a:extLst>
          </p:cNvPr>
          <p:cNvGraphicFramePr>
            <a:graphicFrameLocks noGrp="1"/>
          </p:cNvGraphicFramePr>
          <p:nvPr>
            <p:extLst>
              <p:ext uri="{D42A27DB-BD31-4B8C-83A1-F6EECF244321}">
                <p14:modId xmlns:p14="http://schemas.microsoft.com/office/powerpoint/2010/main" val="4251084108"/>
              </p:ext>
            </p:extLst>
          </p:nvPr>
        </p:nvGraphicFramePr>
        <p:xfrm>
          <a:off x="4170064" y="2975436"/>
          <a:ext cx="7252910" cy="1102390"/>
        </p:xfrm>
        <a:graphic>
          <a:graphicData uri="http://schemas.openxmlformats.org/drawingml/2006/table">
            <a:tbl>
              <a:tblPr firstRow="1" bandRow="1">
                <a:tableStyleId>{21E4AEA4-8DFA-4A89-87EB-49C32662AFE0}</a:tableStyleId>
              </a:tblPr>
              <a:tblGrid>
                <a:gridCol w="1039149">
                  <a:extLst>
                    <a:ext uri="{9D8B030D-6E8A-4147-A177-3AD203B41FA5}">
                      <a16:colId xmlns:a16="http://schemas.microsoft.com/office/drawing/2014/main" xmlns="" val="1065620882"/>
                    </a:ext>
                  </a:extLst>
                </a:gridCol>
                <a:gridCol w="720080">
                  <a:extLst>
                    <a:ext uri="{9D8B030D-6E8A-4147-A177-3AD203B41FA5}">
                      <a16:colId xmlns:a16="http://schemas.microsoft.com/office/drawing/2014/main" xmlns="" val="3161035441"/>
                    </a:ext>
                  </a:extLst>
                </a:gridCol>
                <a:gridCol w="792088">
                  <a:extLst>
                    <a:ext uri="{9D8B030D-6E8A-4147-A177-3AD203B41FA5}">
                      <a16:colId xmlns:a16="http://schemas.microsoft.com/office/drawing/2014/main" xmlns="" val="2596457088"/>
                    </a:ext>
                  </a:extLst>
                </a:gridCol>
                <a:gridCol w="792088">
                  <a:extLst>
                    <a:ext uri="{9D8B030D-6E8A-4147-A177-3AD203B41FA5}">
                      <a16:colId xmlns:a16="http://schemas.microsoft.com/office/drawing/2014/main" xmlns="" val="2618260496"/>
                    </a:ext>
                  </a:extLst>
                </a:gridCol>
                <a:gridCol w="864096">
                  <a:extLst>
                    <a:ext uri="{9D8B030D-6E8A-4147-A177-3AD203B41FA5}">
                      <a16:colId xmlns:a16="http://schemas.microsoft.com/office/drawing/2014/main" xmlns="" val="1277439450"/>
                    </a:ext>
                  </a:extLst>
                </a:gridCol>
                <a:gridCol w="648072">
                  <a:extLst>
                    <a:ext uri="{9D8B030D-6E8A-4147-A177-3AD203B41FA5}">
                      <a16:colId xmlns:a16="http://schemas.microsoft.com/office/drawing/2014/main" xmlns="" val="2224338439"/>
                    </a:ext>
                  </a:extLst>
                </a:gridCol>
                <a:gridCol w="576064">
                  <a:extLst>
                    <a:ext uri="{9D8B030D-6E8A-4147-A177-3AD203B41FA5}">
                      <a16:colId xmlns:a16="http://schemas.microsoft.com/office/drawing/2014/main" xmlns="" val="2451052075"/>
                    </a:ext>
                  </a:extLst>
                </a:gridCol>
                <a:gridCol w="576064"/>
                <a:gridCol w="576064"/>
                <a:gridCol w="669145"/>
              </a:tblGrid>
              <a:tr h="584230">
                <a:tc>
                  <a:txBody>
                    <a:bodyPr/>
                    <a:lstStyle/>
                    <a:p>
                      <a:pPr algn="ctr"/>
                      <a:r>
                        <a:rPr lang="en-US" altLang="zh-CN" sz="1100" b="1" dirty="0" smtClean="0">
                          <a:solidFill>
                            <a:schemeClr val="bg1"/>
                          </a:solidFill>
                        </a:rPr>
                        <a:t>Application</a:t>
                      </a:r>
                    </a:p>
                    <a:p>
                      <a:pPr algn="ctr"/>
                      <a:r>
                        <a:rPr lang="en-US" altLang="zh-CN" sz="1100" b="1" dirty="0" smtClean="0">
                          <a:solidFill>
                            <a:schemeClr val="bg1"/>
                          </a:solidFill>
                        </a:rPr>
                        <a:t>Requirements</a:t>
                      </a:r>
                      <a:endParaRPr lang="zh-CN" altLang="en-US" sz="1100" b="1" dirty="0">
                        <a:solidFill>
                          <a:schemeClr val="bg1"/>
                        </a:solidFill>
                      </a:endParaRPr>
                    </a:p>
                  </a:txBody>
                  <a:tcPr anchor="ctr">
                    <a:solidFill>
                      <a:srgbClr val="009999"/>
                    </a:solidFill>
                  </a:tcPr>
                </a:tc>
                <a:tc>
                  <a:txBody>
                    <a:bodyPr/>
                    <a:lstStyle/>
                    <a:p>
                      <a:pPr algn="ctr"/>
                      <a:r>
                        <a:rPr lang="en-US" altLang="zh-CN" sz="1050" dirty="0" smtClean="0"/>
                        <a:t>UHD Cameras (Security)</a:t>
                      </a:r>
                      <a:endParaRPr lang="zh-CN" altLang="en-US" sz="1050" b="1" dirty="0"/>
                    </a:p>
                  </a:txBody>
                  <a:tcPr anchor="ctr"/>
                </a:tc>
                <a:tc>
                  <a:txBody>
                    <a:bodyPr/>
                    <a:lstStyle/>
                    <a:p>
                      <a:pPr algn="ctr"/>
                      <a:r>
                        <a:rPr lang="en-US" altLang="zh-CN" sz="1050" dirty="0" smtClean="0"/>
                        <a:t>UHD Streaming</a:t>
                      </a:r>
                      <a:endParaRPr lang="zh-CN" altLang="en-US" sz="1050" b="1" dirty="0"/>
                    </a:p>
                  </a:txBody>
                  <a:tcPr anchor="ctr"/>
                </a:tc>
                <a:tc>
                  <a:txBody>
                    <a:bodyPr/>
                    <a:lstStyle/>
                    <a:p>
                      <a:pPr algn="ctr"/>
                      <a:r>
                        <a:rPr lang="en-US" altLang="zh-CN" sz="1050" dirty="0" smtClean="0"/>
                        <a:t>VR Streaming</a:t>
                      </a:r>
                      <a:endParaRPr lang="zh-CN" altLang="en-US" sz="1050" b="1" dirty="0"/>
                    </a:p>
                  </a:txBody>
                  <a:tcPr anchor="ctr"/>
                </a:tc>
                <a:tc>
                  <a:txBody>
                    <a:bodyPr/>
                    <a:lstStyle/>
                    <a:p>
                      <a:pPr algn="ctr"/>
                      <a:r>
                        <a:rPr lang="en-US" altLang="zh-CN" sz="1050" dirty="0" smtClean="0"/>
                        <a:t>Self Driving Vehicle Diagnostics</a:t>
                      </a:r>
                      <a:endParaRPr lang="zh-CN" altLang="en-US" sz="1050" b="1" dirty="0"/>
                    </a:p>
                  </a:txBody>
                  <a:tcPr anchor="ctr"/>
                </a:tc>
                <a:tc>
                  <a:txBody>
                    <a:bodyPr/>
                    <a:lstStyle/>
                    <a:p>
                      <a:pPr algn="ctr"/>
                      <a:r>
                        <a:rPr lang="en-US" altLang="zh-CN" sz="1050" dirty="0" smtClean="0"/>
                        <a:t>Cloud Gaming</a:t>
                      </a:r>
                      <a:endParaRPr lang="zh-CN" altLang="en-US" sz="1050" b="1" dirty="0"/>
                    </a:p>
                  </a:txBody>
                  <a:tcPr anchor="ctr"/>
                </a:tc>
                <a:tc>
                  <a:txBody>
                    <a:bodyPr/>
                    <a:lstStyle/>
                    <a:p>
                      <a:pPr algn="ctr"/>
                      <a:r>
                        <a:rPr lang="en-US" altLang="zh-CN" sz="1050" dirty="0" smtClean="0"/>
                        <a:t>UHD IP Video</a:t>
                      </a:r>
                      <a:endParaRPr lang="zh-CN" altLang="en-US" sz="1050" b="1" dirty="0"/>
                    </a:p>
                  </a:txBody>
                  <a:tcPr anchor="ctr"/>
                </a:tc>
                <a:tc>
                  <a:txBody>
                    <a:bodyPr/>
                    <a:lstStyle/>
                    <a:p>
                      <a:pPr algn="ctr"/>
                      <a:r>
                        <a:rPr lang="en-US" altLang="zh-CN" sz="1050" b="1" dirty="0" smtClean="0"/>
                        <a:t>8K</a:t>
                      </a:r>
                      <a:r>
                        <a:rPr lang="en-US" altLang="zh-CN" sz="1050" b="1" baseline="0" dirty="0" smtClean="0"/>
                        <a:t> Wall TV</a:t>
                      </a:r>
                      <a:endParaRPr lang="zh-CN" altLang="en-US" sz="1050" b="1" dirty="0"/>
                    </a:p>
                  </a:txBody>
                  <a:tcPr anchor="ctr"/>
                </a:tc>
                <a:tc>
                  <a:txBody>
                    <a:bodyPr/>
                    <a:lstStyle/>
                    <a:p>
                      <a:pPr algn="ctr"/>
                      <a:r>
                        <a:rPr lang="en-US" altLang="zh-CN" sz="1050" b="1" dirty="0" smtClean="0"/>
                        <a:t>HD</a:t>
                      </a:r>
                      <a:r>
                        <a:rPr lang="en-US" altLang="zh-CN" sz="1050" b="1" baseline="0" dirty="0" smtClean="0"/>
                        <a:t> VR</a:t>
                      </a:r>
                      <a:endParaRPr lang="zh-CN" altLang="en-US" sz="1050" b="1" dirty="0"/>
                    </a:p>
                  </a:txBody>
                  <a:tcPr anchor="ctr"/>
                </a:tc>
                <a:tc>
                  <a:txBody>
                    <a:bodyPr/>
                    <a:lstStyle/>
                    <a:p>
                      <a:pPr algn="ctr"/>
                      <a:r>
                        <a:rPr lang="en-US" altLang="zh-CN" sz="1050" b="1" dirty="0" smtClean="0"/>
                        <a:t>UHD VR</a:t>
                      </a:r>
                      <a:endParaRPr lang="zh-CN" altLang="en-US" sz="1050" b="1" dirty="0"/>
                    </a:p>
                  </a:txBody>
                  <a:tcPr anchor="ctr"/>
                </a:tc>
                <a:extLst>
                  <a:ext uri="{0D108BD9-81ED-4DB2-BD59-A6C34878D82A}">
                    <a16:rowId xmlns:a16="http://schemas.microsoft.com/office/drawing/2014/main" xmlns="" val="372024524"/>
                  </a:ext>
                </a:extLst>
              </a:tr>
              <a:tr h="458452">
                <a:tc>
                  <a:txBody>
                    <a:bodyPr/>
                    <a:lstStyle/>
                    <a:p>
                      <a:pPr algn="ctr"/>
                      <a:r>
                        <a:rPr lang="en-US" altLang="zh-CN" sz="1400" baseline="0" dirty="0" smtClean="0">
                          <a:solidFill>
                            <a:schemeClr val="bg1"/>
                          </a:solidFill>
                        </a:rPr>
                        <a:t>Average</a:t>
                      </a:r>
                    </a:p>
                    <a:p>
                      <a:pPr algn="ctr"/>
                      <a:r>
                        <a:rPr lang="en-US" altLang="zh-CN" sz="1400" dirty="0" smtClean="0">
                          <a:solidFill>
                            <a:schemeClr val="bg1"/>
                          </a:solidFill>
                        </a:rPr>
                        <a:t>(Mbps</a:t>
                      </a:r>
                      <a:r>
                        <a:rPr lang="en-US" altLang="zh-CN" sz="1400" dirty="0">
                          <a:solidFill>
                            <a:schemeClr val="bg1"/>
                          </a:solidFill>
                        </a:rPr>
                        <a:t>)</a:t>
                      </a:r>
                      <a:endParaRPr lang="zh-CN" altLang="en-US" sz="1400" b="1" dirty="0">
                        <a:solidFill>
                          <a:schemeClr val="bg1"/>
                        </a:solidFill>
                      </a:endParaRPr>
                    </a:p>
                  </a:txBody>
                  <a:tcPr anchor="ctr">
                    <a:solidFill>
                      <a:srgbClr val="009999"/>
                    </a:solidFill>
                  </a:tcPr>
                </a:tc>
                <a:tc>
                  <a:txBody>
                    <a:bodyPr/>
                    <a:lstStyle/>
                    <a:p>
                      <a:pPr algn="ctr"/>
                      <a:r>
                        <a:rPr lang="en-US" altLang="zh-CN" sz="1400" b="0" dirty="0" smtClean="0"/>
                        <a:t>16</a:t>
                      </a:r>
                      <a:endParaRPr lang="zh-CN" altLang="en-US" sz="1400" b="0" dirty="0"/>
                    </a:p>
                  </a:txBody>
                  <a:tcPr anchor="ctr"/>
                </a:tc>
                <a:tc>
                  <a:txBody>
                    <a:bodyPr/>
                    <a:lstStyle/>
                    <a:p>
                      <a:pPr algn="ctr"/>
                      <a:r>
                        <a:rPr lang="en-US" altLang="zh-CN" sz="1400" b="0" dirty="0" smtClean="0"/>
                        <a:t>16</a:t>
                      </a:r>
                      <a:endParaRPr lang="zh-CN" altLang="en-US" sz="1400" b="0" dirty="0"/>
                    </a:p>
                  </a:txBody>
                  <a:tcPr anchor="ctr"/>
                </a:tc>
                <a:tc>
                  <a:txBody>
                    <a:bodyPr/>
                    <a:lstStyle/>
                    <a:p>
                      <a:pPr algn="ctr"/>
                      <a:r>
                        <a:rPr lang="en-US" altLang="zh-CN" sz="1400" b="0" dirty="0" smtClean="0"/>
                        <a:t>17</a:t>
                      </a:r>
                      <a:endParaRPr lang="zh-CN" altLang="en-US" sz="1400" b="0" dirty="0"/>
                    </a:p>
                  </a:txBody>
                  <a:tcPr anchor="ctr"/>
                </a:tc>
                <a:tc>
                  <a:txBody>
                    <a:bodyPr/>
                    <a:lstStyle/>
                    <a:p>
                      <a:pPr algn="ctr"/>
                      <a:r>
                        <a:rPr lang="en-US" altLang="zh-CN" sz="1400" b="0" dirty="0" smtClean="0"/>
                        <a:t>20</a:t>
                      </a:r>
                      <a:endParaRPr lang="zh-CN" altLang="en-US" sz="1400" b="0" dirty="0"/>
                    </a:p>
                  </a:txBody>
                  <a:tcPr anchor="ctr"/>
                </a:tc>
                <a:tc>
                  <a:txBody>
                    <a:bodyPr/>
                    <a:lstStyle/>
                    <a:p>
                      <a:pPr algn="ctr"/>
                      <a:r>
                        <a:rPr lang="en-US" altLang="zh-CN" sz="1400" b="0" dirty="0" smtClean="0"/>
                        <a:t>30</a:t>
                      </a:r>
                      <a:endParaRPr lang="zh-CN" altLang="en-US" sz="1400" b="0" dirty="0"/>
                    </a:p>
                  </a:txBody>
                  <a:tcPr anchor="ctr"/>
                </a:tc>
                <a:tc>
                  <a:txBody>
                    <a:bodyPr/>
                    <a:lstStyle/>
                    <a:p>
                      <a:pPr algn="ctr"/>
                      <a:r>
                        <a:rPr lang="en-US" altLang="zh-CN" sz="1400" b="0" dirty="0" smtClean="0"/>
                        <a:t>51</a:t>
                      </a:r>
                      <a:endParaRPr lang="zh-CN" altLang="en-US" sz="1400" b="0" dirty="0"/>
                    </a:p>
                  </a:txBody>
                  <a:tcPr anchor="ctr"/>
                </a:tc>
                <a:tc>
                  <a:txBody>
                    <a:bodyPr/>
                    <a:lstStyle/>
                    <a:p>
                      <a:pPr algn="ctr"/>
                      <a:r>
                        <a:rPr lang="en-US" altLang="zh-CN" sz="1400" b="0" dirty="0" smtClean="0"/>
                        <a:t>100</a:t>
                      </a:r>
                      <a:endParaRPr lang="zh-CN" altLang="en-US" sz="1400" b="0" dirty="0"/>
                    </a:p>
                  </a:txBody>
                  <a:tcPr anchor="ctr"/>
                </a:tc>
                <a:tc>
                  <a:txBody>
                    <a:bodyPr/>
                    <a:lstStyle/>
                    <a:p>
                      <a:pPr algn="ctr"/>
                      <a:r>
                        <a:rPr lang="en-US" altLang="zh-CN" sz="1400" b="0" dirty="0" smtClean="0"/>
                        <a:t>167</a:t>
                      </a:r>
                      <a:endParaRPr lang="zh-CN" altLang="en-US" sz="1400" b="0" dirty="0"/>
                    </a:p>
                  </a:txBody>
                  <a:tcPr anchor="ctr"/>
                </a:tc>
                <a:tc>
                  <a:txBody>
                    <a:bodyPr/>
                    <a:lstStyle/>
                    <a:p>
                      <a:pPr algn="ctr"/>
                      <a:r>
                        <a:rPr lang="en-US" altLang="zh-CN" sz="1400" b="0" dirty="0" smtClean="0"/>
                        <a:t>500</a:t>
                      </a:r>
                      <a:endParaRPr lang="zh-CN" altLang="en-US" sz="1400" b="0" dirty="0"/>
                    </a:p>
                  </a:txBody>
                  <a:tcPr anchor="ctr"/>
                </a:tc>
                <a:extLst>
                  <a:ext uri="{0D108BD9-81ED-4DB2-BD59-A6C34878D82A}">
                    <a16:rowId xmlns:a16="http://schemas.microsoft.com/office/drawing/2014/main" xmlns="" val="3580313880"/>
                  </a:ext>
                </a:extLst>
              </a:tr>
            </a:tbl>
          </a:graphicData>
        </a:graphic>
      </p:graphicFrame>
      <p:sp>
        <p:nvSpPr>
          <p:cNvPr id="53" name="TextBox 48"/>
          <p:cNvSpPr txBox="1"/>
          <p:nvPr/>
        </p:nvSpPr>
        <p:spPr>
          <a:xfrm>
            <a:off x="7921050" y="4079198"/>
            <a:ext cx="3503480" cy="246221"/>
          </a:xfrm>
          <a:prstGeom prst="rect">
            <a:avLst/>
          </a:prstGeom>
          <a:noFill/>
        </p:spPr>
        <p:txBody>
          <a:bodyPr wrap="square" rtlCol="0">
            <a:spAutoFit/>
          </a:bodyPr>
          <a:lstStyle/>
          <a:p>
            <a:pPr algn="r" fontAlgn="auto">
              <a:spcBef>
                <a:spcPts val="0"/>
              </a:spcBef>
              <a:spcAft>
                <a:spcPts val="0"/>
              </a:spcAft>
              <a:defRPr/>
            </a:pPr>
            <a:r>
              <a:rPr lang="en-US" altLang="zh-CN" sz="1000" kern="0"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Source: Cisco Annual Internet Report, 2018–2023</a:t>
            </a:r>
            <a:endParaRPr lang="zh-CN" altLang="en-US" sz="1000" kern="0" dirty="0" err="1">
              <a:solidFill>
                <a:schemeClr val="bg1">
                  <a:lumMod val="65000"/>
                </a:schemeClr>
              </a:solidFill>
              <a:latin typeface="Verdana" panose="020B0604030504040204" pitchFamily="34" charset="0"/>
              <a:ea typeface="微软雅黑" panose="020B0503020204020204" pitchFamily="34" charset="-122"/>
              <a:cs typeface="Tahoma" panose="020B0604030504040204" pitchFamily="34" charset="0"/>
            </a:endParaRPr>
          </a:p>
        </p:txBody>
      </p:sp>
      <p:graphicFrame>
        <p:nvGraphicFramePr>
          <p:cNvPr id="58" name="表格 57">
            <a:extLst>
              <a:ext uri="{FF2B5EF4-FFF2-40B4-BE49-F238E27FC236}">
                <a16:creationId xmlns:a16="http://schemas.microsoft.com/office/drawing/2014/main" xmlns="" id="{A0C37414-7276-C047-91BC-29308E52836A}"/>
              </a:ext>
            </a:extLst>
          </p:cNvPr>
          <p:cNvGraphicFramePr>
            <a:graphicFrameLocks noGrp="1"/>
          </p:cNvGraphicFramePr>
          <p:nvPr>
            <p:extLst>
              <p:ext uri="{D42A27DB-BD31-4B8C-83A1-F6EECF244321}">
                <p14:modId xmlns:p14="http://schemas.microsoft.com/office/powerpoint/2010/main" val="3857074183"/>
              </p:ext>
            </p:extLst>
          </p:nvPr>
        </p:nvGraphicFramePr>
        <p:xfrm>
          <a:off x="4170065" y="4417503"/>
          <a:ext cx="7254527" cy="1493520"/>
        </p:xfrm>
        <a:graphic>
          <a:graphicData uri="http://schemas.openxmlformats.org/drawingml/2006/table">
            <a:tbl>
              <a:tblPr firstRow="1" bandRow="1">
                <a:tableStyleId>{21E4AEA4-8DFA-4A89-87EB-49C32662AFE0}</a:tableStyleId>
              </a:tblPr>
              <a:tblGrid>
                <a:gridCol w="1254813">
                  <a:extLst>
                    <a:ext uri="{9D8B030D-6E8A-4147-A177-3AD203B41FA5}">
                      <a16:colId xmlns:a16="http://schemas.microsoft.com/office/drawing/2014/main" xmlns="" val="1065620882"/>
                    </a:ext>
                  </a:extLst>
                </a:gridCol>
                <a:gridCol w="857102">
                  <a:extLst>
                    <a:ext uri="{9D8B030D-6E8A-4147-A177-3AD203B41FA5}">
                      <a16:colId xmlns:a16="http://schemas.microsoft.com/office/drawing/2014/main" xmlns="" val="3161035441"/>
                    </a:ext>
                  </a:extLst>
                </a:gridCol>
                <a:gridCol w="857102">
                  <a:extLst>
                    <a:ext uri="{9D8B030D-6E8A-4147-A177-3AD203B41FA5}">
                      <a16:colId xmlns:a16="http://schemas.microsoft.com/office/drawing/2014/main" xmlns="" val="2596457088"/>
                    </a:ext>
                  </a:extLst>
                </a:gridCol>
                <a:gridCol w="857102">
                  <a:extLst>
                    <a:ext uri="{9D8B030D-6E8A-4147-A177-3AD203B41FA5}">
                      <a16:colId xmlns:a16="http://schemas.microsoft.com/office/drawing/2014/main" xmlns="" val="2618260496"/>
                    </a:ext>
                  </a:extLst>
                </a:gridCol>
                <a:gridCol w="857102">
                  <a:extLst>
                    <a:ext uri="{9D8B030D-6E8A-4147-A177-3AD203B41FA5}">
                      <a16:colId xmlns:a16="http://schemas.microsoft.com/office/drawing/2014/main" xmlns="" val="1277439450"/>
                    </a:ext>
                  </a:extLst>
                </a:gridCol>
                <a:gridCol w="857102">
                  <a:extLst>
                    <a:ext uri="{9D8B030D-6E8A-4147-A177-3AD203B41FA5}">
                      <a16:colId xmlns:a16="http://schemas.microsoft.com/office/drawing/2014/main" xmlns="" val="2224338439"/>
                    </a:ext>
                  </a:extLst>
                </a:gridCol>
                <a:gridCol w="857102">
                  <a:extLst>
                    <a:ext uri="{9D8B030D-6E8A-4147-A177-3AD203B41FA5}">
                      <a16:colId xmlns:a16="http://schemas.microsoft.com/office/drawing/2014/main" xmlns="" val="2451052075"/>
                    </a:ext>
                  </a:extLst>
                </a:gridCol>
                <a:gridCol w="857102"/>
              </a:tblGrid>
              <a:tr h="421896">
                <a:tc>
                  <a:txBody>
                    <a:bodyPr/>
                    <a:lstStyle/>
                    <a:p>
                      <a:pPr algn="ctr"/>
                      <a:r>
                        <a:rPr lang="en-US" altLang="zh-CN" sz="1200" b="1" dirty="0" smtClean="0">
                          <a:solidFill>
                            <a:schemeClr val="bg1"/>
                          </a:solidFill>
                        </a:rPr>
                        <a:t>8K</a:t>
                      </a:r>
                      <a:r>
                        <a:rPr lang="en-US" altLang="zh-CN" sz="1200" b="1" baseline="0" dirty="0" smtClean="0">
                          <a:solidFill>
                            <a:schemeClr val="bg1"/>
                          </a:solidFill>
                        </a:rPr>
                        <a:t> </a:t>
                      </a:r>
                      <a:r>
                        <a:rPr lang="en-US" altLang="zh-CN" sz="1200" b="1" dirty="0" smtClean="0">
                          <a:solidFill>
                            <a:schemeClr val="bg1"/>
                          </a:solidFill>
                        </a:rPr>
                        <a:t>Videos from</a:t>
                      </a:r>
                      <a:r>
                        <a:rPr lang="en-US" altLang="zh-CN" sz="1200" b="1" baseline="0" dirty="0" smtClean="0">
                          <a:solidFill>
                            <a:schemeClr val="bg1"/>
                          </a:solidFill>
                        </a:rPr>
                        <a:t> </a:t>
                      </a:r>
                      <a:r>
                        <a:rPr lang="en-US" altLang="zh-CN" sz="1200" b="1" dirty="0" smtClean="0">
                          <a:solidFill>
                            <a:schemeClr val="bg1"/>
                          </a:solidFill>
                        </a:rPr>
                        <a:t>Youtube</a:t>
                      </a:r>
                      <a:endParaRPr lang="zh-CN" altLang="en-US" sz="1200" b="1" dirty="0">
                        <a:solidFill>
                          <a:schemeClr val="bg1"/>
                        </a:solidFill>
                      </a:endParaRPr>
                    </a:p>
                  </a:txBody>
                  <a:tcPr anchor="ctr">
                    <a:solidFill>
                      <a:srgbClr val="009999"/>
                    </a:solidFill>
                  </a:tcPr>
                </a:tc>
                <a:tc>
                  <a:txBody>
                    <a:bodyPr/>
                    <a:lstStyle/>
                    <a:p>
                      <a:pPr algn="ctr"/>
                      <a:r>
                        <a:rPr lang="en-US" altLang="zh-CN" sz="1050" b="1" dirty="0" smtClean="0"/>
                        <a:t>Asteroid Discovery</a:t>
                      </a:r>
                      <a:endParaRPr lang="zh-CN" altLang="en-US" sz="1050" b="1" dirty="0"/>
                    </a:p>
                  </a:txBody>
                  <a:tcPr anchor="ctr"/>
                </a:tc>
                <a:tc>
                  <a:txBody>
                    <a:bodyPr/>
                    <a:lstStyle/>
                    <a:p>
                      <a:pPr algn="ctr"/>
                      <a:r>
                        <a:rPr lang="en-US" altLang="zh-CN" sz="1050" b="1" dirty="0" smtClean="0"/>
                        <a:t>NORWAY</a:t>
                      </a:r>
                      <a:endParaRPr lang="zh-CN" altLang="en-US" sz="1050" b="1" dirty="0"/>
                    </a:p>
                  </a:txBody>
                  <a:tcPr anchor="ctr"/>
                </a:tc>
                <a:tc>
                  <a:txBody>
                    <a:bodyPr/>
                    <a:lstStyle/>
                    <a:p>
                      <a:pPr algn="ctr"/>
                      <a:r>
                        <a:rPr lang="en-US" altLang="zh-CN" sz="1050" b="1" dirty="0" smtClean="0"/>
                        <a:t>The Las Vegas Strip</a:t>
                      </a:r>
                      <a:endParaRPr lang="zh-CN" altLang="en-US" sz="1050" b="1" dirty="0"/>
                    </a:p>
                  </a:txBody>
                  <a:tcPr anchor="ctr"/>
                </a:tc>
                <a:tc>
                  <a:txBody>
                    <a:bodyPr/>
                    <a:lstStyle/>
                    <a:p>
                      <a:pPr algn="ctr"/>
                      <a:r>
                        <a:rPr lang="en-US" altLang="zh-CN" sz="1050" b="1" dirty="0" smtClean="0"/>
                        <a:t>TOKYO HDR Time</a:t>
                      </a:r>
                      <a:r>
                        <a:rPr lang="en-US" altLang="zh-CN" sz="1050" b="1" baseline="0" dirty="0" smtClean="0"/>
                        <a:t> </a:t>
                      </a:r>
                      <a:r>
                        <a:rPr lang="en-US" altLang="zh-CN" sz="1050" b="1" dirty="0" smtClean="0"/>
                        <a:t>Lapse</a:t>
                      </a:r>
                      <a:endParaRPr lang="zh-CN" altLang="en-US" sz="1050" b="1" dirty="0"/>
                    </a:p>
                  </a:txBody>
                  <a:tcPr anchor="ctr"/>
                </a:tc>
                <a:tc>
                  <a:txBody>
                    <a:bodyPr/>
                    <a:lstStyle/>
                    <a:p>
                      <a:pPr algn="ctr"/>
                      <a:r>
                        <a:rPr lang="en-US" altLang="zh-CN" sz="1050" b="1" dirty="0" smtClean="0"/>
                        <a:t>Angel Falls,</a:t>
                      </a:r>
                    </a:p>
                    <a:p>
                      <a:pPr algn="ctr"/>
                      <a:r>
                        <a:rPr lang="en-US" altLang="zh-CN" sz="1050" b="1" dirty="0" smtClean="0"/>
                        <a:t>Venezuela</a:t>
                      </a:r>
                      <a:endParaRPr lang="zh-CN" altLang="en-US" sz="1050" b="1" dirty="0"/>
                    </a:p>
                  </a:txBody>
                  <a:tcPr anchor="ctr"/>
                </a:tc>
                <a:tc>
                  <a:txBody>
                    <a:bodyPr/>
                    <a:lstStyle/>
                    <a:p>
                      <a:pPr algn="ctr"/>
                      <a:r>
                        <a:rPr lang="en-US" altLang="zh-CN" sz="1050" b="1" dirty="0" smtClean="0"/>
                        <a:t>Tigers Go For A</a:t>
                      </a:r>
                      <a:r>
                        <a:rPr lang="en-US" altLang="zh-CN" sz="1050" b="1" baseline="0" dirty="0" smtClean="0"/>
                        <a:t> </a:t>
                      </a:r>
                      <a:r>
                        <a:rPr lang="en-US" altLang="zh-CN" sz="1050" b="1" dirty="0" smtClean="0"/>
                        <a:t>Swim</a:t>
                      </a:r>
                      <a:endParaRPr lang="zh-CN" altLang="en-US" sz="1050" b="1" dirty="0"/>
                    </a:p>
                  </a:txBody>
                  <a:tcPr anchor="ctr"/>
                </a:tc>
                <a:tc>
                  <a:txBody>
                    <a:bodyPr/>
                    <a:lstStyle/>
                    <a:p>
                      <a:pPr algn="ctr"/>
                      <a:r>
                        <a:rPr lang="en-US" altLang="zh-CN" sz="1050" b="1" dirty="0" smtClean="0"/>
                        <a:t>Henosis(8K Short</a:t>
                      </a:r>
                      <a:r>
                        <a:rPr lang="en-US" altLang="zh-CN" sz="1050" b="1" baseline="0" dirty="0" smtClean="0"/>
                        <a:t> </a:t>
                      </a:r>
                      <a:r>
                        <a:rPr lang="en-US" altLang="zh-CN" sz="1050" b="1" dirty="0" smtClean="0"/>
                        <a:t>Film)</a:t>
                      </a:r>
                      <a:endParaRPr lang="zh-CN" altLang="en-US" sz="1050" b="1" dirty="0"/>
                    </a:p>
                  </a:txBody>
                  <a:tcPr anchor="ctr"/>
                </a:tc>
                <a:extLst>
                  <a:ext uri="{0D108BD9-81ED-4DB2-BD59-A6C34878D82A}">
                    <a16:rowId xmlns:a16="http://schemas.microsoft.com/office/drawing/2014/main" xmlns="" val="372024524"/>
                  </a:ext>
                </a:extLst>
              </a:tr>
              <a:tr h="331067">
                <a:tc>
                  <a:txBody>
                    <a:bodyPr/>
                    <a:lstStyle/>
                    <a:p>
                      <a:pPr marL="0" algn="ctr" defTabSz="914400" rtl="0" eaLnBrk="1" latinLnBrk="0" hangingPunct="1"/>
                      <a:r>
                        <a:rPr lang="en-US" altLang="zh-CN" sz="1400" kern="1200" dirty="0" smtClean="0">
                          <a:solidFill>
                            <a:schemeClr val="bg1"/>
                          </a:solidFill>
                          <a:latin typeface="+mn-lt"/>
                          <a:ea typeface="+mn-ea"/>
                          <a:cs typeface="+mn-cs"/>
                        </a:rPr>
                        <a:t>Average</a:t>
                      </a:r>
                    </a:p>
                    <a:p>
                      <a:pPr marL="0" algn="ctr" defTabSz="914400" rtl="0" eaLnBrk="1" latinLnBrk="0" hangingPunct="1"/>
                      <a:r>
                        <a:rPr lang="en-US" altLang="zh-CN" sz="1400" kern="1200" dirty="0" smtClean="0">
                          <a:solidFill>
                            <a:schemeClr val="bg1"/>
                          </a:solidFill>
                          <a:latin typeface="+mn-lt"/>
                          <a:ea typeface="+mn-ea"/>
                          <a:cs typeface="+mn-cs"/>
                        </a:rPr>
                        <a:t> (Mbps</a:t>
                      </a:r>
                      <a:r>
                        <a:rPr lang="en-US" altLang="zh-CN" sz="1400" kern="1200" dirty="0">
                          <a:solidFill>
                            <a:schemeClr val="bg1"/>
                          </a:solidFill>
                          <a:latin typeface="+mn-lt"/>
                          <a:ea typeface="+mn-ea"/>
                          <a:cs typeface="+mn-cs"/>
                        </a:rPr>
                        <a:t>)</a:t>
                      </a:r>
                      <a:endParaRPr lang="zh-CN" altLang="en-US" sz="1400" kern="1200" dirty="0">
                        <a:solidFill>
                          <a:schemeClr val="bg1"/>
                        </a:solidFill>
                        <a:latin typeface="+mn-lt"/>
                        <a:ea typeface="+mn-ea"/>
                        <a:cs typeface="+mn-cs"/>
                      </a:endParaRPr>
                    </a:p>
                  </a:txBody>
                  <a:tcPr anchor="ctr">
                    <a:solidFill>
                      <a:srgbClr val="009999"/>
                    </a:solidFill>
                  </a:tcP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81.0</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81.1</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smtClean="0">
                          <a:solidFill>
                            <a:schemeClr val="dk1"/>
                          </a:solidFill>
                          <a:latin typeface="+mn-lt"/>
                          <a:ea typeface="+mn-ea"/>
                          <a:cs typeface="+mn-cs"/>
                        </a:rPr>
                        <a:t>129.1</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62.8</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57.7</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72.0</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smtClean="0">
                          <a:solidFill>
                            <a:schemeClr val="dk1"/>
                          </a:solidFill>
                          <a:latin typeface="+mn-lt"/>
                          <a:ea typeface="+mn-ea"/>
                          <a:cs typeface="+mn-cs"/>
                        </a:rPr>
                        <a:t>40.6</a:t>
                      </a:r>
                      <a:endParaRPr lang="zh-CN" altLang="en-US" sz="1400" kern="1200" dirty="0">
                        <a:solidFill>
                          <a:schemeClr val="dk1"/>
                        </a:solidFill>
                        <a:latin typeface="+mn-lt"/>
                        <a:ea typeface="+mn-ea"/>
                        <a:cs typeface="+mn-cs"/>
                      </a:endParaRPr>
                    </a:p>
                  </a:txBody>
                  <a:tcPr anchor="ctr"/>
                </a:tc>
                <a:extLst>
                  <a:ext uri="{0D108BD9-81ED-4DB2-BD59-A6C34878D82A}">
                    <a16:rowId xmlns:a16="http://schemas.microsoft.com/office/drawing/2014/main" xmlns="" val="3580313880"/>
                  </a:ext>
                </a:extLst>
              </a:tr>
              <a:tr h="331067">
                <a:tc>
                  <a:txBody>
                    <a:bodyPr/>
                    <a:lstStyle/>
                    <a:p>
                      <a:pPr marL="0" algn="ctr" defTabSz="914400" rtl="0" eaLnBrk="1" latinLnBrk="0" hangingPunct="1"/>
                      <a:r>
                        <a:rPr lang="en-US" altLang="zh-CN" sz="1400" kern="1200" dirty="0" smtClean="0">
                          <a:solidFill>
                            <a:schemeClr val="bg1"/>
                          </a:solidFill>
                          <a:latin typeface="+mn-lt"/>
                          <a:ea typeface="+mn-ea"/>
                          <a:cs typeface="+mn-cs"/>
                        </a:rPr>
                        <a:t>Peek</a:t>
                      </a:r>
                    </a:p>
                    <a:p>
                      <a:pPr marL="0" algn="ctr" defTabSz="914400" rtl="0" eaLnBrk="1" latinLnBrk="0" hangingPunct="1"/>
                      <a:r>
                        <a:rPr lang="en-US" altLang="zh-CN" sz="1400" kern="1200" dirty="0" smtClean="0">
                          <a:solidFill>
                            <a:schemeClr val="bg1"/>
                          </a:solidFill>
                          <a:latin typeface="+mn-lt"/>
                          <a:ea typeface="+mn-ea"/>
                          <a:cs typeface="+mn-cs"/>
                        </a:rPr>
                        <a:t>(Mbps)</a:t>
                      </a:r>
                      <a:endParaRPr lang="zh-CN" altLang="en-US" sz="1400" kern="1200" dirty="0">
                        <a:solidFill>
                          <a:schemeClr val="bg1"/>
                        </a:solidFill>
                        <a:latin typeface="+mn-lt"/>
                        <a:ea typeface="+mn-ea"/>
                        <a:cs typeface="+mn-cs"/>
                      </a:endParaRPr>
                    </a:p>
                  </a:txBody>
                  <a:tcPr anchor="ctr">
                    <a:solidFill>
                      <a:srgbClr val="009999"/>
                    </a:solidFill>
                  </a:tcP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206.9</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196.9</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134.2</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83.2</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81.3</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72.1</a:t>
                      </a:r>
                      <a:endParaRPr lang="zh-CN" altLang="en-US" sz="14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400" b="0" i="0" u="none" strike="noStrike" kern="1200" baseline="0" dirty="0" smtClean="0">
                          <a:solidFill>
                            <a:schemeClr val="dk1"/>
                          </a:solidFill>
                          <a:latin typeface="+mn-lt"/>
                          <a:ea typeface="+mn-ea"/>
                          <a:cs typeface="+mn-cs"/>
                        </a:rPr>
                        <a:t>71.1</a:t>
                      </a:r>
                      <a:endParaRPr lang="zh-CN" altLang="en-US" sz="1400" kern="1200" dirty="0">
                        <a:solidFill>
                          <a:schemeClr val="dk1"/>
                        </a:solidFill>
                        <a:latin typeface="+mn-lt"/>
                        <a:ea typeface="+mn-ea"/>
                        <a:cs typeface="+mn-cs"/>
                      </a:endParaRPr>
                    </a:p>
                  </a:txBody>
                  <a:tcPr anchor="ctr"/>
                </a:tc>
              </a:tr>
            </a:tbl>
          </a:graphicData>
        </a:graphic>
      </p:graphicFrame>
      <p:sp>
        <p:nvSpPr>
          <p:cNvPr id="61" name="TextBox 48"/>
          <p:cNvSpPr txBox="1"/>
          <p:nvPr/>
        </p:nvSpPr>
        <p:spPr>
          <a:xfrm>
            <a:off x="7868957" y="5927005"/>
            <a:ext cx="3503480" cy="246221"/>
          </a:xfrm>
          <a:prstGeom prst="rect">
            <a:avLst/>
          </a:prstGeom>
          <a:noFill/>
        </p:spPr>
        <p:txBody>
          <a:bodyPr wrap="square" rtlCol="0">
            <a:spAutoFit/>
          </a:bodyPr>
          <a:lstStyle/>
          <a:p>
            <a:pPr algn="r" fontAlgn="auto">
              <a:spcBef>
                <a:spcPts val="0"/>
              </a:spcBef>
              <a:spcAft>
                <a:spcPts val="0"/>
              </a:spcAft>
              <a:defRPr/>
            </a:pPr>
            <a:r>
              <a:rPr lang="en-US" altLang="zh-CN" sz="1000" kern="0" dirty="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Source: </a:t>
            </a:r>
            <a:r>
              <a:rPr lang="en-US" altLang="zh-CN" sz="1000" kern="0" dirty="0" smtClean="0">
                <a:solidFill>
                  <a:schemeClr val="bg1">
                    <a:lumMod val="65000"/>
                  </a:schemeClr>
                </a:solidFill>
                <a:latin typeface="Verdana" panose="020B0604030504040204" pitchFamily="34" charset="0"/>
                <a:ea typeface="Verdana" panose="020B0604030504040204" pitchFamily="34" charset="0"/>
                <a:cs typeface="Tahoma" panose="020B0604030504040204" pitchFamily="34" charset="0"/>
              </a:rPr>
              <a:t>Huawei iLab, 2017</a:t>
            </a:r>
            <a:endParaRPr lang="zh-CN" altLang="en-US" sz="1000" kern="0" dirty="0" err="1">
              <a:solidFill>
                <a:schemeClr val="bg1">
                  <a:lumMod val="65000"/>
                </a:schemeClr>
              </a:solidFill>
              <a:latin typeface="Verdana" panose="020B0604030504040204" pitchFamily="34" charset="0"/>
              <a:ea typeface="微软雅黑" panose="020B0503020204020204" pitchFamily="34" charset="-122"/>
              <a:cs typeface="Tahoma" panose="020B0604030504040204" pitchFamily="34" charset="0"/>
            </a:endParaRPr>
          </a:p>
        </p:txBody>
      </p:sp>
      <p:grpSp>
        <p:nvGrpSpPr>
          <p:cNvPr id="55" name="组合 54"/>
          <p:cNvGrpSpPr/>
          <p:nvPr/>
        </p:nvGrpSpPr>
        <p:grpSpPr>
          <a:xfrm>
            <a:off x="407368" y="1597640"/>
            <a:ext cx="2690550" cy="1703486"/>
            <a:chOff x="2424510" y="1368680"/>
            <a:chExt cx="1405201" cy="1202026"/>
          </a:xfrm>
        </p:grpSpPr>
        <p:pic>
          <p:nvPicPr>
            <p:cNvPr id="59" name="图片 58"/>
            <p:cNvPicPr>
              <a:picLocks noChangeAspect="1"/>
            </p:cNvPicPr>
            <p:nvPr/>
          </p:nvPicPr>
          <p:blipFill>
            <a:blip r:embed="rId4"/>
            <a:stretch>
              <a:fillRect/>
            </a:stretch>
          </p:blipFill>
          <p:spPr>
            <a:xfrm>
              <a:off x="2598050" y="1368680"/>
              <a:ext cx="1091104" cy="789770"/>
            </a:xfrm>
            <a:prstGeom prst="rect">
              <a:avLst/>
            </a:prstGeom>
          </p:spPr>
        </p:pic>
        <p:sp>
          <p:nvSpPr>
            <p:cNvPr id="60" name="矩形 59"/>
            <p:cNvSpPr/>
            <p:nvPr/>
          </p:nvSpPr>
          <p:spPr>
            <a:xfrm>
              <a:off x="2424510" y="2201508"/>
              <a:ext cx="1405201" cy="369198"/>
            </a:xfrm>
            <a:prstGeom prst="rect">
              <a:avLst/>
            </a:prstGeom>
            <a:noFill/>
          </p:spPr>
          <p:txBody>
            <a:bodyPr wrap="square" rtlCol="0">
              <a:spAutoFit/>
            </a:bodyPr>
            <a:lstStyle/>
            <a:p>
              <a:pPr algn="ctr"/>
              <a:r>
                <a:rPr lang="en-US" sz="1400" kern="0" dirty="0" smtClean="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Ultra-high-definition</a:t>
              </a:r>
              <a:endPar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endParaRPr>
            </a:p>
            <a:p>
              <a:pPr algn="ct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(UHD) wireless projection</a:t>
              </a:r>
            </a:p>
          </p:txBody>
        </p:sp>
      </p:grpSp>
      <p:grpSp>
        <p:nvGrpSpPr>
          <p:cNvPr id="8" name="组合 7"/>
          <p:cNvGrpSpPr/>
          <p:nvPr/>
        </p:nvGrpSpPr>
        <p:grpSpPr>
          <a:xfrm>
            <a:off x="686130" y="3380830"/>
            <a:ext cx="2203790" cy="1354596"/>
            <a:chOff x="602219" y="4305034"/>
            <a:chExt cx="2729019" cy="1756264"/>
          </a:xfrm>
        </p:grpSpPr>
        <p:sp>
          <p:nvSpPr>
            <p:cNvPr id="54" name="矩形 53"/>
            <p:cNvSpPr/>
            <p:nvPr/>
          </p:nvSpPr>
          <p:spPr>
            <a:xfrm>
              <a:off x="602219" y="5662258"/>
              <a:ext cx="2729019" cy="399040"/>
            </a:xfrm>
            <a:prstGeom prst="rect">
              <a:avLst/>
            </a:prstGeom>
            <a:noFill/>
          </p:spPr>
          <p:txBody>
            <a:bodyPr wrap="square" rtlCol="0">
              <a:spAutoFit/>
            </a:bodyPr>
            <a:lstStyle/>
            <a:p>
              <a:pPr algn="ctr"/>
              <a:r>
                <a:rPr lang="en-US" sz="1400" kern="0" dirty="0" smtClean="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VR </a:t>
              </a: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interactive gaming</a:t>
              </a:r>
            </a:p>
          </p:txBody>
        </p:sp>
        <p:pic>
          <p:nvPicPr>
            <p:cNvPr id="62" name="图片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905" y="4305034"/>
              <a:ext cx="2149646" cy="1321556"/>
            </a:xfrm>
            <a:prstGeom prst="rect">
              <a:avLst/>
            </a:prstGeom>
          </p:spPr>
        </p:pic>
      </p:grpSp>
      <p:grpSp>
        <p:nvGrpSpPr>
          <p:cNvPr id="64" name="组合 63"/>
          <p:cNvGrpSpPr/>
          <p:nvPr/>
        </p:nvGrpSpPr>
        <p:grpSpPr>
          <a:xfrm>
            <a:off x="729308" y="4837885"/>
            <a:ext cx="2203790" cy="1335341"/>
            <a:chOff x="602219" y="4329999"/>
            <a:chExt cx="2729019" cy="1731299"/>
          </a:xfrm>
        </p:grpSpPr>
        <p:sp>
          <p:nvSpPr>
            <p:cNvPr id="65" name="矩形 64"/>
            <p:cNvSpPr/>
            <p:nvPr/>
          </p:nvSpPr>
          <p:spPr>
            <a:xfrm>
              <a:off x="602219" y="5662258"/>
              <a:ext cx="2729019" cy="399040"/>
            </a:xfrm>
            <a:prstGeom prst="rect">
              <a:avLst/>
            </a:prstGeom>
            <a:noFill/>
          </p:spPr>
          <p:txBody>
            <a:bodyPr wrap="square" rtlCol="0">
              <a:spAutoFit/>
            </a:bodyPr>
            <a:lstStyle/>
            <a:p>
              <a:pPr algn="ctr"/>
              <a:r>
                <a:rPr lang="en-US" sz="1400" kern="0" dirty="0" smtClean="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AR </a:t>
              </a:r>
              <a:r>
                <a:rPr lang="en-US" sz="1400" kern="0" dirty="0">
                  <a:solidFill>
                    <a:schemeClr val="tx1">
                      <a:lumMod val="65000"/>
                      <a:lumOff val="35000"/>
                    </a:schemeClr>
                  </a:solidFill>
                  <a:latin typeface="Verdana" panose="020B0604030504040204" pitchFamily="34" charset="0"/>
                  <a:ea typeface="Verdana" panose="020B0604030504040204" pitchFamily="34" charset="0"/>
                  <a:cs typeface="Tahoma" panose="020B0604030504040204" pitchFamily="34" charset="0"/>
                </a:rPr>
                <a:t>interactive gaming</a:t>
              </a:r>
            </a:p>
          </p:txBody>
        </p:sp>
        <p:pic>
          <p:nvPicPr>
            <p:cNvPr id="66" name="图片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1905" y="4329999"/>
              <a:ext cx="2149647" cy="1271625"/>
            </a:xfrm>
            <a:prstGeom prst="rect">
              <a:avLst/>
            </a:prstGeom>
          </p:spPr>
        </p:pic>
      </p:grpSp>
      <p:sp>
        <p:nvSpPr>
          <p:cNvPr id="3" name="幻灯片编号占位符 2"/>
          <p:cNvSpPr>
            <a:spLocks noGrp="1"/>
          </p:cNvSpPr>
          <p:nvPr>
            <p:ph type="sldNum" sz="quarter" idx="12"/>
          </p:nvPr>
        </p:nvSpPr>
        <p:spPr/>
        <p:txBody>
          <a:bodyPr/>
          <a:lstStyle/>
          <a:p>
            <a:fld id="{3AC99A5B-5B03-425B-9284-2F10A88898BE}" type="slidenum">
              <a:rPr lang="en-US" smtClean="0"/>
              <a:t>2</a:t>
            </a:fld>
            <a:endParaRPr lang="en-US"/>
          </a:p>
        </p:txBody>
      </p:sp>
    </p:spTree>
    <p:extLst>
      <p:ext uri="{BB962C8B-B14F-4D97-AF65-F5344CB8AC3E}">
        <p14:creationId xmlns:p14="http://schemas.microsoft.com/office/powerpoint/2010/main" val="3194155943"/>
      </p:ext>
    </p:extLst>
  </p:cSld>
  <p:clrMapOvr>
    <a:masterClrMapping/>
  </p:clrMapOvr>
  <mc:AlternateContent xmlns:mc="http://schemas.openxmlformats.org/markup-compatibility/2006" xmlns:p14="http://schemas.microsoft.com/office/powerpoint/2010/main">
    <mc:Choice Requires="p14">
      <p:transition p14:dur="0" advTm="51033"/>
    </mc:Choice>
    <mc:Fallback xmlns="">
      <p:transition advTm="5103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a:xfrm>
            <a:off x="0" y="274638"/>
            <a:ext cx="12192000" cy="1143000"/>
          </a:xfrm>
        </p:spPr>
        <p:txBody>
          <a:bodyPr/>
          <a:lstStyle/>
          <a:p>
            <a:r>
              <a:rPr lang="en-US" altLang="zh-CN" b="1" dirty="0"/>
              <a:t>Delayed send window update</a:t>
            </a:r>
            <a:endParaRPr lang="zh-CN" altLang="en-US" b="1" dirty="0"/>
          </a:p>
        </p:txBody>
      </p:sp>
      <p:sp>
        <p:nvSpPr>
          <p:cNvPr id="5" name="Rectangle 3"/>
          <p:cNvSpPr txBox="1">
            <a:spLocks noChangeArrowheads="1"/>
          </p:cNvSpPr>
          <p:nvPr/>
        </p:nvSpPr>
        <p:spPr bwMode="auto">
          <a:xfrm>
            <a:off x="454696" y="1362899"/>
            <a:ext cx="11737304" cy="57606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endParaRPr lang="en-US" altLang="zh-CN" sz="2400" b="0" kern="0" dirty="0">
              <a:latin typeface="微软雅黑" pitchFamily="34" charset="-122"/>
              <a:ea typeface="微软雅黑" pitchFamily="34" charset="-122"/>
            </a:endParaRPr>
          </a:p>
        </p:txBody>
      </p:sp>
      <p:grpSp>
        <p:nvGrpSpPr>
          <p:cNvPr id="2" name="组合 1"/>
          <p:cNvGrpSpPr/>
          <p:nvPr/>
        </p:nvGrpSpPr>
        <p:grpSpPr>
          <a:xfrm>
            <a:off x="738857" y="1700808"/>
            <a:ext cx="10908636" cy="4238190"/>
            <a:chOff x="111235" y="1278408"/>
            <a:chExt cx="12184330" cy="5308662"/>
          </a:xfrm>
        </p:grpSpPr>
        <p:grpSp>
          <p:nvGrpSpPr>
            <p:cNvPr id="84" name="组合 83"/>
            <p:cNvGrpSpPr/>
            <p:nvPr/>
          </p:nvGrpSpPr>
          <p:grpSpPr>
            <a:xfrm>
              <a:off x="111235" y="2127033"/>
              <a:ext cx="3695653" cy="3580195"/>
              <a:chOff x="7874542" y="1968376"/>
              <a:chExt cx="3695653" cy="3580195"/>
            </a:xfrm>
          </p:grpSpPr>
          <p:grpSp>
            <p:nvGrpSpPr>
              <p:cNvPr id="85" name="Group 17"/>
              <p:cNvGrpSpPr>
                <a:grpSpLocks/>
              </p:cNvGrpSpPr>
              <p:nvPr/>
            </p:nvGrpSpPr>
            <p:grpSpPr bwMode="auto">
              <a:xfrm>
                <a:off x="9975269" y="2517651"/>
                <a:ext cx="458814" cy="206375"/>
                <a:chOff x="2003" y="1816"/>
                <a:chExt cx="336" cy="130"/>
              </a:xfrm>
              <a:solidFill>
                <a:schemeClr val="bg1">
                  <a:lumMod val="50000"/>
                </a:schemeClr>
              </a:solidFill>
            </p:grpSpPr>
            <p:sp>
              <p:nvSpPr>
                <p:cNvPr id="106" name="Rectangle 18"/>
                <p:cNvSpPr>
                  <a:spLocks noChangeArrowheads="1"/>
                </p:cNvSpPr>
                <p:nvPr/>
              </p:nvSpPr>
              <p:spPr bwMode="auto">
                <a:xfrm>
                  <a:off x="2003" y="1816"/>
                  <a:ext cx="336" cy="130"/>
                </a:xfrm>
                <a:prstGeom prst="rect">
                  <a:avLst/>
                </a:prstGeom>
                <a:grpFill/>
                <a:ln w="9525">
                  <a:solidFill>
                    <a:schemeClr val="tx1">
                      <a:lumMod val="95000"/>
                      <a:lumOff val="5000"/>
                    </a:schemeClr>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107" name="Rectangle 19"/>
                <p:cNvSpPr>
                  <a:spLocks noChangeArrowheads="1"/>
                </p:cNvSpPr>
                <p:nvPr/>
              </p:nvSpPr>
              <p:spPr bwMode="auto">
                <a:xfrm>
                  <a:off x="2105" y="1833"/>
                  <a:ext cx="108" cy="99"/>
                </a:xfrm>
                <a:prstGeom prst="rect">
                  <a:avLst/>
                </a:prstGeom>
                <a:grpFill/>
                <a:ln w="9525">
                  <a:solidFill>
                    <a:schemeClr val="tx1">
                      <a:lumMod val="95000"/>
                      <a:lumOff val="5000"/>
                    </a:schemeClr>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108" name="Rectangle 20"/>
                <p:cNvSpPr>
                  <a:spLocks noChangeArrowheads="1"/>
                </p:cNvSpPr>
                <p:nvPr/>
              </p:nvSpPr>
              <p:spPr bwMode="auto">
                <a:xfrm>
                  <a:off x="2228" y="1891"/>
                  <a:ext cx="28" cy="35"/>
                </a:xfrm>
                <a:prstGeom prst="rect">
                  <a:avLst/>
                </a:prstGeom>
                <a:grpFill/>
                <a:ln w="9525">
                  <a:solidFill>
                    <a:schemeClr val="tx1">
                      <a:lumMod val="95000"/>
                      <a:lumOff val="5000"/>
                    </a:schemeClr>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109" name="Rectangle 21"/>
                <p:cNvSpPr>
                  <a:spLocks noChangeArrowheads="1"/>
                </p:cNvSpPr>
                <p:nvPr/>
              </p:nvSpPr>
              <p:spPr bwMode="auto">
                <a:xfrm>
                  <a:off x="2056" y="1892"/>
                  <a:ext cx="29" cy="35"/>
                </a:xfrm>
                <a:prstGeom prst="rect">
                  <a:avLst/>
                </a:prstGeom>
                <a:grpFill/>
                <a:ln w="9525">
                  <a:solidFill>
                    <a:schemeClr val="tx1">
                      <a:lumMod val="95000"/>
                      <a:lumOff val="5000"/>
                    </a:schemeClr>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sp>
            <p:nvSpPr>
              <p:cNvPr id="86" name="Rectangle 52"/>
              <p:cNvSpPr>
                <a:spLocks noChangeArrowheads="1"/>
              </p:cNvSpPr>
              <p:nvPr/>
            </p:nvSpPr>
            <p:spPr bwMode="auto">
              <a:xfrm>
                <a:off x="9011212" y="2695451"/>
                <a:ext cx="2554886" cy="1422400"/>
              </a:xfrm>
              <a:prstGeom prst="rect">
                <a:avLst/>
              </a:prstGeom>
              <a:solidFill>
                <a:schemeClr val="bg1">
                  <a:lumMod val="65000"/>
                </a:schemeClr>
              </a:solidFill>
              <a:ln w="9525">
                <a:solidFill>
                  <a:schemeClr val="tx1"/>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7" name="Line 53"/>
              <p:cNvSpPr>
                <a:spLocks noChangeShapeType="1"/>
              </p:cNvSpPr>
              <p:nvPr/>
            </p:nvSpPr>
            <p:spPr bwMode="auto">
              <a:xfrm>
                <a:off x="8992095" y="3236789"/>
                <a:ext cx="25740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 name="AutoShape 54"/>
              <p:cNvSpPr>
                <a:spLocks noChangeArrowheads="1"/>
              </p:cNvSpPr>
              <p:nvPr/>
            </p:nvSpPr>
            <p:spPr bwMode="auto">
              <a:xfrm>
                <a:off x="10081779" y="2333501"/>
                <a:ext cx="214386" cy="457200"/>
              </a:xfrm>
              <a:prstGeom prst="upArrow">
                <a:avLst>
                  <a:gd name="adj1" fmla="val 50000"/>
                  <a:gd name="adj2" fmla="val 45860"/>
                </a:avLst>
              </a:prstGeom>
              <a:solidFill>
                <a:srgbClr val="CC0000">
                  <a:alpha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9" name="Rectangle 55" descr="Dark upward diagonal"/>
              <p:cNvSpPr>
                <a:spLocks noChangeArrowheads="1"/>
              </p:cNvSpPr>
              <p:nvPr/>
            </p:nvSpPr>
            <p:spPr bwMode="auto">
              <a:xfrm>
                <a:off x="9022136" y="3225676"/>
                <a:ext cx="2523479" cy="881063"/>
              </a:xfrm>
              <a:prstGeom prst="rect">
                <a:avLst/>
              </a:prstGeom>
              <a:solidFill>
                <a:schemeClr val="bg1">
                  <a:lumMod val="95000"/>
                </a:schemeClr>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90" name="AutoShape 56"/>
              <p:cNvSpPr>
                <a:spLocks noChangeArrowheads="1"/>
              </p:cNvSpPr>
              <p:nvPr/>
            </p:nvSpPr>
            <p:spPr bwMode="auto">
              <a:xfrm>
                <a:off x="10084510" y="4032126"/>
                <a:ext cx="214386" cy="457200"/>
              </a:xfrm>
              <a:prstGeom prst="upArrow">
                <a:avLst>
                  <a:gd name="adj1" fmla="val 50000"/>
                  <a:gd name="adj2" fmla="val 45860"/>
                </a:avLst>
              </a:prstGeom>
              <a:solidFill>
                <a:srgbClr val="CC0000">
                  <a:alpha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91" name="Text Box 57"/>
              <p:cNvSpPr txBox="1">
                <a:spLocks noChangeArrowheads="1"/>
              </p:cNvSpPr>
              <p:nvPr/>
            </p:nvSpPr>
            <p:spPr bwMode="auto">
              <a:xfrm>
                <a:off x="9404482" y="2768476"/>
                <a:ext cx="169734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2000">
                    <a:latin typeface="Tahoma" panose="020B0604030504040204" pitchFamily="34" charset="0"/>
                  </a:rPr>
                  <a:t>buffered data</a:t>
                </a:r>
              </a:p>
            </p:txBody>
          </p:sp>
          <p:sp>
            <p:nvSpPr>
              <p:cNvPr id="92" name="Line 58"/>
              <p:cNvSpPr>
                <a:spLocks noChangeShapeType="1"/>
              </p:cNvSpPr>
              <p:nvPr/>
            </p:nvSpPr>
            <p:spPr bwMode="auto">
              <a:xfrm>
                <a:off x="9005750" y="3227264"/>
                <a:ext cx="2564445"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 name="Text Box 59"/>
              <p:cNvSpPr txBox="1">
                <a:spLocks noChangeArrowheads="1"/>
              </p:cNvSpPr>
              <p:nvPr/>
            </p:nvSpPr>
            <p:spPr bwMode="auto">
              <a:xfrm>
                <a:off x="9184633" y="3486026"/>
                <a:ext cx="2087879"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2000" dirty="0">
                    <a:latin typeface="Tahoma" panose="020B0604030504040204" pitchFamily="34" charset="0"/>
                  </a:rPr>
                  <a:t>free buffer space</a:t>
                </a:r>
              </a:p>
            </p:txBody>
          </p:sp>
          <p:sp>
            <p:nvSpPr>
              <p:cNvPr id="94" name="Text Box 62"/>
              <p:cNvSpPr txBox="1">
                <a:spLocks noChangeArrowheads="1"/>
              </p:cNvSpPr>
              <p:nvPr/>
            </p:nvSpPr>
            <p:spPr bwMode="auto">
              <a:xfrm>
                <a:off x="7978191" y="3423755"/>
                <a:ext cx="904185" cy="42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600" b="1" dirty="0" smtClean="0">
                    <a:solidFill>
                      <a:srgbClr val="C00000"/>
                    </a:solidFill>
                    <a:latin typeface="Times New Roman" panose="02020603050405020304" pitchFamily="18" charset="0"/>
                    <a:cs typeface="Times New Roman" panose="02020603050405020304" pitchFamily="18" charset="0"/>
                  </a:rPr>
                  <a:t>AWND</a:t>
                </a:r>
                <a:endParaRPr lang="en-US" altLang="en-US" sz="1600" b="1" dirty="0">
                  <a:solidFill>
                    <a:srgbClr val="C00000"/>
                  </a:solidFill>
                  <a:latin typeface="Times New Roman" panose="02020603050405020304" pitchFamily="18" charset="0"/>
                  <a:cs typeface="Times New Roman" panose="02020603050405020304" pitchFamily="18" charset="0"/>
                </a:endParaRPr>
              </a:p>
            </p:txBody>
          </p:sp>
          <p:sp>
            <p:nvSpPr>
              <p:cNvPr id="95" name="Line 64"/>
              <p:cNvSpPr>
                <a:spLocks noChangeShapeType="1"/>
              </p:cNvSpPr>
              <p:nvPr/>
            </p:nvSpPr>
            <p:spPr bwMode="auto">
              <a:xfrm>
                <a:off x="8615857" y="3236789"/>
                <a:ext cx="0" cy="2968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6" name="Line 65"/>
              <p:cNvSpPr>
                <a:spLocks noChangeShapeType="1"/>
              </p:cNvSpPr>
              <p:nvPr/>
            </p:nvSpPr>
            <p:spPr bwMode="auto">
              <a:xfrm flipV="1">
                <a:off x="8615857" y="3736851"/>
                <a:ext cx="0" cy="3222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7" name="Line 66"/>
              <p:cNvSpPr>
                <a:spLocks noChangeShapeType="1"/>
              </p:cNvSpPr>
              <p:nvPr/>
            </p:nvSpPr>
            <p:spPr bwMode="auto">
              <a:xfrm>
                <a:off x="8461870" y="4068638"/>
                <a:ext cx="476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8" name="Line 67"/>
              <p:cNvSpPr>
                <a:spLocks noChangeShapeType="1"/>
              </p:cNvSpPr>
              <p:nvPr/>
            </p:nvSpPr>
            <p:spPr bwMode="auto">
              <a:xfrm>
                <a:off x="8517432" y="3236789"/>
                <a:ext cx="196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9" name="Line 68"/>
              <p:cNvSpPr>
                <a:spLocks noChangeShapeType="1"/>
              </p:cNvSpPr>
              <p:nvPr/>
            </p:nvSpPr>
            <p:spPr bwMode="auto">
              <a:xfrm>
                <a:off x="8484095" y="2674813"/>
                <a:ext cx="476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0" name="Line 69"/>
              <p:cNvSpPr>
                <a:spLocks noChangeShapeType="1"/>
              </p:cNvSpPr>
              <p:nvPr/>
            </p:nvSpPr>
            <p:spPr bwMode="auto">
              <a:xfrm>
                <a:off x="8873032" y="2679576"/>
                <a:ext cx="0" cy="177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1" name="Line 70"/>
              <p:cNvSpPr>
                <a:spLocks noChangeShapeType="1"/>
              </p:cNvSpPr>
              <p:nvPr/>
            </p:nvSpPr>
            <p:spPr bwMode="auto">
              <a:xfrm flipH="1">
                <a:off x="8871445" y="3103438"/>
                <a:ext cx="0" cy="954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 name="Text Box 71"/>
              <p:cNvSpPr txBox="1">
                <a:spLocks noChangeArrowheads="1"/>
              </p:cNvSpPr>
              <p:nvPr/>
            </p:nvSpPr>
            <p:spPr bwMode="auto">
              <a:xfrm>
                <a:off x="7874542" y="2874418"/>
                <a:ext cx="1096775" cy="3385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r">
                  <a:lnSpc>
                    <a:spcPct val="100000"/>
                  </a:lnSpc>
                  <a:spcBef>
                    <a:spcPct val="0"/>
                  </a:spcBef>
                  <a:buClrTx/>
                  <a:buSzTx/>
                  <a:buFontTx/>
                  <a:buNone/>
                </a:pPr>
                <a:r>
                  <a:rPr lang="en-US" altLang="en-US" sz="1600" b="1" dirty="0">
                    <a:latin typeface="Times New Roman" panose="02020603050405020304" pitchFamily="18" charset="0"/>
                    <a:cs typeface="Times New Roman" panose="02020603050405020304" pitchFamily="18" charset="0"/>
                  </a:rPr>
                  <a:t>RcvBuffer</a:t>
                </a:r>
              </a:p>
            </p:txBody>
          </p:sp>
          <p:sp>
            <p:nvSpPr>
              <p:cNvPr id="103" name="Text Box 73"/>
              <p:cNvSpPr txBox="1">
                <a:spLocks noChangeArrowheads="1"/>
              </p:cNvSpPr>
              <p:nvPr/>
            </p:nvSpPr>
            <p:spPr bwMode="auto">
              <a:xfrm>
                <a:off x="9581581" y="4468688"/>
                <a:ext cx="13562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600" dirty="0" smtClean="0">
                    <a:latin typeface="Tahoma" panose="020B0604030504040204" pitchFamily="34" charset="0"/>
                  </a:rPr>
                  <a:t>Data packets</a:t>
                </a:r>
                <a:endParaRPr lang="en-US" altLang="en-US" sz="1600" dirty="0">
                  <a:latin typeface="Tahoma" panose="020B0604030504040204" pitchFamily="34" charset="0"/>
                </a:endParaRPr>
              </a:p>
            </p:txBody>
          </p:sp>
          <p:sp>
            <p:nvSpPr>
              <p:cNvPr id="104" name="Text Box 74"/>
              <p:cNvSpPr txBox="1">
                <a:spLocks noChangeArrowheads="1"/>
              </p:cNvSpPr>
              <p:nvPr/>
            </p:nvSpPr>
            <p:spPr bwMode="auto">
              <a:xfrm>
                <a:off x="9701341" y="1968376"/>
                <a:ext cx="11723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1600" dirty="0" smtClean="0">
                    <a:latin typeface="Tahoma" panose="020B0604030504040204" pitchFamily="34" charset="0"/>
                  </a:rPr>
                  <a:t>Application</a:t>
                </a:r>
                <a:endParaRPr lang="en-US" altLang="en-US" sz="1600" dirty="0">
                  <a:latin typeface="Tahoma" panose="020B0604030504040204" pitchFamily="34" charset="0"/>
                </a:endParaRPr>
              </a:p>
            </p:txBody>
          </p:sp>
          <p:sp>
            <p:nvSpPr>
              <p:cNvPr id="105" name="Text Box 76"/>
              <p:cNvSpPr txBox="1">
                <a:spLocks noChangeArrowheads="1"/>
              </p:cNvSpPr>
              <p:nvPr/>
            </p:nvSpPr>
            <p:spPr bwMode="auto">
              <a:xfrm>
                <a:off x="9289452" y="5148461"/>
                <a:ext cx="1797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1"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1" charset="0"/>
                    <a:ea typeface="ＭＳ Ｐゴシック" panose="020B0600070205080204" pitchFamily="34" charset="-128"/>
                  </a:defRPr>
                </a:lvl2pPr>
                <a:lvl3pPr marL="1143000" indent="-228600">
                  <a:spcBef>
                    <a:spcPct val="20000"/>
                  </a:spcBef>
                  <a:buChar char="•"/>
                  <a:defRPr sz="2400">
                    <a:solidFill>
                      <a:schemeClr val="tx1"/>
                    </a:solidFill>
                    <a:latin typeface="Gill Sans MT" pitchFamily="1"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r>
                  <a:rPr lang="en-US" altLang="en-US" sz="2000" dirty="0" smtClean="0">
                    <a:latin typeface="Tahoma" panose="020B0604030504040204" pitchFamily="34" charset="0"/>
                  </a:rPr>
                  <a:t>Receive buffer</a:t>
                </a:r>
                <a:endParaRPr lang="en-US" altLang="en-US" sz="2000" dirty="0">
                  <a:latin typeface="Tahoma" panose="020B0604030504040204" pitchFamily="34" charset="0"/>
                </a:endParaRPr>
              </a:p>
            </p:txBody>
          </p:sp>
        </p:grpSp>
        <p:cxnSp>
          <p:nvCxnSpPr>
            <p:cNvPr id="110" name="直接箭头连接符 109"/>
            <p:cNvCxnSpPr/>
            <p:nvPr/>
          </p:nvCxnSpPr>
          <p:spPr>
            <a:xfrm>
              <a:off x="5619948" y="1762534"/>
              <a:ext cx="0" cy="4824536"/>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9220348" y="1762534"/>
              <a:ext cx="0" cy="4824536"/>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5058861" y="1319974"/>
              <a:ext cx="1178528" cy="461665"/>
            </a:xfrm>
            <a:prstGeom prst="rect">
              <a:avLst/>
            </a:prstGeom>
          </p:spPr>
          <p:txBody>
            <a:bodyPr wrap="none">
              <a:spAutoFit/>
            </a:bodyPr>
            <a:lstStyle/>
            <a:p>
              <a:r>
                <a:rPr lang="en-US" altLang="zh-CN" dirty="0" smtClean="0"/>
                <a:t>Sender</a:t>
              </a:r>
              <a:endParaRPr lang="zh-CN" altLang="en-US" dirty="0"/>
            </a:p>
          </p:txBody>
        </p:sp>
        <p:sp>
          <p:nvSpPr>
            <p:cNvPr id="113" name="矩形 112"/>
            <p:cNvSpPr/>
            <p:nvPr/>
          </p:nvSpPr>
          <p:spPr>
            <a:xfrm>
              <a:off x="8519675" y="1278408"/>
              <a:ext cx="1401346" cy="461665"/>
            </a:xfrm>
            <a:prstGeom prst="rect">
              <a:avLst/>
            </a:prstGeom>
          </p:spPr>
          <p:txBody>
            <a:bodyPr wrap="none">
              <a:spAutoFit/>
            </a:bodyPr>
            <a:lstStyle/>
            <a:p>
              <a:r>
                <a:rPr lang="en-US" altLang="zh-CN" dirty="0" smtClean="0"/>
                <a:t>Receiver</a:t>
              </a:r>
              <a:endParaRPr lang="zh-CN" altLang="en-US" dirty="0"/>
            </a:p>
          </p:txBody>
        </p:sp>
        <p:sp>
          <p:nvSpPr>
            <p:cNvPr id="114" name="矩形 113"/>
            <p:cNvSpPr/>
            <p:nvPr/>
          </p:nvSpPr>
          <p:spPr>
            <a:xfrm>
              <a:off x="9182813" y="2259092"/>
              <a:ext cx="1154097" cy="461665"/>
            </a:xfrm>
            <a:prstGeom prst="rect">
              <a:avLst/>
            </a:prstGeom>
          </p:spPr>
          <p:txBody>
            <a:bodyPr wrap="none">
              <a:spAutoFit/>
            </a:bodyPr>
            <a:lstStyle/>
            <a:p>
              <a:r>
                <a:rPr lang="en-US" altLang="zh-CN" dirty="0" smtClean="0">
                  <a:solidFill>
                    <a:srgbClr val="FFC000"/>
                  </a:solidFill>
                </a:rPr>
                <a:t>TACK1</a:t>
              </a:r>
              <a:endParaRPr lang="zh-CN" altLang="en-US" dirty="0">
                <a:solidFill>
                  <a:srgbClr val="FFC000"/>
                </a:solidFill>
              </a:endParaRPr>
            </a:p>
          </p:txBody>
        </p:sp>
        <p:cxnSp>
          <p:nvCxnSpPr>
            <p:cNvPr id="115" name="直接箭头连接符 114"/>
            <p:cNvCxnSpPr/>
            <p:nvPr/>
          </p:nvCxnSpPr>
          <p:spPr>
            <a:xfrm flipH="1">
              <a:off x="5625191" y="4570846"/>
              <a:ext cx="3579428" cy="56292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9180706" y="2868687"/>
              <a:ext cx="2360133" cy="400110"/>
            </a:xfrm>
            <a:prstGeom prst="rect">
              <a:avLst/>
            </a:prstGeom>
          </p:spPr>
          <p:txBody>
            <a:bodyPr wrap="none">
              <a:spAutoFit/>
            </a:bodyPr>
            <a:lstStyle/>
            <a:p>
              <a:r>
                <a:rPr lang="en-US" altLang="zh-CN" sz="2000" dirty="0" smtClean="0">
                  <a:solidFill>
                    <a:srgbClr val="00B050"/>
                  </a:solidFill>
                </a:rPr>
                <a:t>RcvBuffer released</a:t>
              </a:r>
              <a:endParaRPr lang="zh-CN" altLang="en-US" sz="2000" dirty="0">
                <a:solidFill>
                  <a:srgbClr val="00B050"/>
                </a:solidFill>
              </a:endParaRPr>
            </a:p>
          </p:txBody>
        </p:sp>
        <p:cxnSp>
          <p:nvCxnSpPr>
            <p:cNvPr id="117" name="直接箭头连接符 116"/>
            <p:cNvCxnSpPr/>
            <p:nvPr/>
          </p:nvCxnSpPr>
          <p:spPr>
            <a:xfrm flipH="1">
              <a:off x="5634445" y="2512333"/>
              <a:ext cx="3533306" cy="396384"/>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4297387" y="3694942"/>
              <a:ext cx="1092333" cy="646331"/>
            </a:xfrm>
            <a:prstGeom prst="rect">
              <a:avLst/>
            </a:prstGeom>
          </p:spPr>
          <p:txBody>
            <a:bodyPr wrap="square">
              <a:spAutoFit/>
            </a:bodyPr>
            <a:lstStyle/>
            <a:p>
              <a:pPr algn="ctr"/>
              <a:r>
                <a:rPr lang="en-US" altLang="zh-CN" sz="1800" dirty="0" smtClean="0">
                  <a:solidFill>
                    <a:srgbClr val="00B050"/>
                  </a:solidFill>
                </a:rPr>
                <a:t>Stop sending</a:t>
              </a:r>
              <a:endParaRPr lang="zh-CN" altLang="en-US" sz="1800" dirty="0">
                <a:solidFill>
                  <a:srgbClr val="00B050"/>
                </a:solidFill>
              </a:endParaRPr>
            </a:p>
          </p:txBody>
        </p:sp>
        <p:sp>
          <p:nvSpPr>
            <p:cNvPr id="119" name="矩形 118"/>
            <p:cNvSpPr/>
            <p:nvPr/>
          </p:nvSpPr>
          <p:spPr>
            <a:xfrm rot="21223651">
              <a:off x="7724975" y="2164549"/>
              <a:ext cx="1204176" cy="461665"/>
            </a:xfrm>
            <a:prstGeom prst="rect">
              <a:avLst/>
            </a:prstGeom>
          </p:spPr>
          <p:txBody>
            <a:bodyPr wrap="none">
              <a:spAutoFit/>
            </a:bodyPr>
            <a:lstStyle/>
            <a:p>
              <a:r>
                <a:rPr lang="en-US" altLang="zh-CN" dirty="0" smtClean="0">
                  <a:solidFill>
                    <a:srgbClr val="00B050"/>
                  </a:solidFill>
                </a:rPr>
                <a:t>rwnd=0</a:t>
              </a:r>
              <a:endParaRPr lang="zh-CN" altLang="en-US" dirty="0">
                <a:solidFill>
                  <a:srgbClr val="00B050"/>
                </a:solidFill>
              </a:endParaRPr>
            </a:p>
          </p:txBody>
        </p:sp>
        <p:sp>
          <p:nvSpPr>
            <p:cNvPr id="120" name="左大括号 119"/>
            <p:cNvSpPr/>
            <p:nvPr/>
          </p:nvSpPr>
          <p:spPr>
            <a:xfrm>
              <a:off x="5278978" y="2902444"/>
              <a:ext cx="340971" cy="22313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1" name="直接箭头连接符 120"/>
            <p:cNvCxnSpPr/>
            <p:nvPr/>
          </p:nvCxnSpPr>
          <p:spPr>
            <a:xfrm>
              <a:off x="5650788" y="2411169"/>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625191" y="2832499"/>
              <a:ext cx="3600400" cy="43204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5635059" y="2554266"/>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638146" y="2696431"/>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右大括号 124"/>
            <p:cNvSpPr/>
            <p:nvPr/>
          </p:nvSpPr>
          <p:spPr>
            <a:xfrm>
              <a:off x="9251802" y="3317626"/>
              <a:ext cx="523543" cy="1192287"/>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矩形 125"/>
            <p:cNvSpPr/>
            <p:nvPr/>
          </p:nvSpPr>
          <p:spPr>
            <a:xfrm>
              <a:off x="9700313" y="3645592"/>
              <a:ext cx="2509004" cy="461665"/>
            </a:xfrm>
            <a:prstGeom prst="rect">
              <a:avLst/>
            </a:prstGeom>
          </p:spPr>
          <p:txBody>
            <a:bodyPr wrap="square">
              <a:spAutoFit/>
            </a:bodyPr>
            <a:lstStyle/>
            <a:p>
              <a:pPr algn="ctr"/>
              <a:r>
                <a:rPr lang="en-US" altLang="zh-CN" b="1" dirty="0" smtClean="0">
                  <a:solidFill>
                    <a:srgbClr val="C00000"/>
                  </a:solidFill>
                </a:rPr>
                <a:t>Delayed update</a:t>
              </a:r>
              <a:endParaRPr lang="zh-CN" altLang="en-US" b="1" dirty="0">
                <a:solidFill>
                  <a:srgbClr val="C00000"/>
                </a:solidFill>
              </a:endParaRPr>
            </a:p>
          </p:txBody>
        </p:sp>
        <p:sp>
          <p:nvSpPr>
            <p:cNvPr id="127" name="矩形 126"/>
            <p:cNvSpPr/>
            <p:nvPr/>
          </p:nvSpPr>
          <p:spPr>
            <a:xfrm rot="21223651">
              <a:off x="6896655" y="4368751"/>
              <a:ext cx="1547218" cy="461665"/>
            </a:xfrm>
            <a:prstGeom prst="rect">
              <a:avLst/>
            </a:prstGeom>
          </p:spPr>
          <p:txBody>
            <a:bodyPr wrap="none">
              <a:spAutoFit/>
            </a:bodyPr>
            <a:lstStyle/>
            <a:p>
              <a:r>
                <a:rPr lang="en-US" altLang="zh-CN" dirty="0" smtClean="0">
                  <a:solidFill>
                    <a:srgbClr val="00B050"/>
                  </a:solidFill>
                </a:rPr>
                <a:t>rwnd=100</a:t>
              </a:r>
              <a:endParaRPr lang="zh-CN" altLang="en-US" dirty="0">
                <a:solidFill>
                  <a:srgbClr val="00B050"/>
                </a:solidFill>
              </a:endParaRPr>
            </a:p>
          </p:txBody>
        </p:sp>
        <p:cxnSp>
          <p:nvCxnSpPr>
            <p:cNvPr id="128" name="直接箭头连接符 127"/>
            <p:cNvCxnSpPr/>
            <p:nvPr/>
          </p:nvCxnSpPr>
          <p:spPr>
            <a:xfrm>
              <a:off x="5611606" y="5165118"/>
              <a:ext cx="36004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9833684" y="5707228"/>
              <a:ext cx="2461881" cy="830997"/>
            </a:xfrm>
            <a:prstGeom prst="rect">
              <a:avLst/>
            </a:prstGeom>
          </p:spPr>
          <p:txBody>
            <a:bodyPr wrap="square">
              <a:spAutoFit/>
            </a:bodyPr>
            <a:lstStyle/>
            <a:p>
              <a:r>
                <a:rPr lang="zh-CN" altLang="en-US" dirty="0" smtClean="0"/>
                <a:t>Delayed send window update</a:t>
              </a:r>
              <a:endParaRPr lang="zh-CN" altLang="en-US" dirty="0"/>
            </a:p>
          </p:txBody>
        </p:sp>
        <p:sp>
          <p:nvSpPr>
            <p:cNvPr id="130" name="矩形 129"/>
            <p:cNvSpPr/>
            <p:nvPr/>
          </p:nvSpPr>
          <p:spPr>
            <a:xfrm>
              <a:off x="9161746" y="4430528"/>
              <a:ext cx="1154097" cy="461665"/>
            </a:xfrm>
            <a:prstGeom prst="rect">
              <a:avLst/>
            </a:prstGeom>
          </p:spPr>
          <p:txBody>
            <a:bodyPr wrap="none">
              <a:spAutoFit/>
            </a:bodyPr>
            <a:lstStyle/>
            <a:p>
              <a:r>
                <a:rPr lang="en-US" altLang="zh-CN" dirty="0" smtClean="0">
                  <a:solidFill>
                    <a:srgbClr val="FFC000"/>
                  </a:solidFill>
                </a:rPr>
                <a:t>TACK2</a:t>
              </a:r>
              <a:endParaRPr lang="zh-CN" altLang="en-US" dirty="0">
                <a:solidFill>
                  <a:srgbClr val="FFC000"/>
                </a:solidFill>
              </a:endParaRPr>
            </a:p>
          </p:txBody>
        </p:sp>
      </p:grpSp>
      <p:sp>
        <p:nvSpPr>
          <p:cNvPr id="3" name="幻灯片编号占位符 2"/>
          <p:cNvSpPr>
            <a:spLocks noGrp="1"/>
          </p:cNvSpPr>
          <p:nvPr>
            <p:ph type="sldNum" sz="quarter" idx="12"/>
          </p:nvPr>
        </p:nvSpPr>
        <p:spPr/>
        <p:txBody>
          <a:bodyPr/>
          <a:lstStyle/>
          <a:p>
            <a:fld id="{3AC99A5B-5B03-425B-9284-2F10A88898BE}" type="slidenum">
              <a:rPr lang="en-US" smtClean="0"/>
              <a:t>20</a:t>
            </a:fld>
            <a:endParaRPr lang="en-US"/>
          </a:p>
        </p:txBody>
      </p:sp>
    </p:spTree>
    <p:extLst>
      <p:ext uri="{BB962C8B-B14F-4D97-AF65-F5344CB8AC3E}">
        <p14:creationId xmlns:p14="http://schemas.microsoft.com/office/powerpoint/2010/main" val="208725786"/>
      </p:ext>
    </p:extLst>
  </p:cSld>
  <p:clrMapOvr>
    <a:masterClrMapping/>
  </p:clrMapOvr>
  <mc:AlternateContent xmlns:mc="http://schemas.openxmlformats.org/markup-compatibility/2006" xmlns:p14="http://schemas.microsoft.com/office/powerpoint/2010/main">
    <mc:Choice Requires="p14">
      <p:transition p14:dur="0" advTm="21727"/>
    </mc:Choice>
    <mc:Fallback xmlns="">
      <p:transition advTm="2172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274638"/>
            <a:ext cx="12192000" cy="1143000"/>
          </a:xfrm>
        </p:spPr>
        <p:txBody>
          <a:bodyPr>
            <a:normAutofit fontScale="90000"/>
          </a:bodyPr>
          <a:lstStyle/>
          <a:p>
            <a:r>
              <a:rPr lang="en-US" altLang="zh-CN" b="1" dirty="0"/>
              <a:t>TACK-based acknowledgement</a:t>
            </a:r>
            <a:br>
              <a:rPr lang="en-US" altLang="zh-CN" b="1" dirty="0"/>
            </a:br>
            <a:r>
              <a:rPr lang="en-US" altLang="zh-CN" b="1" dirty="0"/>
              <a:t>mechanism</a:t>
            </a:r>
            <a:endParaRPr lang="zh-CN" altLang="en-US" b="1" dirty="0"/>
          </a:p>
        </p:txBody>
      </p:sp>
      <p:sp>
        <p:nvSpPr>
          <p:cNvPr id="5" name="Rectangle 3"/>
          <p:cNvSpPr txBox="1">
            <a:spLocks noChangeArrowheads="1"/>
          </p:cNvSpPr>
          <p:nvPr/>
        </p:nvSpPr>
        <p:spPr bwMode="auto">
          <a:xfrm>
            <a:off x="836030" y="1844824"/>
            <a:ext cx="10372538" cy="2323044"/>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b="0" kern="0" dirty="0">
                <a:latin typeface="Verdana" panose="020B0604030504040204" pitchFamily="34" charset="0"/>
                <a:ea typeface="Verdana" panose="020B0604030504040204" pitchFamily="34" charset="0"/>
              </a:rPr>
              <a:t>Applying TACK significantly reduces ACK </a:t>
            </a:r>
            <a:r>
              <a:rPr lang="en-US" altLang="zh-CN" sz="2000" b="0" kern="0" dirty="0" smtClean="0">
                <a:latin typeface="Verdana" panose="020B0604030504040204" pitchFamily="34" charset="0"/>
                <a:ea typeface="Verdana" panose="020B0604030504040204" pitchFamily="34" charset="0"/>
              </a:rPr>
              <a:t>frequency and improves performance ideally</a:t>
            </a:r>
          </a:p>
          <a:p>
            <a:pPr>
              <a:defRPr/>
            </a:pPr>
            <a:r>
              <a:rPr lang="en-US" altLang="zh-CN" sz="2000" kern="0" dirty="0" smtClean="0">
                <a:latin typeface="Verdana" panose="020B0604030504040204" pitchFamily="34" charset="0"/>
                <a:ea typeface="Verdana" panose="020B0604030504040204" pitchFamily="34" charset="0"/>
              </a:rPr>
              <a:t>Independently</a:t>
            </a:r>
            <a:r>
              <a:rPr lang="en-US" altLang="zh-CN" sz="2000" b="0" kern="0" dirty="0" smtClean="0">
                <a:latin typeface="Verdana" panose="020B0604030504040204" pitchFamily="34" charset="0"/>
                <a:ea typeface="Verdana" panose="020B0604030504040204" pitchFamily="34" charset="0"/>
              </a:rPr>
              <a:t> applying TACK </a:t>
            </a:r>
            <a:r>
              <a:rPr lang="en-US" altLang="zh-CN" sz="2000" b="0" kern="0" dirty="0">
                <a:latin typeface="Verdana" panose="020B0604030504040204" pitchFamily="34" charset="0"/>
                <a:ea typeface="Verdana" panose="020B0604030504040204" pitchFamily="34" charset="0"/>
              </a:rPr>
              <a:t>probably falls short </a:t>
            </a:r>
            <a:endParaRPr lang="en-US" altLang="zh-CN" sz="2000" b="0" kern="0" dirty="0" smtClean="0">
              <a:latin typeface="Verdana" panose="020B0604030504040204" pitchFamily="34" charset="0"/>
              <a:ea typeface="Verdana" panose="020B0604030504040204" pitchFamily="34" charset="0"/>
            </a:endParaRPr>
          </a:p>
          <a:p>
            <a:pPr>
              <a:defRPr/>
            </a:pPr>
            <a:r>
              <a:rPr lang="en-US" altLang="zh-CN" sz="2000" b="0" kern="0" dirty="0" smtClean="0">
                <a:latin typeface="Verdana" panose="020B0604030504040204" pitchFamily="34" charset="0"/>
                <a:ea typeface="Verdana" panose="020B0604030504040204" pitchFamily="34" charset="0"/>
              </a:rPr>
              <a:t>WLAN requires a </a:t>
            </a:r>
            <a:r>
              <a:rPr lang="en-US" altLang="zh-CN" sz="2000" b="0" kern="0" dirty="0">
                <a:latin typeface="Verdana" panose="020B0604030504040204" pitchFamily="34" charset="0"/>
                <a:ea typeface="Verdana" panose="020B0604030504040204" pitchFamily="34" charset="0"/>
              </a:rPr>
              <a:t>full TACK-based acknowledgement mechanism that overcomes the hurdles for applying TACK, using a </a:t>
            </a:r>
            <a:r>
              <a:rPr lang="en-US" altLang="zh-CN" sz="2000" kern="0" dirty="0">
                <a:latin typeface="Verdana" panose="020B0604030504040204" pitchFamily="34" charset="0"/>
                <a:ea typeface="Verdana" panose="020B0604030504040204" pitchFamily="34" charset="0"/>
              </a:rPr>
              <a:t>controlled</a:t>
            </a:r>
            <a:r>
              <a:rPr lang="en-US" altLang="zh-CN" sz="2000" b="0" kern="0" dirty="0">
                <a:latin typeface="Verdana" panose="020B0604030504040204" pitchFamily="34" charset="0"/>
                <a:ea typeface="Verdana" panose="020B0604030504040204" pitchFamily="34" charset="0"/>
              </a:rPr>
              <a:t> </a:t>
            </a:r>
            <a:r>
              <a:rPr lang="en-US" altLang="zh-CN" sz="2000" kern="0" dirty="0">
                <a:latin typeface="Verdana" panose="020B0604030504040204" pitchFamily="34" charset="0"/>
                <a:ea typeface="Verdana" panose="020B0604030504040204" pitchFamily="34" charset="0"/>
              </a:rPr>
              <a:t>frequency</a:t>
            </a:r>
            <a:r>
              <a:rPr lang="en-US" altLang="zh-CN" sz="2000" b="0" kern="0" dirty="0">
                <a:latin typeface="Verdana" panose="020B0604030504040204" pitchFamily="34" charset="0"/>
                <a:ea typeface="Verdana" panose="020B0604030504040204" pitchFamily="34" charset="0"/>
              </a:rPr>
              <a:t> of ACKs to support efficient </a:t>
            </a:r>
            <a:r>
              <a:rPr lang="en-US" altLang="zh-CN" sz="2000" b="0" kern="0" dirty="0" smtClean="0">
                <a:latin typeface="Verdana" panose="020B0604030504040204" pitchFamily="34" charset="0"/>
                <a:ea typeface="Verdana" panose="020B0604030504040204" pitchFamily="34" charset="0"/>
              </a:rPr>
              <a:t>transport</a:t>
            </a:r>
          </a:p>
        </p:txBody>
      </p:sp>
      <p:sp>
        <p:nvSpPr>
          <p:cNvPr id="2" name="幻灯片编号占位符 1"/>
          <p:cNvSpPr>
            <a:spLocks noGrp="1"/>
          </p:cNvSpPr>
          <p:nvPr>
            <p:ph type="sldNum" sz="quarter" idx="12"/>
          </p:nvPr>
        </p:nvSpPr>
        <p:spPr/>
        <p:txBody>
          <a:bodyPr/>
          <a:lstStyle/>
          <a:p>
            <a:fld id="{3AC99A5B-5B03-425B-9284-2F10A88898BE}" type="slidenum">
              <a:rPr lang="en-US" smtClean="0"/>
              <a:t>21</a:t>
            </a:fld>
            <a:endParaRPr lang="en-US"/>
          </a:p>
        </p:txBody>
      </p:sp>
    </p:spTree>
    <p:custDataLst>
      <p:tags r:id="rId1"/>
    </p:custDataLst>
    <p:extLst>
      <p:ext uri="{BB962C8B-B14F-4D97-AF65-F5344CB8AC3E}">
        <p14:creationId xmlns:p14="http://schemas.microsoft.com/office/powerpoint/2010/main" val="671677213"/>
      </p:ext>
    </p:extLst>
  </p:cSld>
  <p:clrMapOvr>
    <a:masterClrMapping/>
  </p:clrMapOvr>
  <mc:AlternateContent xmlns:mc="http://schemas.openxmlformats.org/markup-compatibility/2006" xmlns:p14="http://schemas.microsoft.com/office/powerpoint/2010/main">
    <mc:Choice Requires="p14">
      <p:transition p14:dur="0" advTm="768"/>
    </mc:Choice>
    <mc:Fallback xmlns="">
      <p:transition advTm="7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188640"/>
            <a:ext cx="12192000" cy="1143000"/>
          </a:xfrm>
        </p:spPr>
        <p:txBody>
          <a:bodyPr>
            <a:normAutofit fontScale="90000"/>
          </a:bodyPr>
          <a:lstStyle/>
          <a:p>
            <a:r>
              <a:rPr lang="en-US" altLang="zh-CN" b="1" dirty="0" smtClean="0"/>
              <a:t>Features of TACK-based acknowledgement mechanism</a:t>
            </a:r>
            <a:endParaRPr lang="zh-CN" altLang="en-US" b="1" dirty="0"/>
          </a:p>
        </p:txBody>
      </p:sp>
      <p:sp>
        <p:nvSpPr>
          <p:cNvPr id="5" name="Rectangle 3"/>
          <p:cNvSpPr txBox="1">
            <a:spLocks noChangeArrowheads="1"/>
          </p:cNvSpPr>
          <p:nvPr/>
        </p:nvSpPr>
        <p:spPr bwMode="auto">
          <a:xfrm>
            <a:off x="695400" y="1484784"/>
            <a:ext cx="10854841" cy="3619189"/>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kern="0" dirty="0" smtClean="0">
                <a:latin typeface="Verdana" panose="020B0604030504040204" pitchFamily="34" charset="0"/>
                <a:ea typeface="Verdana" panose="020B0604030504040204" pitchFamily="34" charset="0"/>
              </a:rPr>
              <a:t>More types of ACKs</a:t>
            </a:r>
          </a:p>
          <a:p>
            <a:pPr lvl="1">
              <a:defRPr/>
            </a:pPr>
            <a:r>
              <a:rPr lang="en-US" altLang="zh-CN" sz="1600" kern="0" dirty="0">
                <a:latin typeface="Verdana" panose="020B0604030504040204" pitchFamily="34" charset="0"/>
                <a:ea typeface="Verdana" panose="020B0604030504040204" pitchFamily="34" charset="0"/>
              </a:rPr>
              <a:t>Apart from the ACK type of TACK</a:t>
            </a:r>
            <a:r>
              <a:rPr lang="en-US" altLang="zh-CN" sz="1600" kern="0" dirty="0" smtClean="0">
                <a:latin typeface="Verdana" panose="020B0604030504040204" pitchFamily="34" charset="0"/>
                <a:ea typeface="Verdana" panose="020B0604030504040204" pitchFamily="34" charset="0"/>
              </a:rPr>
              <a:t>, also introduce the ACK type of IACK </a:t>
            </a:r>
            <a:r>
              <a:rPr lang="en-US" altLang="zh-CN" sz="1600" kern="0" dirty="0">
                <a:latin typeface="Verdana" panose="020B0604030504040204" pitchFamily="34" charset="0"/>
                <a:ea typeface="Verdana" panose="020B0604030504040204" pitchFamily="34" charset="0"/>
              </a:rPr>
              <a:t>(“Instant ACK”</a:t>
            </a:r>
            <a:r>
              <a:rPr lang="zh-CN" altLang="en-US" sz="1600" kern="0" dirty="0" smtClean="0">
                <a:latin typeface="Verdana" panose="020B0604030504040204" pitchFamily="34" charset="0"/>
                <a:ea typeface="微软雅黑" pitchFamily="34" charset="-122"/>
              </a:rPr>
              <a:t>）</a:t>
            </a:r>
            <a:endParaRPr lang="en-US" altLang="zh-CN" sz="1600" kern="0" dirty="0" smtClean="0">
              <a:latin typeface="Verdana" panose="020B0604030504040204" pitchFamily="34" charset="0"/>
              <a:ea typeface="Verdana" panose="020B0604030504040204" pitchFamily="34" charset="0"/>
            </a:endParaRPr>
          </a:p>
          <a:p>
            <a:pPr lvl="1">
              <a:defRPr/>
            </a:pPr>
            <a:r>
              <a:rPr lang="en-US" altLang="zh-CN" sz="1600" kern="0" dirty="0">
                <a:latin typeface="Verdana" panose="020B0604030504040204" pitchFamily="34" charset="0"/>
                <a:ea typeface="Verdana" panose="020B0604030504040204" pitchFamily="34" charset="0"/>
              </a:rPr>
              <a:t>IACK and TACK are </a:t>
            </a:r>
            <a:r>
              <a:rPr lang="en-US" altLang="zh-CN" sz="1600" kern="0" dirty="0" smtClean="0">
                <a:latin typeface="Verdana" panose="020B0604030504040204" pitchFamily="34" charset="0"/>
                <a:ea typeface="Verdana" panose="020B0604030504040204" pitchFamily="34" charset="0"/>
              </a:rPr>
              <a:t>complementary </a:t>
            </a:r>
          </a:p>
          <a:p>
            <a:pPr>
              <a:defRPr/>
            </a:pPr>
            <a:r>
              <a:rPr lang="en-US" altLang="zh-CN" sz="2000" kern="0" dirty="0" smtClean="0">
                <a:latin typeface="Verdana" panose="020B0604030504040204" pitchFamily="34" charset="0"/>
                <a:ea typeface="Verdana" panose="020B0604030504040204" pitchFamily="34" charset="0"/>
              </a:rPr>
              <a:t>More necessary information carried in ACKs</a:t>
            </a:r>
          </a:p>
          <a:p>
            <a:pPr lvl="1">
              <a:defRPr/>
            </a:pPr>
            <a:r>
              <a:rPr lang="en-US" altLang="zh-CN" sz="1600" kern="0" dirty="0" smtClean="0">
                <a:latin typeface="Verdana" panose="020B0604030504040204" pitchFamily="34" charset="0"/>
                <a:ea typeface="Verdana" panose="020B0604030504040204" pitchFamily="34" charset="0"/>
              </a:rPr>
              <a:t>Carry </a:t>
            </a:r>
            <a:r>
              <a:rPr lang="en-US" altLang="zh-CN" sz="1600" kern="0" dirty="0">
                <a:latin typeface="Verdana" panose="020B0604030504040204" pitchFamily="34" charset="0"/>
                <a:ea typeface="Verdana" panose="020B0604030504040204" pitchFamily="34" charset="0"/>
              </a:rPr>
              <a:t>more </a:t>
            </a:r>
            <a:r>
              <a:rPr lang="en-US" altLang="zh-CN" sz="1600" kern="0" dirty="0" smtClean="0">
                <a:latin typeface="Verdana" panose="020B0604030504040204" pitchFamily="34" charset="0"/>
                <a:ea typeface="Verdana" panose="020B0604030504040204" pitchFamily="34" charset="0"/>
              </a:rPr>
              <a:t>contiguous </a:t>
            </a:r>
            <a:r>
              <a:rPr lang="en-US" altLang="zh-CN" sz="1600" kern="0" dirty="0">
                <a:latin typeface="Verdana" panose="020B0604030504040204" pitchFamily="34" charset="0"/>
                <a:ea typeface="Verdana" panose="020B0604030504040204" pitchFamily="34" charset="0"/>
              </a:rPr>
              <a:t>range of lost packets w</a:t>
            </a:r>
            <a:r>
              <a:rPr lang="en-US" altLang="zh-CN" sz="1600" kern="0" dirty="0" smtClean="0">
                <a:latin typeface="Verdana" panose="020B0604030504040204" pitchFamily="34" charset="0"/>
                <a:ea typeface="Verdana" panose="020B0604030504040204" pitchFamily="34" charset="0"/>
              </a:rPr>
              <a:t>hen ACK loss rate </a:t>
            </a:r>
            <a:r>
              <a:rPr lang="en-US" altLang="zh-CN" sz="1600" kern="0" dirty="0">
                <a:latin typeface="Verdana" panose="020B0604030504040204" pitchFamily="34" charset="0"/>
                <a:ea typeface="Verdana" panose="020B0604030504040204" pitchFamily="34" charset="0"/>
              </a:rPr>
              <a:t>has reached a critical </a:t>
            </a:r>
            <a:r>
              <a:rPr lang="en-US" altLang="zh-CN" sz="1600" kern="0" dirty="0" smtClean="0">
                <a:latin typeface="Verdana" panose="020B0604030504040204" pitchFamily="34" charset="0"/>
                <a:ea typeface="Verdana" panose="020B0604030504040204" pitchFamily="34" charset="0"/>
              </a:rPr>
              <a:t>level</a:t>
            </a:r>
          </a:p>
          <a:p>
            <a:pPr lvl="1">
              <a:defRPr/>
            </a:pPr>
            <a:r>
              <a:rPr lang="en-US" altLang="zh-CN" sz="1600" kern="0" dirty="0" smtClean="0">
                <a:latin typeface="Verdana" panose="020B0604030504040204" pitchFamily="34" charset="0"/>
                <a:ea typeface="Verdana" panose="020B0604030504040204" pitchFamily="34" charset="0"/>
              </a:rPr>
              <a:t>Sync ACK delay, timestamp,  loss rate, delivery rate, etc. between endpoints</a:t>
            </a:r>
          </a:p>
          <a:p>
            <a:pPr>
              <a:defRPr/>
            </a:pPr>
            <a:r>
              <a:rPr lang="en-US" altLang="zh-CN" sz="2000" kern="0" dirty="0">
                <a:latin typeface="Verdana" panose="020B0604030504040204" pitchFamily="34" charset="0"/>
                <a:ea typeface="Verdana" panose="020B0604030504040204" pitchFamily="34" charset="0"/>
              </a:rPr>
              <a:t>Less number of </a:t>
            </a:r>
            <a:r>
              <a:rPr lang="en-US" altLang="zh-CN" sz="2000" kern="0" dirty="0" smtClean="0">
                <a:latin typeface="Verdana" panose="020B0604030504040204" pitchFamily="34" charset="0"/>
                <a:ea typeface="Verdana" panose="020B0604030504040204" pitchFamily="34" charset="0"/>
              </a:rPr>
              <a:t>ACKs, </a:t>
            </a:r>
            <a:r>
              <a:rPr lang="en-US" altLang="zh-CN" sz="2000" kern="0" dirty="0">
                <a:latin typeface="Verdana" panose="020B0604030504040204" pitchFamily="34" charset="0"/>
                <a:ea typeface="Verdana" panose="020B0604030504040204" pitchFamily="34" charset="0"/>
              </a:rPr>
              <a:t>but </a:t>
            </a:r>
            <a:r>
              <a:rPr lang="en-US" altLang="zh-CN" sz="2000" kern="0" dirty="0" smtClean="0">
                <a:latin typeface="Verdana" panose="020B0604030504040204" pitchFamily="34" charset="0"/>
                <a:ea typeface="Verdana" panose="020B0604030504040204" pitchFamily="34" charset="0"/>
              </a:rPr>
              <a:t>are exactly what are required by transport</a:t>
            </a:r>
            <a:endParaRPr lang="en-US" altLang="zh-CN" sz="2000" kern="0" dirty="0">
              <a:latin typeface="Verdana" panose="020B0604030504040204" pitchFamily="34" charset="0"/>
              <a:ea typeface="Verdana" panose="020B0604030504040204" pitchFamily="34" charset="0"/>
            </a:endParaRPr>
          </a:p>
          <a:p>
            <a:pPr lvl="1">
              <a:defRPr/>
            </a:pPr>
            <a:r>
              <a:rPr lang="en-US" altLang="zh-CN" sz="1600" kern="0" dirty="0" smtClean="0">
                <a:latin typeface="Verdana" panose="020B0604030504040204" pitchFamily="34" charset="0"/>
                <a:ea typeface="Verdana" panose="020B0604030504040204" pitchFamily="34" charset="0"/>
              </a:rPr>
              <a:t>IACK </a:t>
            </a:r>
            <a:r>
              <a:rPr lang="en-US" altLang="zh-CN" sz="1600" kern="0" dirty="0">
                <a:latin typeface="Verdana" panose="020B0604030504040204" pitchFamily="34" charset="0"/>
                <a:ea typeface="Verdana" panose="020B0604030504040204" pitchFamily="34" charset="0"/>
              </a:rPr>
              <a:t>is </a:t>
            </a:r>
            <a:r>
              <a:rPr lang="en-US" altLang="zh-CN" sz="1600" kern="0" dirty="0" smtClean="0">
                <a:latin typeface="Verdana" panose="020B0604030504040204" pitchFamily="34" charset="0"/>
                <a:ea typeface="Verdana" panose="020B0604030504040204" pitchFamily="34" charset="0"/>
              </a:rPr>
              <a:t>instant event-driven , </a:t>
            </a:r>
            <a:r>
              <a:rPr lang="en-US" altLang="zh-CN" sz="1600" kern="0" dirty="0">
                <a:latin typeface="Verdana" panose="020B0604030504040204" pitchFamily="34" charset="0"/>
                <a:ea typeface="Verdana" panose="020B0604030504040204" pitchFamily="34" charset="0"/>
              </a:rPr>
              <a:t>whose frequency is usually low and </a:t>
            </a:r>
            <a:r>
              <a:rPr lang="en-US" altLang="zh-CN" sz="1600" kern="0" dirty="0" smtClean="0">
                <a:latin typeface="Verdana" panose="020B0604030504040204" pitchFamily="34" charset="0"/>
                <a:ea typeface="Verdana" panose="020B0604030504040204" pitchFamily="34" charset="0"/>
              </a:rPr>
              <a:t>negligible</a:t>
            </a:r>
            <a:endParaRPr lang="en-US" altLang="zh-CN" sz="1600" kern="0" dirty="0">
              <a:latin typeface="Verdana" panose="020B0604030504040204" pitchFamily="34" charset="0"/>
              <a:ea typeface="Verdana" panose="020B0604030504040204" pitchFamily="34" charset="0"/>
            </a:endParaRPr>
          </a:p>
          <a:p>
            <a:pPr lvl="1">
              <a:defRPr/>
            </a:pPr>
            <a:endParaRPr lang="en-US" altLang="zh-CN" sz="1600" kern="0" dirty="0">
              <a:latin typeface="Verdana" panose="020B0604030504040204" pitchFamily="34" charset="0"/>
              <a:ea typeface="Verdana" panose="020B0604030504040204" pitchFamily="34" charset="0"/>
            </a:endParaRPr>
          </a:p>
        </p:txBody>
      </p:sp>
      <p:pic>
        <p:nvPicPr>
          <p:cNvPr id="6" name="图片 5"/>
          <p:cNvPicPr>
            <a:picLocks noChangeAspect="1"/>
          </p:cNvPicPr>
          <p:nvPr/>
        </p:nvPicPr>
        <p:blipFill>
          <a:blip r:embed="rId3"/>
          <a:stretch>
            <a:fillRect/>
          </a:stretch>
        </p:blipFill>
        <p:spPr>
          <a:xfrm>
            <a:off x="3210393" y="4725144"/>
            <a:ext cx="5081733" cy="1247536"/>
          </a:xfrm>
          <a:prstGeom prst="rect">
            <a:avLst/>
          </a:prstGeom>
        </p:spPr>
      </p:pic>
      <p:sp>
        <p:nvSpPr>
          <p:cNvPr id="7" name="矩形 6"/>
          <p:cNvSpPr/>
          <p:nvPr/>
        </p:nvSpPr>
        <p:spPr>
          <a:xfrm>
            <a:off x="3287687" y="6021288"/>
            <a:ext cx="4827759" cy="400110"/>
          </a:xfrm>
          <a:prstGeom prst="rect">
            <a:avLst/>
          </a:prstGeom>
          <a:noFill/>
          <a:ln>
            <a:noFill/>
          </a:ln>
        </p:spPr>
        <p:txBody>
          <a:bodyPr vert="horz" wrap="square" lIns="0" tIns="0" rIns="0" bIns="0" numCol="1" rtlCol="0" anchor="t" anchorCtr="0" compatLnSpc="1">
            <a:prstTxWarp prst="textNoShape">
              <a:avLst/>
            </a:prstTxWarp>
            <a:noAutofit/>
          </a:bodyPr>
          <a:lstStyle/>
          <a:p>
            <a:pPr algn="ctr">
              <a:spcBef>
                <a:spcPct val="20000"/>
              </a:spcBef>
            </a:pPr>
            <a:r>
              <a:rPr lang="zh-CN" altLang="en-US" sz="2000" kern="0" dirty="0">
                <a:solidFill>
                  <a:srgbClr val="4F81BD"/>
                </a:solidFill>
                <a:latin typeface="Verdana" panose="020B0604030504040204" pitchFamily="34" charset="0"/>
                <a:ea typeface="Verdana" panose="020B0604030504040204" pitchFamily="34" charset="0"/>
                <a:cs typeface="Verdana" panose="020B0604030504040204" pitchFamily="34" charset="0"/>
              </a:rPr>
              <a:t>The design rationale: an analogy</a:t>
            </a:r>
          </a:p>
        </p:txBody>
      </p:sp>
      <p:sp>
        <p:nvSpPr>
          <p:cNvPr id="2" name="幻灯片编号占位符 1"/>
          <p:cNvSpPr>
            <a:spLocks noGrp="1"/>
          </p:cNvSpPr>
          <p:nvPr>
            <p:ph type="sldNum" sz="quarter" idx="12"/>
          </p:nvPr>
        </p:nvSpPr>
        <p:spPr/>
        <p:txBody>
          <a:bodyPr/>
          <a:lstStyle/>
          <a:p>
            <a:fld id="{3AC99A5B-5B03-425B-9284-2F10A88898BE}" type="slidenum">
              <a:rPr lang="en-US" smtClean="0"/>
              <a:t>22</a:t>
            </a:fld>
            <a:endParaRPr lang="en-US"/>
          </a:p>
        </p:txBody>
      </p:sp>
    </p:spTree>
    <p:extLst>
      <p:ext uri="{BB962C8B-B14F-4D97-AF65-F5344CB8AC3E}">
        <p14:creationId xmlns:p14="http://schemas.microsoft.com/office/powerpoint/2010/main" val="2350754437"/>
      </p:ext>
    </p:extLst>
  </p:cSld>
  <p:clrMapOvr>
    <a:masterClrMapping/>
  </p:clrMapOvr>
  <mc:AlternateContent xmlns:mc="http://schemas.openxmlformats.org/markup-compatibility/2006" xmlns:p14="http://schemas.microsoft.com/office/powerpoint/2010/main">
    <mc:Choice Requires="p14">
      <p:transition p14:dur="0" advTm="214"/>
    </mc:Choice>
    <mc:Fallback xmlns="">
      <p:transition advTm="21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188640"/>
            <a:ext cx="12192000" cy="1143000"/>
          </a:xfrm>
        </p:spPr>
        <p:txBody>
          <a:bodyPr>
            <a:normAutofit fontScale="90000"/>
          </a:bodyPr>
          <a:lstStyle/>
          <a:p>
            <a:r>
              <a:rPr lang="en-US" altLang="zh-CN" b="1" dirty="0" smtClean="0"/>
              <a:t>Advancements to decrease dependence on frequent ACKs</a:t>
            </a:r>
            <a:endParaRPr lang="zh-CN" altLang="en-US" b="1" dirty="0"/>
          </a:p>
        </p:txBody>
      </p:sp>
      <p:sp>
        <p:nvSpPr>
          <p:cNvPr id="5" name="矩形 4"/>
          <p:cNvSpPr/>
          <p:nvPr/>
        </p:nvSpPr>
        <p:spPr bwMode="auto">
          <a:xfrm>
            <a:off x="8787817" y="1988840"/>
            <a:ext cx="2996815" cy="3672407"/>
          </a:xfrm>
          <a:prstGeom prst="rect">
            <a:avLst/>
          </a:prstGeom>
          <a:solidFill>
            <a:schemeClr val="bg1">
              <a:lumMod val="95000"/>
              <a:alpha val="50000"/>
            </a:schemeClr>
          </a:solidFill>
          <a:ln w="9525" cap="flat" cmpd="sng" algn="ctr">
            <a:solidFill>
              <a:schemeClr val="bg1">
                <a:lumMod val="65000"/>
              </a:schemeClr>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endParaRPr lang="zh-CN" altLang="en-US" sz="1000" dirty="0" smtClean="0">
              <a:latin typeface="+mn-ea"/>
              <a:ea typeface="+mn-ea"/>
            </a:endParaRPr>
          </a:p>
        </p:txBody>
      </p:sp>
      <p:sp>
        <p:nvSpPr>
          <p:cNvPr id="6" name="矩形 5"/>
          <p:cNvSpPr/>
          <p:nvPr/>
        </p:nvSpPr>
        <p:spPr bwMode="auto">
          <a:xfrm>
            <a:off x="3935761" y="1988840"/>
            <a:ext cx="4024746" cy="3672408"/>
          </a:xfrm>
          <a:prstGeom prst="rect">
            <a:avLst/>
          </a:prstGeom>
          <a:solidFill>
            <a:schemeClr val="bg1">
              <a:lumMod val="95000"/>
              <a:alpha val="50000"/>
            </a:schemeClr>
          </a:solidFill>
          <a:ln w="9525" cap="flat" cmpd="sng" algn="ctr">
            <a:solidFill>
              <a:schemeClr val="bg1">
                <a:lumMod val="65000"/>
              </a:schemeClr>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endParaRPr lang="zh-CN" altLang="en-US" sz="1000" dirty="0" smtClean="0">
              <a:latin typeface="+mn-ea"/>
              <a:ea typeface="+mn-ea"/>
            </a:endParaRPr>
          </a:p>
        </p:txBody>
      </p:sp>
      <p:grpSp>
        <p:nvGrpSpPr>
          <p:cNvPr id="7" name="组合 6"/>
          <p:cNvGrpSpPr/>
          <p:nvPr/>
        </p:nvGrpSpPr>
        <p:grpSpPr>
          <a:xfrm>
            <a:off x="4336626" y="2467943"/>
            <a:ext cx="2043438" cy="382334"/>
            <a:chOff x="2546722" y="3578769"/>
            <a:chExt cx="2138058" cy="335560"/>
          </a:xfrm>
        </p:grpSpPr>
        <p:sp>
          <p:nvSpPr>
            <p:cNvPr id="8" name="矩形 7"/>
            <p:cNvSpPr/>
            <p:nvPr/>
          </p:nvSpPr>
          <p:spPr bwMode="auto">
            <a:xfrm>
              <a:off x="2546722"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5</a:t>
              </a:r>
              <a:endParaRPr lang="zh-CN" altLang="en-US" sz="1600" dirty="0" smtClean="0">
                <a:latin typeface="+mn-ea"/>
                <a:ea typeface="+mn-ea"/>
              </a:endParaRPr>
            </a:p>
          </p:txBody>
        </p:sp>
        <p:sp>
          <p:nvSpPr>
            <p:cNvPr id="9" name="矩形 8"/>
            <p:cNvSpPr/>
            <p:nvPr/>
          </p:nvSpPr>
          <p:spPr bwMode="auto">
            <a:xfrm>
              <a:off x="2889418"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6</a:t>
              </a:r>
              <a:endParaRPr lang="zh-CN" altLang="en-US" sz="1600" dirty="0" smtClean="0">
                <a:latin typeface="+mn-ea"/>
                <a:ea typeface="+mn-ea"/>
              </a:endParaRPr>
            </a:p>
          </p:txBody>
        </p:sp>
        <p:sp>
          <p:nvSpPr>
            <p:cNvPr id="10" name="矩形 9"/>
            <p:cNvSpPr/>
            <p:nvPr/>
          </p:nvSpPr>
          <p:spPr bwMode="auto">
            <a:xfrm>
              <a:off x="3234495"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7</a:t>
              </a:r>
              <a:endParaRPr lang="zh-CN" altLang="en-US" sz="1600" dirty="0" smtClean="0">
                <a:latin typeface="+mn-ea"/>
                <a:ea typeface="+mn-ea"/>
              </a:endParaRPr>
            </a:p>
          </p:txBody>
        </p:sp>
        <p:sp>
          <p:nvSpPr>
            <p:cNvPr id="11" name="矩形 10"/>
            <p:cNvSpPr/>
            <p:nvPr/>
          </p:nvSpPr>
          <p:spPr bwMode="auto">
            <a:xfrm>
              <a:off x="3580934"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8</a:t>
              </a:r>
              <a:endParaRPr lang="zh-CN" altLang="en-US" sz="1600" dirty="0" smtClean="0">
                <a:latin typeface="+mn-ea"/>
                <a:ea typeface="+mn-ea"/>
              </a:endParaRPr>
            </a:p>
          </p:txBody>
        </p:sp>
        <p:sp>
          <p:nvSpPr>
            <p:cNvPr id="12" name="矩形 11"/>
            <p:cNvSpPr/>
            <p:nvPr/>
          </p:nvSpPr>
          <p:spPr bwMode="auto">
            <a:xfrm>
              <a:off x="3918688" y="3578769"/>
              <a:ext cx="766092"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endParaRPr lang="zh-CN" altLang="en-US" sz="1600" dirty="0" smtClean="0">
                <a:latin typeface="+mn-ea"/>
                <a:ea typeface="+mn-ea"/>
              </a:endParaRPr>
            </a:p>
          </p:txBody>
        </p:sp>
      </p:grpSp>
      <p:sp>
        <p:nvSpPr>
          <p:cNvPr id="13" name="圆角矩形 12"/>
          <p:cNvSpPr/>
          <p:nvPr/>
        </p:nvSpPr>
        <p:spPr>
          <a:xfrm>
            <a:off x="4070911" y="4468700"/>
            <a:ext cx="860159" cy="442285"/>
          </a:xfrm>
          <a:prstGeom prst="roundRect">
            <a:avLst/>
          </a:prstGeom>
          <a:no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Send</a:t>
            </a:r>
            <a:endParaRPr lang="zh-CN" altLang="en-US" sz="1200" dirty="0">
              <a:latin typeface="微软雅黑" panose="020B0503020204020204" pitchFamily="34" charset="-122"/>
              <a:ea typeface="微软雅黑" panose="020B0503020204020204" pitchFamily="34" charset="-122"/>
            </a:endParaRPr>
          </a:p>
        </p:txBody>
      </p:sp>
      <p:cxnSp>
        <p:nvCxnSpPr>
          <p:cNvPr id="14" name="直接箭头连接符 13"/>
          <p:cNvCxnSpPr>
            <a:stCxn id="8" idx="2"/>
            <a:endCxn id="13" idx="0"/>
          </p:cNvCxnSpPr>
          <p:nvPr/>
        </p:nvCxnSpPr>
        <p:spPr bwMode="auto">
          <a:xfrm>
            <a:off x="4500990" y="2850277"/>
            <a:ext cx="0" cy="1618423"/>
          </a:xfrm>
          <a:prstGeom prst="straightConnector1">
            <a:avLst/>
          </a:prstGeom>
          <a:noFill/>
          <a:ln w="9525" cap="flat" cmpd="sng" algn="ctr">
            <a:solidFill>
              <a:schemeClr val="tx1"/>
            </a:solidFill>
            <a:prstDash val="solid"/>
            <a:round/>
            <a:headEnd type="none" w="med" len="med"/>
            <a:tailEnd type="triangle" w="med" len="med"/>
          </a:ln>
          <a:effectLst/>
        </p:spPr>
      </p:cxnSp>
      <p:sp>
        <p:nvSpPr>
          <p:cNvPr id="15" name="圆角矩形 14"/>
          <p:cNvSpPr/>
          <p:nvPr/>
        </p:nvSpPr>
        <p:spPr>
          <a:xfrm>
            <a:off x="5157728" y="3195319"/>
            <a:ext cx="1399358" cy="442285"/>
          </a:xfrm>
          <a:prstGeom prst="roundRect">
            <a:avLst/>
          </a:prstGeom>
          <a:solidFill>
            <a:srgbClr val="00B0F0"/>
          </a:solid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Loss Recovery</a:t>
            </a:r>
            <a:endParaRPr lang="zh-CN" altLang="en-US" sz="1200" dirty="0">
              <a:latin typeface="微软雅黑" panose="020B0503020204020204" pitchFamily="34" charset="-122"/>
              <a:ea typeface="微软雅黑" panose="020B0503020204020204" pitchFamily="34" charset="-122"/>
            </a:endParaRPr>
          </a:p>
        </p:txBody>
      </p:sp>
      <p:sp>
        <p:nvSpPr>
          <p:cNvPr id="16" name="圆角矩形 15"/>
          <p:cNvSpPr/>
          <p:nvPr/>
        </p:nvSpPr>
        <p:spPr>
          <a:xfrm>
            <a:off x="5158855" y="3828288"/>
            <a:ext cx="1398228" cy="442285"/>
          </a:xfrm>
          <a:prstGeom prst="roundRect">
            <a:avLst/>
          </a:prstGeom>
          <a:solidFill>
            <a:srgbClr val="00B0F0"/>
          </a:solid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Round-trip Timing</a:t>
            </a:r>
            <a:endParaRPr lang="zh-CN" altLang="en-US" sz="1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5159896" y="4461256"/>
            <a:ext cx="1397189" cy="442285"/>
          </a:xfrm>
          <a:prstGeom prst="roundRect">
            <a:avLst/>
          </a:prstGeom>
          <a:solidFill>
            <a:srgbClr val="00B0F0"/>
          </a:solid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Send Rate Control</a:t>
            </a:r>
            <a:endParaRPr lang="zh-CN" altLang="en-US" sz="1200" dirty="0">
              <a:latin typeface="微软雅黑" panose="020B0503020204020204" pitchFamily="34" charset="-122"/>
              <a:ea typeface="微软雅黑" panose="020B0503020204020204" pitchFamily="34" charset="-122"/>
            </a:endParaRPr>
          </a:p>
        </p:txBody>
      </p:sp>
      <p:cxnSp>
        <p:nvCxnSpPr>
          <p:cNvPr id="18" name="直接箭头连接符 17"/>
          <p:cNvCxnSpPr>
            <a:stCxn id="17" idx="1"/>
            <a:endCxn id="13" idx="3"/>
          </p:cNvCxnSpPr>
          <p:nvPr/>
        </p:nvCxnSpPr>
        <p:spPr bwMode="auto">
          <a:xfrm flipH="1">
            <a:off x="4931070" y="4682399"/>
            <a:ext cx="228826" cy="7444"/>
          </a:xfrm>
          <a:prstGeom prst="straightConnector1">
            <a:avLst/>
          </a:prstGeom>
          <a:noFill/>
          <a:ln w="9525" cap="flat" cmpd="sng" algn="ctr">
            <a:solidFill>
              <a:schemeClr val="tx1"/>
            </a:solidFill>
            <a:prstDash val="solid"/>
            <a:round/>
            <a:headEnd type="none" w="med" len="med"/>
            <a:tailEnd type="triangle" w="med" len="med"/>
          </a:ln>
          <a:effectLst/>
        </p:spPr>
      </p:cxnSp>
      <p:sp>
        <p:nvSpPr>
          <p:cNvPr id="19" name="圆角矩形 18"/>
          <p:cNvSpPr/>
          <p:nvPr/>
        </p:nvSpPr>
        <p:spPr>
          <a:xfrm>
            <a:off x="6960096" y="3828287"/>
            <a:ext cx="860159" cy="442285"/>
          </a:xfrm>
          <a:prstGeom prst="roundRect">
            <a:avLst/>
          </a:prstGeom>
          <a:no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Feedback Handling</a:t>
            </a:r>
            <a:endParaRPr lang="zh-CN" altLang="en-US" sz="1200" dirty="0">
              <a:latin typeface="微软雅黑" panose="020B0503020204020204" pitchFamily="34" charset="-122"/>
              <a:ea typeface="微软雅黑" panose="020B0503020204020204" pitchFamily="34" charset="-122"/>
            </a:endParaRPr>
          </a:p>
        </p:txBody>
      </p:sp>
      <p:cxnSp>
        <p:nvCxnSpPr>
          <p:cNvPr id="20" name="肘形连接符 19"/>
          <p:cNvCxnSpPr>
            <a:stCxn id="17" idx="3"/>
            <a:endCxn id="15" idx="3"/>
          </p:cNvCxnSpPr>
          <p:nvPr/>
        </p:nvCxnSpPr>
        <p:spPr bwMode="auto">
          <a:xfrm flipV="1">
            <a:off x="6557085" y="3416462"/>
            <a:ext cx="1" cy="1265937"/>
          </a:xfrm>
          <a:prstGeom prst="bentConnector3">
            <a:avLst>
              <a:gd name="adj1" fmla="val 22860100000"/>
            </a:avLst>
          </a:prstGeom>
          <a:noFill/>
          <a:ln w="9525" cap="flat" cmpd="sng" algn="ctr">
            <a:solidFill>
              <a:schemeClr val="tx1"/>
            </a:solidFill>
            <a:prstDash val="solid"/>
            <a:round/>
            <a:headEnd type="triangle"/>
            <a:tailEnd type="triangle"/>
          </a:ln>
          <a:effectLst/>
        </p:spPr>
      </p:cxnSp>
      <p:cxnSp>
        <p:nvCxnSpPr>
          <p:cNvPr id="21" name="直接箭头连接符 20"/>
          <p:cNvCxnSpPr>
            <a:stCxn id="19" idx="1"/>
            <a:endCxn id="16" idx="3"/>
          </p:cNvCxnSpPr>
          <p:nvPr/>
        </p:nvCxnSpPr>
        <p:spPr bwMode="auto">
          <a:xfrm flipH="1">
            <a:off x="6557083" y="4049430"/>
            <a:ext cx="403013" cy="1"/>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22" name="直接箭头连接符 21"/>
          <p:cNvCxnSpPr>
            <a:endCxn id="12" idx="2"/>
          </p:cNvCxnSpPr>
          <p:nvPr/>
        </p:nvCxnSpPr>
        <p:spPr bwMode="auto">
          <a:xfrm flipV="1">
            <a:off x="6013970" y="2850277"/>
            <a:ext cx="0" cy="345042"/>
          </a:xfrm>
          <a:prstGeom prst="straightConnector1">
            <a:avLst/>
          </a:prstGeom>
          <a:noFill/>
          <a:ln w="9525" cap="flat" cmpd="sng" algn="ctr">
            <a:solidFill>
              <a:schemeClr val="tx1"/>
            </a:solidFill>
            <a:prstDash val="solid"/>
            <a:round/>
            <a:headEnd type="none" w="med" len="med"/>
            <a:tailEnd type="triangle" w="med" len="med"/>
          </a:ln>
          <a:effectLst/>
        </p:spPr>
      </p:cxnSp>
      <p:sp>
        <p:nvSpPr>
          <p:cNvPr id="23" name="矩形 22"/>
          <p:cNvSpPr/>
          <p:nvPr/>
        </p:nvSpPr>
        <p:spPr>
          <a:xfrm>
            <a:off x="5751767" y="2475782"/>
            <a:ext cx="554960" cy="400110"/>
          </a:xfrm>
          <a:prstGeom prst="rect">
            <a:avLst/>
          </a:prstGeom>
        </p:spPr>
        <p:txBody>
          <a:bodyPr wrap="none">
            <a:spAutoFit/>
          </a:bodyPr>
          <a:lstStyle/>
          <a:p>
            <a:pPr algn="ctr"/>
            <a:r>
              <a:rPr lang="en-US" altLang="zh-CN" sz="1000" dirty="0" smtClean="0">
                <a:latin typeface="微软雅黑" panose="020B0503020204020204" pitchFamily="34" charset="-122"/>
                <a:ea typeface="微软雅黑" panose="020B0503020204020204" pitchFamily="34" charset="-122"/>
              </a:rPr>
              <a:t>Send </a:t>
            </a:r>
          </a:p>
          <a:p>
            <a:pPr algn="ctr"/>
            <a:r>
              <a:rPr lang="en-US" altLang="zh-CN" sz="1000" dirty="0" smtClean="0">
                <a:latin typeface="微软雅黑" panose="020B0503020204020204" pitchFamily="34" charset="-122"/>
                <a:ea typeface="微软雅黑" panose="020B0503020204020204" pitchFamily="34" charset="-122"/>
              </a:rPr>
              <a:t>Buffer</a:t>
            </a:r>
            <a:endParaRPr lang="en-US" sz="10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9460993" y="2469772"/>
            <a:ext cx="2043436" cy="382334"/>
            <a:chOff x="2546723" y="3578769"/>
            <a:chExt cx="2138057" cy="335560"/>
          </a:xfrm>
        </p:grpSpPr>
        <p:sp>
          <p:nvSpPr>
            <p:cNvPr id="25" name="矩形 24"/>
            <p:cNvSpPr/>
            <p:nvPr/>
          </p:nvSpPr>
          <p:spPr bwMode="auto">
            <a:xfrm>
              <a:off x="2546723"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1</a:t>
              </a:r>
              <a:endParaRPr lang="zh-CN" altLang="en-US" sz="1600" dirty="0" smtClean="0">
                <a:latin typeface="+mn-ea"/>
                <a:ea typeface="+mn-ea"/>
              </a:endParaRPr>
            </a:p>
          </p:txBody>
        </p:sp>
        <p:sp>
          <p:nvSpPr>
            <p:cNvPr id="26" name="矩形 25"/>
            <p:cNvSpPr/>
            <p:nvPr/>
          </p:nvSpPr>
          <p:spPr bwMode="auto">
            <a:xfrm>
              <a:off x="2889418"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2</a:t>
              </a:r>
              <a:endParaRPr lang="zh-CN" altLang="en-US" sz="1600" dirty="0" smtClean="0">
                <a:latin typeface="+mn-ea"/>
                <a:ea typeface="+mn-ea"/>
              </a:endParaRPr>
            </a:p>
          </p:txBody>
        </p:sp>
        <p:sp>
          <p:nvSpPr>
            <p:cNvPr id="27" name="矩形 26"/>
            <p:cNvSpPr/>
            <p:nvPr/>
          </p:nvSpPr>
          <p:spPr bwMode="auto">
            <a:xfrm>
              <a:off x="3234496"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3</a:t>
              </a:r>
              <a:endParaRPr lang="zh-CN" altLang="en-US" sz="1600" dirty="0" smtClean="0">
                <a:latin typeface="+mn-ea"/>
                <a:ea typeface="+mn-ea"/>
              </a:endParaRPr>
            </a:p>
          </p:txBody>
        </p:sp>
        <p:sp>
          <p:nvSpPr>
            <p:cNvPr id="28" name="矩形 27"/>
            <p:cNvSpPr/>
            <p:nvPr/>
          </p:nvSpPr>
          <p:spPr bwMode="auto">
            <a:xfrm>
              <a:off x="3580937" y="3578769"/>
              <a:ext cx="343949"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r>
                <a:rPr lang="en-US" altLang="zh-CN" sz="1600" dirty="0" smtClean="0">
                  <a:latin typeface="+mn-ea"/>
                  <a:ea typeface="+mn-ea"/>
                </a:rPr>
                <a:t>4</a:t>
              </a:r>
              <a:endParaRPr lang="zh-CN" altLang="en-US" sz="1600" dirty="0" smtClean="0">
                <a:latin typeface="+mn-ea"/>
                <a:ea typeface="+mn-ea"/>
              </a:endParaRPr>
            </a:p>
          </p:txBody>
        </p:sp>
        <p:sp>
          <p:nvSpPr>
            <p:cNvPr id="29" name="矩形 28"/>
            <p:cNvSpPr/>
            <p:nvPr/>
          </p:nvSpPr>
          <p:spPr bwMode="auto">
            <a:xfrm>
              <a:off x="3918687" y="3578769"/>
              <a:ext cx="766093" cy="335560"/>
            </a:xfrm>
            <a:prstGeom prst="rect">
              <a:avLst/>
            </a:prstGeom>
            <a:noFill/>
            <a:ln w="9525" cap="flat" cmpd="sng" algn="ctr">
              <a:solidFill>
                <a:schemeClr val="tx1"/>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endParaRPr lang="zh-CN" altLang="en-US" sz="1600" dirty="0" smtClean="0">
                <a:latin typeface="+mn-ea"/>
                <a:ea typeface="+mn-ea"/>
              </a:endParaRPr>
            </a:p>
          </p:txBody>
        </p:sp>
      </p:grpSp>
      <p:sp>
        <p:nvSpPr>
          <p:cNvPr id="30" name="矩形 29"/>
          <p:cNvSpPr/>
          <p:nvPr/>
        </p:nvSpPr>
        <p:spPr>
          <a:xfrm>
            <a:off x="10822620" y="2462518"/>
            <a:ext cx="649537" cy="400110"/>
          </a:xfrm>
          <a:prstGeom prst="rect">
            <a:avLst/>
          </a:prstGeom>
        </p:spPr>
        <p:txBody>
          <a:bodyPr wrap="none">
            <a:spAutoFit/>
          </a:bodyPr>
          <a:lstStyle/>
          <a:p>
            <a:pPr algn="ctr"/>
            <a:r>
              <a:rPr lang="en-US" altLang="zh-CN" sz="1000" dirty="0" smtClean="0">
                <a:latin typeface="微软雅黑" panose="020B0503020204020204" pitchFamily="34" charset="-122"/>
                <a:ea typeface="微软雅黑" panose="020B0503020204020204" pitchFamily="34" charset="-122"/>
              </a:rPr>
              <a:t>Receive</a:t>
            </a:r>
          </a:p>
          <a:p>
            <a:pPr algn="ctr"/>
            <a:r>
              <a:rPr lang="en-US" sz="1000" dirty="0" smtClean="0">
                <a:latin typeface="微软雅黑" panose="020B0503020204020204" pitchFamily="34" charset="-122"/>
                <a:ea typeface="微软雅黑" panose="020B0503020204020204" pitchFamily="34" charset="-122"/>
              </a:rPr>
              <a:t>Buffer</a:t>
            </a:r>
            <a:endParaRPr lang="en-US" sz="1000" dirty="0">
              <a:latin typeface="微软雅黑" panose="020B0503020204020204" pitchFamily="34" charset="-122"/>
              <a:ea typeface="微软雅黑" panose="020B0503020204020204" pitchFamily="34" charset="-122"/>
            </a:endParaRPr>
          </a:p>
        </p:txBody>
      </p:sp>
      <p:sp>
        <p:nvSpPr>
          <p:cNvPr id="31" name="圆角矩形 30"/>
          <p:cNvSpPr/>
          <p:nvPr/>
        </p:nvSpPr>
        <p:spPr>
          <a:xfrm>
            <a:off x="8979576" y="3833127"/>
            <a:ext cx="1410929" cy="442285"/>
          </a:xfrm>
          <a:prstGeom prst="roundRect">
            <a:avLst/>
          </a:prstGeom>
          <a:solidFill>
            <a:srgbClr val="92D050"/>
          </a:solid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TACK-based ACK Mechanism</a:t>
            </a:r>
            <a:endParaRPr lang="zh-CN" altLang="en-US" sz="1200" dirty="0">
              <a:latin typeface="微软雅黑" panose="020B0503020204020204" pitchFamily="34" charset="-122"/>
              <a:ea typeface="微软雅黑" panose="020B0503020204020204" pitchFamily="34" charset="-122"/>
            </a:endParaRPr>
          </a:p>
        </p:txBody>
      </p:sp>
      <p:sp>
        <p:nvSpPr>
          <p:cNvPr id="32" name="圆角矩形 31"/>
          <p:cNvSpPr/>
          <p:nvPr/>
        </p:nvSpPr>
        <p:spPr>
          <a:xfrm>
            <a:off x="10717310" y="3153814"/>
            <a:ext cx="860159" cy="442285"/>
          </a:xfrm>
          <a:prstGeom prst="roundRect">
            <a:avLst/>
          </a:prstGeom>
          <a:no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Receive</a:t>
            </a:r>
            <a:endParaRPr lang="zh-CN" altLang="en-US" sz="1200" dirty="0">
              <a:latin typeface="微软雅黑" panose="020B0503020204020204" pitchFamily="34" charset="-122"/>
              <a:ea typeface="微软雅黑" panose="020B0503020204020204" pitchFamily="34" charset="-122"/>
            </a:endParaRPr>
          </a:p>
        </p:txBody>
      </p:sp>
      <p:cxnSp>
        <p:nvCxnSpPr>
          <p:cNvPr id="33" name="直接箭头连接符 218"/>
          <p:cNvCxnSpPr>
            <a:stCxn id="13" idx="2"/>
            <a:endCxn id="32" idx="2"/>
          </p:cNvCxnSpPr>
          <p:nvPr/>
        </p:nvCxnSpPr>
        <p:spPr bwMode="auto">
          <a:xfrm rot="5400000" flipH="1" flipV="1">
            <a:off x="7166747" y="930342"/>
            <a:ext cx="1314886" cy="6646399"/>
          </a:xfrm>
          <a:prstGeom prst="bentConnector3">
            <a:avLst>
              <a:gd name="adj1" fmla="val -17386"/>
            </a:avLst>
          </a:prstGeom>
          <a:noFill/>
          <a:ln w="9525" cap="flat" cmpd="sng" algn="ctr">
            <a:solidFill>
              <a:schemeClr val="tx1"/>
            </a:solidFill>
            <a:prstDash val="solid"/>
            <a:round/>
            <a:headEnd type="none" w="med" len="med"/>
            <a:tailEnd type="triangle" w="med" len="med"/>
          </a:ln>
          <a:effectLst/>
        </p:spPr>
      </p:cxnSp>
      <p:cxnSp>
        <p:nvCxnSpPr>
          <p:cNvPr id="34" name="直接箭头连接符 218"/>
          <p:cNvCxnSpPr>
            <a:stCxn id="31" idx="2"/>
            <a:endCxn id="19" idx="2"/>
          </p:cNvCxnSpPr>
          <p:nvPr/>
        </p:nvCxnSpPr>
        <p:spPr bwMode="auto">
          <a:xfrm rot="5400000" flipH="1">
            <a:off x="8535189" y="3125560"/>
            <a:ext cx="4840" cy="2294865"/>
          </a:xfrm>
          <a:prstGeom prst="bentConnector3">
            <a:avLst>
              <a:gd name="adj1" fmla="val -4723140"/>
            </a:avLst>
          </a:prstGeom>
          <a:noFill/>
          <a:ln w="9525" cap="flat" cmpd="sng" algn="ctr">
            <a:solidFill>
              <a:schemeClr val="tx1"/>
            </a:solidFill>
            <a:prstDash val="solid"/>
            <a:round/>
            <a:headEnd type="none" w="med" len="med"/>
            <a:tailEnd type="triangle" w="med" len="med"/>
          </a:ln>
          <a:effectLst/>
        </p:spPr>
      </p:cxnSp>
      <p:cxnSp>
        <p:nvCxnSpPr>
          <p:cNvPr id="35" name="直接箭头连接符 34"/>
          <p:cNvCxnSpPr>
            <a:stCxn id="37" idx="2"/>
            <a:endCxn id="31" idx="0"/>
          </p:cNvCxnSpPr>
          <p:nvPr/>
        </p:nvCxnSpPr>
        <p:spPr bwMode="auto">
          <a:xfrm>
            <a:off x="9685040" y="3593529"/>
            <a:ext cx="1" cy="239598"/>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36" name="直接箭头连接符 35"/>
          <p:cNvCxnSpPr>
            <a:stCxn id="32" idx="0"/>
            <a:endCxn id="29" idx="2"/>
          </p:cNvCxnSpPr>
          <p:nvPr/>
        </p:nvCxnSpPr>
        <p:spPr bwMode="auto">
          <a:xfrm flipH="1" flipV="1">
            <a:off x="11138336" y="2852105"/>
            <a:ext cx="9053" cy="301708"/>
          </a:xfrm>
          <a:prstGeom prst="straightConnector1">
            <a:avLst/>
          </a:prstGeom>
          <a:noFill/>
          <a:ln w="9525" cap="flat" cmpd="sng" algn="ctr">
            <a:solidFill>
              <a:schemeClr val="tx1"/>
            </a:solidFill>
            <a:prstDash val="solid"/>
            <a:round/>
            <a:headEnd type="none" w="med" len="med"/>
            <a:tailEnd type="triangle" w="med" len="med"/>
          </a:ln>
          <a:effectLst/>
        </p:spPr>
      </p:cxnSp>
      <p:sp>
        <p:nvSpPr>
          <p:cNvPr id="37" name="圆角矩形 36"/>
          <p:cNvSpPr/>
          <p:nvPr/>
        </p:nvSpPr>
        <p:spPr>
          <a:xfrm>
            <a:off x="8979575" y="3151244"/>
            <a:ext cx="1410929" cy="442285"/>
          </a:xfrm>
          <a:prstGeom prst="roundRect">
            <a:avLst/>
          </a:prstGeom>
          <a:noFill/>
          <a:ln w="19050">
            <a:solidFill>
              <a:srgbClr val="000000"/>
            </a:solidFill>
          </a:ln>
        </p:spPr>
        <p:txBody>
          <a:bodyPr wrap="square" lIns="0" tIns="0" rIns="0" bIns="0" rtlCol="0" anchor="ctr" anchorCtr="0"/>
          <a:lstStyle/>
          <a:p>
            <a:pPr algn="ctr"/>
            <a:r>
              <a:rPr lang="en-US" altLang="zh-CN" sz="1200" dirty="0" smtClean="0">
                <a:latin typeface="微软雅黑" panose="020B0503020204020204" pitchFamily="34" charset="-122"/>
                <a:ea typeface="微软雅黑" panose="020B0503020204020204" pitchFamily="34" charset="-122"/>
              </a:rPr>
              <a:t>Monitor</a:t>
            </a:r>
            <a:endParaRPr lang="zh-CN" altLang="en-US" sz="1200" dirty="0">
              <a:latin typeface="微软雅黑" panose="020B0503020204020204" pitchFamily="34" charset="-122"/>
              <a:ea typeface="微软雅黑" panose="020B0503020204020204" pitchFamily="34" charset="-122"/>
            </a:endParaRPr>
          </a:p>
        </p:txBody>
      </p:sp>
      <p:cxnSp>
        <p:nvCxnSpPr>
          <p:cNvPr id="38" name="直接箭头连接符 37"/>
          <p:cNvCxnSpPr>
            <a:stCxn id="32" idx="1"/>
            <a:endCxn id="37" idx="3"/>
          </p:cNvCxnSpPr>
          <p:nvPr/>
        </p:nvCxnSpPr>
        <p:spPr bwMode="auto">
          <a:xfrm flipH="1" flipV="1">
            <a:off x="10390504" y="3372387"/>
            <a:ext cx="326806" cy="2570"/>
          </a:xfrm>
          <a:prstGeom prst="straightConnector1">
            <a:avLst/>
          </a:prstGeom>
          <a:noFill/>
          <a:ln w="9525" cap="flat" cmpd="sng" algn="ctr">
            <a:solidFill>
              <a:schemeClr val="tx1"/>
            </a:solidFill>
            <a:prstDash val="solid"/>
            <a:round/>
            <a:headEnd type="none" w="med" len="med"/>
            <a:tailEnd type="triangle" w="med" len="med"/>
          </a:ln>
          <a:effectLst/>
        </p:spPr>
      </p:cxnSp>
      <p:sp>
        <p:nvSpPr>
          <p:cNvPr id="39" name="矩形 38"/>
          <p:cNvSpPr/>
          <p:nvPr/>
        </p:nvSpPr>
        <p:spPr>
          <a:xfrm>
            <a:off x="7955031" y="4281211"/>
            <a:ext cx="867545" cy="246221"/>
          </a:xfrm>
          <a:prstGeom prst="rect">
            <a:avLst/>
          </a:prstGeom>
        </p:spPr>
        <p:txBody>
          <a:bodyPr wrap="none">
            <a:spAutoFit/>
          </a:bodyPr>
          <a:lstStyle/>
          <a:p>
            <a:r>
              <a:rPr lang="en-US" altLang="zh-CN" sz="1000" dirty="0" smtClean="0">
                <a:latin typeface="微软雅黑" panose="020B0503020204020204" pitchFamily="34" charset="-122"/>
                <a:ea typeface="微软雅黑" panose="020B0503020204020204" pitchFamily="34" charset="-122"/>
              </a:rPr>
              <a:t>TACK/IACK</a:t>
            </a:r>
            <a:endParaRPr lang="en-US" sz="1000" dirty="0">
              <a:latin typeface="微软雅黑" panose="020B0503020204020204" pitchFamily="34" charset="-122"/>
              <a:ea typeface="微软雅黑" panose="020B0503020204020204" pitchFamily="34" charset="-122"/>
            </a:endParaRPr>
          </a:p>
        </p:txBody>
      </p:sp>
      <p:sp>
        <p:nvSpPr>
          <p:cNvPr id="40" name="矩形 39"/>
          <p:cNvSpPr/>
          <p:nvPr/>
        </p:nvSpPr>
        <p:spPr>
          <a:xfrm>
            <a:off x="7925384" y="4910985"/>
            <a:ext cx="914033" cy="246221"/>
          </a:xfrm>
          <a:prstGeom prst="rect">
            <a:avLst/>
          </a:prstGeom>
        </p:spPr>
        <p:txBody>
          <a:bodyPr wrap="none">
            <a:spAutoFit/>
          </a:bodyPr>
          <a:lstStyle/>
          <a:p>
            <a:r>
              <a:rPr lang="en-US" altLang="zh-CN" sz="1000" dirty="0" smtClean="0">
                <a:latin typeface="微软雅黑" panose="020B0503020204020204" pitchFamily="34" charset="-122"/>
                <a:ea typeface="微软雅黑" panose="020B0503020204020204" pitchFamily="34" charset="-122"/>
              </a:rPr>
              <a:t>Data Packet</a:t>
            </a:r>
            <a:endParaRPr lang="en-US" sz="1000" dirty="0">
              <a:latin typeface="微软雅黑" panose="020B0503020204020204" pitchFamily="34" charset="-122"/>
              <a:ea typeface="微软雅黑" panose="020B0503020204020204" pitchFamily="34" charset="-122"/>
            </a:endParaRPr>
          </a:p>
        </p:txBody>
      </p:sp>
      <p:cxnSp>
        <p:nvCxnSpPr>
          <p:cNvPr id="41" name="直接箭头连接符 40"/>
          <p:cNvCxnSpPr>
            <a:endCxn id="12" idx="0"/>
          </p:cNvCxnSpPr>
          <p:nvPr/>
        </p:nvCxnSpPr>
        <p:spPr bwMode="auto">
          <a:xfrm>
            <a:off x="6013970" y="2252192"/>
            <a:ext cx="0" cy="215751"/>
          </a:xfrm>
          <a:prstGeom prst="straightConnector1">
            <a:avLst/>
          </a:prstGeom>
          <a:noFill/>
          <a:ln w="9525" cap="flat" cmpd="sng" algn="ctr">
            <a:solidFill>
              <a:schemeClr val="tx1"/>
            </a:solidFill>
            <a:prstDash val="solid"/>
            <a:round/>
            <a:headEnd type="none" w="med" len="med"/>
            <a:tailEnd type="triangle" w="med" len="med"/>
          </a:ln>
          <a:effectLst/>
        </p:spPr>
      </p:cxnSp>
      <p:sp>
        <p:nvSpPr>
          <p:cNvPr id="42" name="矩形 41"/>
          <p:cNvSpPr/>
          <p:nvPr/>
        </p:nvSpPr>
        <p:spPr>
          <a:xfrm>
            <a:off x="5803158" y="1994933"/>
            <a:ext cx="471604" cy="246221"/>
          </a:xfrm>
          <a:prstGeom prst="rect">
            <a:avLst/>
          </a:prstGeom>
        </p:spPr>
        <p:txBody>
          <a:bodyPr wrap="none">
            <a:spAutoFit/>
          </a:bodyPr>
          <a:lstStyle/>
          <a:p>
            <a:r>
              <a:rPr lang="en-US" altLang="zh-CN" sz="1000" dirty="0" smtClean="0">
                <a:latin typeface="微软雅黑" panose="020B0503020204020204" pitchFamily="34" charset="-122"/>
                <a:ea typeface="微软雅黑" panose="020B0503020204020204" pitchFamily="34" charset="-122"/>
              </a:rPr>
              <a:t>Data</a:t>
            </a:r>
            <a:endParaRPr lang="en-US" sz="1000" dirty="0">
              <a:latin typeface="微软雅黑" panose="020B0503020204020204" pitchFamily="34" charset="-122"/>
              <a:ea typeface="微软雅黑" panose="020B0503020204020204" pitchFamily="34" charset="-122"/>
            </a:endParaRPr>
          </a:p>
        </p:txBody>
      </p:sp>
      <p:cxnSp>
        <p:nvCxnSpPr>
          <p:cNvPr id="43" name="直接箭头连接符 42"/>
          <p:cNvCxnSpPr/>
          <p:nvPr/>
        </p:nvCxnSpPr>
        <p:spPr bwMode="auto">
          <a:xfrm>
            <a:off x="9628495" y="2254021"/>
            <a:ext cx="0" cy="215751"/>
          </a:xfrm>
          <a:prstGeom prst="straightConnector1">
            <a:avLst/>
          </a:prstGeom>
          <a:noFill/>
          <a:ln w="9525" cap="flat" cmpd="sng" algn="ctr">
            <a:solidFill>
              <a:schemeClr val="tx1"/>
            </a:solidFill>
            <a:prstDash val="solid"/>
            <a:round/>
            <a:headEnd type="triangle" w="med" len="med"/>
            <a:tailEnd type="none" w="med" len="med"/>
          </a:ln>
          <a:effectLst/>
        </p:spPr>
      </p:cxnSp>
      <p:sp>
        <p:nvSpPr>
          <p:cNvPr id="44" name="矩形 43"/>
          <p:cNvSpPr/>
          <p:nvPr/>
        </p:nvSpPr>
        <p:spPr>
          <a:xfrm>
            <a:off x="9389554" y="2051749"/>
            <a:ext cx="471604" cy="246221"/>
          </a:xfrm>
          <a:prstGeom prst="rect">
            <a:avLst/>
          </a:prstGeom>
        </p:spPr>
        <p:txBody>
          <a:bodyPr wrap="none">
            <a:spAutoFit/>
          </a:bodyPr>
          <a:lstStyle/>
          <a:p>
            <a:r>
              <a:rPr lang="en-US" altLang="zh-CN" sz="1000" dirty="0" smtClean="0">
                <a:latin typeface="微软雅黑" panose="020B0503020204020204" pitchFamily="34" charset="-122"/>
                <a:ea typeface="微软雅黑" panose="020B0503020204020204" pitchFamily="34" charset="-122"/>
              </a:rPr>
              <a:t>Data</a:t>
            </a:r>
            <a:endParaRPr lang="en-US" sz="1000" dirty="0">
              <a:latin typeface="微软雅黑" panose="020B0503020204020204" pitchFamily="34" charset="-122"/>
              <a:ea typeface="微软雅黑" panose="020B0503020204020204" pitchFamily="34" charset="-122"/>
            </a:endParaRPr>
          </a:p>
        </p:txBody>
      </p:sp>
      <p:sp>
        <p:nvSpPr>
          <p:cNvPr id="45" name="矩形 44"/>
          <p:cNvSpPr/>
          <p:nvPr/>
        </p:nvSpPr>
        <p:spPr>
          <a:xfrm>
            <a:off x="7248128" y="2044848"/>
            <a:ext cx="676788"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Sender</a:t>
            </a:r>
            <a:endParaRPr lang="en-US" sz="1100" b="1" dirty="0">
              <a:latin typeface="微软雅黑" panose="020B0503020204020204" pitchFamily="34" charset="-122"/>
              <a:ea typeface="微软雅黑" panose="020B0503020204020204" pitchFamily="34" charset="-122"/>
            </a:endParaRPr>
          </a:p>
        </p:txBody>
      </p:sp>
      <p:sp>
        <p:nvSpPr>
          <p:cNvPr id="46" name="矩形 45"/>
          <p:cNvSpPr/>
          <p:nvPr/>
        </p:nvSpPr>
        <p:spPr>
          <a:xfrm>
            <a:off x="10880227" y="2067350"/>
            <a:ext cx="782587" cy="261610"/>
          </a:xfrm>
          <a:prstGeom prst="rect">
            <a:avLst/>
          </a:prstGeom>
        </p:spPr>
        <p:txBody>
          <a:bodyPr wrap="none">
            <a:spAutoFit/>
          </a:bodyPr>
          <a:lstStyle/>
          <a:p>
            <a:r>
              <a:rPr lang="en-US" altLang="zh-CN" sz="1100" b="1" dirty="0" smtClean="0">
                <a:latin typeface="微软雅黑" panose="020B0503020204020204" pitchFamily="34" charset="-122"/>
                <a:ea typeface="微软雅黑" panose="020B0503020204020204" pitchFamily="34" charset="-122"/>
              </a:rPr>
              <a:t>Receiver</a:t>
            </a:r>
            <a:endParaRPr lang="en-US" sz="1100" b="1" dirty="0">
              <a:latin typeface="微软雅黑" panose="020B0503020204020204" pitchFamily="34" charset="-122"/>
              <a:ea typeface="微软雅黑" panose="020B0503020204020204" pitchFamily="34" charset="-122"/>
            </a:endParaRPr>
          </a:p>
        </p:txBody>
      </p:sp>
      <p:sp>
        <p:nvSpPr>
          <p:cNvPr id="64" name="Rectangle 3"/>
          <p:cNvSpPr txBox="1">
            <a:spLocks noChangeArrowheads="1"/>
          </p:cNvSpPr>
          <p:nvPr/>
        </p:nvSpPr>
        <p:spPr bwMode="auto">
          <a:xfrm>
            <a:off x="347735" y="2050998"/>
            <a:ext cx="3356723" cy="3528657"/>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lnSpc>
                <a:spcPct val="100000"/>
              </a:lnSpc>
              <a:spcBef>
                <a:spcPts val="600"/>
              </a:spcBef>
              <a:defRPr/>
            </a:pPr>
            <a:r>
              <a:rPr lang="en-US" altLang="zh-CN" sz="2000" kern="0" dirty="0" smtClean="0">
                <a:latin typeface="Verdana" panose="020B0604030504040204" pitchFamily="34" charset="0"/>
                <a:ea typeface="Verdana" panose="020B0604030504040204" pitchFamily="34" charset="0"/>
              </a:rPr>
              <a:t>Advancements in loss recovery</a:t>
            </a:r>
          </a:p>
          <a:p>
            <a:pPr lvl="1">
              <a:defRPr/>
            </a:pPr>
            <a:r>
              <a:rPr lang="en-US" altLang="zh-CN" sz="1400" kern="0" dirty="0" smtClean="0">
                <a:latin typeface="Verdana" panose="020B0604030504040204" pitchFamily="34" charset="0"/>
                <a:ea typeface="Verdana" panose="020B0604030504040204" pitchFamily="34" charset="0"/>
              </a:rPr>
              <a:t>Packet number, TACK+IACK</a:t>
            </a:r>
            <a:endParaRPr lang="en-US" altLang="zh-CN" sz="1400" b="0" kern="0" dirty="0" smtClean="0">
              <a:latin typeface="Verdana" panose="020B0604030504040204" pitchFamily="34" charset="0"/>
              <a:ea typeface="Verdana" panose="020B0604030504040204" pitchFamily="34" charset="0"/>
            </a:endParaRPr>
          </a:p>
          <a:p>
            <a:pPr>
              <a:lnSpc>
                <a:spcPct val="100000"/>
              </a:lnSpc>
              <a:spcBef>
                <a:spcPts val="1200"/>
              </a:spcBef>
              <a:defRPr/>
            </a:pPr>
            <a:r>
              <a:rPr lang="en-US" altLang="zh-CN" sz="2000" kern="0" dirty="0" smtClean="0">
                <a:latin typeface="Verdana" panose="020B0604030504040204" pitchFamily="34" charset="0"/>
                <a:ea typeface="Verdana" panose="020B0604030504040204" pitchFamily="34" charset="0"/>
              </a:rPr>
              <a:t>Advancements in round-trip timing</a:t>
            </a:r>
          </a:p>
          <a:p>
            <a:pPr lvl="1">
              <a:defRPr/>
            </a:pPr>
            <a:r>
              <a:rPr lang="en-US" altLang="zh-CN" sz="1400" kern="0" dirty="0">
                <a:latin typeface="Verdana" panose="020B0604030504040204" pitchFamily="34" charset="0"/>
                <a:ea typeface="Verdana" panose="020B0604030504040204" pitchFamily="34" charset="0"/>
              </a:rPr>
              <a:t>One-way delay as auxiliary </a:t>
            </a:r>
            <a:endParaRPr lang="en-US" altLang="zh-CN" sz="1400" b="0" kern="0" dirty="0" smtClean="0">
              <a:latin typeface="Verdana" panose="020B0604030504040204" pitchFamily="34" charset="0"/>
              <a:ea typeface="Verdana" panose="020B0604030504040204" pitchFamily="34" charset="0"/>
            </a:endParaRPr>
          </a:p>
          <a:p>
            <a:pPr>
              <a:lnSpc>
                <a:spcPct val="100000"/>
              </a:lnSpc>
              <a:spcBef>
                <a:spcPts val="1200"/>
              </a:spcBef>
              <a:defRPr/>
            </a:pPr>
            <a:r>
              <a:rPr lang="en-US" altLang="zh-CN" sz="2000" kern="0" dirty="0">
                <a:latin typeface="Verdana" panose="020B0604030504040204" pitchFamily="34" charset="0"/>
                <a:ea typeface="Verdana" panose="020B0604030504040204" pitchFamily="34" charset="0"/>
              </a:rPr>
              <a:t>Advancements in </a:t>
            </a:r>
            <a:r>
              <a:rPr lang="en-US" altLang="zh-CN" sz="2000" kern="0" dirty="0" smtClean="0">
                <a:latin typeface="Verdana" panose="020B0604030504040204" pitchFamily="34" charset="0"/>
                <a:ea typeface="Verdana" panose="020B0604030504040204" pitchFamily="34" charset="0"/>
              </a:rPr>
              <a:t>send rate control</a:t>
            </a:r>
            <a:endParaRPr lang="en-US" altLang="zh-CN" sz="2000" kern="0" dirty="0">
              <a:latin typeface="Verdana" panose="020B0604030504040204" pitchFamily="34" charset="0"/>
              <a:ea typeface="Verdana" panose="020B0604030504040204" pitchFamily="34" charset="0"/>
            </a:endParaRPr>
          </a:p>
          <a:p>
            <a:pPr lvl="1">
              <a:defRPr/>
            </a:pPr>
            <a:r>
              <a:rPr lang="en-US" altLang="zh-CN" sz="1400" kern="0" dirty="0" smtClean="0">
                <a:latin typeface="Verdana" panose="020B0604030504040204" pitchFamily="34" charset="0"/>
                <a:ea typeface="Verdana" panose="020B0604030504040204" pitchFamily="34" charset="0"/>
              </a:rPr>
              <a:t>Congestion control: Pacing</a:t>
            </a:r>
          </a:p>
          <a:p>
            <a:pPr lvl="1">
              <a:defRPr/>
            </a:pPr>
            <a:r>
              <a:rPr lang="en-US" altLang="zh-CN" sz="1400" kern="0" dirty="0" smtClean="0">
                <a:latin typeface="Verdana" panose="020B0604030504040204" pitchFamily="34" charset="0"/>
                <a:ea typeface="Verdana" panose="020B0604030504040204" pitchFamily="34" charset="0"/>
              </a:rPr>
              <a:t>Flow control: IACK</a:t>
            </a:r>
            <a:endParaRPr lang="en-US" altLang="zh-CN" sz="1400" kern="0" dirty="0">
              <a:latin typeface="Verdana" panose="020B0604030504040204" pitchFamily="34" charset="0"/>
              <a:ea typeface="Verdana" panose="020B0604030504040204" pitchFamily="34" charset="0"/>
            </a:endParaRPr>
          </a:p>
        </p:txBody>
      </p:sp>
      <p:sp>
        <p:nvSpPr>
          <p:cNvPr id="66" name="矩形 65"/>
          <p:cNvSpPr/>
          <p:nvPr/>
        </p:nvSpPr>
        <p:spPr>
          <a:xfrm>
            <a:off x="4871864" y="5813967"/>
            <a:ext cx="5423664" cy="400110"/>
          </a:xfrm>
          <a:prstGeom prst="rect">
            <a:avLst/>
          </a:prstGeom>
        </p:spPr>
        <p:txBody>
          <a:bodyPr wrap="none">
            <a:spAutoFit/>
          </a:bodyPr>
          <a:lstStyle/>
          <a:p>
            <a:r>
              <a:rPr lang="en-US" altLang="zh-CN" sz="2000" dirty="0" smtClean="0">
                <a:solidFill>
                  <a:srgbClr val="4F81BD"/>
                </a:solidFill>
                <a:latin typeface="Verdana" panose="020B0604030504040204" pitchFamily="34" charset="0"/>
                <a:ea typeface="Verdana" panose="020B0604030504040204" pitchFamily="34" charset="0"/>
              </a:rPr>
              <a:t>Framework: TACK-based </a:t>
            </a:r>
            <a:r>
              <a:rPr lang="en-US" altLang="zh-CN" sz="2000" dirty="0">
                <a:solidFill>
                  <a:srgbClr val="4F81BD"/>
                </a:solidFill>
                <a:latin typeface="Verdana" panose="020B0604030504040204" pitchFamily="34" charset="0"/>
                <a:ea typeface="Verdana" panose="020B0604030504040204" pitchFamily="34" charset="0"/>
              </a:rPr>
              <a:t>protocol design</a:t>
            </a:r>
            <a:endParaRPr lang="zh-CN" altLang="en-US" sz="2000" dirty="0">
              <a:solidFill>
                <a:srgbClr val="4F81BD"/>
              </a:solidFill>
              <a:latin typeface="Verdana" panose="020B0604030504040204" pitchFamily="34" charset="0"/>
              <a:ea typeface="Verdana" panose="020B0604030504040204" pitchFamily="34" charset="0"/>
            </a:endParaRPr>
          </a:p>
        </p:txBody>
      </p:sp>
      <p:sp>
        <p:nvSpPr>
          <p:cNvPr id="2" name="幻灯片编号占位符 1"/>
          <p:cNvSpPr>
            <a:spLocks noGrp="1"/>
          </p:cNvSpPr>
          <p:nvPr>
            <p:ph type="sldNum" sz="quarter" idx="12"/>
          </p:nvPr>
        </p:nvSpPr>
        <p:spPr/>
        <p:txBody>
          <a:bodyPr/>
          <a:lstStyle/>
          <a:p>
            <a:fld id="{3AC99A5B-5B03-425B-9284-2F10A88898BE}" type="slidenum">
              <a:rPr lang="en-US" smtClean="0"/>
              <a:t>23</a:t>
            </a:fld>
            <a:endParaRPr lang="en-US"/>
          </a:p>
        </p:txBody>
      </p:sp>
    </p:spTree>
    <p:extLst>
      <p:ext uri="{BB962C8B-B14F-4D97-AF65-F5344CB8AC3E}">
        <p14:creationId xmlns:p14="http://schemas.microsoft.com/office/powerpoint/2010/main" val="142132786"/>
      </p:ext>
    </p:extLst>
  </p:cSld>
  <p:clrMapOvr>
    <a:masterClrMapping/>
  </p:clrMapOvr>
  <mc:AlternateContent xmlns:mc="http://schemas.openxmlformats.org/markup-compatibility/2006" xmlns:p14="http://schemas.microsoft.com/office/powerpoint/2010/main">
    <mc:Choice Requires="p14">
      <p:transition p14:dur="0" advTm="192"/>
    </mc:Choice>
    <mc:Fallback xmlns="">
      <p:transition advTm="19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849887" y="1894212"/>
            <a:ext cx="6294785" cy="4224685"/>
            <a:chOff x="5849887" y="1894212"/>
            <a:chExt cx="6294785" cy="4224685"/>
          </a:xfrm>
        </p:grpSpPr>
        <p:sp>
          <p:nvSpPr>
            <p:cNvPr id="212" name="矩形 211"/>
            <p:cNvSpPr/>
            <p:nvPr/>
          </p:nvSpPr>
          <p:spPr bwMode="auto">
            <a:xfrm>
              <a:off x="5849887" y="1894212"/>
              <a:ext cx="6119942" cy="4224685"/>
            </a:xfrm>
            <a:prstGeom prst="rect">
              <a:avLst/>
            </a:prstGeom>
            <a:solidFill>
              <a:schemeClr val="bg1">
                <a:lumMod val="85000"/>
                <a:alpha val="49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endParaRPr lang="zh-CN" altLang="en-US" sz="1000" b="0" dirty="0" smtClean="0">
                <a:latin typeface="Verdana" panose="020B0604030504040204" pitchFamily="34" charset="0"/>
              </a:endParaRPr>
            </a:p>
          </p:txBody>
        </p:sp>
        <p:sp>
          <p:nvSpPr>
            <p:cNvPr id="201" name="矩形 200"/>
            <p:cNvSpPr/>
            <p:nvPr/>
          </p:nvSpPr>
          <p:spPr>
            <a:xfrm>
              <a:off x="9829948" y="5560946"/>
              <a:ext cx="1752451" cy="369332"/>
            </a:xfrm>
            <a:prstGeom prst="rect">
              <a:avLst/>
            </a:prstGeom>
          </p:spPr>
          <p:txBody>
            <a:bodyPr wrap="square">
              <a:spAutoFit/>
            </a:bodyPr>
            <a:lstStyle/>
            <a:p>
              <a:pPr marL="0" marR="0" lvl="1" indent="0" defTabSz="914400" eaLnBrk="1" fontAlgn="base" latinLnBrk="0" hangingPunct="1">
                <a:lnSpc>
                  <a:spcPct val="100000"/>
                </a:lnSpc>
                <a:spcBef>
                  <a:spcPts val="0"/>
                </a:spcBef>
                <a:spcAft>
                  <a:spcPts val="300"/>
                </a:spcAft>
                <a:buClrTx/>
                <a:buSzTx/>
                <a:buFontTx/>
                <a:buNone/>
                <a:tabLst/>
                <a:defRPr/>
              </a:pPr>
              <a:r>
                <a:rPr kumimoji="0" lang="en-US" altLang="zh-CN"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Overhead</a:t>
              </a:r>
              <a:endParaRPr kumimoji="0" lang="zh-CN" altLang="en-US" b="1" i="0" u="none" strike="noStrike" kern="0" cap="none" spc="0" normalizeH="0" baseline="0" noProof="0" dirty="0" smtClean="0">
                <a:ln>
                  <a:noFill/>
                </a:ln>
                <a:solidFill>
                  <a:srgbClr val="000000"/>
                </a:solidFill>
                <a:effectLst/>
                <a:uLnTx/>
                <a:uFillTx/>
                <a:latin typeface="Verdana" panose="020B0604030504040204" pitchFamily="34" charset="0"/>
                <a:ea typeface="微软雅黑" panose="020B0503020204020204" pitchFamily="34" charset="-122"/>
              </a:endParaRPr>
            </a:p>
          </p:txBody>
        </p:sp>
        <p:grpSp>
          <p:nvGrpSpPr>
            <p:cNvPr id="196" name="组合 195"/>
            <p:cNvGrpSpPr/>
            <p:nvPr/>
          </p:nvGrpSpPr>
          <p:grpSpPr>
            <a:xfrm>
              <a:off x="6637594" y="2277435"/>
              <a:ext cx="4381895" cy="3200575"/>
              <a:chOff x="9269244" y="4145481"/>
              <a:chExt cx="2371725" cy="1828291"/>
            </a:xfrm>
          </p:grpSpPr>
          <p:cxnSp>
            <p:nvCxnSpPr>
              <p:cNvPr id="205" name="直接箭头连接符 204"/>
              <p:cNvCxnSpPr/>
              <p:nvPr/>
            </p:nvCxnSpPr>
            <p:spPr bwMode="auto">
              <a:xfrm flipV="1">
                <a:off x="9278572" y="4145481"/>
                <a:ext cx="0" cy="1828291"/>
              </a:xfrm>
              <a:prstGeom prst="straightConnector1">
                <a:avLst/>
              </a:prstGeom>
              <a:noFill/>
              <a:ln w="57150" cap="flat" cmpd="sng" algn="ctr">
                <a:solidFill>
                  <a:srgbClr val="000000"/>
                </a:solidFill>
                <a:prstDash val="solid"/>
                <a:round/>
                <a:headEnd type="none" w="med" len="med"/>
                <a:tailEnd type="triangle" w="med" len="med"/>
              </a:ln>
              <a:effectLst/>
            </p:spPr>
          </p:cxnSp>
          <p:cxnSp>
            <p:nvCxnSpPr>
              <p:cNvPr id="206" name="直接箭头连接符 205"/>
              <p:cNvCxnSpPr/>
              <p:nvPr/>
            </p:nvCxnSpPr>
            <p:spPr bwMode="auto">
              <a:xfrm flipV="1">
                <a:off x="9269244" y="5964323"/>
                <a:ext cx="2371725" cy="1"/>
              </a:xfrm>
              <a:prstGeom prst="straightConnector1">
                <a:avLst/>
              </a:prstGeom>
              <a:noFill/>
              <a:ln w="57150" cap="flat" cmpd="sng" algn="ctr">
                <a:solidFill>
                  <a:srgbClr val="000000"/>
                </a:solidFill>
                <a:prstDash val="solid"/>
                <a:round/>
                <a:headEnd type="none" w="med" len="med"/>
                <a:tailEnd type="triangle" w="med" len="med"/>
              </a:ln>
              <a:effectLst/>
            </p:spPr>
          </p:cxnSp>
        </p:grpSp>
        <p:sp>
          <p:nvSpPr>
            <p:cNvPr id="197" name="椭圆 196"/>
            <p:cNvSpPr/>
            <p:nvPr/>
          </p:nvSpPr>
          <p:spPr bwMode="auto">
            <a:xfrm>
              <a:off x="7198105" y="4574819"/>
              <a:ext cx="255369" cy="269186"/>
            </a:xfrm>
            <a:prstGeom prst="ellipse">
              <a:avLst/>
            </a:prstGeom>
            <a:solidFill>
              <a:srgbClr val="FFFFFF">
                <a:lumMod val="65000"/>
              </a:srgbClr>
            </a:solidFill>
            <a:ln w="9525" cap="flat" cmpd="sng" algn="ctr">
              <a:solidFill>
                <a:srgbClr val="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sp>
          <p:nvSpPr>
            <p:cNvPr id="198" name="椭圆 197"/>
            <p:cNvSpPr/>
            <p:nvPr/>
          </p:nvSpPr>
          <p:spPr bwMode="auto">
            <a:xfrm>
              <a:off x="9651254" y="2879414"/>
              <a:ext cx="255369" cy="269186"/>
            </a:xfrm>
            <a:prstGeom prst="ellipse">
              <a:avLst/>
            </a:prstGeom>
            <a:solidFill>
              <a:srgbClr val="FFFFFF">
                <a:lumMod val="65000"/>
              </a:srgbClr>
            </a:solidFill>
            <a:ln w="9525" cap="flat" cmpd="sng" algn="ctr">
              <a:solidFill>
                <a:srgbClr val="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sp>
          <p:nvSpPr>
            <p:cNvPr id="200" name="矩形 199"/>
            <p:cNvSpPr/>
            <p:nvPr/>
          </p:nvSpPr>
          <p:spPr>
            <a:xfrm>
              <a:off x="5999506" y="1916832"/>
              <a:ext cx="1812164" cy="369332"/>
            </a:xfrm>
            <a:prstGeom prst="rect">
              <a:avLst/>
            </a:prstGeom>
          </p:spPr>
          <p:txBody>
            <a:bodyPr wrap="square">
              <a:spAutoFit/>
            </a:bodyPr>
            <a:lstStyle/>
            <a:p>
              <a:pPr marL="0" marR="0" lvl="1" indent="0" defTabSz="914400" eaLnBrk="1" fontAlgn="base" latinLnBrk="0" hangingPunct="1">
                <a:lnSpc>
                  <a:spcPct val="100000"/>
                </a:lnSpc>
                <a:spcBef>
                  <a:spcPts val="0"/>
                </a:spcBef>
                <a:spcAft>
                  <a:spcPts val="300"/>
                </a:spcAft>
                <a:buClrTx/>
                <a:buSzTx/>
                <a:buFontTx/>
                <a:buNone/>
                <a:tabLst/>
                <a:defRPr/>
              </a:pPr>
              <a:r>
                <a:rPr kumimoji="0" lang="en-US" altLang="zh-CN"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Accuracy</a:t>
              </a:r>
              <a:endParaRPr kumimoji="0" lang="zh-CN" altLang="en-US" b="1" i="0" u="none" strike="noStrike" kern="0" cap="none" spc="0" normalizeH="0" baseline="0" noProof="0" dirty="0" smtClean="0">
                <a:ln>
                  <a:noFill/>
                </a:ln>
                <a:solidFill>
                  <a:srgbClr val="000000"/>
                </a:solidFill>
                <a:effectLst/>
                <a:uLnTx/>
                <a:uFillTx/>
                <a:latin typeface="Verdana" panose="020B0604030504040204" pitchFamily="34" charset="0"/>
                <a:ea typeface="微软雅黑" panose="020B0503020204020204" pitchFamily="34" charset="-122"/>
              </a:endParaRPr>
            </a:p>
          </p:txBody>
        </p:sp>
        <p:sp>
          <p:nvSpPr>
            <p:cNvPr id="204" name="矩形 203"/>
            <p:cNvSpPr/>
            <p:nvPr/>
          </p:nvSpPr>
          <p:spPr>
            <a:xfrm>
              <a:off x="6316443" y="5324121"/>
              <a:ext cx="426605" cy="400110"/>
            </a:xfrm>
            <a:prstGeom prst="rect">
              <a:avLst/>
            </a:prstGeom>
          </p:spPr>
          <p:txBody>
            <a:bodyPr wrap="square">
              <a:spAutoFit/>
            </a:bodyPr>
            <a:lstStyle/>
            <a:p>
              <a:pPr marL="0" marR="0" lvl="1" indent="0" defTabSz="914400" eaLnBrk="1" fontAlgn="base" latinLnBrk="0" hangingPunct="1">
                <a:lnSpc>
                  <a:spcPct val="100000"/>
                </a:lnSpc>
                <a:spcBef>
                  <a:spcPts val="0"/>
                </a:spcBef>
                <a:spcAft>
                  <a:spcPts val="300"/>
                </a:spcAft>
                <a:buClrTx/>
                <a:buSzTx/>
                <a:buFontTx/>
                <a:buNone/>
                <a:tabLst/>
                <a:defRPr/>
              </a:pPr>
              <a:r>
                <a:rPr kumimoji="0" lang="en-US" altLang="zh-CN" sz="20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0</a:t>
              </a:r>
              <a:endParaRPr kumimoji="0" lang="zh-CN" altLang="en-US" sz="2000" b="1" i="0" u="none" strike="noStrike" kern="0" cap="none" spc="0" normalizeH="0" baseline="0" noProof="0" dirty="0" smtClean="0">
                <a:ln>
                  <a:noFill/>
                </a:ln>
                <a:solidFill>
                  <a:srgbClr val="000000"/>
                </a:solidFill>
                <a:effectLst/>
                <a:uLnTx/>
                <a:uFillTx/>
                <a:latin typeface="Verdana" panose="020B0604030504040204" pitchFamily="34" charset="0"/>
                <a:ea typeface="微软雅黑" panose="020B0503020204020204" pitchFamily="34" charset="-122"/>
              </a:endParaRPr>
            </a:p>
          </p:txBody>
        </p:sp>
        <p:sp>
          <p:nvSpPr>
            <p:cNvPr id="192" name="矩形 191"/>
            <p:cNvSpPr/>
            <p:nvPr/>
          </p:nvSpPr>
          <p:spPr>
            <a:xfrm>
              <a:off x="7427461" y="4567735"/>
              <a:ext cx="3110680" cy="634020"/>
            </a:xfrm>
            <a:prstGeom prst="rect">
              <a:avLst/>
            </a:prstGeom>
          </p:spPr>
          <p:txBody>
            <a:bodyPr wrap="square">
              <a:spAutoFit/>
            </a:bodyPr>
            <a:lstStyle/>
            <a:p>
              <a:pPr marL="0" marR="0" lvl="0" indent="0" algn="ctr" defTabSz="914400" eaLnBrk="1" fontAlgn="base" latinLnBrk="0" hangingPunct="1">
                <a:lnSpc>
                  <a:spcPct val="11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4F81BD"/>
                  </a:solidFill>
                  <a:effectLst/>
                  <a:uLnTx/>
                  <a:uFillTx/>
                  <a:latin typeface="Verdana" panose="020B0604030504040204" pitchFamily="34" charset="0"/>
                  <a:ea typeface="Verdana" panose="020B0604030504040204" pitchFamily="34" charset="0"/>
                  <a:cs typeface="微软雅黑"/>
                </a:rPr>
                <a:t>RTT sampling of the largest acked packet</a:t>
              </a:r>
            </a:p>
          </p:txBody>
        </p:sp>
        <p:sp>
          <p:nvSpPr>
            <p:cNvPr id="193" name="矩形 192"/>
            <p:cNvSpPr/>
            <p:nvPr/>
          </p:nvSpPr>
          <p:spPr>
            <a:xfrm>
              <a:off x="9829949" y="3142149"/>
              <a:ext cx="2314723" cy="634020"/>
            </a:xfrm>
            <a:prstGeom prst="rect">
              <a:avLst/>
            </a:prstGeom>
          </p:spPr>
          <p:txBody>
            <a:bodyPr wrap="square">
              <a:spAutoFit/>
            </a:bodyPr>
            <a:lstStyle/>
            <a:p>
              <a:pPr marL="0" marR="0" lvl="0" indent="0" algn="ctr" defTabSz="914400" eaLnBrk="1" fontAlgn="base" latinLnBrk="0" hangingPunct="1">
                <a:lnSpc>
                  <a:spcPct val="11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4F81BD"/>
                  </a:solidFill>
                  <a:effectLst/>
                  <a:uLnTx/>
                  <a:uFillTx/>
                  <a:latin typeface="Verdana" panose="020B0604030504040204" pitchFamily="34" charset="0"/>
                  <a:ea typeface="Verdana" panose="020B0604030504040204" pitchFamily="34" charset="0"/>
                  <a:cs typeface="微软雅黑"/>
                </a:rPr>
                <a:t>Per-packet RTT sampling</a:t>
              </a:r>
            </a:p>
          </p:txBody>
        </p:sp>
        <p:sp>
          <p:nvSpPr>
            <p:cNvPr id="194" name="椭圆 193"/>
            <p:cNvSpPr/>
            <p:nvPr/>
          </p:nvSpPr>
          <p:spPr bwMode="auto">
            <a:xfrm>
              <a:off x="9651254" y="3326074"/>
              <a:ext cx="255369" cy="269186"/>
            </a:xfrm>
            <a:prstGeom prst="ellipse">
              <a:avLst/>
            </a:prstGeom>
            <a:noFill/>
            <a:ln w="9525" cap="flat" cmpd="sng" algn="ctr">
              <a:solidFill>
                <a:srgbClr val="00B0F0"/>
              </a:solidFill>
              <a:prstDash val="dash"/>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sp>
          <p:nvSpPr>
            <p:cNvPr id="195" name="椭圆 194"/>
            <p:cNvSpPr/>
            <p:nvPr/>
          </p:nvSpPr>
          <p:spPr bwMode="auto">
            <a:xfrm>
              <a:off x="9531815" y="2601603"/>
              <a:ext cx="504754" cy="1263000"/>
            </a:xfrm>
            <a:prstGeom prst="ellipse">
              <a:avLst/>
            </a:prstGeom>
            <a:noFill/>
            <a:ln w="9525" cap="flat" cmpd="sng" algn="ctr">
              <a:solidFill>
                <a:srgbClr val="FFFFFF">
                  <a:lumMod val="65000"/>
                </a:srgbClr>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grpSp>
      <p:sp>
        <p:nvSpPr>
          <p:cNvPr id="1048682" name="标题 1"/>
          <p:cNvSpPr>
            <a:spLocks noGrp="1"/>
          </p:cNvSpPr>
          <p:nvPr>
            <p:ph type="title"/>
          </p:nvPr>
        </p:nvSpPr>
        <p:spPr>
          <a:xfrm>
            <a:off x="0" y="274638"/>
            <a:ext cx="12192000" cy="1143000"/>
          </a:xfrm>
        </p:spPr>
        <p:txBody>
          <a:bodyPr>
            <a:normAutofit/>
          </a:bodyPr>
          <a:lstStyle/>
          <a:p>
            <a:r>
              <a:rPr lang="en-US" altLang="zh-CN" b="1" dirty="0"/>
              <a:t>Advancements in round-trip timing</a:t>
            </a:r>
          </a:p>
        </p:txBody>
      </p:sp>
      <p:graphicFrame>
        <p:nvGraphicFramePr>
          <p:cNvPr id="111" name="表格 110"/>
          <p:cNvGraphicFramePr>
            <a:graphicFrameLocks noGrp="1"/>
          </p:cNvGraphicFramePr>
          <p:nvPr>
            <p:extLst>
              <p:ext uri="{D42A27DB-BD31-4B8C-83A1-F6EECF244321}">
                <p14:modId xmlns:p14="http://schemas.microsoft.com/office/powerpoint/2010/main" val="2344164510"/>
              </p:ext>
            </p:extLst>
          </p:nvPr>
        </p:nvGraphicFramePr>
        <p:xfrm>
          <a:off x="547580" y="1974094"/>
          <a:ext cx="1654975" cy="228600"/>
        </p:xfrm>
        <a:graphic>
          <a:graphicData uri="http://schemas.openxmlformats.org/drawingml/2006/table">
            <a:tbl>
              <a:tblPr firstRow="1" bandRow="1"/>
              <a:tblGrid>
                <a:gridCol w="330995"/>
                <a:gridCol w="330995"/>
                <a:gridCol w="330995"/>
                <a:gridCol w="330995"/>
                <a:gridCol w="330995"/>
              </a:tblGrid>
              <a:tr h="218017">
                <a:tc>
                  <a:txBody>
                    <a:bodyPr/>
                    <a:lstStyle>
                      <a:lvl1pPr marL="0" algn="l" defTabSz="914400" rtl="0" eaLnBrk="1" latinLnBrk="0" hangingPunct="1">
                        <a:defRPr sz="1800" b="1" kern="1200">
                          <a:solidFill>
                            <a:schemeClr val="lt1"/>
                          </a:solidFill>
                          <a:latin typeface="FrutigerNext LT Regular"/>
                          <a:ea typeface="宋体"/>
                        </a:defRPr>
                      </a:lvl1pPr>
                      <a:lvl2pPr marL="457200" algn="l" defTabSz="914400" rtl="0" eaLnBrk="1" latinLnBrk="0" hangingPunct="1">
                        <a:defRPr sz="1800" b="1" kern="1200">
                          <a:solidFill>
                            <a:schemeClr val="lt1"/>
                          </a:solidFill>
                          <a:latin typeface="FrutigerNext LT Regular"/>
                          <a:ea typeface="宋体"/>
                        </a:defRPr>
                      </a:lvl2pPr>
                      <a:lvl3pPr marL="914400" algn="l" defTabSz="914400" rtl="0" eaLnBrk="1" latinLnBrk="0" hangingPunct="1">
                        <a:defRPr sz="1800" b="1" kern="1200">
                          <a:solidFill>
                            <a:schemeClr val="lt1"/>
                          </a:solidFill>
                          <a:latin typeface="FrutigerNext LT Regular"/>
                          <a:ea typeface="宋体"/>
                        </a:defRPr>
                      </a:lvl3pPr>
                      <a:lvl4pPr marL="1371600" algn="l" defTabSz="914400" rtl="0" eaLnBrk="1" latinLnBrk="0" hangingPunct="1">
                        <a:defRPr sz="1800" b="1" kern="1200">
                          <a:solidFill>
                            <a:schemeClr val="lt1"/>
                          </a:solidFill>
                          <a:latin typeface="FrutigerNext LT Regular"/>
                          <a:ea typeface="宋体"/>
                        </a:defRPr>
                      </a:lvl4pPr>
                      <a:lvl5pPr marL="1828800" algn="l" defTabSz="914400" rtl="0" eaLnBrk="1" latinLnBrk="0" hangingPunct="1">
                        <a:defRPr sz="1800" b="1" kern="1200">
                          <a:solidFill>
                            <a:schemeClr val="lt1"/>
                          </a:solidFill>
                          <a:latin typeface="FrutigerNext LT Regular"/>
                          <a:ea typeface="宋体"/>
                        </a:defRPr>
                      </a:lvl5pPr>
                      <a:lvl6pPr marL="2286000" algn="l" defTabSz="914400" rtl="0" eaLnBrk="1" latinLnBrk="0" hangingPunct="1">
                        <a:defRPr sz="1800" b="1" kern="1200">
                          <a:solidFill>
                            <a:schemeClr val="lt1"/>
                          </a:solidFill>
                          <a:latin typeface="FrutigerNext LT Regular"/>
                          <a:ea typeface="宋体"/>
                        </a:defRPr>
                      </a:lvl6pPr>
                      <a:lvl7pPr marL="2743200" algn="l" defTabSz="914400" rtl="0" eaLnBrk="1" latinLnBrk="0" hangingPunct="1">
                        <a:defRPr sz="1800" b="1" kern="1200">
                          <a:solidFill>
                            <a:schemeClr val="lt1"/>
                          </a:solidFill>
                          <a:latin typeface="FrutigerNext LT Regular"/>
                          <a:ea typeface="宋体"/>
                        </a:defRPr>
                      </a:lvl7pPr>
                      <a:lvl8pPr marL="3200400" algn="l" defTabSz="914400" rtl="0" eaLnBrk="1" latinLnBrk="0" hangingPunct="1">
                        <a:defRPr sz="1800" b="1" kern="1200">
                          <a:solidFill>
                            <a:schemeClr val="lt1"/>
                          </a:solidFill>
                          <a:latin typeface="FrutigerNext LT Regular"/>
                          <a:ea typeface="宋体"/>
                        </a:defRPr>
                      </a:lvl8pPr>
                      <a:lvl9pPr marL="3657600" algn="l" defTabSz="914400" rtl="0" eaLnBrk="1" latinLnBrk="0" hangingPunct="1">
                        <a:defRPr sz="1800" b="1" kern="1200">
                          <a:solidFill>
                            <a:schemeClr val="lt1"/>
                          </a:solidFill>
                          <a:latin typeface="FrutigerNext LT Regular"/>
                          <a:ea typeface="宋体"/>
                        </a:defRPr>
                      </a:lvl9pPr>
                    </a:lstStyle>
                    <a:p>
                      <a:r>
                        <a:rPr lang="en-US" sz="900" dirty="0" smtClean="0"/>
                        <a:t>20</a:t>
                      </a:r>
                      <a:endParaRPr lang="en-US" sz="9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b="1" kern="1200">
                          <a:solidFill>
                            <a:schemeClr val="lt1"/>
                          </a:solidFill>
                          <a:latin typeface="FrutigerNext LT Regular"/>
                          <a:ea typeface="宋体"/>
                        </a:defRPr>
                      </a:lvl1pPr>
                      <a:lvl2pPr marL="457200" algn="l" defTabSz="914400" rtl="0" eaLnBrk="1" latinLnBrk="0" hangingPunct="1">
                        <a:defRPr sz="1800" b="1" kern="1200">
                          <a:solidFill>
                            <a:schemeClr val="lt1"/>
                          </a:solidFill>
                          <a:latin typeface="FrutigerNext LT Regular"/>
                          <a:ea typeface="宋体"/>
                        </a:defRPr>
                      </a:lvl2pPr>
                      <a:lvl3pPr marL="914400" algn="l" defTabSz="914400" rtl="0" eaLnBrk="1" latinLnBrk="0" hangingPunct="1">
                        <a:defRPr sz="1800" b="1" kern="1200">
                          <a:solidFill>
                            <a:schemeClr val="lt1"/>
                          </a:solidFill>
                          <a:latin typeface="FrutigerNext LT Regular"/>
                          <a:ea typeface="宋体"/>
                        </a:defRPr>
                      </a:lvl3pPr>
                      <a:lvl4pPr marL="1371600" algn="l" defTabSz="914400" rtl="0" eaLnBrk="1" latinLnBrk="0" hangingPunct="1">
                        <a:defRPr sz="1800" b="1" kern="1200">
                          <a:solidFill>
                            <a:schemeClr val="lt1"/>
                          </a:solidFill>
                          <a:latin typeface="FrutigerNext LT Regular"/>
                          <a:ea typeface="宋体"/>
                        </a:defRPr>
                      </a:lvl4pPr>
                      <a:lvl5pPr marL="1828800" algn="l" defTabSz="914400" rtl="0" eaLnBrk="1" latinLnBrk="0" hangingPunct="1">
                        <a:defRPr sz="1800" b="1" kern="1200">
                          <a:solidFill>
                            <a:schemeClr val="lt1"/>
                          </a:solidFill>
                          <a:latin typeface="FrutigerNext LT Regular"/>
                          <a:ea typeface="宋体"/>
                        </a:defRPr>
                      </a:lvl5pPr>
                      <a:lvl6pPr marL="2286000" algn="l" defTabSz="914400" rtl="0" eaLnBrk="1" latinLnBrk="0" hangingPunct="1">
                        <a:defRPr sz="1800" b="1" kern="1200">
                          <a:solidFill>
                            <a:schemeClr val="lt1"/>
                          </a:solidFill>
                          <a:latin typeface="FrutigerNext LT Regular"/>
                          <a:ea typeface="宋体"/>
                        </a:defRPr>
                      </a:lvl6pPr>
                      <a:lvl7pPr marL="2743200" algn="l" defTabSz="914400" rtl="0" eaLnBrk="1" latinLnBrk="0" hangingPunct="1">
                        <a:defRPr sz="1800" b="1" kern="1200">
                          <a:solidFill>
                            <a:schemeClr val="lt1"/>
                          </a:solidFill>
                          <a:latin typeface="FrutigerNext LT Regular"/>
                          <a:ea typeface="宋体"/>
                        </a:defRPr>
                      </a:lvl7pPr>
                      <a:lvl8pPr marL="3200400" algn="l" defTabSz="914400" rtl="0" eaLnBrk="1" latinLnBrk="0" hangingPunct="1">
                        <a:defRPr sz="1800" b="1" kern="1200">
                          <a:solidFill>
                            <a:schemeClr val="lt1"/>
                          </a:solidFill>
                          <a:latin typeface="FrutigerNext LT Regular"/>
                          <a:ea typeface="宋体"/>
                        </a:defRPr>
                      </a:lvl8pPr>
                      <a:lvl9pPr marL="3657600" algn="l" defTabSz="914400" rtl="0" eaLnBrk="1" latinLnBrk="0" hangingPunct="1">
                        <a:defRPr sz="1800" b="1" kern="1200">
                          <a:solidFill>
                            <a:schemeClr val="lt1"/>
                          </a:solidFill>
                          <a:latin typeface="FrutigerNext LT Regular"/>
                          <a:ea typeface="宋体"/>
                        </a:defRPr>
                      </a:lvl9pPr>
                    </a:lstStyle>
                    <a:p>
                      <a:r>
                        <a:rPr lang="en-US" sz="900" dirty="0" smtClean="0"/>
                        <a:t>16</a:t>
                      </a:r>
                      <a:endParaRPr lang="en-US" sz="9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b="1" kern="1200">
                          <a:solidFill>
                            <a:schemeClr val="lt1"/>
                          </a:solidFill>
                          <a:latin typeface="FrutigerNext LT Regular"/>
                          <a:ea typeface="宋体"/>
                        </a:defRPr>
                      </a:lvl1pPr>
                      <a:lvl2pPr marL="457200" algn="l" defTabSz="914400" rtl="0" eaLnBrk="1" latinLnBrk="0" hangingPunct="1">
                        <a:defRPr sz="1800" b="1" kern="1200">
                          <a:solidFill>
                            <a:schemeClr val="lt1"/>
                          </a:solidFill>
                          <a:latin typeface="FrutigerNext LT Regular"/>
                          <a:ea typeface="宋体"/>
                        </a:defRPr>
                      </a:lvl2pPr>
                      <a:lvl3pPr marL="914400" algn="l" defTabSz="914400" rtl="0" eaLnBrk="1" latinLnBrk="0" hangingPunct="1">
                        <a:defRPr sz="1800" b="1" kern="1200">
                          <a:solidFill>
                            <a:schemeClr val="lt1"/>
                          </a:solidFill>
                          <a:latin typeface="FrutigerNext LT Regular"/>
                          <a:ea typeface="宋体"/>
                        </a:defRPr>
                      </a:lvl3pPr>
                      <a:lvl4pPr marL="1371600" algn="l" defTabSz="914400" rtl="0" eaLnBrk="1" latinLnBrk="0" hangingPunct="1">
                        <a:defRPr sz="1800" b="1" kern="1200">
                          <a:solidFill>
                            <a:schemeClr val="lt1"/>
                          </a:solidFill>
                          <a:latin typeface="FrutigerNext LT Regular"/>
                          <a:ea typeface="宋体"/>
                        </a:defRPr>
                      </a:lvl4pPr>
                      <a:lvl5pPr marL="1828800" algn="l" defTabSz="914400" rtl="0" eaLnBrk="1" latinLnBrk="0" hangingPunct="1">
                        <a:defRPr sz="1800" b="1" kern="1200">
                          <a:solidFill>
                            <a:schemeClr val="lt1"/>
                          </a:solidFill>
                          <a:latin typeface="FrutigerNext LT Regular"/>
                          <a:ea typeface="宋体"/>
                        </a:defRPr>
                      </a:lvl5pPr>
                      <a:lvl6pPr marL="2286000" algn="l" defTabSz="914400" rtl="0" eaLnBrk="1" latinLnBrk="0" hangingPunct="1">
                        <a:defRPr sz="1800" b="1" kern="1200">
                          <a:solidFill>
                            <a:schemeClr val="lt1"/>
                          </a:solidFill>
                          <a:latin typeface="FrutigerNext LT Regular"/>
                          <a:ea typeface="宋体"/>
                        </a:defRPr>
                      </a:lvl6pPr>
                      <a:lvl7pPr marL="2743200" algn="l" defTabSz="914400" rtl="0" eaLnBrk="1" latinLnBrk="0" hangingPunct="1">
                        <a:defRPr sz="1800" b="1" kern="1200">
                          <a:solidFill>
                            <a:schemeClr val="lt1"/>
                          </a:solidFill>
                          <a:latin typeface="FrutigerNext LT Regular"/>
                          <a:ea typeface="宋体"/>
                        </a:defRPr>
                      </a:lvl7pPr>
                      <a:lvl8pPr marL="3200400" algn="l" defTabSz="914400" rtl="0" eaLnBrk="1" latinLnBrk="0" hangingPunct="1">
                        <a:defRPr sz="1800" b="1" kern="1200">
                          <a:solidFill>
                            <a:schemeClr val="lt1"/>
                          </a:solidFill>
                          <a:latin typeface="FrutigerNext LT Regular"/>
                          <a:ea typeface="宋体"/>
                        </a:defRPr>
                      </a:lvl8pPr>
                      <a:lvl9pPr marL="3657600" algn="l" defTabSz="914400" rtl="0" eaLnBrk="1" latinLnBrk="0" hangingPunct="1">
                        <a:defRPr sz="1800" b="1" kern="1200">
                          <a:solidFill>
                            <a:schemeClr val="lt1"/>
                          </a:solidFill>
                          <a:latin typeface="FrutigerNext LT Regular"/>
                          <a:ea typeface="宋体"/>
                        </a:defRPr>
                      </a:lvl9pPr>
                    </a:lstStyle>
                    <a:p>
                      <a:r>
                        <a:rPr lang="en-US" sz="900" dirty="0" smtClean="0"/>
                        <a:t>22</a:t>
                      </a:r>
                      <a:endParaRPr lang="en-US" sz="9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b="1" kern="1200">
                          <a:solidFill>
                            <a:schemeClr val="lt1"/>
                          </a:solidFill>
                          <a:latin typeface="FrutigerNext LT Regular"/>
                          <a:ea typeface="宋体"/>
                        </a:defRPr>
                      </a:lvl1pPr>
                      <a:lvl2pPr marL="457200" algn="l" defTabSz="914400" rtl="0" eaLnBrk="1" latinLnBrk="0" hangingPunct="1">
                        <a:defRPr sz="1800" b="1" kern="1200">
                          <a:solidFill>
                            <a:schemeClr val="lt1"/>
                          </a:solidFill>
                          <a:latin typeface="FrutigerNext LT Regular"/>
                          <a:ea typeface="宋体"/>
                        </a:defRPr>
                      </a:lvl2pPr>
                      <a:lvl3pPr marL="914400" algn="l" defTabSz="914400" rtl="0" eaLnBrk="1" latinLnBrk="0" hangingPunct="1">
                        <a:defRPr sz="1800" b="1" kern="1200">
                          <a:solidFill>
                            <a:schemeClr val="lt1"/>
                          </a:solidFill>
                          <a:latin typeface="FrutigerNext LT Regular"/>
                          <a:ea typeface="宋体"/>
                        </a:defRPr>
                      </a:lvl3pPr>
                      <a:lvl4pPr marL="1371600" algn="l" defTabSz="914400" rtl="0" eaLnBrk="1" latinLnBrk="0" hangingPunct="1">
                        <a:defRPr sz="1800" b="1" kern="1200">
                          <a:solidFill>
                            <a:schemeClr val="lt1"/>
                          </a:solidFill>
                          <a:latin typeface="FrutigerNext LT Regular"/>
                          <a:ea typeface="宋体"/>
                        </a:defRPr>
                      </a:lvl4pPr>
                      <a:lvl5pPr marL="1828800" algn="l" defTabSz="914400" rtl="0" eaLnBrk="1" latinLnBrk="0" hangingPunct="1">
                        <a:defRPr sz="1800" b="1" kern="1200">
                          <a:solidFill>
                            <a:schemeClr val="lt1"/>
                          </a:solidFill>
                          <a:latin typeface="FrutigerNext LT Regular"/>
                          <a:ea typeface="宋体"/>
                        </a:defRPr>
                      </a:lvl5pPr>
                      <a:lvl6pPr marL="2286000" algn="l" defTabSz="914400" rtl="0" eaLnBrk="1" latinLnBrk="0" hangingPunct="1">
                        <a:defRPr sz="1800" b="1" kern="1200">
                          <a:solidFill>
                            <a:schemeClr val="lt1"/>
                          </a:solidFill>
                          <a:latin typeface="FrutigerNext LT Regular"/>
                          <a:ea typeface="宋体"/>
                        </a:defRPr>
                      </a:lvl6pPr>
                      <a:lvl7pPr marL="2743200" algn="l" defTabSz="914400" rtl="0" eaLnBrk="1" latinLnBrk="0" hangingPunct="1">
                        <a:defRPr sz="1800" b="1" kern="1200">
                          <a:solidFill>
                            <a:schemeClr val="lt1"/>
                          </a:solidFill>
                          <a:latin typeface="FrutigerNext LT Regular"/>
                          <a:ea typeface="宋体"/>
                        </a:defRPr>
                      </a:lvl7pPr>
                      <a:lvl8pPr marL="3200400" algn="l" defTabSz="914400" rtl="0" eaLnBrk="1" latinLnBrk="0" hangingPunct="1">
                        <a:defRPr sz="1800" b="1" kern="1200">
                          <a:solidFill>
                            <a:schemeClr val="lt1"/>
                          </a:solidFill>
                          <a:latin typeface="FrutigerNext LT Regular"/>
                          <a:ea typeface="宋体"/>
                        </a:defRPr>
                      </a:lvl8pPr>
                      <a:lvl9pPr marL="3657600" algn="l" defTabSz="914400" rtl="0" eaLnBrk="1" latinLnBrk="0" hangingPunct="1">
                        <a:defRPr sz="1800" b="1" kern="1200">
                          <a:solidFill>
                            <a:schemeClr val="lt1"/>
                          </a:solidFill>
                          <a:latin typeface="FrutigerNext LT Regular"/>
                          <a:ea typeface="宋体"/>
                        </a:defRPr>
                      </a:lvl9pPr>
                    </a:lstStyle>
                    <a:p>
                      <a:r>
                        <a:rPr lang="en-US" sz="900" dirty="0" smtClean="0">
                          <a:solidFill>
                            <a:srgbClr val="FFFF00"/>
                          </a:solidFill>
                        </a:rPr>
                        <a:t>15</a:t>
                      </a:r>
                      <a:endParaRPr lang="en-US" sz="900" dirty="0">
                        <a:solidFill>
                          <a:srgbClr val="FFFF00"/>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b="1" kern="1200">
                          <a:solidFill>
                            <a:schemeClr val="lt1"/>
                          </a:solidFill>
                          <a:latin typeface="FrutigerNext LT Regular"/>
                          <a:ea typeface="宋体"/>
                        </a:defRPr>
                      </a:lvl1pPr>
                      <a:lvl2pPr marL="457200" algn="l" defTabSz="914400" rtl="0" eaLnBrk="1" latinLnBrk="0" hangingPunct="1">
                        <a:defRPr sz="1800" b="1" kern="1200">
                          <a:solidFill>
                            <a:schemeClr val="lt1"/>
                          </a:solidFill>
                          <a:latin typeface="FrutigerNext LT Regular"/>
                          <a:ea typeface="宋体"/>
                        </a:defRPr>
                      </a:lvl2pPr>
                      <a:lvl3pPr marL="914400" algn="l" defTabSz="914400" rtl="0" eaLnBrk="1" latinLnBrk="0" hangingPunct="1">
                        <a:defRPr sz="1800" b="1" kern="1200">
                          <a:solidFill>
                            <a:schemeClr val="lt1"/>
                          </a:solidFill>
                          <a:latin typeface="FrutigerNext LT Regular"/>
                          <a:ea typeface="宋体"/>
                        </a:defRPr>
                      </a:lvl3pPr>
                      <a:lvl4pPr marL="1371600" algn="l" defTabSz="914400" rtl="0" eaLnBrk="1" latinLnBrk="0" hangingPunct="1">
                        <a:defRPr sz="1800" b="1" kern="1200">
                          <a:solidFill>
                            <a:schemeClr val="lt1"/>
                          </a:solidFill>
                          <a:latin typeface="FrutigerNext LT Regular"/>
                          <a:ea typeface="宋体"/>
                        </a:defRPr>
                      </a:lvl4pPr>
                      <a:lvl5pPr marL="1828800" algn="l" defTabSz="914400" rtl="0" eaLnBrk="1" latinLnBrk="0" hangingPunct="1">
                        <a:defRPr sz="1800" b="1" kern="1200">
                          <a:solidFill>
                            <a:schemeClr val="lt1"/>
                          </a:solidFill>
                          <a:latin typeface="FrutigerNext LT Regular"/>
                          <a:ea typeface="宋体"/>
                        </a:defRPr>
                      </a:lvl5pPr>
                      <a:lvl6pPr marL="2286000" algn="l" defTabSz="914400" rtl="0" eaLnBrk="1" latinLnBrk="0" hangingPunct="1">
                        <a:defRPr sz="1800" b="1" kern="1200">
                          <a:solidFill>
                            <a:schemeClr val="lt1"/>
                          </a:solidFill>
                          <a:latin typeface="FrutigerNext LT Regular"/>
                          <a:ea typeface="宋体"/>
                        </a:defRPr>
                      </a:lvl6pPr>
                      <a:lvl7pPr marL="2743200" algn="l" defTabSz="914400" rtl="0" eaLnBrk="1" latinLnBrk="0" hangingPunct="1">
                        <a:defRPr sz="1800" b="1" kern="1200">
                          <a:solidFill>
                            <a:schemeClr val="lt1"/>
                          </a:solidFill>
                          <a:latin typeface="FrutigerNext LT Regular"/>
                          <a:ea typeface="宋体"/>
                        </a:defRPr>
                      </a:lvl7pPr>
                      <a:lvl8pPr marL="3200400" algn="l" defTabSz="914400" rtl="0" eaLnBrk="1" latinLnBrk="0" hangingPunct="1">
                        <a:defRPr sz="1800" b="1" kern="1200">
                          <a:solidFill>
                            <a:schemeClr val="lt1"/>
                          </a:solidFill>
                          <a:latin typeface="FrutigerNext LT Regular"/>
                          <a:ea typeface="宋体"/>
                        </a:defRPr>
                      </a:lvl8pPr>
                      <a:lvl9pPr marL="3657600" algn="l" defTabSz="914400" rtl="0" eaLnBrk="1" latinLnBrk="0" hangingPunct="1">
                        <a:defRPr sz="1800" b="1" kern="1200">
                          <a:solidFill>
                            <a:schemeClr val="lt1"/>
                          </a:solidFill>
                          <a:latin typeface="FrutigerNext LT Regular"/>
                          <a:ea typeface="宋体"/>
                        </a:defRPr>
                      </a:lvl9pPr>
                    </a:lstStyle>
                    <a:p>
                      <a:r>
                        <a:rPr lang="en-US" sz="900" dirty="0" smtClean="0"/>
                        <a:t>30</a:t>
                      </a:r>
                      <a:endParaRPr lang="en-US" sz="90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r>
            </a:tbl>
          </a:graphicData>
        </a:graphic>
      </p:graphicFrame>
      <p:graphicFrame>
        <p:nvGraphicFramePr>
          <p:cNvPr id="112" name="表格 111"/>
          <p:cNvGraphicFramePr>
            <a:graphicFrameLocks noGrp="1"/>
          </p:cNvGraphicFramePr>
          <p:nvPr>
            <p:extLst>
              <p:ext uri="{D42A27DB-BD31-4B8C-83A1-F6EECF244321}">
                <p14:modId xmlns:p14="http://schemas.microsoft.com/office/powerpoint/2010/main" val="1898684034"/>
              </p:ext>
            </p:extLst>
          </p:nvPr>
        </p:nvGraphicFramePr>
        <p:xfrm>
          <a:off x="754851" y="4276359"/>
          <a:ext cx="405246" cy="279661"/>
        </p:xfrm>
        <a:graphic>
          <a:graphicData uri="http://schemas.openxmlformats.org/drawingml/2006/table">
            <a:tbl>
              <a:tblPr firstRow="1" bandRow="1"/>
              <a:tblGrid>
                <a:gridCol w="405246"/>
              </a:tblGrid>
              <a:tr h="279661">
                <a:tc>
                  <a:txBody>
                    <a:bodyPr/>
                    <a:lstStyle>
                      <a:lvl1pPr marL="0" algn="l" defTabSz="914400" rtl="0" eaLnBrk="1" latinLnBrk="0" hangingPunct="1">
                        <a:defRPr sz="1800" b="1" kern="1200">
                          <a:solidFill>
                            <a:schemeClr val="lt1"/>
                          </a:solidFill>
                          <a:latin typeface="FrutigerNext LT Regular"/>
                          <a:ea typeface="宋体"/>
                        </a:defRPr>
                      </a:lvl1pPr>
                      <a:lvl2pPr marL="457200" algn="l" defTabSz="914400" rtl="0" eaLnBrk="1" latinLnBrk="0" hangingPunct="1">
                        <a:defRPr sz="1800" b="1" kern="1200">
                          <a:solidFill>
                            <a:schemeClr val="lt1"/>
                          </a:solidFill>
                          <a:latin typeface="FrutigerNext LT Regular"/>
                          <a:ea typeface="宋体"/>
                        </a:defRPr>
                      </a:lvl2pPr>
                      <a:lvl3pPr marL="914400" algn="l" defTabSz="914400" rtl="0" eaLnBrk="1" latinLnBrk="0" hangingPunct="1">
                        <a:defRPr sz="1800" b="1" kern="1200">
                          <a:solidFill>
                            <a:schemeClr val="lt1"/>
                          </a:solidFill>
                          <a:latin typeface="FrutigerNext LT Regular"/>
                          <a:ea typeface="宋体"/>
                        </a:defRPr>
                      </a:lvl3pPr>
                      <a:lvl4pPr marL="1371600" algn="l" defTabSz="914400" rtl="0" eaLnBrk="1" latinLnBrk="0" hangingPunct="1">
                        <a:defRPr sz="1800" b="1" kern="1200">
                          <a:solidFill>
                            <a:schemeClr val="lt1"/>
                          </a:solidFill>
                          <a:latin typeface="FrutigerNext LT Regular"/>
                          <a:ea typeface="宋体"/>
                        </a:defRPr>
                      </a:lvl4pPr>
                      <a:lvl5pPr marL="1828800" algn="l" defTabSz="914400" rtl="0" eaLnBrk="1" latinLnBrk="0" hangingPunct="1">
                        <a:defRPr sz="1800" b="1" kern="1200">
                          <a:solidFill>
                            <a:schemeClr val="lt1"/>
                          </a:solidFill>
                          <a:latin typeface="FrutigerNext LT Regular"/>
                          <a:ea typeface="宋体"/>
                        </a:defRPr>
                      </a:lvl5pPr>
                      <a:lvl6pPr marL="2286000" algn="l" defTabSz="914400" rtl="0" eaLnBrk="1" latinLnBrk="0" hangingPunct="1">
                        <a:defRPr sz="1800" b="1" kern="1200">
                          <a:solidFill>
                            <a:schemeClr val="lt1"/>
                          </a:solidFill>
                          <a:latin typeface="FrutigerNext LT Regular"/>
                          <a:ea typeface="宋体"/>
                        </a:defRPr>
                      </a:lvl6pPr>
                      <a:lvl7pPr marL="2743200" algn="l" defTabSz="914400" rtl="0" eaLnBrk="1" latinLnBrk="0" hangingPunct="1">
                        <a:defRPr sz="1800" b="1" kern="1200">
                          <a:solidFill>
                            <a:schemeClr val="lt1"/>
                          </a:solidFill>
                          <a:latin typeface="FrutigerNext LT Regular"/>
                          <a:ea typeface="宋体"/>
                        </a:defRPr>
                      </a:lvl7pPr>
                      <a:lvl8pPr marL="3200400" algn="l" defTabSz="914400" rtl="0" eaLnBrk="1" latinLnBrk="0" hangingPunct="1">
                        <a:defRPr sz="1800" b="1" kern="1200">
                          <a:solidFill>
                            <a:schemeClr val="lt1"/>
                          </a:solidFill>
                          <a:latin typeface="FrutigerNext LT Regular"/>
                          <a:ea typeface="宋体"/>
                        </a:defRPr>
                      </a:lvl8pPr>
                      <a:lvl9pPr marL="3657600" algn="l" defTabSz="914400" rtl="0" eaLnBrk="1" latinLnBrk="0" hangingPunct="1">
                        <a:defRPr sz="1800" b="1" kern="1200">
                          <a:solidFill>
                            <a:schemeClr val="lt1"/>
                          </a:solidFill>
                          <a:latin typeface="FrutigerNext LT Regular"/>
                          <a:ea typeface="宋体"/>
                        </a:defRPr>
                      </a:lvl9pPr>
                    </a:lstStyle>
                    <a:p>
                      <a:r>
                        <a:rPr lang="en-US" sz="1100" dirty="0" smtClean="0">
                          <a:solidFill>
                            <a:srgbClr val="FFFF00"/>
                          </a:solidFill>
                        </a:rPr>
                        <a:t>15</a:t>
                      </a:r>
                      <a:endParaRPr lang="en-US" sz="1100" dirty="0">
                        <a:solidFill>
                          <a:srgbClr val="FFFF00"/>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r>
            </a:tbl>
          </a:graphicData>
        </a:graphic>
      </p:graphicFrame>
      <p:graphicFrame>
        <p:nvGraphicFramePr>
          <p:cNvPr id="113" name="表格 112"/>
          <p:cNvGraphicFramePr>
            <a:graphicFrameLocks noGrp="1"/>
          </p:cNvGraphicFramePr>
          <p:nvPr>
            <p:extLst>
              <p:ext uri="{D42A27DB-BD31-4B8C-83A1-F6EECF244321}">
                <p14:modId xmlns:p14="http://schemas.microsoft.com/office/powerpoint/2010/main" val="1095021193"/>
              </p:ext>
            </p:extLst>
          </p:nvPr>
        </p:nvGraphicFramePr>
        <p:xfrm>
          <a:off x="3024684" y="4271547"/>
          <a:ext cx="1737262" cy="228600"/>
        </p:xfrm>
        <a:graphic>
          <a:graphicData uri="http://schemas.openxmlformats.org/drawingml/2006/table">
            <a:tbl>
              <a:tblPr firstRow="1" bandRow="1"/>
              <a:tblGrid>
                <a:gridCol w="347452"/>
                <a:gridCol w="347452"/>
                <a:gridCol w="347452"/>
                <a:gridCol w="420000"/>
                <a:gridCol w="274906"/>
              </a:tblGrid>
              <a:tr h="137052">
                <a:tc>
                  <a:txBody>
                    <a:bodyPr/>
                    <a:lstStyle>
                      <a:lvl1pPr marL="0" algn="l" defTabSz="914400" rtl="0" eaLnBrk="1" latinLnBrk="0" hangingPunct="1">
                        <a:defRPr sz="1800" b="1" kern="1200">
                          <a:solidFill>
                            <a:schemeClr val="dk1"/>
                          </a:solidFill>
                          <a:latin typeface="FrutigerNext LT Regular"/>
                          <a:ea typeface="宋体"/>
                        </a:defRPr>
                      </a:lvl1pPr>
                      <a:lvl2pPr marL="457200" algn="l" defTabSz="914400" rtl="0" eaLnBrk="1" latinLnBrk="0" hangingPunct="1">
                        <a:defRPr sz="1800" b="1" kern="1200">
                          <a:solidFill>
                            <a:schemeClr val="dk1"/>
                          </a:solidFill>
                          <a:latin typeface="FrutigerNext LT Regular"/>
                          <a:ea typeface="宋体"/>
                        </a:defRPr>
                      </a:lvl2pPr>
                      <a:lvl3pPr marL="914400" algn="l" defTabSz="914400" rtl="0" eaLnBrk="1" latinLnBrk="0" hangingPunct="1">
                        <a:defRPr sz="1800" b="1" kern="1200">
                          <a:solidFill>
                            <a:schemeClr val="dk1"/>
                          </a:solidFill>
                          <a:latin typeface="FrutigerNext LT Regular"/>
                          <a:ea typeface="宋体"/>
                        </a:defRPr>
                      </a:lvl3pPr>
                      <a:lvl4pPr marL="1371600" algn="l" defTabSz="914400" rtl="0" eaLnBrk="1" latinLnBrk="0" hangingPunct="1">
                        <a:defRPr sz="1800" b="1" kern="1200">
                          <a:solidFill>
                            <a:schemeClr val="dk1"/>
                          </a:solidFill>
                          <a:latin typeface="FrutigerNext LT Regular"/>
                          <a:ea typeface="宋体"/>
                        </a:defRPr>
                      </a:lvl4pPr>
                      <a:lvl5pPr marL="1828800" algn="l" defTabSz="914400" rtl="0" eaLnBrk="1" latinLnBrk="0" hangingPunct="1">
                        <a:defRPr sz="1800" b="1" kern="1200">
                          <a:solidFill>
                            <a:schemeClr val="dk1"/>
                          </a:solidFill>
                          <a:latin typeface="FrutigerNext LT Regular"/>
                          <a:ea typeface="宋体"/>
                        </a:defRPr>
                      </a:lvl5pPr>
                      <a:lvl6pPr marL="2286000" algn="l" defTabSz="914400" rtl="0" eaLnBrk="1" latinLnBrk="0" hangingPunct="1">
                        <a:defRPr sz="1800" b="1" kern="1200">
                          <a:solidFill>
                            <a:schemeClr val="dk1"/>
                          </a:solidFill>
                          <a:latin typeface="FrutigerNext LT Regular"/>
                          <a:ea typeface="宋体"/>
                        </a:defRPr>
                      </a:lvl6pPr>
                      <a:lvl7pPr marL="2743200" algn="l" defTabSz="914400" rtl="0" eaLnBrk="1" latinLnBrk="0" hangingPunct="1">
                        <a:defRPr sz="1800" b="1" kern="1200">
                          <a:solidFill>
                            <a:schemeClr val="dk1"/>
                          </a:solidFill>
                          <a:latin typeface="FrutigerNext LT Regular"/>
                          <a:ea typeface="宋体"/>
                        </a:defRPr>
                      </a:lvl7pPr>
                      <a:lvl8pPr marL="3200400" algn="l" defTabSz="914400" rtl="0" eaLnBrk="1" latinLnBrk="0" hangingPunct="1">
                        <a:defRPr sz="1800" b="1" kern="1200">
                          <a:solidFill>
                            <a:schemeClr val="dk1"/>
                          </a:solidFill>
                          <a:latin typeface="FrutigerNext LT Regular"/>
                          <a:ea typeface="宋体"/>
                        </a:defRPr>
                      </a:lvl8pPr>
                      <a:lvl9pPr marL="3657600" algn="l" defTabSz="914400" rtl="0" eaLnBrk="1" latinLnBrk="0" hangingPunct="1">
                        <a:defRPr sz="1800" b="1" kern="1200">
                          <a:solidFill>
                            <a:schemeClr val="dk1"/>
                          </a:solidFill>
                          <a:latin typeface="FrutigerNext LT Regular"/>
                          <a:ea typeface="宋体"/>
                        </a:defRPr>
                      </a:lvl9pPr>
                    </a:lstStyle>
                    <a:p>
                      <a:r>
                        <a:rPr lang="en-US" sz="900" dirty="0" smtClean="0"/>
                        <a:t>10</a:t>
                      </a:r>
                      <a:endParaRPr lang="en-US" sz="900" dirty="0">
                        <a:solidFill>
                          <a:schemeClr val="bg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b="1" kern="1200">
                          <a:solidFill>
                            <a:schemeClr val="dk1"/>
                          </a:solidFill>
                          <a:latin typeface="FrutigerNext LT Regular"/>
                          <a:ea typeface="宋体"/>
                        </a:defRPr>
                      </a:lvl1pPr>
                      <a:lvl2pPr marL="457200" algn="l" defTabSz="914400" rtl="0" eaLnBrk="1" latinLnBrk="0" hangingPunct="1">
                        <a:defRPr sz="1800" b="1" kern="1200">
                          <a:solidFill>
                            <a:schemeClr val="dk1"/>
                          </a:solidFill>
                          <a:latin typeface="FrutigerNext LT Regular"/>
                          <a:ea typeface="宋体"/>
                        </a:defRPr>
                      </a:lvl2pPr>
                      <a:lvl3pPr marL="914400" algn="l" defTabSz="914400" rtl="0" eaLnBrk="1" latinLnBrk="0" hangingPunct="1">
                        <a:defRPr sz="1800" b="1" kern="1200">
                          <a:solidFill>
                            <a:schemeClr val="dk1"/>
                          </a:solidFill>
                          <a:latin typeface="FrutigerNext LT Regular"/>
                          <a:ea typeface="宋体"/>
                        </a:defRPr>
                      </a:lvl3pPr>
                      <a:lvl4pPr marL="1371600" algn="l" defTabSz="914400" rtl="0" eaLnBrk="1" latinLnBrk="0" hangingPunct="1">
                        <a:defRPr sz="1800" b="1" kern="1200">
                          <a:solidFill>
                            <a:schemeClr val="dk1"/>
                          </a:solidFill>
                          <a:latin typeface="FrutigerNext LT Regular"/>
                          <a:ea typeface="宋体"/>
                        </a:defRPr>
                      </a:lvl4pPr>
                      <a:lvl5pPr marL="1828800" algn="l" defTabSz="914400" rtl="0" eaLnBrk="1" latinLnBrk="0" hangingPunct="1">
                        <a:defRPr sz="1800" b="1" kern="1200">
                          <a:solidFill>
                            <a:schemeClr val="dk1"/>
                          </a:solidFill>
                          <a:latin typeface="FrutigerNext LT Regular"/>
                          <a:ea typeface="宋体"/>
                        </a:defRPr>
                      </a:lvl5pPr>
                      <a:lvl6pPr marL="2286000" algn="l" defTabSz="914400" rtl="0" eaLnBrk="1" latinLnBrk="0" hangingPunct="1">
                        <a:defRPr sz="1800" b="1" kern="1200">
                          <a:solidFill>
                            <a:schemeClr val="dk1"/>
                          </a:solidFill>
                          <a:latin typeface="FrutigerNext LT Regular"/>
                          <a:ea typeface="宋体"/>
                        </a:defRPr>
                      </a:lvl6pPr>
                      <a:lvl7pPr marL="2743200" algn="l" defTabSz="914400" rtl="0" eaLnBrk="1" latinLnBrk="0" hangingPunct="1">
                        <a:defRPr sz="1800" b="1" kern="1200">
                          <a:solidFill>
                            <a:schemeClr val="dk1"/>
                          </a:solidFill>
                          <a:latin typeface="FrutigerNext LT Regular"/>
                          <a:ea typeface="宋体"/>
                        </a:defRPr>
                      </a:lvl7pPr>
                      <a:lvl8pPr marL="3200400" algn="l" defTabSz="914400" rtl="0" eaLnBrk="1" latinLnBrk="0" hangingPunct="1">
                        <a:defRPr sz="1800" b="1" kern="1200">
                          <a:solidFill>
                            <a:schemeClr val="dk1"/>
                          </a:solidFill>
                          <a:latin typeface="FrutigerNext LT Regular"/>
                          <a:ea typeface="宋体"/>
                        </a:defRPr>
                      </a:lvl8pPr>
                      <a:lvl9pPr marL="3657600" algn="l" defTabSz="914400" rtl="0" eaLnBrk="1" latinLnBrk="0" hangingPunct="1">
                        <a:defRPr sz="1800" b="1" kern="1200">
                          <a:solidFill>
                            <a:schemeClr val="dk1"/>
                          </a:solidFill>
                          <a:latin typeface="FrutigerNext LT Regular"/>
                          <a:ea typeface="宋体"/>
                        </a:defRPr>
                      </a:lvl9pPr>
                    </a:lstStyle>
                    <a:p>
                      <a:r>
                        <a:rPr lang="en-US" sz="900" dirty="0" smtClean="0"/>
                        <a:t>11</a:t>
                      </a:r>
                      <a:endParaRPr lang="en-US" sz="900" dirty="0">
                        <a:solidFill>
                          <a:schemeClr val="bg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b="1" kern="1200">
                          <a:solidFill>
                            <a:schemeClr val="dk1"/>
                          </a:solidFill>
                          <a:latin typeface="FrutigerNext LT Regular"/>
                          <a:ea typeface="宋体"/>
                        </a:defRPr>
                      </a:lvl1pPr>
                      <a:lvl2pPr marL="457200" algn="l" defTabSz="914400" rtl="0" eaLnBrk="1" latinLnBrk="0" hangingPunct="1">
                        <a:defRPr sz="1800" b="1" kern="1200">
                          <a:solidFill>
                            <a:schemeClr val="dk1"/>
                          </a:solidFill>
                          <a:latin typeface="FrutigerNext LT Regular"/>
                          <a:ea typeface="宋体"/>
                        </a:defRPr>
                      </a:lvl2pPr>
                      <a:lvl3pPr marL="914400" algn="l" defTabSz="914400" rtl="0" eaLnBrk="1" latinLnBrk="0" hangingPunct="1">
                        <a:defRPr sz="1800" b="1" kern="1200">
                          <a:solidFill>
                            <a:schemeClr val="dk1"/>
                          </a:solidFill>
                          <a:latin typeface="FrutigerNext LT Regular"/>
                          <a:ea typeface="宋体"/>
                        </a:defRPr>
                      </a:lvl3pPr>
                      <a:lvl4pPr marL="1371600" algn="l" defTabSz="914400" rtl="0" eaLnBrk="1" latinLnBrk="0" hangingPunct="1">
                        <a:defRPr sz="1800" b="1" kern="1200">
                          <a:solidFill>
                            <a:schemeClr val="dk1"/>
                          </a:solidFill>
                          <a:latin typeface="FrutigerNext LT Regular"/>
                          <a:ea typeface="宋体"/>
                        </a:defRPr>
                      </a:lvl4pPr>
                      <a:lvl5pPr marL="1828800" algn="l" defTabSz="914400" rtl="0" eaLnBrk="1" latinLnBrk="0" hangingPunct="1">
                        <a:defRPr sz="1800" b="1" kern="1200">
                          <a:solidFill>
                            <a:schemeClr val="dk1"/>
                          </a:solidFill>
                          <a:latin typeface="FrutigerNext LT Regular"/>
                          <a:ea typeface="宋体"/>
                        </a:defRPr>
                      </a:lvl5pPr>
                      <a:lvl6pPr marL="2286000" algn="l" defTabSz="914400" rtl="0" eaLnBrk="1" latinLnBrk="0" hangingPunct="1">
                        <a:defRPr sz="1800" b="1" kern="1200">
                          <a:solidFill>
                            <a:schemeClr val="dk1"/>
                          </a:solidFill>
                          <a:latin typeface="FrutigerNext LT Regular"/>
                          <a:ea typeface="宋体"/>
                        </a:defRPr>
                      </a:lvl6pPr>
                      <a:lvl7pPr marL="2743200" algn="l" defTabSz="914400" rtl="0" eaLnBrk="1" latinLnBrk="0" hangingPunct="1">
                        <a:defRPr sz="1800" b="1" kern="1200">
                          <a:solidFill>
                            <a:schemeClr val="dk1"/>
                          </a:solidFill>
                          <a:latin typeface="FrutigerNext LT Regular"/>
                          <a:ea typeface="宋体"/>
                        </a:defRPr>
                      </a:lvl7pPr>
                      <a:lvl8pPr marL="3200400" algn="l" defTabSz="914400" rtl="0" eaLnBrk="1" latinLnBrk="0" hangingPunct="1">
                        <a:defRPr sz="1800" b="1" kern="1200">
                          <a:solidFill>
                            <a:schemeClr val="dk1"/>
                          </a:solidFill>
                          <a:latin typeface="FrutigerNext LT Regular"/>
                          <a:ea typeface="宋体"/>
                        </a:defRPr>
                      </a:lvl8pPr>
                      <a:lvl9pPr marL="3657600" algn="l" defTabSz="914400" rtl="0" eaLnBrk="1" latinLnBrk="0" hangingPunct="1">
                        <a:defRPr sz="1800" b="1" kern="1200">
                          <a:solidFill>
                            <a:schemeClr val="dk1"/>
                          </a:solidFill>
                          <a:latin typeface="FrutigerNext LT Regular"/>
                          <a:ea typeface="宋体"/>
                        </a:defRPr>
                      </a:lvl9pPr>
                    </a:lstStyle>
                    <a:p>
                      <a:r>
                        <a:rPr lang="en-US" sz="900" dirty="0" smtClean="0"/>
                        <a:t>20</a:t>
                      </a:r>
                      <a:endParaRPr lang="en-US" sz="900" dirty="0">
                        <a:solidFill>
                          <a:schemeClr val="bg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b="1" kern="1200">
                          <a:solidFill>
                            <a:schemeClr val="dk1"/>
                          </a:solidFill>
                          <a:latin typeface="FrutigerNext LT Regular"/>
                          <a:ea typeface="宋体"/>
                        </a:defRPr>
                      </a:lvl1pPr>
                      <a:lvl2pPr marL="457200" algn="l" defTabSz="914400" rtl="0" eaLnBrk="1" latinLnBrk="0" hangingPunct="1">
                        <a:defRPr sz="1800" b="1" kern="1200">
                          <a:solidFill>
                            <a:schemeClr val="dk1"/>
                          </a:solidFill>
                          <a:latin typeface="FrutigerNext LT Regular"/>
                          <a:ea typeface="宋体"/>
                        </a:defRPr>
                      </a:lvl2pPr>
                      <a:lvl3pPr marL="914400" algn="l" defTabSz="914400" rtl="0" eaLnBrk="1" latinLnBrk="0" hangingPunct="1">
                        <a:defRPr sz="1800" b="1" kern="1200">
                          <a:solidFill>
                            <a:schemeClr val="dk1"/>
                          </a:solidFill>
                          <a:latin typeface="FrutigerNext LT Regular"/>
                          <a:ea typeface="宋体"/>
                        </a:defRPr>
                      </a:lvl3pPr>
                      <a:lvl4pPr marL="1371600" algn="l" defTabSz="914400" rtl="0" eaLnBrk="1" latinLnBrk="0" hangingPunct="1">
                        <a:defRPr sz="1800" b="1" kern="1200">
                          <a:solidFill>
                            <a:schemeClr val="dk1"/>
                          </a:solidFill>
                          <a:latin typeface="FrutigerNext LT Regular"/>
                          <a:ea typeface="宋体"/>
                        </a:defRPr>
                      </a:lvl4pPr>
                      <a:lvl5pPr marL="1828800" algn="l" defTabSz="914400" rtl="0" eaLnBrk="1" latinLnBrk="0" hangingPunct="1">
                        <a:defRPr sz="1800" b="1" kern="1200">
                          <a:solidFill>
                            <a:schemeClr val="dk1"/>
                          </a:solidFill>
                          <a:latin typeface="FrutigerNext LT Regular"/>
                          <a:ea typeface="宋体"/>
                        </a:defRPr>
                      </a:lvl5pPr>
                      <a:lvl6pPr marL="2286000" algn="l" defTabSz="914400" rtl="0" eaLnBrk="1" latinLnBrk="0" hangingPunct="1">
                        <a:defRPr sz="1800" b="1" kern="1200">
                          <a:solidFill>
                            <a:schemeClr val="dk1"/>
                          </a:solidFill>
                          <a:latin typeface="FrutigerNext LT Regular"/>
                          <a:ea typeface="宋体"/>
                        </a:defRPr>
                      </a:lvl6pPr>
                      <a:lvl7pPr marL="2743200" algn="l" defTabSz="914400" rtl="0" eaLnBrk="1" latinLnBrk="0" hangingPunct="1">
                        <a:defRPr sz="1800" b="1" kern="1200">
                          <a:solidFill>
                            <a:schemeClr val="dk1"/>
                          </a:solidFill>
                          <a:latin typeface="FrutigerNext LT Regular"/>
                          <a:ea typeface="宋体"/>
                        </a:defRPr>
                      </a:lvl7pPr>
                      <a:lvl8pPr marL="3200400" algn="l" defTabSz="914400" rtl="0" eaLnBrk="1" latinLnBrk="0" hangingPunct="1">
                        <a:defRPr sz="1800" b="1" kern="1200">
                          <a:solidFill>
                            <a:schemeClr val="dk1"/>
                          </a:solidFill>
                          <a:latin typeface="FrutigerNext LT Regular"/>
                          <a:ea typeface="宋体"/>
                        </a:defRPr>
                      </a:lvl8pPr>
                      <a:lvl9pPr marL="3657600" algn="l" defTabSz="914400" rtl="0" eaLnBrk="1" latinLnBrk="0" hangingPunct="1">
                        <a:defRPr sz="1800" b="1" kern="1200">
                          <a:solidFill>
                            <a:schemeClr val="dk1"/>
                          </a:solidFill>
                          <a:latin typeface="FrutigerNext LT Regular"/>
                          <a:ea typeface="宋体"/>
                        </a:defRPr>
                      </a:lvl9pPr>
                    </a:lstStyle>
                    <a:p>
                      <a:r>
                        <a:rPr lang="en-US" sz="900" dirty="0" smtClean="0">
                          <a:solidFill>
                            <a:srgbClr val="C00000"/>
                          </a:solidFill>
                        </a:rPr>
                        <a:t>7</a:t>
                      </a:r>
                      <a:r>
                        <a:rPr lang="en-US" altLang="zh-CN" sz="900" dirty="0" smtClean="0">
                          <a:solidFill>
                            <a:srgbClr val="C00000"/>
                          </a:solidFill>
                        </a:rPr>
                        <a:t>.5</a:t>
                      </a:r>
                      <a:endParaRPr lang="en-US" sz="900" dirty="0">
                        <a:solidFill>
                          <a:srgbClr val="C00000"/>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b="1" kern="1200">
                          <a:solidFill>
                            <a:schemeClr val="dk1"/>
                          </a:solidFill>
                          <a:latin typeface="FrutigerNext LT Regular"/>
                          <a:ea typeface="宋体"/>
                        </a:defRPr>
                      </a:lvl1pPr>
                      <a:lvl2pPr marL="457200" algn="l" defTabSz="914400" rtl="0" eaLnBrk="1" latinLnBrk="0" hangingPunct="1">
                        <a:defRPr sz="1800" b="1" kern="1200">
                          <a:solidFill>
                            <a:schemeClr val="dk1"/>
                          </a:solidFill>
                          <a:latin typeface="FrutigerNext LT Regular"/>
                          <a:ea typeface="宋体"/>
                        </a:defRPr>
                      </a:lvl2pPr>
                      <a:lvl3pPr marL="914400" algn="l" defTabSz="914400" rtl="0" eaLnBrk="1" latinLnBrk="0" hangingPunct="1">
                        <a:defRPr sz="1800" b="1" kern="1200">
                          <a:solidFill>
                            <a:schemeClr val="dk1"/>
                          </a:solidFill>
                          <a:latin typeface="FrutigerNext LT Regular"/>
                          <a:ea typeface="宋体"/>
                        </a:defRPr>
                      </a:lvl3pPr>
                      <a:lvl4pPr marL="1371600" algn="l" defTabSz="914400" rtl="0" eaLnBrk="1" latinLnBrk="0" hangingPunct="1">
                        <a:defRPr sz="1800" b="1" kern="1200">
                          <a:solidFill>
                            <a:schemeClr val="dk1"/>
                          </a:solidFill>
                          <a:latin typeface="FrutigerNext LT Regular"/>
                          <a:ea typeface="宋体"/>
                        </a:defRPr>
                      </a:lvl4pPr>
                      <a:lvl5pPr marL="1828800" algn="l" defTabSz="914400" rtl="0" eaLnBrk="1" latinLnBrk="0" hangingPunct="1">
                        <a:defRPr sz="1800" b="1" kern="1200">
                          <a:solidFill>
                            <a:schemeClr val="dk1"/>
                          </a:solidFill>
                          <a:latin typeface="FrutigerNext LT Regular"/>
                          <a:ea typeface="宋体"/>
                        </a:defRPr>
                      </a:lvl5pPr>
                      <a:lvl6pPr marL="2286000" algn="l" defTabSz="914400" rtl="0" eaLnBrk="1" latinLnBrk="0" hangingPunct="1">
                        <a:defRPr sz="1800" b="1" kern="1200">
                          <a:solidFill>
                            <a:schemeClr val="dk1"/>
                          </a:solidFill>
                          <a:latin typeface="FrutigerNext LT Regular"/>
                          <a:ea typeface="宋体"/>
                        </a:defRPr>
                      </a:lvl6pPr>
                      <a:lvl7pPr marL="2743200" algn="l" defTabSz="914400" rtl="0" eaLnBrk="1" latinLnBrk="0" hangingPunct="1">
                        <a:defRPr sz="1800" b="1" kern="1200">
                          <a:solidFill>
                            <a:schemeClr val="dk1"/>
                          </a:solidFill>
                          <a:latin typeface="FrutigerNext LT Regular"/>
                          <a:ea typeface="宋体"/>
                        </a:defRPr>
                      </a:lvl7pPr>
                      <a:lvl8pPr marL="3200400" algn="l" defTabSz="914400" rtl="0" eaLnBrk="1" latinLnBrk="0" hangingPunct="1">
                        <a:defRPr sz="1800" b="1" kern="1200">
                          <a:solidFill>
                            <a:schemeClr val="dk1"/>
                          </a:solidFill>
                          <a:latin typeface="FrutigerNext LT Regular"/>
                          <a:ea typeface="宋体"/>
                        </a:defRPr>
                      </a:lvl8pPr>
                      <a:lvl9pPr marL="3657600" algn="l" defTabSz="914400" rtl="0" eaLnBrk="1" latinLnBrk="0" hangingPunct="1">
                        <a:defRPr sz="1800" b="1" kern="1200">
                          <a:solidFill>
                            <a:schemeClr val="dk1"/>
                          </a:solidFill>
                          <a:latin typeface="FrutigerNext LT Regular"/>
                          <a:ea typeface="宋体"/>
                        </a:defRPr>
                      </a:lvl9pPr>
                    </a:lstStyle>
                    <a:p>
                      <a:r>
                        <a:rPr lang="en-US" sz="900" dirty="0" smtClean="0"/>
                        <a:t>8</a:t>
                      </a:r>
                      <a:endParaRPr lang="en-US" sz="900" dirty="0">
                        <a:solidFill>
                          <a:schemeClr val="bg1"/>
                        </a:solidFill>
                      </a:endParaRPr>
                    </a:p>
                  </a:txBody>
                  <a:tcP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000000">
                        <a:tint val="20000"/>
                      </a:srgbClr>
                    </a:solidFill>
                  </a:tcPr>
                </a:tc>
              </a:tr>
            </a:tbl>
          </a:graphicData>
        </a:graphic>
      </p:graphicFrame>
      <p:sp>
        <p:nvSpPr>
          <p:cNvPr id="114" name="矩形 113"/>
          <p:cNvSpPr/>
          <p:nvPr/>
        </p:nvSpPr>
        <p:spPr>
          <a:xfrm>
            <a:off x="3183986" y="3953409"/>
            <a:ext cx="1576072" cy="307777"/>
          </a:xfrm>
          <a:prstGeom prst="rect">
            <a:avLst/>
          </a:prstGeom>
        </p:spPr>
        <p:txBody>
          <a:bodyPr wrap="none">
            <a:spAutoFit/>
          </a:bodyPr>
          <a:lstStyle/>
          <a:p>
            <a:pPr fontAlgn="base">
              <a:spcBef>
                <a:spcPct val="0"/>
              </a:spcBef>
              <a:spcAft>
                <a:spcPct val="0"/>
              </a:spcAft>
            </a:pPr>
            <a:r>
              <a:rPr lang="en-US" altLang="zh-CN" sz="1400" b="1" dirty="0" smtClean="0">
                <a:solidFill>
                  <a:srgbClr val="C00000"/>
                </a:solidFill>
                <a:latin typeface="Verdana" panose="020B0604030504040204" pitchFamily="34" charset="0"/>
                <a:ea typeface="Verdana" panose="020B0604030504040204" pitchFamily="34" charset="0"/>
              </a:rPr>
              <a:t>OWD samples</a:t>
            </a:r>
            <a:endParaRPr lang="en-US" sz="1400" b="1" dirty="0">
              <a:solidFill>
                <a:srgbClr val="C00000"/>
              </a:solidFill>
              <a:latin typeface="Verdana" panose="020B0604030504040204" pitchFamily="34" charset="0"/>
              <a:ea typeface="Verdana" panose="020B0604030504040204" pitchFamily="34" charset="0"/>
            </a:endParaRPr>
          </a:p>
        </p:txBody>
      </p:sp>
      <p:sp>
        <p:nvSpPr>
          <p:cNvPr id="115" name="矩形 114"/>
          <p:cNvSpPr/>
          <p:nvPr/>
        </p:nvSpPr>
        <p:spPr>
          <a:xfrm>
            <a:off x="669887" y="1669917"/>
            <a:ext cx="1457450" cy="307777"/>
          </a:xfrm>
          <a:prstGeom prst="rect">
            <a:avLst/>
          </a:prstGeom>
        </p:spPr>
        <p:txBody>
          <a:bodyPr wrap="none">
            <a:spAutoFit/>
          </a:bodyPr>
          <a:lstStyle/>
          <a:p>
            <a:pPr fontAlgn="base">
              <a:spcBef>
                <a:spcPct val="0"/>
              </a:spcBef>
              <a:spcAft>
                <a:spcPct val="0"/>
              </a:spcAft>
            </a:pPr>
            <a:r>
              <a:rPr lang="en-US" altLang="zh-CN" sz="1400" b="1" dirty="0" smtClean="0">
                <a:solidFill>
                  <a:srgbClr val="C00000"/>
                </a:solidFill>
                <a:latin typeface="Verdana" panose="020B0604030504040204" pitchFamily="34" charset="0"/>
                <a:ea typeface="Verdana" panose="020B0604030504040204" pitchFamily="34" charset="0"/>
              </a:rPr>
              <a:t>RTT samples</a:t>
            </a:r>
            <a:endParaRPr lang="en-US" sz="1400" b="1" dirty="0">
              <a:solidFill>
                <a:srgbClr val="C00000"/>
              </a:solidFill>
              <a:latin typeface="Verdana" panose="020B0604030504040204" pitchFamily="34" charset="0"/>
              <a:ea typeface="Verdana" panose="020B0604030504040204" pitchFamily="34" charset="0"/>
            </a:endParaRPr>
          </a:p>
        </p:txBody>
      </p:sp>
      <p:grpSp>
        <p:nvGrpSpPr>
          <p:cNvPr id="119" name="组合 118"/>
          <p:cNvGrpSpPr/>
          <p:nvPr/>
        </p:nvGrpSpPr>
        <p:grpSpPr>
          <a:xfrm>
            <a:off x="258525" y="2319615"/>
            <a:ext cx="4882638" cy="1008607"/>
            <a:chOff x="-532288" y="2689391"/>
            <a:chExt cx="6496026" cy="1396000"/>
          </a:xfrm>
        </p:grpSpPr>
        <p:sp>
          <p:nvSpPr>
            <p:cNvPr id="120" name="圆角矩形 119"/>
            <p:cNvSpPr/>
            <p:nvPr/>
          </p:nvSpPr>
          <p:spPr>
            <a:xfrm>
              <a:off x="297169" y="2723794"/>
              <a:ext cx="1134857" cy="936104"/>
            </a:xfrm>
            <a:prstGeom prst="roundRect">
              <a:avLst/>
            </a:prstGeom>
            <a:no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endParaRPr>
            </a:p>
          </p:txBody>
        </p:sp>
        <p:sp>
          <p:nvSpPr>
            <p:cNvPr id="121" name="矩形 120"/>
            <p:cNvSpPr/>
            <p:nvPr/>
          </p:nvSpPr>
          <p:spPr>
            <a:xfrm>
              <a:off x="417532" y="2888746"/>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22" name="矩形 121"/>
            <p:cNvSpPr/>
            <p:nvPr/>
          </p:nvSpPr>
          <p:spPr>
            <a:xfrm>
              <a:off x="620185" y="2888746"/>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23" name="矩形 122"/>
            <p:cNvSpPr/>
            <p:nvPr/>
          </p:nvSpPr>
          <p:spPr>
            <a:xfrm>
              <a:off x="822838" y="2888746"/>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24" name="矩形 123"/>
            <p:cNvSpPr/>
            <p:nvPr/>
          </p:nvSpPr>
          <p:spPr>
            <a:xfrm>
              <a:off x="1025491" y="2888746"/>
              <a:ext cx="141857" cy="216024"/>
            </a:xfrm>
            <a:prstGeom prst="rect">
              <a:avLst/>
            </a:prstGeom>
            <a:solidFill>
              <a:srgbClr val="C00000"/>
            </a:solidFill>
            <a:ln w="9525" cap="flat" cmpd="sng" algn="ctr">
              <a:solidFill>
                <a:srgbClr val="C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25" name="矩形 124"/>
            <p:cNvSpPr/>
            <p:nvPr/>
          </p:nvSpPr>
          <p:spPr>
            <a:xfrm>
              <a:off x="1228143" y="2888746"/>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nvGrpSpPr>
            <p:cNvPr id="126" name="组合 125"/>
            <p:cNvGrpSpPr/>
            <p:nvPr/>
          </p:nvGrpSpPr>
          <p:grpSpPr>
            <a:xfrm>
              <a:off x="1558872" y="2888746"/>
              <a:ext cx="2473867" cy="222758"/>
              <a:chOff x="2964964" y="2513832"/>
              <a:chExt cx="3767276" cy="222758"/>
            </a:xfrm>
          </p:grpSpPr>
          <p:sp>
            <p:nvSpPr>
              <p:cNvPr id="151" name="矩形 150"/>
              <p:cNvSpPr/>
              <p:nvPr/>
            </p:nvSpPr>
            <p:spPr>
              <a:xfrm>
                <a:off x="2987824" y="2513832"/>
                <a:ext cx="3710732" cy="216024"/>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52" name="流程图: 联系 151"/>
              <p:cNvSpPr/>
              <p:nvPr/>
            </p:nvSpPr>
            <p:spPr>
              <a:xfrm>
                <a:off x="6686521" y="2513832"/>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53" name="流程图: 联系 152"/>
              <p:cNvSpPr/>
              <p:nvPr/>
            </p:nvSpPr>
            <p:spPr>
              <a:xfrm>
                <a:off x="2964964" y="2520566"/>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127" name="右箭头 126"/>
            <p:cNvSpPr/>
            <p:nvPr/>
          </p:nvSpPr>
          <p:spPr>
            <a:xfrm>
              <a:off x="2658797" y="2910241"/>
              <a:ext cx="259800" cy="144016"/>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nvGrpSpPr>
            <p:cNvPr id="128" name="组合 127"/>
            <p:cNvGrpSpPr/>
            <p:nvPr/>
          </p:nvGrpSpPr>
          <p:grpSpPr>
            <a:xfrm>
              <a:off x="1555318" y="3293124"/>
              <a:ext cx="2473867" cy="222758"/>
              <a:chOff x="2964964" y="2513832"/>
              <a:chExt cx="3767276" cy="222758"/>
            </a:xfrm>
          </p:grpSpPr>
          <p:sp>
            <p:nvSpPr>
              <p:cNvPr id="148" name="矩形 147"/>
              <p:cNvSpPr/>
              <p:nvPr/>
            </p:nvSpPr>
            <p:spPr>
              <a:xfrm>
                <a:off x="2987824" y="2513832"/>
                <a:ext cx="3710732" cy="216024"/>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49" name="流程图: 联系 148"/>
              <p:cNvSpPr/>
              <p:nvPr/>
            </p:nvSpPr>
            <p:spPr>
              <a:xfrm>
                <a:off x="6686521" y="2513832"/>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50" name="流程图: 联系 149"/>
              <p:cNvSpPr/>
              <p:nvPr/>
            </p:nvSpPr>
            <p:spPr>
              <a:xfrm>
                <a:off x="2964964" y="2520566"/>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129" name="圆角矩形 128"/>
            <p:cNvSpPr/>
            <p:nvPr/>
          </p:nvSpPr>
          <p:spPr>
            <a:xfrm>
              <a:off x="4127310" y="2689391"/>
              <a:ext cx="1134857" cy="936104"/>
            </a:xfrm>
            <a:prstGeom prst="roundRect">
              <a:avLst/>
            </a:prstGeom>
            <a:no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endParaRPr>
            </a:p>
          </p:txBody>
        </p:sp>
        <p:sp>
          <p:nvSpPr>
            <p:cNvPr id="130" name="十六角星 129"/>
            <p:cNvSpPr/>
            <p:nvPr/>
          </p:nvSpPr>
          <p:spPr>
            <a:xfrm>
              <a:off x="4177420" y="3293124"/>
              <a:ext cx="163976" cy="205172"/>
            </a:xfrm>
            <a:prstGeom prst="star16">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31" name="十六角星 130"/>
            <p:cNvSpPr/>
            <p:nvPr/>
          </p:nvSpPr>
          <p:spPr>
            <a:xfrm>
              <a:off x="4391638" y="3293124"/>
              <a:ext cx="163976" cy="205172"/>
            </a:xfrm>
            <a:prstGeom prst="star16">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32" name="十六角星 131"/>
            <p:cNvSpPr/>
            <p:nvPr/>
          </p:nvSpPr>
          <p:spPr>
            <a:xfrm>
              <a:off x="4605856" y="3293124"/>
              <a:ext cx="163976" cy="205172"/>
            </a:xfrm>
            <a:prstGeom prst="star16">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33" name="十六角星 132"/>
            <p:cNvSpPr/>
            <p:nvPr/>
          </p:nvSpPr>
          <p:spPr>
            <a:xfrm>
              <a:off x="4820074" y="3293124"/>
              <a:ext cx="163976" cy="205172"/>
            </a:xfrm>
            <a:prstGeom prst="star16">
              <a:avLst/>
            </a:prstGeom>
            <a:solidFill>
              <a:srgbClr val="C00000"/>
            </a:solidFill>
            <a:ln w="9525" cap="flat" cmpd="sng" algn="ctr">
              <a:solidFill>
                <a:srgbClr val="C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34" name="十六角星 133"/>
            <p:cNvSpPr/>
            <p:nvPr/>
          </p:nvSpPr>
          <p:spPr>
            <a:xfrm>
              <a:off x="5034291" y="3293124"/>
              <a:ext cx="163976" cy="205172"/>
            </a:xfrm>
            <a:prstGeom prst="star16">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35" name="矩形 134"/>
            <p:cNvSpPr/>
            <p:nvPr/>
          </p:nvSpPr>
          <p:spPr>
            <a:xfrm>
              <a:off x="291008" y="3659401"/>
              <a:ext cx="1188334" cy="425990"/>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rPr>
                <a:t>Sender</a:t>
              </a:r>
              <a:endParaRPr kumimoji="0" lang="en-US"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endParaRPr>
            </a:p>
          </p:txBody>
        </p:sp>
        <p:sp>
          <p:nvSpPr>
            <p:cNvPr id="136" name="矩形 135"/>
            <p:cNvSpPr/>
            <p:nvPr/>
          </p:nvSpPr>
          <p:spPr>
            <a:xfrm>
              <a:off x="4152483" y="3659401"/>
              <a:ext cx="1403736" cy="425990"/>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rPr>
                <a:t>Receiver</a:t>
              </a:r>
              <a:endParaRPr kumimoji="0" lang="en-US"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endParaRPr>
            </a:p>
          </p:txBody>
        </p:sp>
        <p:sp>
          <p:nvSpPr>
            <p:cNvPr id="137" name="矩形 136"/>
            <p:cNvSpPr/>
            <p:nvPr/>
          </p:nvSpPr>
          <p:spPr>
            <a:xfrm>
              <a:off x="-532288" y="3145222"/>
              <a:ext cx="915350" cy="575085"/>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Data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05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packet</a:t>
              </a:r>
              <a:endParaRPr kumimoji="0" lang="en-US" sz="105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138" name="直接箭头连接符 137"/>
            <p:cNvCxnSpPr>
              <a:endCxn id="121" idx="1"/>
            </p:cNvCxnSpPr>
            <p:nvPr/>
          </p:nvCxnSpPr>
          <p:spPr>
            <a:xfrm flipV="1">
              <a:off x="117475" y="2996758"/>
              <a:ext cx="300057" cy="177885"/>
            </a:xfrm>
            <a:prstGeom prst="straightConnector1">
              <a:avLst/>
            </a:prstGeom>
            <a:noFill/>
            <a:ln w="19050" cap="flat" cmpd="sng" algn="ctr">
              <a:solidFill>
                <a:srgbClr val="C00000"/>
              </a:solidFill>
              <a:prstDash val="solid"/>
              <a:tailEnd type="triangle"/>
            </a:ln>
            <a:effectLst/>
          </p:spPr>
        </p:cxnSp>
        <p:sp>
          <p:nvSpPr>
            <p:cNvPr id="139" name="矩形 138"/>
            <p:cNvSpPr/>
            <p:nvPr/>
          </p:nvSpPr>
          <p:spPr>
            <a:xfrm>
              <a:off x="5310708" y="3017141"/>
              <a:ext cx="653030" cy="351442"/>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ACK</a:t>
              </a:r>
            </a:p>
          </p:txBody>
        </p:sp>
        <p:cxnSp>
          <p:nvCxnSpPr>
            <p:cNvPr id="140" name="直接箭头连接符 139"/>
            <p:cNvCxnSpPr/>
            <p:nvPr/>
          </p:nvCxnSpPr>
          <p:spPr>
            <a:xfrm flipH="1">
              <a:off x="5203732" y="3223984"/>
              <a:ext cx="219536" cy="198273"/>
            </a:xfrm>
            <a:prstGeom prst="straightConnector1">
              <a:avLst/>
            </a:prstGeom>
            <a:noFill/>
            <a:ln w="19050" cap="flat" cmpd="sng" algn="ctr">
              <a:solidFill>
                <a:srgbClr val="C00000"/>
              </a:solidFill>
              <a:prstDash val="solid"/>
              <a:tailEnd type="triangle"/>
            </a:ln>
            <a:effectLst/>
          </p:spPr>
        </p:cxnSp>
        <p:sp>
          <p:nvSpPr>
            <p:cNvPr id="141" name="右箭头 140"/>
            <p:cNvSpPr/>
            <p:nvPr/>
          </p:nvSpPr>
          <p:spPr>
            <a:xfrm rot="10800000">
              <a:off x="2646740" y="3323121"/>
              <a:ext cx="259800" cy="144016"/>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42" name="任意多边形 141"/>
            <p:cNvSpPr/>
            <p:nvPr/>
          </p:nvSpPr>
          <p:spPr bwMode="auto">
            <a:xfrm>
              <a:off x="1590190" y="2689391"/>
              <a:ext cx="2431489" cy="970507"/>
            </a:xfrm>
            <a:custGeom>
              <a:avLst/>
              <a:gdLst>
                <a:gd name="connsiteX0" fmla="*/ 0 w 2431489"/>
                <a:gd name="connsiteY0" fmla="*/ 0 h 644236"/>
                <a:gd name="connsiteX1" fmla="*/ 2431473 w 2431489"/>
                <a:gd name="connsiteY1" fmla="*/ 342900 h 644236"/>
                <a:gd name="connsiteX2" fmla="*/ 31173 w 2431489"/>
                <a:gd name="connsiteY2" fmla="*/ 644236 h 644236"/>
              </a:gdLst>
              <a:ahLst/>
              <a:cxnLst>
                <a:cxn ang="0">
                  <a:pos x="connsiteX0" y="connsiteY0"/>
                </a:cxn>
                <a:cxn ang="0">
                  <a:pos x="connsiteX1" y="connsiteY1"/>
                </a:cxn>
                <a:cxn ang="0">
                  <a:pos x="connsiteX2" y="connsiteY2"/>
                </a:cxn>
              </a:cxnLst>
              <a:rect l="l" t="t" r="r" b="b"/>
              <a:pathLst>
                <a:path w="2431489" h="644236">
                  <a:moveTo>
                    <a:pt x="0" y="0"/>
                  </a:moveTo>
                  <a:cubicBezTo>
                    <a:pt x="1213139" y="117763"/>
                    <a:pt x="2426278" y="235527"/>
                    <a:pt x="2431473" y="342900"/>
                  </a:cubicBezTo>
                  <a:cubicBezTo>
                    <a:pt x="2436668" y="450273"/>
                    <a:pt x="1233920" y="547254"/>
                    <a:pt x="31173" y="644236"/>
                  </a:cubicBezTo>
                </a:path>
              </a:pathLst>
            </a:custGeom>
            <a:noFill/>
            <a:ln w="38100" cap="flat" cmpd="sng" algn="ctr">
              <a:solidFill>
                <a:srgbClr val="FF0000">
                  <a:alpha val="27000"/>
                </a:srgbClr>
              </a:solidFill>
              <a:prstDash val="solid"/>
              <a:round/>
              <a:headEnd type="none" w="med" len="med"/>
              <a:tailEnd type="triangle" w="med" len="me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latin typeface="Verdana" panose="020B0604030504040204" pitchFamily="34" charset="0"/>
              </a:endParaRPr>
            </a:p>
          </p:txBody>
        </p:sp>
        <p:sp>
          <p:nvSpPr>
            <p:cNvPr id="143" name="矩形 142"/>
            <p:cNvSpPr/>
            <p:nvPr/>
          </p:nvSpPr>
          <p:spPr>
            <a:xfrm>
              <a:off x="4219555" y="2853899"/>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44" name="矩形 143"/>
            <p:cNvSpPr/>
            <p:nvPr/>
          </p:nvSpPr>
          <p:spPr>
            <a:xfrm>
              <a:off x="4422207" y="2853899"/>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45" name="矩形 144"/>
            <p:cNvSpPr/>
            <p:nvPr/>
          </p:nvSpPr>
          <p:spPr>
            <a:xfrm>
              <a:off x="4624861" y="2853899"/>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46" name="矩形 145"/>
            <p:cNvSpPr/>
            <p:nvPr/>
          </p:nvSpPr>
          <p:spPr>
            <a:xfrm>
              <a:off x="4827513" y="2853899"/>
              <a:ext cx="141857" cy="216024"/>
            </a:xfrm>
            <a:prstGeom prst="rect">
              <a:avLst/>
            </a:prstGeom>
            <a:solidFill>
              <a:srgbClr val="C00000"/>
            </a:solidFill>
            <a:ln w="9525" cap="flat" cmpd="sng" algn="ctr">
              <a:solidFill>
                <a:srgbClr val="C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47" name="矩形 146"/>
            <p:cNvSpPr/>
            <p:nvPr/>
          </p:nvSpPr>
          <p:spPr>
            <a:xfrm>
              <a:off x="5030165" y="2853899"/>
              <a:ext cx="141857" cy="216024"/>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grpSp>
        <p:nvGrpSpPr>
          <p:cNvPr id="154" name="组合 153"/>
          <p:cNvGrpSpPr/>
          <p:nvPr/>
        </p:nvGrpSpPr>
        <p:grpSpPr>
          <a:xfrm>
            <a:off x="479376" y="4582907"/>
            <a:ext cx="4105572" cy="1042124"/>
            <a:chOff x="399230" y="4810530"/>
            <a:chExt cx="3296216" cy="787687"/>
          </a:xfrm>
        </p:grpSpPr>
        <p:sp>
          <p:nvSpPr>
            <p:cNvPr id="155" name="圆角矩形 154"/>
            <p:cNvSpPr/>
            <p:nvPr/>
          </p:nvSpPr>
          <p:spPr>
            <a:xfrm>
              <a:off x="404690" y="4828921"/>
              <a:ext cx="719776" cy="500422"/>
            </a:xfrm>
            <a:prstGeom prst="roundRect">
              <a:avLst/>
            </a:prstGeom>
            <a:no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endParaRPr>
            </a:p>
          </p:txBody>
        </p:sp>
        <p:sp>
          <p:nvSpPr>
            <p:cNvPr id="156" name="矩形 155"/>
            <p:cNvSpPr/>
            <p:nvPr/>
          </p:nvSpPr>
          <p:spPr>
            <a:xfrm>
              <a:off x="481029" y="491710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57" name="矩形 156"/>
            <p:cNvSpPr/>
            <p:nvPr/>
          </p:nvSpPr>
          <p:spPr>
            <a:xfrm>
              <a:off x="609561" y="491710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58" name="矩形 157"/>
            <p:cNvSpPr/>
            <p:nvPr/>
          </p:nvSpPr>
          <p:spPr>
            <a:xfrm>
              <a:off x="738092" y="491710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59" name="矩形 158"/>
            <p:cNvSpPr/>
            <p:nvPr/>
          </p:nvSpPr>
          <p:spPr>
            <a:xfrm>
              <a:off x="866624" y="4917101"/>
              <a:ext cx="89972" cy="115482"/>
            </a:xfrm>
            <a:prstGeom prst="rect">
              <a:avLst/>
            </a:prstGeom>
            <a:solidFill>
              <a:srgbClr val="C00000"/>
            </a:solidFill>
            <a:ln w="9525" cap="flat" cmpd="sng" algn="ctr">
              <a:solidFill>
                <a:srgbClr val="C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60" name="矩形 159"/>
            <p:cNvSpPr/>
            <p:nvPr/>
          </p:nvSpPr>
          <p:spPr>
            <a:xfrm>
              <a:off x="995154" y="491710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nvGrpSpPr>
            <p:cNvPr id="161" name="组合 160"/>
            <p:cNvGrpSpPr/>
            <p:nvPr/>
          </p:nvGrpSpPr>
          <p:grpSpPr>
            <a:xfrm>
              <a:off x="1204917" y="4917101"/>
              <a:ext cx="1569034" cy="119082"/>
              <a:chOff x="2964964" y="2513832"/>
              <a:chExt cx="3767276" cy="222758"/>
            </a:xfrm>
          </p:grpSpPr>
          <p:sp>
            <p:nvSpPr>
              <p:cNvPr id="177" name="矩形 176"/>
              <p:cNvSpPr/>
              <p:nvPr/>
            </p:nvSpPr>
            <p:spPr>
              <a:xfrm>
                <a:off x="2987824" y="2513832"/>
                <a:ext cx="3710732" cy="216024"/>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8" name="流程图: 联系 177"/>
              <p:cNvSpPr/>
              <p:nvPr/>
            </p:nvSpPr>
            <p:spPr>
              <a:xfrm>
                <a:off x="6686521" y="2513832"/>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9" name="流程图: 联系 178"/>
              <p:cNvSpPr/>
              <p:nvPr/>
            </p:nvSpPr>
            <p:spPr>
              <a:xfrm>
                <a:off x="2964964" y="2520566"/>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162" name="右箭头 161"/>
            <p:cNvSpPr/>
            <p:nvPr/>
          </p:nvSpPr>
          <p:spPr>
            <a:xfrm>
              <a:off x="1907418" y="4936348"/>
              <a:ext cx="164776" cy="76988"/>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nvGrpSpPr>
            <p:cNvPr id="163" name="组合 162"/>
            <p:cNvGrpSpPr/>
            <p:nvPr/>
          </p:nvGrpSpPr>
          <p:grpSpPr>
            <a:xfrm>
              <a:off x="1202663" y="5133273"/>
              <a:ext cx="1569034" cy="119082"/>
              <a:chOff x="2964964" y="2513832"/>
              <a:chExt cx="3767276" cy="222758"/>
            </a:xfrm>
          </p:grpSpPr>
          <p:sp>
            <p:nvSpPr>
              <p:cNvPr id="174" name="矩形 173"/>
              <p:cNvSpPr/>
              <p:nvPr/>
            </p:nvSpPr>
            <p:spPr>
              <a:xfrm>
                <a:off x="2987824" y="2513832"/>
                <a:ext cx="3710732" cy="216024"/>
              </a:xfrm>
              <a:prstGeom prst="rect">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5" name="流程图: 联系 174"/>
              <p:cNvSpPr/>
              <p:nvPr/>
            </p:nvSpPr>
            <p:spPr>
              <a:xfrm>
                <a:off x="6686521" y="2513832"/>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6" name="流程图: 联系 175"/>
              <p:cNvSpPr/>
              <p:nvPr/>
            </p:nvSpPr>
            <p:spPr>
              <a:xfrm>
                <a:off x="2964964" y="2520566"/>
                <a:ext cx="45719" cy="216024"/>
              </a:xfrm>
              <a:prstGeom prst="flowChartConnector">
                <a:avLst/>
              </a:prstGeom>
              <a:solidFill>
                <a:srgbClr val="FFFFFF"/>
              </a:solid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164" name="圆角矩形 163"/>
            <p:cNvSpPr/>
            <p:nvPr/>
          </p:nvSpPr>
          <p:spPr>
            <a:xfrm>
              <a:off x="2833932" y="4810530"/>
              <a:ext cx="719776" cy="500422"/>
            </a:xfrm>
            <a:prstGeom prst="roundRect">
              <a:avLst/>
            </a:prstGeom>
            <a:noFill/>
            <a:ln w="25400" cap="flat" cmpd="sng" algn="ctr">
              <a:solidFill>
                <a:srgbClr val="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FFFFFF"/>
                </a:solidFill>
                <a:effectLst/>
                <a:uLnTx/>
                <a:uFillTx/>
                <a:latin typeface="Verdana" panose="020B0604030504040204" pitchFamily="34" charset="0"/>
                <a:ea typeface="Verdana" panose="020B0604030504040204" pitchFamily="34" charset="0"/>
              </a:endParaRPr>
            </a:p>
          </p:txBody>
        </p:sp>
        <p:sp>
          <p:nvSpPr>
            <p:cNvPr id="165" name="十六角星 164"/>
            <p:cNvSpPr/>
            <p:nvPr/>
          </p:nvSpPr>
          <p:spPr>
            <a:xfrm>
              <a:off x="3262665" y="5133273"/>
              <a:ext cx="104001" cy="109681"/>
            </a:xfrm>
            <a:prstGeom prst="star16">
              <a:avLst/>
            </a:prstGeom>
            <a:solidFill>
              <a:srgbClr val="C00000"/>
            </a:solidFill>
            <a:ln w="9525" cap="flat" cmpd="sng" algn="ctr">
              <a:solidFill>
                <a:srgbClr val="C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66" name="右箭头 165"/>
            <p:cNvSpPr/>
            <p:nvPr/>
          </p:nvSpPr>
          <p:spPr>
            <a:xfrm rot="10800000">
              <a:off x="1907418" y="5156120"/>
              <a:ext cx="164776" cy="76988"/>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67" name="矩形 166"/>
            <p:cNvSpPr/>
            <p:nvPr/>
          </p:nvSpPr>
          <p:spPr>
            <a:xfrm>
              <a:off x="2885751" y="491416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68" name="矩形 167"/>
            <p:cNvSpPr/>
            <p:nvPr/>
          </p:nvSpPr>
          <p:spPr>
            <a:xfrm>
              <a:off x="3014282" y="491416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69" name="矩形 168"/>
            <p:cNvSpPr/>
            <p:nvPr/>
          </p:nvSpPr>
          <p:spPr>
            <a:xfrm>
              <a:off x="3142814" y="491416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0" name="矩形 169"/>
            <p:cNvSpPr/>
            <p:nvPr/>
          </p:nvSpPr>
          <p:spPr>
            <a:xfrm>
              <a:off x="3271345" y="4914161"/>
              <a:ext cx="89972" cy="115482"/>
            </a:xfrm>
            <a:prstGeom prst="rect">
              <a:avLst/>
            </a:prstGeom>
            <a:solidFill>
              <a:srgbClr val="C00000"/>
            </a:solidFill>
            <a:ln w="9525" cap="flat" cmpd="sng" algn="ctr">
              <a:solidFill>
                <a:srgbClr val="C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1" name="矩形 170"/>
            <p:cNvSpPr/>
            <p:nvPr/>
          </p:nvSpPr>
          <p:spPr>
            <a:xfrm>
              <a:off x="3399875" y="4914161"/>
              <a:ext cx="89972" cy="115482"/>
            </a:xfrm>
            <a:prstGeom prst="rect">
              <a:avLst/>
            </a:prstGeom>
            <a:solidFill>
              <a:srgbClr val="FFFFFF">
                <a:lumMod val="50000"/>
              </a:srgbClr>
            </a:solidFill>
            <a:ln w="9525" cap="flat" cmpd="sng" algn="ctr">
              <a:solidFill>
                <a:srgbClr val="FFFFFF">
                  <a:lumMod val="50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smtClean="0">
                <a:ln>
                  <a:noFill/>
                </a:ln>
                <a:solidFill>
                  <a:srgbClr val="000000"/>
                </a:solidFill>
                <a:effectLst/>
                <a:uLnTx/>
                <a:uFillTx/>
                <a:latin typeface="Verdana" panose="020B0604030504040204" pitchFamily="34" charset="0"/>
                <a:ea typeface="Verdana" panose="020B0604030504040204" pitchFamily="34" charset="0"/>
              </a:endParaRPr>
            </a:p>
          </p:txBody>
        </p:sp>
        <p:sp>
          <p:nvSpPr>
            <p:cNvPr id="172" name="矩形 171"/>
            <p:cNvSpPr/>
            <p:nvPr/>
          </p:nvSpPr>
          <p:spPr>
            <a:xfrm>
              <a:off x="399230" y="5365584"/>
              <a:ext cx="717113" cy="232633"/>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rPr>
                <a:t>Sender</a:t>
              </a:r>
              <a:endParaRPr kumimoji="0" lang="en-US"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endParaRPr>
            </a:p>
          </p:txBody>
        </p:sp>
        <p:sp>
          <p:nvSpPr>
            <p:cNvPr id="173" name="矩形 172"/>
            <p:cNvSpPr/>
            <p:nvPr/>
          </p:nvSpPr>
          <p:spPr>
            <a:xfrm>
              <a:off x="2848347" y="5365584"/>
              <a:ext cx="847099" cy="232633"/>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rPr>
                <a:t>Receiver</a:t>
              </a:r>
              <a:endParaRPr kumimoji="0" lang="en-US" sz="1400" b="1" i="0" u="none" strike="noStrike" kern="0" cap="none" spc="0" normalizeH="0" baseline="0" noProof="0" dirty="0" smtClean="0">
                <a:ln>
                  <a:noFill/>
                </a:ln>
                <a:effectLst/>
                <a:uLnTx/>
                <a:uFillTx/>
                <a:latin typeface="Verdana" panose="020B0604030504040204" pitchFamily="34" charset="0"/>
                <a:ea typeface="Verdana" panose="020B0604030504040204" pitchFamily="34" charset="0"/>
              </a:endParaRPr>
            </a:p>
          </p:txBody>
        </p:sp>
      </p:grpSp>
      <p:sp>
        <p:nvSpPr>
          <p:cNvPr id="181" name="矩形 180"/>
          <p:cNvSpPr/>
          <p:nvPr/>
        </p:nvSpPr>
        <p:spPr>
          <a:xfrm>
            <a:off x="266487" y="3985521"/>
            <a:ext cx="1604927" cy="307777"/>
          </a:xfrm>
          <a:prstGeom prst="rect">
            <a:avLst/>
          </a:prstGeom>
        </p:spPr>
        <p:txBody>
          <a:bodyPr wrap="none">
            <a:spAutoFit/>
          </a:bodyPr>
          <a:lstStyle/>
          <a:p>
            <a:pPr fontAlgn="base">
              <a:spcBef>
                <a:spcPct val="0"/>
              </a:spcBef>
              <a:spcAft>
                <a:spcPct val="0"/>
              </a:spcAft>
            </a:pPr>
            <a:r>
              <a:rPr lang="en-US" altLang="zh-CN" sz="1400" b="1" dirty="0" smtClean="0">
                <a:solidFill>
                  <a:srgbClr val="C00000"/>
                </a:solidFill>
                <a:latin typeface="Verdana" panose="020B0604030504040204" pitchFamily="34" charset="0"/>
                <a:ea typeface="Verdana" panose="020B0604030504040204" pitchFamily="34" charset="0"/>
              </a:rPr>
              <a:t>RTT</a:t>
            </a:r>
            <a:r>
              <a:rPr lang="en-US" altLang="zh-CN" sz="1400" b="1" baseline="-25000" dirty="0" smtClean="0">
                <a:solidFill>
                  <a:srgbClr val="C00000"/>
                </a:solidFill>
                <a:latin typeface="Verdana" panose="020B0604030504040204" pitchFamily="34" charset="0"/>
                <a:ea typeface="Verdana" panose="020B0604030504040204" pitchFamily="34" charset="0"/>
              </a:rPr>
              <a:t>min</a:t>
            </a:r>
            <a:r>
              <a:rPr lang="en-US" altLang="zh-CN" sz="1400" b="1" dirty="0" smtClean="0">
                <a:solidFill>
                  <a:srgbClr val="C00000"/>
                </a:solidFill>
                <a:latin typeface="Verdana" panose="020B0604030504040204" pitchFamily="34" charset="0"/>
                <a:ea typeface="Verdana" panose="020B0604030504040204" pitchFamily="34" charset="0"/>
              </a:rPr>
              <a:t> sample</a:t>
            </a:r>
            <a:endParaRPr lang="en-US" sz="1400" b="1" dirty="0">
              <a:solidFill>
                <a:srgbClr val="C00000"/>
              </a:solidFill>
              <a:latin typeface="Verdana" panose="020B0604030504040204" pitchFamily="34" charset="0"/>
              <a:ea typeface="Verdana" panose="020B0604030504040204" pitchFamily="34" charset="0"/>
            </a:endParaRPr>
          </a:p>
        </p:txBody>
      </p:sp>
      <p:cxnSp>
        <p:nvCxnSpPr>
          <p:cNvPr id="183" name="直接箭头连接符 182"/>
          <p:cNvCxnSpPr/>
          <p:nvPr/>
        </p:nvCxnSpPr>
        <p:spPr bwMode="auto">
          <a:xfrm flipV="1">
            <a:off x="1641647" y="4633362"/>
            <a:ext cx="1574699" cy="4695"/>
          </a:xfrm>
          <a:prstGeom prst="straightConnector1">
            <a:avLst/>
          </a:prstGeom>
          <a:noFill/>
          <a:ln w="38100" cap="flat" cmpd="sng" algn="ctr">
            <a:solidFill>
              <a:srgbClr val="FF0000">
                <a:alpha val="27000"/>
              </a:srgbClr>
            </a:solidFill>
            <a:prstDash val="solid"/>
            <a:round/>
            <a:headEnd type="none" w="med" len="med"/>
            <a:tailEnd type="triangle" w="med" len="med"/>
          </a:ln>
          <a:effectLst/>
        </p:spPr>
      </p:cxnSp>
      <p:grpSp>
        <p:nvGrpSpPr>
          <p:cNvPr id="4" name="组合 3"/>
          <p:cNvGrpSpPr/>
          <p:nvPr/>
        </p:nvGrpSpPr>
        <p:grpSpPr>
          <a:xfrm>
            <a:off x="6705776" y="2592420"/>
            <a:ext cx="2631525" cy="1530196"/>
            <a:chOff x="6705776" y="2592420"/>
            <a:chExt cx="2631525" cy="1530196"/>
          </a:xfrm>
        </p:grpSpPr>
        <p:sp>
          <p:nvSpPr>
            <p:cNvPr id="199" name="椭圆 198"/>
            <p:cNvSpPr/>
            <p:nvPr/>
          </p:nvSpPr>
          <p:spPr bwMode="auto">
            <a:xfrm>
              <a:off x="7261452" y="2914725"/>
              <a:ext cx="255369" cy="269186"/>
            </a:xfrm>
            <a:prstGeom prst="ellipse">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grpSp>
          <p:nvGrpSpPr>
            <p:cNvPr id="3" name="组合 2"/>
            <p:cNvGrpSpPr/>
            <p:nvPr/>
          </p:nvGrpSpPr>
          <p:grpSpPr>
            <a:xfrm>
              <a:off x="7711336" y="3271271"/>
              <a:ext cx="1625965" cy="851345"/>
              <a:chOff x="8609983" y="5115590"/>
              <a:chExt cx="880063" cy="453606"/>
            </a:xfrm>
          </p:grpSpPr>
          <p:sp>
            <p:nvSpPr>
              <p:cNvPr id="202" name="右箭头 201"/>
              <p:cNvSpPr/>
              <p:nvPr/>
            </p:nvSpPr>
            <p:spPr bwMode="auto">
              <a:xfrm rot="12426382">
                <a:off x="8609983" y="5115590"/>
                <a:ext cx="720072" cy="453606"/>
              </a:xfrm>
              <a:prstGeom prst="rightArrow">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marL="0" marR="0" lvl="0" indent="0" algn="ctr" defTabSz="877888" eaLnBrk="0" fontAlgn="base" latinLnBrk="0" hangingPunct="0">
                  <a:lnSpc>
                    <a:spcPct val="100000"/>
                  </a:lnSpc>
                  <a:spcBef>
                    <a:spcPct val="0"/>
                  </a:spcBef>
                  <a:spcAft>
                    <a:spcPct val="0"/>
                  </a:spcAft>
                  <a:buClrTx/>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Verdana" panose="020B0604030504040204" pitchFamily="34" charset="0"/>
                </a:endParaRPr>
              </a:p>
            </p:txBody>
          </p:sp>
          <p:sp>
            <p:nvSpPr>
              <p:cNvPr id="203" name="矩形 202"/>
              <p:cNvSpPr/>
              <p:nvPr/>
            </p:nvSpPr>
            <p:spPr>
              <a:xfrm rot="1574345">
                <a:off x="8750447" y="5313617"/>
                <a:ext cx="739599" cy="213183"/>
              </a:xfrm>
              <a:prstGeom prst="rect">
                <a:avLst/>
              </a:prstGeom>
            </p:spPr>
            <p:txBody>
              <a:bodyPr wrap="square">
                <a:spAutoFit/>
              </a:bodyPr>
              <a:lstStyle/>
              <a:p>
                <a:pPr marL="0" marR="0" lvl="1" indent="0" defTabSz="914400" eaLnBrk="1" fontAlgn="base" latinLnBrk="0" hangingPunct="1">
                  <a:lnSpc>
                    <a:spcPct val="100000"/>
                  </a:lnSpc>
                  <a:spcBef>
                    <a:spcPts val="0"/>
                  </a:spcBef>
                  <a:spcAft>
                    <a:spcPts val="300"/>
                  </a:spcAft>
                  <a:buClrTx/>
                  <a:buSzTx/>
                  <a:buFontTx/>
                  <a:buNone/>
                  <a:tabLst/>
                  <a:defRPr/>
                </a:pPr>
                <a:r>
                  <a:rPr kumimoji="0" lang="en-US" altLang="zh-CN" sz="2000" b="1"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rPr>
                  <a:t>Better</a:t>
                </a:r>
                <a:endParaRPr kumimoji="0" lang="zh-CN" altLang="en-US" sz="2000" b="1" i="0" u="none" strike="noStrike" kern="0" cap="none" spc="0" normalizeH="0" baseline="0" noProof="0" dirty="0" smtClean="0">
                  <a:ln>
                    <a:noFill/>
                  </a:ln>
                  <a:solidFill>
                    <a:srgbClr val="000000"/>
                  </a:solidFill>
                  <a:effectLst/>
                  <a:uLnTx/>
                  <a:uFillTx/>
                  <a:latin typeface="Verdana" panose="020B0604030504040204" pitchFamily="34" charset="0"/>
                  <a:ea typeface="微软雅黑" panose="020B0503020204020204" pitchFamily="34" charset="-122"/>
                </a:endParaRPr>
              </a:p>
            </p:txBody>
          </p:sp>
        </p:grpSp>
        <p:sp>
          <p:nvSpPr>
            <p:cNvPr id="191" name="矩形 190"/>
            <p:cNvSpPr/>
            <p:nvPr/>
          </p:nvSpPr>
          <p:spPr>
            <a:xfrm>
              <a:off x="6705776" y="2592420"/>
              <a:ext cx="1398140" cy="363176"/>
            </a:xfrm>
            <a:prstGeom prst="rect">
              <a:avLst/>
            </a:prstGeom>
          </p:spPr>
          <p:txBody>
            <a:bodyPr wrap="none">
              <a:spAutoFit/>
            </a:bodyPr>
            <a:lstStyle/>
            <a:p>
              <a:pPr marL="0" marR="0" lvl="0" indent="0" algn="ctr" defTabSz="914400" eaLnBrk="1" fontAlgn="base" latinLnBrk="0" hangingPunct="1">
                <a:lnSpc>
                  <a:spcPct val="11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C00000"/>
                  </a:solidFill>
                  <a:effectLst/>
                  <a:uLnTx/>
                  <a:uFillTx/>
                  <a:latin typeface="Verdana" panose="020B0604030504040204" pitchFamily="34" charset="0"/>
                  <a:ea typeface="Verdana" panose="020B0604030504040204" pitchFamily="34" charset="0"/>
                  <a:cs typeface="微软雅黑"/>
                </a:rPr>
                <a:t>This paper</a:t>
              </a:r>
            </a:p>
          </p:txBody>
        </p:sp>
      </p:grpSp>
      <p:sp>
        <p:nvSpPr>
          <p:cNvPr id="210" name="矩形 209"/>
          <p:cNvSpPr/>
          <p:nvPr/>
        </p:nvSpPr>
        <p:spPr>
          <a:xfrm>
            <a:off x="282126" y="3338551"/>
            <a:ext cx="4773357" cy="363176"/>
          </a:xfrm>
          <a:prstGeom prst="rect">
            <a:avLst/>
          </a:prstGeom>
        </p:spPr>
        <p:txBody>
          <a:bodyPr wrap="square">
            <a:spAutoFit/>
          </a:bodyPr>
          <a:lstStyle/>
          <a:p>
            <a:pPr marL="0" marR="0" lvl="0" indent="0" algn="ctr" defTabSz="914400" eaLnBrk="1" fontAlgn="base" latinLnBrk="0" hangingPunct="1">
              <a:lnSpc>
                <a:spcPct val="110000"/>
              </a:lnSpc>
              <a:spcBef>
                <a:spcPct val="0"/>
              </a:spcBef>
              <a:spcAft>
                <a:spcPct val="0"/>
              </a:spcAft>
              <a:buClrTx/>
              <a:buSzTx/>
              <a:buFontTx/>
              <a:buNone/>
              <a:tabLst/>
              <a:defRPr/>
            </a:pPr>
            <a:r>
              <a:rPr kumimoji="1" lang="en-US" altLang="zh-CN" sz="1600" b="1" i="0" u="none" strike="noStrike" kern="0" cap="none" spc="0" normalizeH="0" baseline="0" noProof="0" dirty="0" smtClean="0">
                <a:ln>
                  <a:noFill/>
                </a:ln>
                <a:solidFill>
                  <a:srgbClr val="4F81BD"/>
                </a:solidFill>
                <a:effectLst/>
                <a:uLnTx/>
                <a:uFillTx/>
                <a:latin typeface="Verdana" panose="020B0604030504040204" pitchFamily="34" charset="0"/>
                <a:ea typeface="Verdana" panose="020B0604030504040204" pitchFamily="34" charset="0"/>
                <a:cs typeface="微软雅黑"/>
              </a:rPr>
              <a:t>Legacy way: sender-side RTT sampling</a:t>
            </a:r>
          </a:p>
        </p:txBody>
      </p:sp>
      <p:sp>
        <p:nvSpPr>
          <p:cNvPr id="211" name="矩形 210"/>
          <p:cNvSpPr/>
          <p:nvPr/>
        </p:nvSpPr>
        <p:spPr>
          <a:xfrm>
            <a:off x="119336" y="5661248"/>
            <a:ext cx="5567316" cy="634020"/>
          </a:xfrm>
          <a:prstGeom prst="rect">
            <a:avLst/>
          </a:prstGeom>
        </p:spPr>
        <p:txBody>
          <a:bodyPr wrap="square">
            <a:spAutoFit/>
          </a:bodyPr>
          <a:lstStyle/>
          <a:p>
            <a:pPr lvl="0" algn="ctr" fontAlgn="base">
              <a:lnSpc>
                <a:spcPct val="110000"/>
              </a:lnSpc>
              <a:spcBef>
                <a:spcPct val="0"/>
              </a:spcBef>
              <a:spcAft>
                <a:spcPct val="0"/>
              </a:spcAft>
              <a:defRPr/>
            </a:pPr>
            <a:r>
              <a:rPr kumimoji="1" lang="en-US" altLang="zh-CN" sz="1600" b="1" i="0" u="none" strike="noStrike" kern="0" cap="none" spc="0" normalizeH="0" baseline="0" noProof="0" dirty="0" smtClean="0">
                <a:ln>
                  <a:noFill/>
                </a:ln>
                <a:solidFill>
                  <a:srgbClr val="4F81BD"/>
                </a:solidFill>
                <a:effectLst/>
                <a:uLnTx/>
                <a:uFillTx/>
                <a:latin typeface="Verdana" panose="020B0604030504040204" pitchFamily="34" charset="0"/>
                <a:ea typeface="Verdana" panose="020B0604030504040204" pitchFamily="34" charset="0"/>
                <a:cs typeface="微软雅黑"/>
              </a:rPr>
              <a:t>This</a:t>
            </a:r>
            <a:r>
              <a:rPr kumimoji="1" lang="en-US" altLang="zh-CN" sz="1600" b="1" i="0" u="none" strike="noStrike" kern="0" cap="none" spc="0" normalizeH="0" noProof="0" dirty="0" smtClean="0">
                <a:ln>
                  <a:noFill/>
                </a:ln>
                <a:solidFill>
                  <a:srgbClr val="4F81BD"/>
                </a:solidFill>
                <a:effectLst/>
                <a:uLnTx/>
                <a:uFillTx/>
                <a:latin typeface="Verdana" panose="020B0604030504040204" pitchFamily="34" charset="0"/>
                <a:ea typeface="Verdana" panose="020B0604030504040204" pitchFamily="34" charset="0"/>
                <a:cs typeface="微软雅黑"/>
              </a:rPr>
              <a:t> paper: receiver-side one-way delay (OWD) </a:t>
            </a:r>
            <a:r>
              <a:rPr kumimoji="1" lang="en-US" altLang="zh-CN" sz="1600" b="1" kern="0" dirty="0" smtClean="0">
                <a:solidFill>
                  <a:srgbClr val="4F81BD"/>
                </a:solidFill>
                <a:latin typeface="Verdana" panose="020B0604030504040204" pitchFamily="34" charset="0"/>
                <a:ea typeface="Verdana" panose="020B0604030504040204" pitchFamily="34" charset="0"/>
                <a:cs typeface="微软雅黑"/>
              </a:rPr>
              <a:t>sampling without </a:t>
            </a:r>
            <a:r>
              <a:rPr kumimoji="1" lang="en-US" altLang="zh-CN" sz="1600" b="1" kern="0" dirty="0">
                <a:solidFill>
                  <a:srgbClr val="4F81BD"/>
                </a:solidFill>
                <a:latin typeface="Verdana" panose="020B0604030504040204" pitchFamily="34" charset="0"/>
                <a:ea typeface="Verdana" panose="020B0604030504040204" pitchFamily="34" charset="0"/>
                <a:cs typeface="微软雅黑"/>
              </a:rPr>
              <a:t>maintaining too many </a:t>
            </a:r>
            <a:r>
              <a:rPr kumimoji="1" lang="en-US" altLang="zh-CN" sz="1600" b="1" kern="0" dirty="0" smtClean="0">
                <a:solidFill>
                  <a:srgbClr val="4F81BD"/>
                </a:solidFill>
                <a:latin typeface="Verdana" panose="020B0604030504040204" pitchFamily="34" charset="0"/>
                <a:ea typeface="Verdana" panose="020B0604030504040204" pitchFamily="34" charset="0"/>
                <a:cs typeface="微软雅黑"/>
              </a:rPr>
              <a:t>states </a:t>
            </a:r>
            <a:endParaRPr kumimoji="1" lang="en-US" altLang="zh-CN" sz="1600" b="1" i="0" u="none" strike="noStrike" kern="0" cap="none" spc="0" normalizeH="0" baseline="0" noProof="0" dirty="0" smtClean="0">
              <a:ln>
                <a:noFill/>
              </a:ln>
              <a:solidFill>
                <a:srgbClr val="4F81BD"/>
              </a:solidFill>
              <a:effectLst/>
              <a:uLnTx/>
              <a:uFillTx/>
              <a:latin typeface="Verdana" panose="020B0604030504040204" pitchFamily="34" charset="0"/>
              <a:ea typeface="Verdana" panose="020B0604030504040204" pitchFamily="34" charset="0"/>
              <a:cs typeface="微软雅黑"/>
            </a:endParaRPr>
          </a:p>
        </p:txBody>
      </p:sp>
      <p:sp>
        <p:nvSpPr>
          <p:cNvPr id="213" name="矩形 212"/>
          <p:cNvSpPr/>
          <p:nvPr/>
        </p:nvSpPr>
        <p:spPr>
          <a:xfrm>
            <a:off x="4476642" y="4743578"/>
            <a:ext cx="1517577" cy="553998"/>
          </a:xfrm>
          <a:prstGeom prst="rect">
            <a:avLst/>
          </a:prstGeom>
        </p:spPr>
        <p:txBody>
          <a:bodyPr wrap="square">
            <a:spAutoFit/>
          </a:bodyPr>
          <a:lstStyle/>
          <a:p>
            <a:pPr fontAlgn="base">
              <a:spcBef>
                <a:spcPct val="0"/>
              </a:spcBef>
              <a:spcAft>
                <a:spcPct val="0"/>
              </a:spcAft>
            </a:pPr>
            <a:r>
              <a:rPr lang="en-US" altLang="zh-CN" sz="1000" b="1" dirty="0" smtClean="0">
                <a:solidFill>
                  <a:srgbClr val="C00000"/>
                </a:solidFill>
                <a:latin typeface="Verdana" panose="020B0604030504040204" pitchFamily="34" charset="0"/>
                <a:ea typeface="Verdana" panose="020B0604030504040204" pitchFamily="34" charset="0"/>
              </a:rPr>
              <a:t>Carry timestamps for a packet who achieves </a:t>
            </a:r>
            <a:r>
              <a:rPr lang="en-US" sz="1000" b="1" dirty="0" smtClean="0">
                <a:solidFill>
                  <a:srgbClr val="C00000"/>
                </a:solidFill>
                <a:latin typeface="Verdana" panose="020B0604030504040204" pitchFamily="34" charset="0"/>
                <a:ea typeface="Verdana" panose="020B0604030504040204" pitchFamily="34" charset="0"/>
              </a:rPr>
              <a:t>OWD</a:t>
            </a:r>
            <a:r>
              <a:rPr lang="en-US" sz="1000" b="1" baseline="-25000" dirty="0" smtClean="0">
                <a:solidFill>
                  <a:srgbClr val="C00000"/>
                </a:solidFill>
                <a:latin typeface="Verdana" panose="020B0604030504040204" pitchFamily="34" charset="0"/>
                <a:ea typeface="Verdana" panose="020B0604030504040204" pitchFamily="34" charset="0"/>
              </a:rPr>
              <a:t>min</a:t>
            </a:r>
            <a:endParaRPr lang="en-US" sz="1000" b="1" baseline="-25000" dirty="0">
              <a:solidFill>
                <a:srgbClr val="C00000"/>
              </a:solidFill>
              <a:latin typeface="Verdana" panose="020B0604030504040204" pitchFamily="34" charset="0"/>
              <a:ea typeface="Verdana" panose="020B0604030504040204" pitchFamily="34" charset="0"/>
            </a:endParaRPr>
          </a:p>
        </p:txBody>
      </p:sp>
      <p:cxnSp>
        <p:nvCxnSpPr>
          <p:cNvPr id="214" name="直接箭头连接符 213"/>
          <p:cNvCxnSpPr>
            <a:stCxn id="213" idx="1"/>
            <a:endCxn id="165" idx="3"/>
          </p:cNvCxnSpPr>
          <p:nvPr/>
        </p:nvCxnSpPr>
        <p:spPr>
          <a:xfrm flipH="1">
            <a:off x="4170508" y="5020577"/>
            <a:ext cx="306134" cy="89645"/>
          </a:xfrm>
          <a:prstGeom prst="straightConnector1">
            <a:avLst/>
          </a:prstGeom>
          <a:noFill/>
          <a:ln w="19050" cap="flat" cmpd="sng" algn="ctr">
            <a:solidFill>
              <a:srgbClr val="C00000"/>
            </a:solidFill>
            <a:prstDash val="solid"/>
            <a:tailEnd type="triangle"/>
          </a:ln>
          <a:effectLst/>
        </p:spPr>
      </p:cxnSp>
      <p:sp>
        <p:nvSpPr>
          <p:cNvPr id="5" name="矩形 4"/>
          <p:cNvSpPr/>
          <p:nvPr/>
        </p:nvSpPr>
        <p:spPr>
          <a:xfrm>
            <a:off x="5825165" y="1541263"/>
            <a:ext cx="6006752" cy="307777"/>
          </a:xfrm>
          <a:prstGeom prst="rect">
            <a:avLst/>
          </a:prstGeom>
        </p:spPr>
        <p:txBody>
          <a:bodyPr wrap="square">
            <a:spAutoFit/>
          </a:bodyPr>
          <a:lstStyle/>
          <a:p>
            <a:pPr algn="just"/>
            <a:r>
              <a:rPr lang="en-US" altLang="zh-CN" sz="1400" dirty="0" smtClean="0">
                <a:solidFill>
                  <a:schemeClr val="bg1">
                    <a:lumMod val="50000"/>
                  </a:schemeClr>
                </a:solidFill>
                <a:latin typeface="Verdana" panose="020B0604030504040204" pitchFamily="34" charset="0"/>
                <a:ea typeface="Verdana" panose="020B0604030504040204" pitchFamily="34" charset="0"/>
              </a:rPr>
              <a:t>Design Rationale: </a:t>
            </a:r>
            <a:r>
              <a:rPr lang="en-US" altLang="zh-CN" sz="1400" dirty="0">
                <a:solidFill>
                  <a:schemeClr val="bg1">
                    <a:lumMod val="50000"/>
                  </a:schemeClr>
                </a:solidFill>
                <a:latin typeface="Verdana" panose="020B0604030504040204" pitchFamily="34" charset="0"/>
                <a:ea typeface="Verdana" panose="020B0604030504040204" pitchFamily="34" charset="0"/>
              </a:rPr>
              <a:t>V</a:t>
            </a:r>
            <a:r>
              <a:rPr lang="en-US" altLang="zh-CN" sz="1400" dirty="0" smtClean="0">
                <a:solidFill>
                  <a:schemeClr val="bg1">
                    <a:lumMod val="50000"/>
                  </a:schemeClr>
                </a:solidFill>
                <a:latin typeface="Verdana" panose="020B0604030504040204" pitchFamily="34" charset="0"/>
                <a:ea typeface="Verdana" panose="020B0604030504040204" pitchFamily="34" charset="0"/>
              </a:rPr>
              <a:t>ariation </a:t>
            </a:r>
            <a:r>
              <a:rPr lang="en-US" altLang="zh-CN" sz="1400" dirty="0">
                <a:solidFill>
                  <a:schemeClr val="bg1">
                    <a:lumMod val="50000"/>
                  </a:schemeClr>
                </a:solidFill>
                <a:latin typeface="Verdana" panose="020B0604030504040204" pitchFamily="34" charset="0"/>
                <a:ea typeface="Verdana" panose="020B0604030504040204" pitchFamily="34" charset="0"/>
              </a:rPr>
              <a:t>of </a:t>
            </a:r>
            <a:r>
              <a:rPr lang="en-US" altLang="zh-CN" sz="1400" dirty="0" smtClean="0">
                <a:solidFill>
                  <a:schemeClr val="bg1">
                    <a:lumMod val="50000"/>
                  </a:schemeClr>
                </a:solidFill>
                <a:latin typeface="Verdana" panose="020B0604030504040204" pitchFamily="34" charset="0"/>
                <a:ea typeface="Verdana" panose="020B0604030504040204" pitchFamily="34" charset="0"/>
              </a:rPr>
              <a:t>OWD </a:t>
            </a:r>
            <a:r>
              <a:rPr lang="en-US" altLang="zh-CN" sz="1400" dirty="0">
                <a:solidFill>
                  <a:schemeClr val="bg1">
                    <a:lumMod val="50000"/>
                  </a:schemeClr>
                </a:solidFill>
                <a:latin typeface="Verdana" panose="020B0604030504040204" pitchFamily="34" charset="0"/>
                <a:ea typeface="Verdana" panose="020B0604030504040204" pitchFamily="34" charset="0"/>
              </a:rPr>
              <a:t>reflects the variation of RTT</a:t>
            </a:r>
            <a:endParaRPr lang="zh-CN" altLang="zh-CN" sz="1400" dirty="0">
              <a:solidFill>
                <a:schemeClr val="bg1">
                  <a:lumMod val="50000"/>
                </a:schemeClr>
              </a:solidFill>
              <a:latin typeface="Verdana" panose="020B0604030504040204" pitchFamily="34" charset="0"/>
            </a:endParaRPr>
          </a:p>
        </p:txBody>
      </p:sp>
      <p:sp>
        <p:nvSpPr>
          <p:cNvPr id="6" name="幻灯片编号占位符 5"/>
          <p:cNvSpPr>
            <a:spLocks noGrp="1"/>
          </p:cNvSpPr>
          <p:nvPr>
            <p:ph type="sldNum" sz="quarter" idx="12"/>
          </p:nvPr>
        </p:nvSpPr>
        <p:spPr/>
        <p:txBody>
          <a:bodyPr/>
          <a:lstStyle/>
          <a:p>
            <a:fld id="{3AC99A5B-5B03-425B-9284-2F10A88898BE}" type="slidenum">
              <a:rPr lang="en-US" smtClean="0"/>
              <a:t>24</a:t>
            </a:fld>
            <a:endParaRPr lang="en-US"/>
          </a:p>
        </p:txBody>
      </p:sp>
    </p:spTree>
    <p:custDataLst>
      <p:tags r:id="rId1"/>
    </p:custDataLst>
    <p:extLst>
      <p:ext uri="{BB962C8B-B14F-4D97-AF65-F5344CB8AC3E}">
        <p14:creationId xmlns:p14="http://schemas.microsoft.com/office/powerpoint/2010/main" val="724223743"/>
      </p:ext>
    </p:extLst>
  </p:cSld>
  <p:clrMapOvr>
    <a:masterClrMapping/>
  </p:clrMapOvr>
  <mc:AlternateContent xmlns:mc="http://schemas.openxmlformats.org/markup-compatibility/2006" xmlns:p14="http://schemas.microsoft.com/office/powerpoint/2010/main">
    <mc:Choice Requires="p14">
      <p:transition p14:dur="0" advTm="649"/>
    </mc:Choice>
    <mc:Fallback xmlns="">
      <p:transition advTm="6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188640"/>
            <a:ext cx="12192000" cy="1143000"/>
          </a:xfrm>
        </p:spPr>
        <p:txBody>
          <a:bodyPr>
            <a:normAutofit fontScale="90000"/>
          </a:bodyPr>
          <a:lstStyle/>
          <a:p>
            <a:r>
              <a:rPr lang="en-US" altLang="zh-CN" b="1" dirty="0" smtClean="0"/>
              <a:t>Other advancements in TACK-based </a:t>
            </a:r>
            <a:r>
              <a:rPr lang="en-US" altLang="zh-CN" b="1" dirty="0"/>
              <a:t>protocol design</a:t>
            </a:r>
            <a:endParaRPr lang="zh-CN" altLang="en-US" b="1" dirty="0"/>
          </a:p>
        </p:txBody>
      </p:sp>
      <p:sp>
        <p:nvSpPr>
          <p:cNvPr id="8" name="Rectangle 3"/>
          <p:cNvSpPr txBox="1">
            <a:spLocks noChangeArrowheads="1"/>
          </p:cNvSpPr>
          <p:nvPr/>
        </p:nvSpPr>
        <p:spPr bwMode="auto">
          <a:xfrm>
            <a:off x="737770" y="1700808"/>
            <a:ext cx="10716460" cy="4104456"/>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b="0" kern="0" dirty="0" smtClean="0">
                <a:latin typeface="Verdana" panose="020B0604030504040204" pitchFamily="34" charset="0"/>
                <a:ea typeface="Verdana" panose="020B0604030504040204" pitchFamily="34" charset="0"/>
              </a:rPr>
              <a:t>Advancements in loss recovery</a:t>
            </a:r>
          </a:p>
          <a:p>
            <a:pPr lvl="1">
              <a:defRPr/>
            </a:pPr>
            <a:r>
              <a:rPr lang="en-US" altLang="zh-CN" sz="1600" kern="0" dirty="0">
                <a:latin typeface="Verdana" panose="020B0604030504040204" pitchFamily="34" charset="0"/>
                <a:ea typeface="Verdana" panose="020B0604030504040204" pitchFamily="34" charset="0"/>
              </a:rPr>
              <a:t>Packet number enables receiver-based loss </a:t>
            </a:r>
            <a:r>
              <a:rPr lang="en-US" altLang="zh-CN" sz="1600" kern="0" dirty="0" smtClean="0">
                <a:latin typeface="Verdana" panose="020B0604030504040204" pitchFamily="34" charset="0"/>
                <a:ea typeface="Verdana" panose="020B0604030504040204" pitchFamily="34" charset="0"/>
              </a:rPr>
              <a:t>detection</a:t>
            </a:r>
          </a:p>
          <a:p>
            <a:pPr lvl="1">
              <a:defRPr/>
            </a:pPr>
            <a:r>
              <a:rPr lang="en-US" altLang="zh-CN" sz="1600" kern="0" dirty="0">
                <a:latin typeface="Verdana" panose="020B0604030504040204" pitchFamily="34" charset="0"/>
                <a:ea typeface="Verdana" panose="020B0604030504040204" pitchFamily="34" charset="0"/>
              </a:rPr>
              <a:t>IACK speeds up loss recovery on lossy data </a:t>
            </a:r>
            <a:r>
              <a:rPr lang="en-US" altLang="zh-CN" sz="1600" kern="0" dirty="0" smtClean="0">
                <a:latin typeface="Verdana" panose="020B0604030504040204" pitchFamily="34" charset="0"/>
                <a:ea typeface="Verdana" panose="020B0604030504040204" pitchFamily="34" charset="0"/>
              </a:rPr>
              <a:t>path</a:t>
            </a:r>
          </a:p>
          <a:p>
            <a:pPr lvl="1">
              <a:defRPr/>
            </a:pPr>
            <a:r>
              <a:rPr lang="en-US" altLang="zh-CN" sz="1600" kern="0" dirty="0" smtClean="0">
                <a:latin typeface="Verdana" panose="020B0604030504040204" pitchFamily="34" charset="0"/>
                <a:ea typeface="Verdana" panose="020B0604030504040204" pitchFamily="34" charset="0"/>
              </a:rPr>
              <a:t>TACK assures loss recovery robustness on bidirectionally lossy path</a:t>
            </a:r>
          </a:p>
          <a:p>
            <a:pPr marL="252413" lvl="1" indent="-252413">
              <a:buFont typeface="Wingdings" pitchFamily="2" charset="2"/>
              <a:buChar char="n"/>
              <a:defRPr/>
            </a:pPr>
            <a:r>
              <a:rPr lang="en-US" altLang="zh-CN" sz="2000" kern="0" dirty="0" smtClean="0">
                <a:latin typeface="Verdana" panose="020B0604030504040204" pitchFamily="34" charset="0"/>
                <a:ea typeface="Verdana" panose="020B0604030504040204" pitchFamily="34" charset="0"/>
              </a:rPr>
              <a:t>Advancements in send rate control</a:t>
            </a:r>
          </a:p>
          <a:p>
            <a:pPr lvl="1">
              <a:defRPr/>
            </a:pPr>
            <a:r>
              <a:rPr lang="en-US" altLang="zh-CN" sz="1600" kern="0" dirty="0" smtClean="0">
                <a:latin typeface="Verdana" panose="020B0604030504040204" pitchFamily="34" charset="0"/>
                <a:ea typeface="Verdana" panose="020B0604030504040204" pitchFamily="34" charset="0"/>
              </a:rPr>
              <a:t>Pacing </a:t>
            </a:r>
            <a:endParaRPr lang="en-US" altLang="zh-CN" sz="1600" kern="0" dirty="0">
              <a:latin typeface="Verdana" panose="020B0604030504040204" pitchFamily="34" charset="0"/>
              <a:ea typeface="Verdana" panose="020B0604030504040204" pitchFamily="34" charset="0"/>
            </a:endParaRPr>
          </a:p>
          <a:p>
            <a:pPr lvl="1">
              <a:defRPr/>
            </a:pPr>
            <a:r>
              <a:rPr lang="en-US" altLang="zh-CN" sz="1600" kern="0" dirty="0" smtClean="0">
                <a:latin typeface="Verdana" panose="020B0604030504040204" pitchFamily="34" charset="0"/>
                <a:ea typeface="Verdana" panose="020B0604030504040204" pitchFamily="34" charset="0"/>
              </a:rPr>
              <a:t>An </a:t>
            </a:r>
            <a:r>
              <a:rPr lang="en-US" altLang="zh-CN" sz="1600" kern="0" dirty="0">
                <a:latin typeface="Verdana" panose="020B0604030504040204" pitchFamily="34" charset="0"/>
                <a:ea typeface="Verdana" panose="020B0604030504040204" pitchFamily="34" charset="0"/>
              </a:rPr>
              <a:t>IACK updating </a:t>
            </a:r>
            <a:r>
              <a:rPr lang="en-US" altLang="zh-CN" sz="1600" kern="0" dirty="0" smtClean="0">
                <a:latin typeface="Verdana" panose="020B0604030504040204" pitchFamily="34" charset="0"/>
                <a:ea typeface="Verdana" panose="020B0604030504040204" pitchFamily="34" charset="0"/>
              </a:rPr>
              <a:t>the </a:t>
            </a:r>
            <a:r>
              <a:rPr lang="en-US" altLang="zh-CN" sz="1600" kern="0" dirty="0">
                <a:latin typeface="Verdana" panose="020B0604030504040204" pitchFamily="34" charset="0"/>
                <a:ea typeface="Verdana" panose="020B0604030504040204" pitchFamily="34" charset="0"/>
              </a:rPr>
              <a:t>AWND should be sent without delay when encountering an abrupt change of receive </a:t>
            </a:r>
            <a:r>
              <a:rPr lang="en-US" altLang="zh-CN" sz="1600" kern="0" dirty="0" smtClean="0">
                <a:latin typeface="Verdana" panose="020B0604030504040204" pitchFamily="34" charset="0"/>
                <a:ea typeface="Verdana" panose="020B0604030504040204" pitchFamily="34" charset="0"/>
              </a:rPr>
              <a:t>buffer</a:t>
            </a:r>
          </a:p>
          <a:p>
            <a:pPr lvl="1">
              <a:defRPr/>
            </a:pPr>
            <a:endParaRPr lang="en-US" altLang="zh-CN" sz="1600" kern="0" dirty="0">
              <a:latin typeface="Verdana" panose="020B0604030504040204" pitchFamily="34" charset="0"/>
              <a:ea typeface="Verdana" panose="020B0604030504040204" pitchFamily="34" charset="0"/>
            </a:endParaRPr>
          </a:p>
          <a:p>
            <a:pPr marL="336550" lvl="1" indent="0">
              <a:buNone/>
              <a:defRPr/>
            </a:pPr>
            <a:r>
              <a:rPr lang="en-US" altLang="zh-CN" sz="1600" kern="0" dirty="0" smtClean="0">
                <a:solidFill>
                  <a:srgbClr val="4F81BD"/>
                </a:solidFill>
                <a:latin typeface="Verdana" panose="020B0604030504040204" pitchFamily="34" charset="0"/>
                <a:ea typeface="Verdana" panose="020B0604030504040204" pitchFamily="34" charset="0"/>
              </a:rPr>
              <a:t>For more details, please refer to the paper </a:t>
            </a:r>
            <a:endParaRPr lang="en-US" altLang="zh-CN" sz="2000" kern="0" dirty="0">
              <a:latin typeface="Verdana" panose="020B0604030504040204" pitchFamily="34" charset="0"/>
              <a:ea typeface="Verdana" panose="020B0604030504040204" pitchFamily="34" charset="0"/>
            </a:endParaRPr>
          </a:p>
        </p:txBody>
      </p:sp>
      <p:sp>
        <p:nvSpPr>
          <p:cNvPr id="2" name="幻灯片编号占位符 1"/>
          <p:cNvSpPr>
            <a:spLocks noGrp="1"/>
          </p:cNvSpPr>
          <p:nvPr>
            <p:ph type="sldNum" sz="quarter" idx="12"/>
          </p:nvPr>
        </p:nvSpPr>
        <p:spPr/>
        <p:txBody>
          <a:bodyPr/>
          <a:lstStyle/>
          <a:p>
            <a:fld id="{3AC99A5B-5B03-425B-9284-2F10A88898BE}" type="slidenum">
              <a:rPr lang="en-US" smtClean="0"/>
              <a:t>25</a:t>
            </a:fld>
            <a:endParaRPr lang="en-US"/>
          </a:p>
        </p:txBody>
      </p:sp>
    </p:spTree>
    <p:extLst>
      <p:ext uri="{BB962C8B-B14F-4D97-AF65-F5344CB8AC3E}">
        <p14:creationId xmlns:p14="http://schemas.microsoft.com/office/powerpoint/2010/main" val="1033967402"/>
      </p:ext>
    </p:extLst>
  </p:cSld>
  <p:clrMapOvr>
    <a:masterClrMapping/>
  </p:clrMapOvr>
  <mc:AlternateContent xmlns:mc="http://schemas.openxmlformats.org/markup-compatibility/2006" xmlns:p14="http://schemas.microsoft.com/office/powerpoint/2010/main">
    <mc:Choice Requires="p14">
      <p:transition p14:dur="0" advTm="255"/>
    </mc:Choice>
    <mc:Fallback xmlns="">
      <p:transition advTm="25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p:txBody>
          <a:bodyPr/>
          <a:lstStyle/>
          <a:p>
            <a:r>
              <a:rPr lang="en-US" altLang="zh-CN" b="1" dirty="0" smtClean="0"/>
              <a:t>Evaluation</a:t>
            </a:r>
            <a:endParaRPr lang="zh-CN" altLang="en-US" b="1" dirty="0"/>
          </a:p>
        </p:txBody>
      </p:sp>
      <p:sp>
        <p:nvSpPr>
          <p:cNvPr id="8" name="Rectangle 3"/>
          <p:cNvSpPr txBox="1">
            <a:spLocks noChangeArrowheads="1"/>
          </p:cNvSpPr>
          <p:nvPr/>
        </p:nvSpPr>
        <p:spPr bwMode="auto">
          <a:xfrm>
            <a:off x="609600" y="1700808"/>
            <a:ext cx="10974854" cy="4464496"/>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a:defRPr/>
            </a:pPr>
            <a:r>
              <a:rPr lang="en-US" altLang="zh-CN" sz="2000" b="0" kern="0" dirty="0" smtClean="0">
                <a:latin typeface="Verdana" panose="020B0604030504040204" pitchFamily="34" charset="0"/>
                <a:ea typeface="Verdana" panose="020B0604030504040204" pitchFamily="34" charset="0"/>
              </a:rPr>
              <a:t>TCP-TACK implementation</a:t>
            </a:r>
          </a:p>
          <a:p>
            <a:pPr lvl="1">
              <a:defRPr/>
            </a:pPr>
            <a:r>
              <a:rPr lang="en-US" altLang="zh-CN" sz="1600" kern="0" dirty="0" smtClean="0">
                <a:latin typeface="Verdana" panose="020B0604030504040204" pitchFamily="34" charset="0"/>
                <a:ea typeface="Verdana" panose="020B0604030504040204" pitchFamily="34" charset="0"/>
              </a:rPr>
              <a:t>TCP-TACK: A TCP </a:t>
            </a:r>
            <a:r>
              <a:rPr lang="en-US" altLang="zh-CN" sz="1600" kern="0" dirty="0">
                <a:latin typeface="Verdana" panose="020B0604030504040204" pitchFamily="34" charset="0"/>
                <a:ea typeface="Verdana" panose="020B0604030504040204" pitchFamily="34" charset="0"/>
              </a:rPr>
              <a:t>implementation that applies TACK and deploys </a:t>
            </a:r>
            <a:r>
              <a:rPr lang="en-US" altLang="zh-CN" sz="1600" kern="0" dirty="0" smtClean="0">
                <a:latin typeface="Verdana" panose="020B0604030504040204" pitchFamily="34" charset="0"/>
                <a:ea typeface="Verdana" panose="020B0604030504040204" pitchFamily="34" charset="0"/>
              </a:rPr>
              <a:t>the advancements </a:t>
            </a:r>
            <a:r>
              <a:rPr lang="en-US" altLang="zh-CN" sz="1600" kern="0" dirty="0">
                <a:latin typeface="Verdana" panose="020B0604030504040204" pitchFamily="34" charset="0"/>
                <a:ea typeface="Verdana" panose="020B0604030504040204" pitchFamily="34" charset="0"/>
              </a:rPr>
              <a:t>as </a:t>
            </a:r>
            <a:r>
              <a:rPr lang="en-US" altLang="zh-CN" sz="1600" kern="0" dirty="0" smtClean="0">
                <a:latin typeface="Verdana" panose="020B0604030504040204" pitchFamily="34" charset="0"/>
                <a:ea typeface="Verdana" panose="020B0604030504040204" pitchFamily="34" charset="0"/>
              </a:rPr>
              <a:t>specified above</a:t>
            </a:r>
            <a:endParaRPr lang="en-US" altLang="zh-CN" sz="1600" kern="0" dirty="0">
              <a:latin typeface="Verdana" panose="020B0604030504040204" pitchFamily="34" charset="0"/>
              <a:ea typeface="Verdana" panose="020B0604030504040204" pitchFamily="34" charset="0"/>
            </a:endParaRPr>
          </a:p>
          <a:p>
            <a:pPr lvl="1">
              <a:defRPr/>
            </a:pPr>
            <a:r>
              <a:rPr lang="en-US" altLang="zh-CN" sz="1600" kern="0" dirty="0" smtClean="0">
                <a:latin typeface="Verdana" panose="020B0604030504040204" pitchFamily="34" charset="0"/>
                <a:ea typeface="Verdana" panose="020B0604030504040204" pitchFamily="34" charset="0"/>
              </a:rPr>
              <a:t>Co-design the receiver-based BBR as a </a:t>
            </a:r>
            <a:r>
              <a:rPr lang="en-US" altLang="zh-CN" sz="1600" kern="0" dirty="0">
                <a:latin typeface="Verdana" panose="020B0604030504040204" pitchFamily="34" charset="0"/>
                <a:ea typeface="Verdana" panose="020B0604030504040204" pitchFamily="34" charset="0"/>
              </a:rPr>
              <a:t>TACK-based </a:t>
            </a:r>
            <a:r>
              <a:rPr lang="en-US" altLang="zh-CN" sz="1600" kern="0" dirty="0" smtClean="0">
                <a:latin typeface="Verdana" panose="020B0604030504040204" pitchFamily="34" charset="0"/>
                <a:ea typeface="Verdana" panose="020B0604030504040204" pitchFamily="34" charset="0"/>
              </a:rPr>
              <a:t>congestion controller </a:t>
            </a:r>
          </a:p>
          <a:p>
            <a:pPr lvl="1">
              <a:defRPr/>
            </a:pPr>
            <a:r>
              <a:rPr lang="zh-CN" altLang="en-US" sz="1600" kern="0" dirty="0" smtClean="0">
                <a:latin typeface="Verdana" panose="020B0604030504040204" pitchFamily="34" charset="0"/>
                <a:ea typeface="微软雅黑" pitchFamily="34" charset="-122"/>
              </a:rPr>
              <a:t>𝐿 </a:t>
            </a:r>
            <a:r>
              <a:rPr lang="en-US" altLang="zh-CN" sz="1600" kern="0" dirty="0">
                <a:latin typeface="Verdana" panose="020B0604030504040204" pitchFamily="34" charset="0"/>
                <a:ea typeface="Verdana" panose="020B0604030504040204" pitchFamily="34" charset="0"/>
              </a:rPr>
              <a:t>= 2</a:t>
            </a:r>
            <a:r>
              <a:rPr lang="en-US" altLang="zh-CN" sz="1600" kern="0" dirty="0" smtClean="0">
                <a:latin typeface="Verdana" panose="020B0604030504040204" pitchFamily="34" charset="0"/>
                <a:ea typeface="Verdana" panose="020B0604030504040204" pitchFamily="34" charset="0"/>
              </a:rPr>
              <a:t>, </a:t>
            </a:r>
            <a:r>
              <a:rPr lang="zh-CN" altLang="en-US" sz="1600" kern="0" dirty="0" smtClean="0">
                <a:latin typeface="Verdana" panose="020B0604030504040204" pitchFamily="34" charset="0"/>
                <a:ea typeface="微软雅黑" pitchFamily="34" charset="-122"/>
              </a:rPr>
              <a:t>𝜷</a:t>
            </a:r>
            <a:r>
              <a:rPr lang="en-US" altLang="zh-CN" sz="1600" kern="0" dirty="0" smtClean="0">
                <a:latin typeface="Verdana" panose="020B0604030504040204" pitchFamily="34" charset="0"/>
                <a:ea typeface="Verdana" panose="020B0604030504040204" pitchFamily="34" charset="0"/>
              </a:rPr>
              <a:t>=4</a:t>
            </a:r>
          </a:p>
          <a:p>
            <a:pPr>
              <a:defRPr/>
            </a:pPr>
            <a:r>
              <a:rPr lang="en-US" altLang="zh-CN" sz="2000" b="0" kern="0" dirty="0" smtClean="0">
                <a:latin typeface="Verdana" panose="020B0604030504040204" pitchFamily="34" charset="0"/>
                <a:ea typeface="Verdana" panose="020B0604030504040204" pitchFamily="34" charset="0"/>
              </a:rPr>
              <a:t>Experiment setup</a:t>
            </a:r>
            <a:endParaRPr lang="en-US" altLang="zh-CN" sz="2000" b="0" kern="0" dirty="0">
              <a:latin typeface="Verdana" panose="020B0604030504040204" pitchFamily="34" charset="0"/>
              <a:ea typeface="Verdana" panose="020B0604030504040204" pitchFamily="34" charset="0"/>
            </a:endParaRPr>
          </a:p>
          <a:p>
            <a:pPr lvl="1">
              <a:defRPr/>
            </a:pPr>
            <a:r>
              <a:rPr lang="en-US" altLang="zh-CN" sz="1600" kern="0" dirty="0" smtClean="0">
                <a:latin typeface="Verdana" panose="020B0604030504040204" pitchFamily="34" charset="0"/>
                <a:ea typeface="Verdana" panose="020B0604030504040204" pitchFamily="34" charset="0"/>
              </a:rPr>
              <a:t>TCP BBR </a:t>
            </a:r>
            <a:r>
              <a:rPr lang="en-US" altLang="zh-CN" sz="1600" kern="0" dirty="0">
                <a:latin typeface="Verdana" panose="020B0604030504040204" pitchFamily="34" charset="0"/>
                <a:ea typeface="Verdana" panose="020B0604030504040204" pitchFamily="34" charset="0"/>
              </a:rPr>
              <a:t>represents TCP using BBR as congestion </a:t>
            </a:r>
            <a:r>
              <a:rPr lang="en-US" altLang="zh-CN" sz="1600" kern="0" dirty="0" smtClean="0">
                <a:latin typeface="Verdana" panose="020B0604030504040204" pitchFamily="34" charset="0"/>
                <a:ea typeface="Verdana" panose="020B0604030504040204" pitchFamily="34" charset="0"/>
              </a:rPr>
              <a:t>controller and </a:t>
            </a:r>
            <a:r>
              <a:rPr lang="en-US" altLang="zh-CN" sz="1600" kern="0" dirty="0">
                <a:latin typeface="Verdana" panose="020B0604030504040204" pitchFamily="34" charset="0"/>
                <a:ea typeface="Verdana" panose="020B0604030504040204" pitchFamily="34" charset="0"/>
              </a:rPr>
              <a:t>RACK </a:t>
            </a:r>
            <a:r>
              <a:rPr lang="en-US" altLang="zh-CN" sz="1600" kern="0" dirty="0" smtClean="0">
                <a:latin typeface="Verdana" panose="020B0604030504040204" pitchFamily="34" charset="0"/>
                <a:ea typeface="Verdana" panose="020B0604030504040204" pitchFamily="34" charset="0"/>
              </a:rPr>
              <a:t>as </a:t>
            </a:r>
            <a:r>
              <a:rPr lang="en-US" altLang="zh-CN" sz="1600" kern="0" dirty="0">
                <a:latin typeface="Verdana" panose="020B0604030504040204" pitchFamily="34" charset="0"/>
                <a:ea typeface="Verdana" panose="020B0604030504040204" pitchFamily="34" charset="0"/>
              </a:rPr>
              <a:t>loss detection </a:t>
            </a:r>
            <a:r>
              <a:rPr lang="en-US" altLang="zh-CN" sz="1600" kern="0" dirty="0" smtClean="0">
                <a:latin typeface="Verdana" panose="020B0604030504040204" pitchFamily="34" charset="0"/>
                <a:ea typeface="Verdana" panose="020B0604030504040204" pitchFamily="34" charset="0"/>
              </a:rPr>
              <a:t>algorithm</a:t>
            </a:r>
          </a:p>
          <a:p>
            <a:pPr lvl="1">
              <a:defRPr/>
            </a:pPr>
            <a:r>
              <a:rPr lang="en-US" altLang="zh-CN" sz="1600" kern="0" dirty="0" smtClean="0">
                <a:latin typeface="Verdana" panose="020B0604030504040204" pitchFamily="34" charset="0"/>
                <a:ea typeface="Verdana" panose="020B0604030504040204" pitchFamily="34" charset="0"/>
              </a:rPr>
              <a:t>New </a:t>
            </a:r>
            <a:r>
              <a:rPr lang="en-US" altLang="zh-CN" sz="1600" kern="0" dirty="0">
                <a:latin typeface="Verdana" panose="020B0604030504040204" pitchFamily="34" charset="0"/>
                <a:ea typeface="Verdana" panose="020B0604030504040204" pitchFamily="34" charset="0"/>
              </a:rPr>
              <a:t>BPF socket </a:t>
            </a:r>
            <a:r>
              <a:rPr lang="en-US" altLang="zh-CN" sz="1600" kern="0" dirty="0" smtClean="0">
                <a:latin typeface="Verdana" panose="020B0604030504040204" pitchFamily="34" charset="0"/>
                <a:ea typeface="Verdana" panose="020B0604030504040204" pitchFamily="34" charset="0"/>
              </a:rPr>
              <a:t>option, BPF_SOCK_OPS_ACK_THRESH_INIT, to </a:t>
            </a:r>
            <a:r>
              <a:rPr lang="en-US" altLang="zh-CN" sz="1600" kern="0" dirty="0">
                <a:latin typeface="Verdana" panose="020B0604030504040204" pitchFamily="34" charset="0"/>
                <a:ea typeface="Verdana" panose="020B0604030504040204" pitchFamily="34" charset="0"/>
              </a:rPr>
              <a:t>allow changing </a:t>
            </a:r>
            <a:r>
              <a:rPr lang="en-US" altLang="zh-CN" sz="1600" kern="0" dirty="0" smtClean="0">
                <a:latin typeface="Verdana" panose="020B0604030504040204" pitchFamily="34" charset="0"/>
                <a:ea typeface="Verdana" panose="020B0604030504040204" pitchFamily="34" charset="0"/>
              </a:rPr>
              <a:t>the TCP ACK </a:t>
            </a:r>
            <a:r>
              <a:rPr lang="en-US" altLang="zh-CN" sz="1600" kern="0" dirty="0">
                <a:latin typeface="Verdana" panose="020B0604030504040204" pitchFamily="34" charset="0"/>
                <a:ea typeface="Verdana" panose="020B0604030504040204" pitchFamily="34" charset="0"/>
              </a:rPr>
              <a:t>frequency (</a:t>
            </a:r>
            <a:r>
              <a:rPr lang="en-US" altLang="zh-CN" sz="1600" kern="0" dirty="0">
                <a:latin typeface="Verdana" panose="020B0604030504040204" pitchFamily="34" charset="0"/>
                <a:ea typeface="Verdana" panose="020B0604030504040204" pitchFamily="34" charset="0"/>
                <a:hlinkClick r:id="rId3"/>
              </a:rPr>
              <a:t>https://</a:t>
            </a:r>
            <a:r>
              <a:rPr lang="en-US" altLang="zh-CN" sz="1600" kern="0" dirty="0" smtClean="0">
                <a:latin typeface="Verdana" panose="020B0604030504040204" pitchFamily="34" charset="0"/>
                <a:ea typeface="Verdana" panose="020B0604030504040204" pitchFamily="34" charset="0"/>
                <a:hlinkClick r:id="rId3"/>
              </a:rPr>
              <a:t>github.com/fillthepipe/TcpAckThinning</a:t>
            </a:r>
            <a:r>
              <a:rPr lang="en-US" altLang="zh-CN" sz="1600" kern="0" dirty="0" smtClean="0">
                <a:latin typeface="Verdana" panose="020B0604030504040204" pitchFamily="34" charset="0"/>
                <a:ea typeface="Verdana" panose="020B0604030504040204" pitchFamily="34" charset="0"/>
              </a:rPr>
              <a:t>)</a:t>
            </a:r>
            <a:endParaRPr lang="en-US" altLang="zh-CN" sz="1600" kern="0" dirty="0">
              <a:latin typeface="Verdana" panose="020B0604030504040204" pitchFamily="34" charset="0"/>
              <a:ea typeface="Verdana" panose="020B0604030504040204" pitchFamily="34" charset="0"/>
            </a:endParaRPr>
          </a:p>
          <a:p>
            <a:pPr lvl="1">
              <a:defRPr/>
            </a:pPr>
            <a:r>
              <a:rPr lang="en-US" altLang="zh-CN" sz="1600" kern="0" dirty="0" smtClean="0">
                <a:latin typeface="Verdana" panose="020B0604030504040204" pitchFamily="34" charset="0"/>
                <a:ea typeface="Verdana" panose="020B0604030504040204" pitchFamily="34" charset="0"/>
              </a:rPr>
              <a:t>Wireless tests are </a:t>
            </a:r>
            <a:r>
              <a:rPr lang="en-US" altLang="zh-CN" sz="1600" kern="0" dirty="0">
                <a:latin typeface="Verdana" panose="020B0604030504040204" pitchFamily="34" charset="0"/>
                <a:ea typeface="Verdana" panose="020B0604030504040204" pitchFamily="34" charset="0"/>
              </a:rPr>
              <a:t>in a public room </a:t>
            </a:r>
            <a:r>
              <a:rPr lang="en-US" altLang="zh-CN" sz="1600" kern="0" dirty="0" smtClean="0">
                <a:latin typeface="Verdana" panose="020B0604030504040204" pitchFamily="34" charset="0"/>
                <a:ea typeface="Verdana" panose="020B0604030504040204" pitchFamily="34" charset="0"/>
              </a:rPr>
              <a:t>with over </a:t>
            </a:r>
            <a:r>
              <a:rPr lang="en-US" altLang="zh-CN" sz="1600" kern="0" dirty="0">
                <a:latin typeface="Verdana" panose="020B0604030504040204" pitchFamily="34" charset="0"/>
                <a:ea typeface="Verdana" panose="020B0604030504040204" pitchFamily="34" charset="0"/>
              </a:rPr>
              <a:t>10 additional APs and over 100 wireless users at </a:t>
            </a:r>
            <a:r>
              <a:rPr lang="en-US" altLang="zh-CN" sz="1600" kern="0" dirty="0" smtClean="0">
                <a:latin typeface="Verdana" panose="020B0604030504040204" pitchFamily="34" charset="0"/>
                <a:ea typeface="Verdana" panose="020B0604030504040204" pitchFamily="34" charset="0"/>
              </a:rPr>
              <a:t>peak time</a:t>
            </a:r>
            <a:r>
              <a:rPr lang="en-US" altLang="zh-CN" sz="1600" kern="0" dirty="0">
                <a:latin typeface="Verdana" panose="020B0604030504040204" pitchFamily="34" charset="0"/>
                <a:ea typeface="Verdana" panose="020B0604030504040204" pitchFamily="34" charset="0"/>
              </a:rPr>
              <a:t>. Ping test shows that the RTT varies between 4 </a:t>
            </a:r>
            <a:r>
              <a:rPr lang="en-US" altLang="zh-CN" sz="1600" kern="0" dirty="0" smtClean="0">
                <a:latin typeface="Verdana" panose="020B0604030504040204" pitchFamily="34" charset="0"/>
                <a:ea typeface="Verdana" panose="020B0604030504040204" pitchFamily="34" charset="0"/>
              </a:rPr>
              <a:t>to 200 </a:t>
            </a:r>
            <a:r>
              <a:rPr lang="en-US" altLang="zh-CN" sz="1600" kern="0" dirty="0" err="1">
                <a:latin typeface="Verdana" panose="020B0604030504040204" pitchFamily="34" charset="0"/>
                <a:ea typeface="Verdana" panose="020B0604030504040204" pitchFamily="34" charset="0"/>
              </a:rPr>
              <a:t>ms</a:t>
            </a:r>
            <a:r>
              <a:rPr lang="en-US" altLang="zh-CN" sz="1600" kern="0" dirty="0">
                <a:latin typeface="Verdana" panose="020B0604030504040204" pitchFamily="34" charset="0"/>
                <a:ea typeface="Verdana" panose="020B0604030504040204" pitchFamily="34" charset="0"/>
              </a:rPr>
              <a:t> and slight burst losses </a:t>
            </a:r>
            <a:r>
              <a:rPr lang="en-US" altLang="zh-CN" sz="1600" kern="0" dirty="0" smtClean="0">
                <a:latin typeface="Verdana" panose="020B0604030504040204" pitchFamily="34" charset="0"/>
                <a:ea typeface="Verdana" panose="020B0604030504040204" pitchFamily="34" charset="0"/>
              </a:rPr>
              <a:t>exist</a:t>
            </a:r>
            <a:endParaRPr lang="en-US" altLang="zh-CN" sz="1600" kern="0" dirty="0">
              <a:latin typeface="Verdana" panose="020B0604030504040204" pitchFamily="34" charset="0"/>
              <a:ea typeface="Verdana" panose="020B0604030504040204" pitchFamily="34" charset="0"/>
            </a:endParaRPr>
          </a:p>
        </p:txBody>
      </p:sp>
      <p:sp>
        <p:nvSpPr>
          <p:cNvPr id="2" name="幻灯片编号占位符 1"/>
          <p:cNvSpPr>
            <a:spLocks noGrp="1"/>
          </p:cNvSpPr>
          <p:nvPr>
            <p:ph type="sldNum" sz="quarter" idx="12"/>
          </p:nvPr>
        </p:nvSpPr>
        <p:spPr/>
        <p:txBody>
          <a:bodyPr/>
          <a:lstStyle/>
          <a:p>
            <a:fld id="{3AC99A5B-5B03-425B-9284-2F10A88898BE}" type="slidenum">
              <a:rPr lang="en-US" smtClean="0"/>
              <a:t>26</a:t>
            </a:fld>
            <a:endParaRPr lang="en-US"/>
          </a:p>
        </p:txBody>
      </p:sp>
    </p:spTree>
    <p:extLst>
      <p:ext uri="{BB962C8B-B14F-4D97-AF65-F5344CB8AC3E}">
        <p14:creationId xmlns:p14="http://schemas.microsoft.com/office/powerpoint/2010/main" val="471612363"/>
      </p:ext>
    </p:extLst>
  </p:cSld>
  <p:clrMapOvr>
    <a:masterClrMapping/>
  </p:clrMapOvr>
  <mc:AlternateContent xmlns:mc="http://schemas.openxmlformats.org/markup-compatibility/2006" xmlns:p14="http://schemas.microsoft.com/office/powerpoint/2010/main">
    <mc:Choice Requires="p14">
      <p:transition p14:dur="0" advTm="320"/>
    </mc:Choice>
    <mc:Fallback xmlns="">
      <p:transition advTm="32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274638"/>
            <a:ext cx="12192000" cy="1143000"/>
          </a:xfrm>
        </p:spPr>
        <p:txBody>
          <a:bodyPr/>
          <a:lstStyle/>
          <a:p>
            <a:r>
              <a:rPr lang="en-US" altLang="zh-CN" b="1" dirty="0"/>
              <a:t>TACK-based protocol in WLAN </a:t>
            </a:r>
            <a:endParaRPr lang="zh-CN" altLang="en-US" b="1" dirty="0"/>
          </a:p>
        </p:txBody>
      </p:sp>
      <p:pic>
        <p:nvPicPr>
          <p:cNvPr id="2" name="图片 1"/>
          <p:cNvPicPr>
            <a:picLocks noChangeAspect="1"/>
          </p:cNvPicPr>
          <p:nvPr/>
        </p:nvPicPr>
        <p:blipFill>
          <a:blip r:embed="rId3"/>
          <a:stretch>
            <a:fillRect/>
          </a:stretch>
        </p:blipFill>
        <p:spPr>
          <a:xfrm>
            <a:off x="6147712" y="2924944"/>
            <a:ext cx="5544616" cy="1176005"/>
          </a:xfrm>
          <a:prstGeom prst="rect">
            <a:avLst/>
          </a:prstGeom>
        </p:spPr>
      </p:pic>
      <p:sp>
        <p:nvSpPr>
          <p:cNvPr id="6" name="矩形 5"/>
          <p:cNvSpPr/>
          <p:nvPr/>
        </p:nvSpPr>
        <p:spPr>
          <a:xfrm>
            <a:off x="5866967" y="4199745"/>
            <a:ext cx="6096000" cy="769441"/>
          </a:xfrm>
          <a:prstGeom prst="rect">
            <a:avLst/>
          </a:prstGeom>
          <a:noFill/>
          <a:ln>
            <a:noFill/>
          </a:ln>
        </p:spPr>
        <p:txBody>
          <a:bodyPr vert="horz" wrap="square" lIns="0" tIns="0" rIns="0" bIns="0" numCol="1" rtlCol="0" anchor="t" anchorCtr="0" compatLnSpc="1">
            <a:prstTxWarp prst="textNoShape">
              <a:avLst/>
            </a:prstTxWarp>
            <a:noAutofit/>
          </a:bodyPr>
          <a:lstStyle/>
          <a:p>
            <a:pPr algn="ctr"/>
            <a:r>
              <a:rPr lang="en-US" altLang="zh-CN" sz="2000" kern="0" dirty="0">
                <a:solidFill>
                  <a:srgbClr val="4F81BD"/>
                </a:solidFill>
                <a:latin typeface="Verdana" panose="020B0604030504040204" pitchFamily="34" charset="0"/>
                <a:ea typeface="Verdana" panose="020B0604030504040204" pitchFamily="34" charset="0"/>
                <a:cs typeface="Verdana" panose="020B0604030504040204" pitchFamily="34" charset="0"/>
              </a:rPr>
              <a:t>Percentage of goodput improvement of</a:t>
            </a:r>
          </a:p>
          <a:p>
            <a:pPr algn="ctr"/>
            <a:r>
              <a:rPr lang="en-US" altLang="zh-CN" sz="2000" kern="0" dirty="0">
                <a:solidFill>
                  <a:srgbClr val="4F81BD"/>
                </a:solidFill>
                <a:latin typeface="Verdana" panose="020B0604030504040204" pitchFamily="34" charset="0"/>
                <a:ea typeface="Verdana" panose="020B0604030504040204" pitchFamily="34" charset="0"/>
                <a:cs typeface="Verdana" panose="020B0604030504040204" pitchFamily="34" charset="0"/>
              </a:rPr>
              <a:t>TCP-TACK over TCP-BBR in </a:t>
            </a:r>
            <a:r>
              <a:rPr lang="en-US" altLang="zh-CN" sz="2000" kern="0" dirty="0" smtClean="0">
                <a:solidFill>
                  <a:srgbClr val="4F81BD"/>
                </a:solidFill>
                <a:latin typeface="Verdana" panose="020B0604030504040204" pitchFamily="34" charset="0"/>
                <a:ea typeface="Verdana" panose="020B0604030504040204" pitchFamily="34" charset="0"/>
                <a:cs typeface="Verdana" panose="020B0604030504040204" pitchFamily="34" charset="0"/>
              </a:rPr>
              <a:t>WLAN</a:t>
            </a:r>
            <a:endParaRPr lang="zh-CN" altLang="en-US" sz="2000" kern="0" dirty="0">
              <a:solidFill>
                <a:srgbClr val="4F81BD"/>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图片 2"/>
          <p:cNvPicPr>
            <a:picLocks noChangeAspect="1"/>
          </p:cNvPicPr>
          <p:nvPr/>
        </p:nvPicPr>
        <p:blipFill>
          <a:blip r:embed="rId4"/>
          <a:stretch>
            <a:fillRect/>
          </a:stretch>
        </p:blipFill>
        <p:spPr>
          <a:xfrm>
            <a:off x="335360" y="2132856"/>
            <a:ext cx="5289805" cy="3783437"/>
          </a:xfrm>
          <a:prstGeom prst="rect">
            <a:avLst/>
          </a:prstGeom>
        </p:spPr>
      </p:pic>
      <p:sp>
        <p:nvSpPr>
          <p:cNvPr id="4" name="幻灯片编号占位符 3"/>
          <p:cNvSpPr>
            <a:spLocks noGrp="1"/>
          </p:cNvSpPr>
          <p:nvPr>
            <p:ph type="sldNum" sz="quarter" idx="12"/>
          </p:nvPr>
        </p:nvSpPr>
        <p:spPr/>
        <p:txBody>
          <a:bodyPr/>
          <a:lstStyle/>
          <a:p>
            <a:fld id="{3AC99A5B-5B03-425B-9284-2F10A88898BE}" type="slidenum">
              <a:rPr lang="en-US" smtClean="0"/>
              <a:t>27</a:t>
            </a:fld>
            <a:endParaRPr lang="en-US"/>
          </a:p>
        </p:txBody>
      </p:sp>
    </p:spTree>
    <p:extLst>
      <p:ext uri="{BB962C8B-B14F-4D97-AF65-F5344CB8AC3E}">
        <p14:creationId xmlns:p14="http://schemas.microsoft.com/office/powerpoint/2010/main" val="1266148303"/>
      </p:ext>
    </p:extLst>
  </p:cSld>
  <p:clrMapOvr>
    <a:masterClrMapping/>
  </p:clrMapOvr>
  <mc:AlternateContent xmlns:mc="http://schemas.openxmlformats.org/markup-compatibility/2006" xmlns:p14="http://schemas.microsoft.com/office/powerpoint/2010/main">
    <mc:Choice Requires="p14">
      <p:transition p14:dur="0" advTm="528"/>
    </mc:Choice>
    <mc:Fallback xmlns="">
      <p:transition advTm="52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274638"/>
            <a:ext cx="12192000" cy="1143000"/>
          </a:xfrm>
        </p:spPr>
        <p:txBody>
          <a:bodyPr/>
          <a:lstStyle/>
          <a:p>
            <a:r>
              <a:rPr lang="en-US" altLang="zh-CN" b="1" dirty="0"/>
              <a:t>TACK-based protocol in WAN </a:t>
            </a:r>
            <a:endParaRPr lang="zh-CN" altLang="en-US" b="1" dirty="0"/>
          </a:p>
        </p:txBody>
      </p:sp>
      <p:pic>
        <p:nvPicPr>
          <p:cNvPr id="5" name="图片 4"/>
          <p:cNvPicPr>
            <a:picLocks noChangeAspect="1"/>
          </p:cNvPicPr>
          <p:nvPr/>
        </p:nvPicPr>
        <p:blipFill>
          <a:blip r:embed="rId3"/>
          <a:stretch>
            <a:fillRect/>
          </a:stretch>
        </p:blipFill>
        <p:spPr>
          <a:xfrm>
            <a:off x="2135560" y="1573040"/>
            <a:ext cx="7755358" cy="3949377"/>
          </a:xfrm>
          <a:prstGeom prst="rect">
            <a:avLst/>
          </a:prstGeom>
        </p:spPr>
      </p:pic>
      <p:sp>
        <p:nvSpPr>
          <p:cNvPr id="6" name="矩形 5"/>
          <p:cNvSpPr/>
          <p:nvPr/>
        </p:nvSpPr>
        <p:spPr>
          <a:xfrm>
            <a:off x="587073" y="5589240"/>
            <a:ext cx="10852332" cy="769441"/>
          </a:xfrm>
          <a:prstGeom prst="rect">
            <a:avLst/>
          </a:prstGeom>
          <a:noFill/>
          <a:ln>
            <a:noFill/>
          </a:ln>
        </p:spPr>
        <p:txBody>
          <a:bodyPr vert="horz" wrap="square" lIns="0" tIns="0" rIns="0" bIns="0" numCol="1" rtlCol="0" anchor="t" anchorCtr="0" compatLnSpc="1">
            <a:prstTxWarp prst="textNoShape">
              <a:avLst/>
            </a:prstTxWarp>
            <a:noAutofit/>
          </a:bodyPr>
          <a:lstStyle/>
          <a:p>
            <a:pPr algn="ctr">
              <a:spcBef>
                <a:spcPct val="20000"/>
              </a:spcBef>
            </a:pPr>
            <a:r>
              <a:rPr lang="zh-CN" altLang="en-US"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 </a:t>
            </a:r>
            <a:r>
              <a:rPr lang="zh-CN" altLang="en-US" sz="2000" kern="0" dirty="0">
                <a:solidFill>
                  <a:srgbClr val="4F81BD"/>
                </a:solidFill>
                <a:latin typeface="Verdana" panose="020B0604030504040204" pitchFamily="34" charset="0"/>
                <a:ea typeface="Verdana" panose="020B0604030504040204" pitchFamily="34" charset="0"/>
                <a:cs typeface="Verdana" panose="020B0604030504040204" pitchFamily="34" charset="0"/>
              </a:rPr>
              <a:t>Violin-plots of performance ranking </a:t>
            </a:r>
            <a:endParaRPr lang="en-US" altLang="zh-CN" sz="2000" kern="0" dirty="0">
              <a:solidFill>
                <a:srgbClr val="4F81BD"/>
              </a:solidFill>
              <a:latin typeface="Verdana" panose="020B0604030504040204" pitchFamily="34" charset="0"/>
              <a:ea typeface="Verdana" panose="020B0604030504040204" pitchFamily="34" charset="0"/>
              <a:cs typeface="Verdana" panose="020B0604030504040204" pitchFamily="34" charset="0"/>
            </a:endParaRPr>
          </a:p>
          <a:p>
            <a:pPr algn="ctr">
              <a:spcBef>
                <a:spcPct val="20000"/>
              </a:spcBef>
            </a:pPr>
            <a:r>
              <a:rPr lang="zh-CN" altLang="en-US" sz="2000" kern="0" dirty="0">
                <a:solidFill>
                  <a:schemeClr val="bg1">
                    <a:lumMod val="65000"/>
                  </a:schemeClr>
                </a:solidFill>
                <a:ea typeface="Verdana" panose="020B0604030504040204" pitchFamily="34" charset="0"/>
                <a:cs typeface="Verdana" panose="020B0604030504040204" pitchFamily="34" charset="0"/>
              </a:rPr>
              <a:t>(Results are from data traces during 200 </a:t>
            </a:r>
            <a:r>
              <a:rPr lang="zh-CN" altLang="en-US" sz="2000" kern="0" dirty="0" smtClean="0">
                <a:solidFill>
                  <a:schemeClr val="bg1">
                    <a:lumMod val="65000"/>
                  </a:schemeClr>
                </a:solidFill>
                <a:ea typeface="Verdana" panose="020B0604030504040204" pitchFamily="34" charset="0"/>
                <a:cs typeface="Verdana" panose="020B0604030504040204" pitchFamily="34" charset="0"/>
              </a:rPr>
              <a:t>days</a:t>
            </a:r>
            <a:r>
              <a:rPr lang="en-US" altLang="zh-CN" sz="2000" kern="0" dirty="0" smtClean="0">
                <a:solidFill>
                  <a:schemeClr val="bg1">
                    <a:lumMod val="65000"/>
                  </a:schemeClr>
                </a:solidFill>
                <a:ea typeface="Verdana" panose="020B0604030504040204" pitchFamily="34" charset="0"/>
                <a:cs typeface="Verdana" panose="020B0604030504040204" pitchFamily="34" charset="0"/>
              </a:rPr>
              <a:t>: </a:t>
            </a:r>
            <a:r>
              <a:rPr lang="en-US" altLang="zh-CN" sz="2000" dirty="0">
                <a:solidFill>
                  <a:schemeClr val="bg1">
                    <a:lumMod val="65000"/>
                  </a:schemeClr>
                </a:solidFill>
              </a:rPr>
              <a:t>https://</a:t>
            </a:r>
            <a:r>
              <a:rPr lang="en-US" altLang="zh-CN" sz="2000" dirty="0" smtClean="0">
                <a:solidFill>
                  <a:schemeClr val="bg1">
                    <a:lumMod val="65000"/>
                  </a:schemeClr>
                </a:solidFill>
              </a:rPr>
              <a:t>pantheon.stanford.edu/summary</a:t>
            </a:r>
            <a:r>
              <a:rPr lang="zh-CN" altLang="en-US" sz="2000" kern="0" dirty="0" smtClean="0">
                <a:solidFill>
                  <a:schemeClr val="bg1">
                    <a:lumMod val="65000"/>
                  </a:schemeClr>
                </a:solidFill>
                <a:ea typeface="Verdana" panose="020B0604030504040204" pitchFamily="34" charset="0"/>
                <a:cs typeface="Verdana" panose="020B0604030504040204" pitchFamily="34" charset="0"/>
              </a:rPr>
              <a:t>)</a:t>
            </a:r>
            <a:endParaRPr lang="zh-CN" altLang="en-US" sz="2000" kern="0" dirty="0">
              <a:solidFill>
                <a:schemeClr val="bg1">
                  <a:lumMod val="65000"/>
                </a:schemeClr>
              </a:solidFill>
              <a:ea typeface="Verdana" panose="020B0604030504040204" pitchFamily="34" charset="0"/>
              <a:cs typeface="Verdana" panose="020B0604030504040204" pitchFamily="34" charset="0"/>
            </a:endParaRPr>
          </a:p>
        </p:txBody>
      </p:sp>
      <p:sp>
        <p:nvSpPr>
          <p:cNvPr id="7" name="圆角矩形 6"/>
          <p:cNvSpPr/>
          <p:nvPr/>
        </p:nvSpPr>
        <p:spPr>
          <a:xfrm>
            <a:off x="3791744" y="4293096"/>
            <a:ext cx="432048" cy="1080120"/>
          </a:xfrm>
          <a:prstGeom prst="round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3AC99A5B-5B03-425B-9284-2F10A88898BE}" type="slidenum">
              <a:rPr lang="en-US" smtClean="0"/>
              <a:t>28</a:t>
            </a:fld>
            <a:endParaRPr lang="en-US"/>
          </a:p>
        </p:txBody>
      </p:sp>
    </p:spTree>
    <p:extLst>
      <p:ext uri="{BB962C8B-B14F-4D97-AF65-F5344CB8AC3E}">
        <p14:creationId xmlns:p14="http://schemas.microsoft.com/office/powerpoint/2010/main" val="564224634"/>
      </p:ext>
    </p:extLst>
  </p:cSld>
  <p:clrMapOvr>
    <a:masterClrMapping/>
  </p:clrMapOvr>
  <mc:AlternateContent xmlns:mc="http://schemas.openxmlformats.org/markup-compatibility/2006" xmlns:p14="http://schemas.microsoft.com/office/powerpoint/2010/main">
    <mc:Choice Requires="p14">
      <p:transition p14:dur="0" advTm="463"/>
    </mc:Choice>
    <mc:Fallback xmlns="">
      <p:transition advTm="46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标题 1"/>
          <p:cNvSpPr>
            <a:spLocks noGrp="1"/>
          </p:cNvSpPr>
          <p:nvPr>
            <p:ph type="title"/>
          </p:nvPr>
        </p:nvSpPr>
        <p:spPr/>
        <p:txBody>
          <a:bodyPr/>
          <a:lstStyle/>
          <a:p>
            <a:r>
              <a:rPr lang="en-US" altLang="zh-CN" b="1" dirty="0" smtClean="0"/>
              <a:t>Key Takeaways</a:t>
            </a:r>
            <a:endParaRPr lang="zh-CN" altLang="en-US" b="1" dirty="0"/>
          </a:p>
        </p:txBody>
      </p:sp>
      <p:sp>
        <p:nvSpPr>
          <p:cNvPr id="1048587" name="内容占位符 3"/>
          <p:cNvSpPr>
            <a:spLocks noGrp="1"/>
          </p:cNvSpPr>
          <p:nvPr>
            <p:ph idx="1"/>
          </p:nvPr>
        </p:nvSpPr>
        <p:spPr>
          <a:xfrm>
            <a:off x="767408" y="1727805"/>
            <a:ext cx="9721080" cy="3954224"/>
          </a:xfrm>
          <a:prstGeom prst="rect">
            <a:avLst/>
          </a:prstGeom>
        </p:spPr>
        <p:txBody>
          <a:bodyPr wrap="square">
            <a:spAutoFit/>
          </a:bodyPr>
          <a:lstStyle/>
          <a:p>
            <a:pPr algn="just">
              <a:lnSpc>
                <a:spcPct val="150000"/>
              </a:lnSpc>
              <a:spcBef>
                <a:spcPts val="600"/>
              </a:spcBef>
            </a:pPr>
            <a:r>
              <a:rPr lang="en-US" altLang="x-none" sz="2000" dirty="0" smtClean="0"/>
              <a:t>WLAN </a:t>
            </a:r>
            <a:r>
              <a:rPr lang="en-US" altLang="x-none" sz="2000" dirty="0"/>
              <a:t>transport can be improved on the transport layer by </a:t>
            </a:r>
            <a:r>
              <a:rPr lang="en-US" altLang="x-none" sz="2000" b="1" dirty="0"/>
              <a:t>reducing the ACK frequency </a:t>
            </a:r>
            <a:r>
              <a:rPr lang="en-US" altLang="x-none" sz="2000" b="1" dirty="0" smtClean="0"/>
              <a:t>required</a:t>
            </a:r>
            <a:endParaRPr lang="en-US" altLang="x-none" sz="2000" b="1" dirty="0"/>
          </a:p>
          <a:p>
            <a:pPr algn="just">
              <a:lnSpc>
                <a:spcPct val="150000"/>
              </a:lnSpc>
              <a:spcBef>
                <a:spcPts val="600"/>
              </a:spcBef>
            </a:pPr>
            <a:r>
              <a:rPr lang="en-US" altLang="x-none" sz="2000" b="1" dirty="0"/>
              <a:t>Ideally</a:t>
            </a:r>
            <a:r>
              <a:rPr lang="en-US" altLang="x-none" sz="2000" dirty="0"/>
              <a:t>, TACK improves </a:t>
            </a:r>
            <a:r>
              <a:rPr lang="en-US" altLang="x-none" sz="2000" dirty="0" smtClean="0"/>
              <a:t>goodput due to significantly reducing </a:t>
            </a:r>
            <a:r>
              <a:rPr lang="en-US" altLang="x-none" sz="2000" dirty="0"/>
              <a:t>ACK </a:t>
            </a:r>
            <a:r>
              <a:rPr lang="en-US" altLang="x-none" sz="2000" dirty="0" smtClean="0"/>
              <a:t>frequency</a:t>
            </a:r>
            <a:endParaRPr lang="en-US" altLang="x-none" sz="2000" dirty="0"/>
          </a:p>
          <a:p>
            <a:pPr algn="just">
              <a:lnSpc>
                <a:spcPct val="150000"/>
              </a:lnSpc>
              <a:spcBef>
                <a:spcPts val="600"/>
              </a:spcBef>
            </a:pPr>
            <a:r>
              <a:rPr lang="en-US" altLang="x-none" sz="2000" b="1" dirty="0" smtClean="0"/>
              <a:t>Actually</a:t>
            </a:r>
            <a:r>
              <a:rPr lang="en-US" altLang="x-none" sz="2000" dirty="0" smtClean="0"/>
              <a:t>, </a:t>
            </a:r>
            <a:r>
              <a:rPr lang="en-US" altLang="x-none" sz="2000" dirty="0"/>
              <a:t>independently applying TACK hurts TCP performance</a:t>
            </a:r>
          </a:p>
          <a:p>
            <a:pPr algn="just">
              <a:lnSpc>
                <a:spcPct val="150000"/>
              </a:lnSpc>
              <a:spcBef>
                <a:spcPts val="600"/>
              </a:spcBef>
            </a:pPr>
            <a:r>
              <a:rPr lang="en-US" altLang="x-none" sz="2000" b="1" dirty="0" smtClean="0"/>
              <a:t>Advanced TACK-based protocol </a:t>
            </a:r>
            <a:r>
              <a:rPr lang="en-US" altLang="x-none" sz="2000" dirty="0" smtClean="0"/>
              <a:t>provides </a:t>
            </a:r>
            <a:r>
              <a:rPr lang="en-US" altLang="x-none" sz="2000" dirty="0"/>
              <a:t>a good replacement of legacy TCP to compensate for scenarios where the acknowledgement overhead is </a:t>
            </a:r>
            <a:r>
              <a:rPr lang="en-US" altLang="x-none" sz="2000" dirty="0" smtClean="0"/>
              <a:t>non-negligible</a:t>
            </a:r>
            <a:endParaRPr lang="en-US" altLang="x-none" sz="2000" dirty="0"/>
          </a:p>
        </p:txBody>
      </p:sp>
      <p:sp>
        <p:nvSpPr>
          <p:cNvPr id="2" name="幻灯片编号占位符 1"/>
          <p:cNvSpPr>
            <a:spLocks noGrp="1"/>
          </p:cNvSpPr>
          <p:nvPr>
            <p:ph type="sldNum" sz="quarter" idx="12"/>
          </p:nvPr>
        </p:nvSpPr>
        <p:spPr/>
        <p:txBody>
          <a:bodyPr/>
          <a:lstStyle/>
          <a:p>
            <a:fld id="{3AC99A5B-5B03-425B-9284-2F10A88898BE}" type="slidenum">
              <a:rPr lang="en-US" smtClean="0"/>
              <a:t>29</a:t>
            </a:fld>
            <a:endParaRPr lang="en-US"/>
          </a:p>
        </p:txBody>
      </p:sp>
    </p:spTree>
    <p:custDataLst>
      <p:tags r:id="rId1"/>
    </p:custDataLst>
    <p:extLst>
      <p:ext uri="{BB962C8B-B14F-4D97-AF65-F5344CB8AC3E}">
        <p14:creationId xmlns:p14="http://schemas.microsoft.com/office/powerpoint/2010/main" val="1954054167"/>
      </p:ext>
    </p:extLst>
  </p:cSld>
  <p:clrMapOvr>
    <a:masterClrMapping/>
  </p:clrMapOvr>
  <mc:AlternateContent xmlns:mc="http://schemas.openxmlformats.org/markup-compatibility/2006" xmlns:p14="http://schemas.microsoft.com/office/powerpoint/2010/main">
    <mc:Choice Requires="p14">
      <p:transition p14:dur="0" advTm="1568"/>
    </mc:Choice>
    <mc:Fallback xmlns="">
      <p:transition advTm="15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标题 1"/>
          <p:cNvSpPr>
            <a:spLocks noGrp="1"/>
          </p:cNvSpPr>
          <p:nvPr>
            <p:ph type="title"/>
          </p:nvPr>
        </p:nvSpPr>
        <p:spPr>
          <a:xfrm>
            <a:off x="19744" y="274638"/>
            <a:ext cx="12172256" cy="1143000"/>
          </a:xfrm>
        </p:spPr>
        <p:txBody>
          <a:bodyPr>
            <a:normAutofit/>
          </a:bodyPr>
          <a:lstStyle/>
          <a:p>
            <a:r>
              <a:rPr lang="en-US" altLang="zh-CN" b="1" dirty="0" smtClean="0"/>
              <a:t>TCP ACKs cause internal interference</a:t>
            </a:r>
            <a:endParaRPr lang="zh-CN" altLang="en-US" b="1" dirty="0"/>
          </a:p>
        </p:txBody>
      </p:sp>
      <p:sp>
        <p:nvSpPr>
          <p:cNvPr id="30" name="矩形 29"/>
          <p:cNvSpPr/>
          <p:nvPr/>
        </p:nvSpPr>
        <p:spPr>
          <a:xfrm>
            <a:off x="1120654" y="5661248"/>
            <a:ext cx="10087914" cy="523220"/>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kern="0" dirty="0">
                <a:latin typeface="Verdana" panose="020B0604030504040204" pitchFamily="34" charset="0"/>
                <a:ea typeface="Verdana" panose="020B0604030504040204" pitchFamily="34" charset="0"/>
              </a:rPr>
              <a:t>External Interference</a:t>
            </a:r>
            <a:r>
              <a:rPr lang="zh-CN" altLang="en-US" sz="1400" kern="0" dirty="0" smtClean="0">
                <a:latin typeface="Verdana" panose="020B0604030504040204" pitchFamily="34" charset="0"/>
                <a:ea typeface="微软雅黑" panose="020B0503020204020204" pitchFamily="34" charset="-122"/>
              </a:rPr>
              <a:t>：</a:t>
            </a:r>
            <a:r>
              <a:rPr lang="en-US" altLang="zh-CN" sz="1400" kern="0" dirty="0">
                <a:latin typeface="Verdana" panose="020B0604030504040204" pitchFamily="34" charset="0"/>
                <a:ea typeface="Verdana" panose="020B0604030504040204" pitchFamily="34" charset="0"/>
              </a:rPr>
              <a:t>B</a:t>
            </a:r>
            <a:r>
              <a:rPr lang="en-US" altLang="zh-CN" sz="1400" kern="0" dirty="0" smtClean="0">
                <a:latin typeface="Verdana" panose="020B0604030504040204" pitchFamily="34" charset="0"/>
                <a:ea typeface="Verdana" panose="020B0604030504040204" pitchFamily="34" charset="0"/>
              </a:rPr>
              <a:t>etween wireless devices on the same channel</a:t>
            </a:r>
          </a:p>
          <a:p>
            <a:r>
              <a:rPr lang="en-US" altLang="zh-CN" sz="1400" b="1" kern="0" dirty="0" smtClean="0">
                <a:latin typeface="Verdana" panose="020B0604030504040204" pitchFamily="34" charset="0"/>
                <a:ea typeface="Verdana" panose="020B0604030504040204" pitchFamily="34" charset="0"/>
              </a:rPr>
              <a:t>Internal Interference</a:t>
            </a:r>
            <a:r>
              <a:rPr lang="zh-CN" altLang="en-US" sz="1400" b="1" kern="0" dirty="0" smtClean="0">
                <a:latin typeface="Verdana" panose="020B0604030504040204" pitchFamily="34" charset="0"/>
                <a:ea typeface="微软雅黑" panose="020B0503020204020204" pitchFamily="34" charset="-122"/>
              </a:rPr>
              <a:t>：</a:t>
            </a:r>
            <a:r>
              <a:rPr lang="en-US" altLang="zh-CN" sz="1400" b="1" kern="0" dirty="0">
                <a:latin typeface="Verdana" panose="020B0604030504040204" pitchFamily="34" charset="0"/>
                <a:ea typeface="Verdana" panose="020B0604030504040204" pitchFamily="34" charset="0"/>
              </a:rPr>
              <a:t> </a:t>
            </a:r>
            <a:r>
              <a:rPr lang="en-US" altLang="zh-CN" sz="1400" b="1" kern="0" dirty="0" smtClean="0">
                <a:latin typeface="Verdana" panose="020B0604030504040204" pitchFamily="34" charset="0"/>
                <a:ea typeface="Verdana" panose="020B0604030504040204" pitchFamily="34" charset="0"/>
              </a:rPr>
              <a:t>Between data packets and ACKs in the same connection</a:t>
            </a:r>
            <a:endParaRPr lang="en-US" sz="1400" b="1" kern="0" dirty="0">
              <a:latin typeface="Verdana" panose="020B0604030504040204" pitchFamily="34" charset="0"/>
              <a:ea typeface="Verdana" panose="020B0604030504040204" pitchFamily="34" charset="0"/>
            </a:endParaRPr>
          </a:p>
        </p:txBody>
      </p:sp>
      <p:grpSp>
        <p:nvGrpSpPr>
          <p:cNvPr id="31" name="组合 30"/>
          <p:cNvGrpSpPr/>
          <p:nvPr/>
        </p:nvGrpSpPr>
        <p:grpSpPr>
          <a:xfrm>
            <a:off x="1120654" y="1484784"/>
            <a:ext cx="9249846" cy="4074847"/>
            <a:chOff x="-249745" y="1365895"/>
            <a:chExt cx="7541589" cy="3105687"/>
          </a:xfrm>
        </p:grpSpPr>
        <p:sp>
          <p:nvSpPr>
            <p:cNvPr id="32" name="椭圆 31"/>
            <p:cNvSpPr/>
            <p:nvPr/>
          </p:nvSpPr>
          <p:spPr bwMode="auto">
            <a:xfrm>
              <a:off x="360480" y="2394983"/>
              <a:ext cx="2166959" cy="2076599"/>
            </a:xfrm>
            <a:prstGeom prst="ellipse">
              <a:avLst/>
            </a:prstGeom>
            <a:gradFill flip="none" rotWithShape="1">
              <a:gsLst>
                <a:gs pos="0">
                  <a:srgbClr val="FFC000"/>
                </a:gs>
                <a:gs pos="75000">
                  <a:schemeClr val="bg1">
                    <a:lumMod val="95000"/>
                  </a:schemeClr>
                </a:gs>
              </a:gsLst>
              <a:path path="circle">
                <a:fillToRect l="50000" t="50000" r="50000" b="50000"/>
              </a:path>
              <a:tileRect/>
            </a:gradFill>
            <a:ln w="9525">
              <a:noFill/>
              <a:miter lim="800000"/>
              <a:headEnd/>
              <a:tailEnd/>
            </a:ln>
            <a:effectLst>
              <a:softEdge rad="127000"/>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84225" eaLnBrk="0" hangingPunct="0">
                <a:buClr>
                  <a:srgbClr val="CC9900"/>
                </a:buClr>
                <a:buFont typeface="Wingdings" pitchFamily="2" charset="2"/>
                <a:buChar char="n"/>
              </a:pPr>
              <a:endParaRPr lang="zh-CN" altLang="en-US" smtClean="0">
                <a:solidFill>
                  <a:srgbClr val="000000"/>
                </a:solidFill>
                <a:latin typeface="Verdana" panose="020B0604030504040204" pitchFamily="34" charset="0"/>
                <a:ea typeface="微软雅黑" pitchFamily="34" charset="-122"/>
              </a:endParaRPr>
            </a:p>
          </p:txBody>
        </p:sp>
        <p:grpSp>
          <p:nvGrpSpPr>
            <p:cNvPr id="33" name="组合 32"/>
            <p:cNvGrpSpPr/>
            <p:nvPr/>
          </p:nvGrpSpPr>
          <p:grpSpPr>
            <a:xfrm>
              <a:off x="875751" y="1365895"/>
              <a:ext cx="2002087" cy="1815913"/>
              <a:chOff x="4457799" y="1231901"/>
              <a:chExt cx="2002087" cy="1815913"/>
            </a:xfrm>
          </p:grpSpPr>
          <p:sp>
            <p:nvSpPr>
              <p:cNvPr id="69" name="椭圆 68"/>
              <p:cNvSpPr/>
              <p:nvPr/>
            </p:nvSpPr>
            <p:spPr bwMode="auto">
              <a:xfrm>
                <a:off x="4457799" y="1231901"/>
                <a:ext cx="2002087" cy="1815913"/>
              </a:xfrm>
              <a:prstGeom prst="ellipse">
                <a:avLst/>
              </a:prstGeom>
              <a:gradFill flip="none" rotWithShape="1">
                <a:gsLst>
                  <a:gs pos="0">
                    <a:srgbClr val="00B0F0"/>
                  </a:gs>
                  <a:gs pos="54000">
                    <a:srgbClr val="92D050"/>
                  </a:gs>
                  <a:gs pos="83000">
                    <a:schemeClr val="bg1">
                      <a:lumMod val="95000"/>
                    </a:schemeClr>
                  </a:gs>
                </a:gsLst>
                <a:path path="shape">
                  <a:fillToRect l="50000" t="50000" r="50000" b="50000"/>
                </a:path>
                <a:tileRect/>
              </a:gradFill>
              <a:ln w="9525">
                <a:noFill/>
                <a:miter lim="800000"/>
                <a:headEnd/>
                <a:tailEnd/>
              </a:ln>
              <a:effectLst>
                <a:softEdge rad="63500"/>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84225" eaLnBrk="0" hangingPunct="0">
                  <a:buClr>
                    <a:srgbClr val="CC9900"/>
                  </a:buClr>
                  <a:buFont typeface="Wingdings" pitchFamily="2" charset="2"/>
                  <a:buChar char="n"/>
                </a:pPr>
                <a:endParaRPr lang="zh-CN" altLang="en-US" dirty="0" smtClean="0">
                  <a:solidFill>
                    <a:srgbClr val="000000"/>
                  </a:solidFill>
                  <a:latin typeface="Verdana" panose="020B0604030504040204" pitchFamily="34" charset="0"/>
                  <a:ea typeface="微软雅黑" pitchFamily="34" charset="-122"/>
                </a:endParaRPr>
              </a:p>
            </p:txBody>
          </p:sp>
          <p:grpSp>
            <p:nvGrpSpPr>
              <p:cNvPr id="70" name="组合 647"/>
              <p:cNvGrpSpPr>
                <a:grpSpLocks noChangeAspect="1"/>
              </p:cNvGrpSpPr>
              <p:nvPr/>
            </p:nvGrpSpPr>
            <p:grpSpPr>
              <a:xfrm>
                <a:off x="5321809" y="1913762"/>
                <a:ext cx="256669" cy="466692"/>
                <a:chOff x="11514138" y="5227638"/>
                <a:chExt cx="354013" cy="592138"/>
              </a:xfrm>
              <a:solidFill>
                <a:schemeClr val="tx1">
                  <a:lumMod val="50000"/>
                  <a:lumOff val="50000"/>
                </a:schemeClr>
              </a:solidFill>
            </p:grpSpPr>
            <p:sp>
              <p:nvSpPr>
                <p:cNvPr id="71" name="Freeform 954"/>
                <p:cNvSpPr>
                  <a:spLocks/>
                </p:cNvSpPr>
                <p:nvPr/>
              </p:nvSpPr>
              <p:spPr bwMode="auto">
                <a:xfrm>
                  <a:off x="11514138" y="5227638"/>
                  <a:ext cx="354013" cy="592138"/>
                </a:xfrm>
                <a:custGeom>
                  <a:avLst/>
                  <a:gdLst/>
                  <a:ahLst/>
                  <a:cxnLst>
                    <a:cxn ang="0">
                      <a:pos x="196" y="326"/>
                    </a:cxn>
                    <a:cxn ang="0">
                      <a:pos x="196" y="334"/>
                    </a:cxn>
                    <a:cxn ang="0">
                      <a:pos x="184" y="345"/>
                    </a:cxn>
                    <a:cxn ang="0">
                      <a:pos x="47" y="347"/>
                    </a:cxn>
                    <a:cxn ang="0">
                      <a:pos x="39" y="345"/>
                    </a:cxn>
                    <a:cxn ang="0">
                      <a:pos x="29" y="334"/>
                    </a:cxn>
                    <a:cxn ang="0">
                      <a:pos x="27" y="47"/>
                    </a:cxn>
                    <a:cxn ang="0">
                      <a:pos x="29" y="39"/>
                    </a:cxn>
                    <a:cxn ang="0">
                      <a:pos x="39" y="29"/>
                    </a:cxn>
                    <a:cxn ang="0">
                      <a:pos x="176" y="27"/>
                    </a:cxn>
                    <a:cxn ang="0">
                      <a:pos x="184" y="29"/>
                    </a:cxn>
                    <a:cxn ang="0">
                      <a:pos x="196" y="39"/>
                    </a:cxn>
                    <a:cxn ang="0">
                      <a:pos x="196" y="326"/>
                    </a:cxn>
                    <a:cxn ang="0">
                      <a:pos x="223" y="326"/>
                    </a:cxn>
                    <a:cxn ang="0">
                      <a:pos x="223" y="47"/>
                    </a:cxn>
                    <a:cxn ang="0">
                      <a:pos x="218" y="29"/>
                    </a:cxn>
                    <a:cxn ang="0">
                      <a:pos x="208" y="14"/>
                    </a:cxn>
                    <a:cxn ang="0">
                      <a:pos x="194" y="4"/>
                    </a:cxn>
                    <a:cxn ang="0">
                      <a:pos x="176" y="0"/>
                    </a:cxn>
                    <a:cxn ang="0">
                      <a:pos x="47" y="0"/>
                    </a:cxn>
                    <a:cxn ang="0">
                      <a:pos x="29" y="4"/>
                    </a:cxn>
                    <a:cxn ang="0">
                      <a:pos x="15" y="14"/>
                    </a:cxn>
                    <a:cxn ang="0">
                      <a:pos x="4" y="29"/>
                    </a:cxn>
                    <a:cxn ang="0">
                      <a:pos x="0" y="47"/>
                    </a:cxn>
                    <a:cxn ang="0">
                      <a:pos x="0" y="326"/>
                    </a:cxn>
                    <a:cxn ang="0">
                      <a:pos x="4" y="345"/>
                    </a:cxn>
                    <a:cxn ang="0">
                      <a:pos x="15" y="359"/>
                    </a:cxn>
                    <a:cxn ang="0">
                      <a:pos x="29" y="369"/>
                    </a:cxn>
                    <a:cxn ang="0">
                      <a:pos x="47" y="373"/>
                    </a:cxn>
                    <a:cxn ang="0">
                      <a:pos x="176" y="373"/>
                    </a:cxn>
                    <a:cxn ang="0">
                      <a:pos x="194" y="369"/>
                    </a:cxn>
                    <a:cxn ang="0">
                      <a:pos x="208" y="359"/>
                    </a:cxn>
                    <a:cxn ang="0">
                      <a:pos x="218" y="345"/>
                    </a:cxn>
                    <a:cxn ang="0">
                      <a:pos x="223" y="326"/>
                    </a:cxn>
                  </a:cxnLst>
                  <a:rect l="0" t="0" r="r" b="b"/>
                  <a:pathLst>
                    <a:path w="223" h="373">
                      <a:moveTo>
                        <a:pt x="210" y="326"/>
                      </a:moveTo>
                      <a:lnTo>
                        <a:pt x="196" y="326"/>
                      </a:lnTo>
                      <a:lnTo>
                        <a:pt x="196" y="326"/>
                      </a:lnTo>
                      <a:lnTo>
                        <a:pt x="196" y="334"/>
                      </a:lnTo>
                      <a:lnTo>
                        <a:pt x="190" y="340"/>
                      </a:lnTo>
                      <a:lnTo>
                        <a:pt x="184" y="345"/>
                      </a:lnTo>
                      <a:lnTo>
                        <a:pt x="176" y="347"/>
                      </a:lnTo>
                      <a:lnTo>
                        <a:pt x="47" y="347"/>
                      </a:lnTo>
                      <a:lnTo>
                        <a:pt x="47" y="347"/>
                      </a:lnTo>
                      <a:lnTo>
                        <a:pt x="39" y="345"/>
                      </a:lnTo>
                      <a:lnTo>
                        <a:pt x="33" y="340"/>
                      </a:lnTo>
                      <a:lnTo>
                        <a:pt x="29" y="334"/>
                      </a:lnTo>
                      <a:lnTo>
                        <a:pt x="27" y="326"/>
                      </a:lnTo>
                      <a:lnTo>
                        <a:pt x="27" y="47"/>
                      </a:lnTo>
                      <a:lnTo>
                        <a:pt x="27" y="47"/>
                      </a:lnTo>
                      <a:lnTo>
                        <a:pt x="29" y="39"/>
                      </a:lnTo>
                      <a:lnTo>
                        <a:pt x="33" y="33"/>
                      </a:lnTo>
                      <a:lnTo>
                        <a:pt x="39" y="29"/>
                      </a:lnTo>
                      <a:lnTo>
                        <a:pt x="47" y="27"/>
                      </a:lnTo>
                      <a:lnTo>
                        <a:pt x="176" y="27"/>
                      </a:lnTo>
                      <a:lnTo>
                        <a:pt x="176" y="27"/>
                      </a:lnTo>
                      <a:lnTo>
                        <a:pt x="184" y="29"/>
                      </a:lnTo>
                      <a:lnTo>
                        <a:pt x="190" y="33"/>
                      </a:lnTo>
                      <a:lnTo>
                        <a:pt x="196" y="39"/>
                      </a:lnTo>
                      <a:lnTo>
                        <a:pt x="196" y="47"/>
                      </a:lnTo>
                      <a:lnTo>
                        <a:pt x="196" y="326"/>
                      </a:lnTo>
                      <a:lnTo>
                        <a:pt x="210" y="326"/>
                      </a:lnTo>
                      <a:lnTo>
                        <a:pt x="223" y="326"/>
                      </a:lnTo>
                      <a:lnTo>
                        <a:pt x="223" y="47"/>
                      </a:lnTo>
                      <a:lnTo>
                        <a:pt x="223" y="47"/>
                      </a:lnTo>
                      <a:lnTo>
                        <a:pt x="223" y="39"/>
                      </a:lnTo>
                      <a:lnTo>
                        <a:pt x="218" y="29"/>
                      </a:lnTo>
                      <a:lnTo>
                        <a:pt x="214" y="20"/>
                      </a:lnTo>
                      <a:lnTo>
                        <a:pt x="208" y="14"/>
                      </a:lnTo>
                      <a:lnTo>
                        <a:pt x="202" y="8"/>
                      </a:lnTo>
                      <a:lnTo>
                        <a:pt x="194" y="4"/>
                      </a:lnTo>
                      <a:lnTo>
                        <a:pt x="186" y="2"/>
                      </a:lnTo>
                      <a:lnTo>
                        <a:pt x="176" y="0"/>
                      </a:lnTo>
                      <a:lnTo>
                        <a:pt x="47" y="0"/>
                      </a:lnTo>
                      <a:lnTo>
                        <a:pt x="47" y="0"/>
                      </a:lnTo>
                      <a:lnTo>
                        <a:pt x="39" y="2"/>
                      </a:lnTo>
                      <a:lnTo>
                        <a:pt x="29" y="4"/>
                      </a:lnTo>
                      <a:lnTo>
                        <a:pt x="23" y="8"/>
                      </a:lnTo>
                      <a:lnTo>
                        <a:pt x="15" y="14"/>
                      </a:lnTo>
                      <a:lnTo>
                        <a:pt x="8" y="20"/>
                      </a:lnTo>
                      <a:lnTo>
                        <a:pt x="4" y="29"/>
                      </a:lnTo>
                      <a:lnTo>
                        <a:pt x="2" y="39"/>
                      </a:lnTo>
                      <a:lnTo>
                        <a:pt x="0" y="47"/>
                      </a:lnTo>
                      <a:lnTo>
                        <a:pt x="0" y="326"/>
                      </a:lnTo>
                      <a:lnTo>
                        <a:pt x="0" y="326"/>
                      </a:lnTo>
                      <a:lnTo>
                        <a:pt x="2" y="334"/>
                      </a:lnTo>
                      <a:lnTo>
                        <a:pt x="4" y="345"/>
                      </a:lnTo>
                      <a:lnTo>
                        <a:pt x="8" y="353"/>
                      </a:lnTo>
                      <a:lnTo>
                        <a:pt x="15" y="359"/>
                      </a:lnTo>
                      <a:lnTo>
                        <a:pt x="23" y="365"/>
                      </a:lnTo>
                      <a:lnTo>
                        <a:pt x="29" y="369"/>
                      </a:lnTo>
                      <a:lnTo>
                        <a:pt x="39" y="371"/>
                      </a:lnTo>
                      <a:lnTo>
                        <a:pt x="47" y="373"/>
                      </a:lnTo>
                      <a:lnTo>
                        <a:pt x="176" y="373"/>
                      </a:lnTo>
                      <a:lnTo>
                        <a:pt x="176" y="373"/>
                      </a:lnTo>
                      <a:lnTo>
                        <a:pt x="186" y="371"/>
                      </a:lnTo>
                      <a:lnTo>
                        <a:pt x="194" y="369"/>
                      </a:lnTo>
                      <a:lnTo>
                        <a:pt x="202" y="365"/>
                      </a:lnTo>
                      <a:lnTo>
                        <a:pt x="208" y="359"/>
                      </a:lnTo>
                      <a:lnTo>
                        <a:pt x="214" y="353"/>
                      </a:lnTo>
                      <a:lnTo>
                        <a:pt x="218" y="345"/>
                      </a:lnTo>
                      <a:lnTo>
                        <a:pt x="223" y="334"/>
                      </a:lnTo>
                      <a:lnTo>
                        <a:pt x="223" y="326"/>
                      </a:lnTo>
                      <a:lnTo>
                        <a:pt x="210" y="3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72" name="Rectangle 955"/>
                <p:cNvSpPr>
                  <a:spLocks noChangeArrowheads="1"/>
                </p:cNvSpPr>
                <p:nvPr/>
              </p:nvSpPr>
              <p:spPr bwMode="auto">
                <a:xfrm>
                  <a:off x="11582400" y="5354638"/>
                  <a:ext cx="220663" cy="3254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73" name="Freeform 956"/>
                <p:cNvSpPr>
                  <a:spLocks/>
                </p:cNvSpPr>
                <p:nvPr/>
              </p:nvSpPr>
              <p:spPr bwMode="auto">
                <a:xfrm>
                  <a:off x="11660188" y="5302251"/>
                  <a:ext cx="65088" cy="15875"/>
                </a:xfrm>
                <a:custGeom>
                  <a:avLst/>
                  <a:gdLst/>
                  <a:ahLst/>
                  <a:cxnLst>
                    <a:cxn ang="0">
                      <a:pos x="0" y="6"/>
                    </a:cxn>
                    <a:cxn ang="0">
                      <a:pos x="0" y="6"/>
                    </a:cxn>
                    <a:cxn ang="0">
                      <a:pos x="0" y="2"/>
                    </a:cxn>
                    <a:cxn ang="0">
                      <a:pos x="4" y="0"/>
                    </a:cxn>
                    <a:cxn ang="0">
                      <a:pos x="35" y="0"/>
                    </a:cxn>
                    <a:cxn ang="0">
                      <a:pos x="35" y="0"/>
                    </a:cxn>
                    <a:cxn ang="0">
                      <a:pos x="39" y="2"/>
                    </a:cxn>
                    <a:cxn ang="0">
                      <a:pos x="41" y="6"/>
                    </a:cxn>
                    <a:cxn ang="0">
                      <a:pos x="41" y="6"/>
                    </a:cxn>
                    <a:cxn ang="0">
                      <a:pos x="39" y="8"/>
                    </a:cxn>
                    <a:cxn ang="0">
                      <a:pos x="35" y="10"/>
                    </a:cxn>
                    <a:cxn ang="0">
                      <a:pos x="4" y="10"/>
                    </a:cxn>
                    <a:cxn ang="0">
                      <a:pos x="4" y="10"/>
                    </a:cxn>
                    <a:cxn ang="0">
                      <a:pos x="0" y="8"/>
                    </a:cxn>
                    <a:cxn ang="0">
                      <a:pos x="0" y="6"/>
                    </a:cxn>
                    <a:cxn ang="0">
                      <a:pos x="0" y="6"/>
                    </a:cxn>
                  </a:cxnLst>
                  <a:rect l="0" t="0" r="r" b="b"/>
                  <a:pathLst>
                    <a:path w="41" h="10">
                      <a:moveTo>
                        <a:pt x="0" y="6"/>
                      </a:moveTo>
                      <a:lnTo>
                        <a:pt x="0" y="6"/>
                      </a:lnTo>
                      <a:lnTo>
                        <a:pt x="0" y="2"/>
                      </a:lnTo>
                      <a:lnTo>
                        <a:pt x="4" y="0"/>
                      </a:lnTo>
                      <a:lnTo>
                        <a:pt x="35" y="0"/>
                      </a:lnTo>
                      <a:lnTo>
                        <a:pt x="35" y="0"/>
                      </a:lnTo>
                      <a:lnTo>
                        <a:pt x="39" y="2"/>
                      </a:lnTo>
                      <a:lnTo>
                        <a:pt x="41" y="6"/>
                      </a:lnTo>
                      <a:lnTo>
                        <a:pt x="41" y="6"/>
                      </a:lnTo>
                      <a:lnTo>
                        <a:pt x="39" y="8"/>
                      </a:lnTo>
                      <a:lnTo>
                        <a:pt x="35" y="10"/>
                      </a:lnTo>
                      <a:lnTo>
                        <a:pt x="4" y="10"/>
                      </a:lnTo>
                      <a:lnTo>
                        <a:pt x="4" y="10"/>
                      </a:lnTo>
                      <a:lnTo>
                        <a:pt x="0" y="8"/>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74" name="Freeform 957"/>
                <p:cNvSpPr>
                  <a:spLocks/>
                </p:cNvSpPr>
                <p:nvPr/>
              </p:nvSpPr>
              <p:spPr bwMode="auto">
                <a:xfrm>
                  <a:off x="11631613" y="5710238"/>
                  <a:ext cx="31750" cy="31750"/>
                </a:xfrm>
                <a:custGeom>
                  <a:avLst/>
                  <a:gdLst/>
                  <a:ahLst/>
                  <a:cxnLst>
                    <a:cxn ang="0">
                      <a:pos x="0" y="10"/>
                    </a:cxn>
                    <a:cxn ang="0">
                      <a:pos x="0" y="10"/>
                    </a:cxn>
                    <a:cxn ang="0">
                      <a:pos x="0" y="6"/>
                    </a:cxn>
                    <a:cxn ang="0">
                      <a:pos x="2" y="2"/>
                    </a:cxn>
                    <a:cxn ang="0">
                      <a:pos x="6" y="0"/>
                    </a:cxn>
                    <a:cxn ang="0">
                      <a:pos x="10" y="0"/>
                    </a:cxn>
                    <a:cxn ang="0">
                      <a:pos x="10" y="0"/>
                    </a:cxn>
                    <a:cxn ang="0">
                      <a:pos x="14" y="0"/>
                    </a:cxn>
                    <a:cxn ang="0">
                      <a:pos x="16" y="2"/>
                    </a:cxn>
                    <a:cxn ang="0">
                      <a:pos x="18" y="6"/>
                    </a:cxn>
                    <a:cxn ang="0">
                      <a:pos x="20" y="10"/>
                    </a:cxn>
                    <a:cxn ang="0">
                      <a:pos x="20" y="10"/>
                    </a:cxn>
                    <a:cxn ang="0">
                      <a:pos x="18" y="14"/>
                    </a:cxn>
                    <a:cxn ang="0">
                      <a:pos x="16" y="16"/>
                    </a:cxn>
                    <a:cxn ang="0">
                      <a:pos x="14" y="20"/>
                    </a:cxn>
                    <a:cxn ang="0">
                      <a:pos x="10" y="20"/>
                    </a:cxn>
                    <a:cxn ang="0">
                      <a:pos x="10" y="20"/>
                    </a:cxn>
                    <a:cxn ang="0">
                      <a:pos x="6" y="20"/>
                    </a:cxn>
                    <a:cxn ang="0">
                      <a:pos x="2" y="16"/>
                    </a:cxn>
                    <a:cxn ang="0">
                      <a:pos x="0" y="14"/>
                    </a:cxn>
                    <a:cxn ang="0">
                      <a:pos x="0" y="10"/>
                    </a:cxn>
                    <a:cxn ang="0">
                      <a:pos x="0" y="10"/>
                    </a:cxn>
                  </a:cxnLst>
                  <a:rect l="0" t="0" r="r" b="b"/>
                  <a:pathLst>
                    <a:path w="20" h="20">
                      <a:moveTo>
                        <a:pt x="0" y="10"/>
                      </a:moveTo>
                      <a:lnTo>
                        <a:pt x="0" y="10"/>
                      </a:lnTo>
                      <a:lnTo>
                        <a:pt x="0" y="6"/>
                      </a:lnTo>
                      <a:lnTo>
                        <a:pt x="2" y="2"/>
                      </a:lnTo>
                      <a:lnTo>
                        <a:pt x="6" y="0"/>
                      </a:lnTo>
                      <a:lnTo>
                        <a:pt x="10" y="0"/>
                      </a:lnTo>
                      <a:lnTo>
                        <a:pt x="10" y="0"/>
                      </a:lnTo>
                      <a:lnTo>
                        <a:pt x="14" y="0"/>
                      </a:lnTo>
                      <a:lnTo>
                        <a:pt x="16" y="2"/>
                      </a:lnTo>
                      <a:lnTo>
                        <a:pt x="18" y="6"/>
                      </a:lnTo>
                      <a:lnTo>
                        <a:pt x="20" y="10"/>
                      </a:lnTo>
                      <a:lnTo>
                        <a:pt x="20" y="10"/>
                      </a:lnTo>
                      <a:lnTo>
                        <a:pt x="18" y="14"/>
                      </a:lnTo>
                      <a:lnTo>
                        <a:pt x="16" y="16"/>
                      </a:lnTo>
                      <a:lnTo>
                        <a:pt x="14" y="20"/>
                      </a:lnTo>
                      <a:lnTo>
                        <a:pt x="10" y="20"/>
                      </a:lnTo>
                      <a:lnTo>
                        <a:pt x="10" y="20"/>
                      </a:lnTo>
                      <a:lnTo>
                        <a:pt x="6" y="20"/>
                      </a:lnTo>
                      <a:lnTo>
                        <a:pt x="2" y="16"/>
                      </a:lnTo>
                      <a:lnTo>
                        <a:pt x="0" y="14"/>
                      </a:lnTo>
                      <a:lnTo>
                        <a:pt x="0" y="10"/>
                      </a:ln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75" name="Freeform 958"/>
                <p:cNvSpPr>
                  <a:spLocks/>
                </p:cNvSpPr>
                <p:nvPr/>
              </p:nvSpPr>
              <p:spPr bwMode="auto">
                <a:xfrm>
                  <a:off x="11676063" y="5710238"/>
                  <a:ext cx="33338" cy="31750"/>
                </a:xfrm>
                <a:custGeom>
                  <a:avLst/>
                  <a:gdLst/>
                  <a:ahLst/>
                  <a:cxnLst>
                    <a:cxn ang="0">
                      <a:pos x="0" y="10"/>
                    </a:cxn>
                    <a:cxn ang="0">
                      <a:pos x="0" y="10"/>
                    </a:cxn>
                    <a:cxn ang="0">
                      <a:pos x="0" y="6"/>
                    </a:cxn>
                    <a:cxn ang="0">
                      <a:pos x="2" y="2"/>
                    </a:cxn>
                    <a:cxn ang="0">
                      <a:pos x="6" y="0"/>
                    </a:cxn>
                    <a:cxn ang="0">
                      <a:pos x="10" y="0"/>
                    </a:cxn>
                    <a:cxn ang="0">
                      <a:pos x="10" y="0"/>
                    </a:cxn>
                    <a:cxn ang="0">
                      <a:pos x="15" y="0"/>
                    </a:cxn>
                    <a:cxn ang="0">
                      <a:pos x="17" y="2"/>
                    </a:cxn>
                    <a:cxn ang="0">
                      <a:pos x="19" y="6"/>
                    </a:cxn>
                    <a:cxn ang="0">
                      <a:pos x="21" y="10"/>
                    </a:cxn>
                    <a:cxn ang="0">
                      <a:pos x="21" y="10"/>
                    </a:cxn>
                    <a:cxn ang="0">
                      <a:pos x="19" y="14"/>
                    </a:cxn>
                    <a:cxn ang="0">
                      <a:pos x="17" y="16"/>
                    </a:cxn>
                    <a:cxn ang="0">
                      <a:pos x="15" y="20"/>
                    </a:cxn>
                    <a:cxn ang="0">
                      <a:pos x="10" y="20"/>
                    </a:cxn>
                    <a:cxn ang="0">
                      <a:pos x="10" y="20"/>
                    </a:cxn>
                    <a:cxn ang="0">
                      <a:pos x="6" y="20"/>
                    </a:cxn>
                    <a:cxn ang="0">
                      <a:pos x="2" y="16"/>
                    </a:cxn>
                    <a:cxn ang="0">
                      <a:pos x="0" y="14"/>
                    </a:cxn>
                    <a:cxn ang="0">
                      <a:pos x="0" y="10"/>
                    </a:cxn>
                    <a:cxn ang="0">
                      <a:pos x="0" y="10"/>
                    </a:cxn>
                  </a:cxnLst>
                  <a:rect l="0" t="0" r="r" b="b"/>
                  <a:pathLst>
                    <a:path w="21" h="20">
                      <a:moveTo>
                        <a:pt x="0" y="10"/>
                      </a:moveTo>
                      <a:lnTo>
                        <a:pt x="0" y="10"/>
                      </a:lnTo>
                      <a:lnTo>
                        <a:pt x="0" y="6"/>
                      </a:lnTo>
                      <a:lnTo>
                        <a:pt x="2" y="2"/>
                      </a:lnTo>
                      <a:lnTo>
                        <a:pt x="6" y="0"/>
                      </a:lnTo>
                      <a:lnTo>
                        <a:pt x="10" y="0"/>
                      </a:lnTo>
                      <a:lnTo>
                        <a:pt x="10" y="0"/>
                      </a:lnTo>
                      <a:lnTo>
                        <a:pt x="15" y="0"/>
                      </a:lnTo>
                      <a:lnTo>
                        <a:pt x="17" y="2"/>
                      </a:lnTo>
                      <a:lnTo>
                        <a:pt x="19" y="6"/>
                      </a:lnTo>
                      <a:lnTo>
                        <a:pt x="21" y="10"/>
                      </a:lnTo>
                      <a:lnTo>
                        <a:pt x="21" y="10"/>
                      </a:lnTo>
                      <a:lnTo>
                        <a:pt x="19" y="14"/>
                      </a:lnTo>
                      <a:lnTo>
                        <a:pt x="17" y="16"/>
                      </a:lnTo>
                      <a:lnTo>
                        <a:pt x="15" y="20"/>
                      </a:lnTo>
                      <a:lnTo>
                        <a:pt x="10" y="20"/>
                      </a:lnTo>
                      <a:lnTo>
                        <a:pt x="10" y="20"/>
                      </a:lnTo>
                      <a:lnTo>
                        <a:pt x="6" y="20"/>
                      </a:lnTo>
                      <a:lnTo>
                        <a:pt x="2" y="16"/>
                      </a:lnTo>
                      <a:lnTo>
                        <a:pt x="0" y="14"/>
                      </a:lnTo>
                      <a:lnTo>
                        <a:pt x="0" y="10"/>
                      </a:ln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76" name="Freeform 959"/>
                <p:cNvSpPr>
                  <a:spLocks/>
                </p:cNvSpPr>
                <p:nvPr/>
              </p:nvSpPr>
              <p:spPr bwMode="auto">
                <a:xfrm>
                  <a:off x="11722100" y="5710238"/>
                  <a:ext cx="31750" cy="31750"/>
                </a:xfrm>
                <a:custGeom>
                  <a:avLst/>
                  <a:gdLst/>
                  <a:ahLst/>
                  <a:cxnLst>
                    <a:cxn ang="0">
                      <a:pos x="0" y="10"/>
                    </a:cxn>
                    <a:cxn ang="0">
                      <a:pos x="0" y="10"/>
                    </a:cxn>
                    <a:cxn ang="0">
                      <a:pos x="0" y="6"/>
                    </a:cxn>
                    <a:cxn ang="0">
                      <a:pos x="2" y="2"/>
                    </a:cxn>
                    <a:cxn ang="0">
                      <a:pos x="6" y="0"/>
                    </a:cxn>
                    <a:cxn ang="0">
                      <a:pos x="10" y="0"/>
                    </a:cxn>
                    <a:cxn ang="0">
                      <a:pos x="10" y="0"/>
                    </a:cxn>
                    <a:cxn ang="0">
                      <a:pos x="14" y="0"/>
                    </a:cxn>
                    <a:cxn ang="0">
                      <a:pos x="16" y="2"/>
                    </a:cxn>
                    <a:cxn ang="0">
                      <a:pos x="18" y="6"/>
                    </a:cxn>
                    <a:cxn ang="0">
                      <a:pos x="20" y="10"/>
                    </a:cxn>
                    <a:cxn ang="0">
                      <a:pos x="20" y="10"/>
                    </a:cxn>
                    <a:cxn ang="0">
                      <a:pos x="18" y="14"/>
                    </a:cxn>
                    <a:cxn ang="0">
                      <a:pos x="16" y="16"/>
                    </a:cxn>
                    <a:cxn ang="0">
                      <a:pos x="14" y="20"/>
                    </a:cxn>
                    <a:cxn ang="0">
                      <a:pos x="10" y="20"/>
                    </a:cxn>
                    <a:cxn ang="0">
                      <a:pos x="10" y="20"/>
                    </a:cxn>
                    <a:cxn ang="0">
                      <a:pos x="6" y="20"/>
                    </a:cxn>
                    <a:cxn ang="0">
                      <a:pos x="2" y="16"/>
                    </a:cxn>
                    <a:cxn ang="0">
                      <a:pos x="0" y="14"/>
                    </a:cxn>
                    <a:cxn ang="0">
                      <a:pos x="0" y="10"/>
                    </a:cxn>
                    <a:cxn ang="0">
                      <a:pos x="0" y="10"/>
                    </a:cxn>
                  </a:cxnLst>
                  <a:rect l="0" t="0" r="r" b="b"/>
                  <a:pathLst>
                    <a:path w="20" h="20">
                      <a:moveTo>
                        <a:pt x="0" y="10"/>
                      </a:moveTo>
                      <a:lnTo>
                        <a:pt x="0" y="10"/>
                      </a:lnTo>
                      <a:lnTo>
                        <a:pt x="0" y="6"/>
                      </a:lnTo>
                      <a:lnTo>
                        <a:pt x="2" y="2"/>
                      </a:lnTo>
                      <a:lnTo>
                        <a:pt x="6" y="0"/>
                      </a:lnTo>
                      <a:lnTo>
                        <a:pt x="10" y="0"/>
                      </a:lnTo>
                      <a:lnTo>
                        <a:pt x="10" y="0"/>
                      </a:lnTo>
                      <a:lnTo>
                        <a:pt x="14" y="0"/>
                      </a:lnTo>
                      <a:lnTo>
                        <a:pt x="16" y="2"/>
                      </a:lnTo>
                      <a:lnTo>
                        <a:pt x="18" y="6"/>
                      </a:lnTo>
                      <a:lnTo>
                        <a:pt x="20" y="10"/>
                      </a:lnTo>
                      <a:lnTo>
                        <a:pt x="20" y="10"/>
                      </a:lnTo>
                      <a:lnTo>
                        <a:pt x="18" y="14"/>
                      </a:lnTo>
                      <a:lnTo>
                        <a:pt x="16" y="16"/>
                      </a:lnTo>
                      <a:lnTo>
                        <a:pt x="14" y="20"/>
                      </a:lnTo>
                      <a:lnTo>
                        <a:pt x="10" y="20"/>
                      </a:lnTo>
                      <a:lnTo>
                        <a:pt x="10" y="20"/>
                      </a:lnTo>
                      <a:lnTo>
                        <a:pt x="6" y="20"/>
                      </a:lnTo>
                      <a:lnTo>
                        <a:pt x="2" y="16"/>
                      </a:lnTo>
                      <a:lnTo>
                        <a:pt x="0" y="14"/>
                      </a:lnTo>
                      <a:lnTo>
                        <a:pt x="0" y="10"/>
                      </a:ln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grpSp>
        </p:grpSp>
        <p:sp>
          <p:nvSpPr>
            <p:cNvPr id="34" name="椭圆 33"/>
            <p:cNvSpPr>
              <a:spLocks noChangeAspect="1"/>
            </p:cNvSpPr>
            <p:nvPr/>
          </p:nvSpPr>
          <p:spPr bwMode="auto">
            <a:xfrm>
              <a:off x="5160916" y="2505450"/>
              <a:ext cx="2130928" cy="1954925"/>
            </a:xfrm>
            <a:prstGeom prst="ellipse">
              <a:avLst/>
            </a:prstGeom>
            <a:solidFill>
              <a:srgbClr val="00B0F0"/>
            </a:solidFill>
            <a:ln w="9525">
              <a:noFill/>
              <a:miter lim="800000"/>
              <a:headEnd/>
              <a:tailEnd/>
            </a:ln>
            <a:effectLst>
              <a:softEdge rad="127000"/>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84225" eaLnBrk="0" hangingPunct="0">
                <a:buClr>
                  <a:srgbClr val="CC9900"/>
                </a:buClr>
                <a:buFont typeface="Wingdings" pitchFamily="2" charset="2"/>
                <a:buChar char="n"/>
              </a:pPr>
              <a:endParaRPr lang="zh-CN" altLang="en-US" smtClean="0">
                <a:solidFill>
                  <a:srgbClr val="000000"/>
                </a:solidFill>
                <a:latin typeface="Verdana" panose="020B0604030504040204" pitchFamily="34" charset="0"/>
                <a:ea typeface="微软雅黑" pitchFamily="34" charset="-122"/>
              </a:endParaRPr>
            </a:p>
          </p:txBody>
        </p:sp>
        <p:pic>
          <p:nvPicPr>
            <p:cNvPr id="35" name="Picture 6" descr="C:\Users\z00110961.CHINA\Desktop\u=3933330429,2630813785&amp;fm=21&amp;gp=0.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5400000">
              <a:off x="1618455" y="3566564"/>
              <a:ext cx="352056" cy="265660"/>
            </a:xfrm>
            <a:prstGeom prst="rect">
              <a:avLst/>
            </a:prstGeom>
            <a:noFill/>
          </p:spPr>
        </p:pic>
        <p:cxnSp>
          <p:nvCxnSpPr>
            <p:cNvPr id="36" name="直接箭头连接符 35"/>
            <p:cNvCxnSpPr/>
            <p:nvPr/>
          </p:nvCxnSpPr>
          <p:spPr>
            <a:xfrm>
              <a:off x="919811" y="2325743"/>
              <a:ext cx="407015" cy="3194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49745" y="2094532"/>
              <a:ext cx="1379281" cy="492608"/>
            </a:xfrm>
            <a:prstGeom prst="rect">
              <a:avLst/>
            </a:prstGeom>
          </p:spPr>
          <p:txBody>
            <a:bodyPr wrap="square">
              <a:spAutoFit/>
            </a:bodyPr>
            <a:lstStyle/>
            <a:p>
              <a:pPr algn="ctr"/>
              <a:r>
                <a:rPr lang="en-US" altLang="zh-CN" dirty="0">
                  <a:latin typeface="Verdana" panose="020B0604030504040204" pitchFamily="34" charset="0"/>
                  <a:ea typeface="Verdana" panose="020B0604030504040204" pitchFamily="34" charset="0"/>
                </a:rPr>
                <a:t>External Interference</a:t>
              </a:r>
              <a:endParaRPr lang="en-US" dirty="0">
                <a:latin typeface="Verdana" panose="020B0604030504040204" pitchFamily="34" charset="0"/>
                <a:ea typeface="Verdana" panose="020B0604030504040204" pitchFamily="34" charset="0"/>
              </a:endParaRPr>
            </a:p>
          </p:txBody>
        </p:sp>
        <p:grpSp>
          <p:nvGrpSpPr>
            <p:cNvPr id="38" name="组合 37"/>
            <p:cNvGrpSpPr/>
            <p:nvPr/>
          </p:nvGrpSpPr>
          <p:grpSpPr>
            <a:xfrm>
              <a:off x="2268624" y="3256447"/>
              <a:ext cx="2995303" cy="100464"/>
              <a:chOff x="2402319" y="3213769"/>
              <a:chExt cx="2394705" cy="144020"/>
            </a:xfrm>
          </p:grpSpPr>
          <p:sp>
            <p:nvSpPr>
              <p:cNvPr id="66" name="矩形 65"/>
              <p:cNvSpPr/>
              <p:nvPr/>
            </p:nvSpPr>
            <p:spPr>
              <a:xfrm>
                <a:off x="2425179" y="3213772"/>
                <a:ext cx="2348986" cy="1440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7" name="椭圆 66"/>
              <p:cNvSpPr/>
              <p:nvPr/>
            </p:nvSpPr>
            <p:spPr>
              <a:xfrm>
                <a:off x="4751305" y="3213769"/>
                <a:ext cx="45719" cy="144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8" name="椭圆 67"/>
              <p:cNvSpPr/>
              <p:nvPr/>
            </p:nvSpPr>
            <p:spPr>
              <a:xfrm>
                <a:off x="2402319" y="3213770"/>
                <a:ext cx="45719" cy="144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grpSp>
        <p:grpSp>
          <p:nvGrpSpPr>
            <p:cNvPr id="39" name="组合 38"/>
            <p:cNvGrpSpPr/>
            <p:nvPr/>
          </p:nvGrpSpPr>
          <p:grpSpPr>
            <a:xfrm>
              <a:off x="2297216" y="3482913"/>
              <a:ext cx="2995303" cy="100463"/>
              <a:chOff x="2402319" y="3213769"/>
              <a:chExt cx="2394705" cy="144018"/>
            </a:xfrm>
          </p:grpSpPr>
          <p:sp>
            <p:nvSpPr>
              <p:cNvPr id="63" name="矩形 62"/>
              <p:cNvSpPr/>
              <p:nvPr/>
            </p:nvSpPr>
            <p:spPr>
              <a:xfrm>
                <a:off x="2425179" y="3213770"/>
                <a:ext cx="234898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4" name="椭圆 63"/>
              <p:cNvSpPr/>
              <p:nvPr/>
            </p:nvSpPr>
            <p:spPr>
              <a:xfrm>
                <a:off x="4751305" y="3213769"/>
                <a:ext cx="45719" cy="144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5" name="椭圆 64"/>
              <p:cNvSpPr/>
              <p:nvPr/>
            </p:nvSpPr>
            <p:spPr>
              <a:xfrm>
                <a:off x="2402319" y="3213770"/>
                <a:ext cx="45719" cy="1440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grpSp>
        <p:sp>
          <p:nvSpPr>
            <p:cNvPr id="40" name="右箭头 39"/>
            <p:cNvSpPr/>
            <p:nvPr/>
          </p:nvSpPr>
          <p:spPr>
            <a:xfrm>
              <a:off x="3529816" y="3295581"/>
              <a:ext cx="190620" cy="21182"/>
            </a:xfrm>
            <a:prstGeom prst="rightArrow">
              <a:avLst>
                <a:gd name="adj1" fmla="val 50003"/>
                <a:gd name="adj2" fmla="val 74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1" name="右箭头 40"/>
            <p:cNvSpPr/>
            <p:nvPr/>
          </p:nvSpPr>
          <p:spPr>
            <a:xfrm rot="10800000">
              <a:off x="3203004" y="3523770"/>
              <a:ext cx="190620" cy="21182"/>
            </a:xfrm>
            <a:prstGeom prst="rightArrow">
              <a:avLst>
                <a:gd name="adj1" fmla="val 50003"/>
                <a:gd name="adj2" fmla="val 74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2" name="右箭头 41"/>
            <p:cNvSpPr/>
            <p:nvPr/>
          </p:nvSpPr>
          <p:spPr>
            <a:xfrm>
              <a:off x="3837853" y="3297678"/>
              <a:ext cx="190620" cy="21182"/>
            </a:xfrm>
            <a:prstGeom prst="rightArrow">
              <a:avLst>
                <a:gd name="adj1" fmla="val 50003"/>
                <a:gd name="adj2" fmla="val 74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3" name="右箭头 42"/>
            <p:cNvSpPr/>
            <p:nvPr/>
          </p:nvSpPr>
          <p:spPr>
            <a:xfrm>
              <a:off x="3228237" y="3297678"/>
              <a:ext cx="190620" cy="21182"/>
            </a:xfrm>
            <a:prstGeom prst="rightArrow">
              <a:avLst>
                <a:gd name="adj1" fmla="val 50003"/>
                <a:gd name="adj2" fmla="val 74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4" name="右箭头 43"/>
            <p:cNvSpPr/>
            <p:nvPr/>
          </p:nvSpPr>
          <p:spPr>
            <a:xfrm rot="10800000">
              <a:off x="3518485" y="3520968"/>
              <a:ext cx="190620" cy="21182"/>
            </a:xfrm>
            <a:prstGeom prst="rightArrow">
              <a:avLst>
                <a:gd name="adj1" fmla="val 50003"/>
                <a:gd name="adj2" fmla="val 74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5" name="右箭头 44"/>
            <p:cNvSpPr/>
            <p:nvPr/>
          </p:nvSpPr>
          <p:spPr>
            <a:xfrm rot="10800000">
              <a:off x="3833965" y="3520848"/>
              <a:ext cx="190620" cy="21182"/>
            </a:xfrm>
            <a:prstGeom prst="rightArrow">
              <a:avLst>
                <a:gd name="adj1" fmla="val 50003"/>
                <a:gd name="adj2" fmla="val 746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6" name="矩形 45"/>
            <p:cNvSpPr/>
            <p:nvPr/>
          </p:nvSpPr>
          <p:spPr>
            <a:xfrm>
              <a:off x="2779576" y="2773408"/>
              <a:ext cx="1747766" cy="445692"/>
            </a:xfrm>
            <a:prstGeom prst="rect">
              <a:avLst/>
            </a:prstGeom>
          </p:spPr>
          <p:txBody>
            <a:bodyPr wrap="square">
              <a:spAutoFit/>
            </a:bodyPr>
            <a:lstStyle/>
            <a:p>
              <a:pPr algn="ctr"/>
              <a:r>
                <a:rPr lang="en-US" altLang="zh-CN" sz="1600" dirty="0" smtClean="0">
                  <a:latin typeface="Verdana" panose="020B0604030504040204" pitchFamily="34" charset="0"/>
                  <a:ea typeface="Verdana" panose="020B0604030504040204" pitchFamily="34" charset="0"/>
                </a:rPr>
                <a:t>TCP forward path</a:t>
              </a:r>
              <a:r>
                <a:rPr lang="zh-CN" altLang="en-US" sz="1600" dirty="0" smtClean="0">
                  <a:latin typeface="Verdana" panose="020B0604030504040204" pitchFamily="34" charset="0"/>
                  <a:ea typeface="微软雅黑" panose="020B0503020204020204" pitchFamily="34" charset="-122"/>
                </a:rPr>
                <a:t>：</a:t>
              </a:r>
              <a:r>
                <a:rPr lang="en-US" altLang="zh-CN" sz="1600" dirty="0" smtClean="0">
                  <a:latin typeface="Verdana" panose="020B0604030504040204" pitchFamily="34" charset="0"/>
                  <a:ea typeface="Verdana" panose="020B0604030504040204" pitchFamily="34" charset="0"/>
                </a:rPr>
                <a:t>Data packets</a:t>
              </a:r>
              <a:endParaRPr lang="en-US" sz="1600" dirty="0">
                <a:latin typeface="Verdana" panose="020B0604030504040204" pitchFamily="34" charset="0"/>
                <a:ea typeface="Verdana" panose="020B0604030504040204" pitchFamily="34" charset="0"/>
              </a:endParaRPr>
            </a:p>
          </p:txBody>
        </p:sp>
        <p:sp>
          <p:nvSpPr>
            <p:cNvPr id="47" name="矩形 46"/>
            <p:cNvSpPr/>
            <p:nvPr/>
          </p:nvSpPr>
          <p:spPr>
            <a:xfrm>
              <a:off x="2762221" y="3649456"/>
              <a:ext cx="1818881" cy="445692"/>
            </a:xfrm>
            <a:prstGeom prst="rect">
              <a:avLst/>
            </a:prstGeom>
          </p:spPr>
          <p:txBody>
            <a:bodyPr wrap="square">
              <a:spAutoFit/>
            </a:bodyPr>
            <a:lstStyle/>
            <a:p>
              <a:pPr algn="ctr"/>
              <a:r>
                <a:rPr lang="en-US" altLang="zh-CN" sz="1600" dirty="0" smtClean="0">
                  <a:latin typeface="Verdana" panose="020B0604030504040204" pitchFamily="34" charset="0"/>
                  <a:ea typeface="Verdana" panose="020B0604030504040204" pitchFamily="34" charset="0"/>
                </a:rPr>
                <a:t>TCP backward </a:t>
              </a:r>
              <a:r>
                <a:rPr lang="en-US" altLang="zh-CN" sz="1600" dirty="0">
                  <a:latin typeface="Verdana" panose="020B0604030504040204" pitchFamily="34" charset="0"/>
                  <a:ea typeface="Verdana" panose="020B0604030504040204" pitchFamily="34" charset="0"/>
                </a:rPr>
                <a:t>path</a:t>
              </a:r>
              <a:r>
                <a:rPr lang="zh-CN" altLang="en-US" sz="1600" dirty="0" smtClean="0">
                  <a:latin typeface="Verdana" panose="020B0604030504040204" pitchFamily="34" charset="0"/>
                  <a:ea typeface="微软雅黑" panose="020B0503020204020204" pitchFamily="34" charset="-122"/>
                </a:rPr>
                <a:t>：</a:t>
              </a:r>
              <a:endParaRPr lang="en-US" altLang="zh-CN" sz="1600" dirty="0" smtClean="0">
                <a:latin typeface="Verdana" panose="020B0604030504040204" pitchFamily="34" charset="0"/>
                <a:ea typeface="Verdana" panose="020B0604030504040204" pitchFamily="34" charset="0"/>
              </a:endParaRPr>
            </a:p>
            <a:p>
              <a:pPr algn="ctr"/>
              <a:r>
                <a:rPr lang="en-US" altLang="zh-CN" sz="1600" dirty="0" smtClean="0">
                  <a:solidFill>
                    <a:srgbClr val="C00000"/>
                  </a:solidFill>
                  <a:latin typeface="Verdana" panose="020B0604030504040204" pitchFamily="34" charset="0"/>
                  <a:ea typeface="Verdana" panose="020B0604030504040204" pitchFamily="34" charset="0"/>
                </a:rPr>
                <a:t>ACK packets</a:t>
              </a:r>
              <a:endParaRPr lang="en-US" sz="1600" dirty="0">
                <a:solidFill>
                  <a:srgbClr val="C00000"/>
                </a:solidFill>
                <a:latin typeface="Verdana" panose="020B0604030504040204" pitchFamily="34" charset="0"/>
                <a:ea typeface="Verdana" panose="020B0604030504040204" pitchFamily="34" charset="0"/>
              </a:endParaRPr>
            </a:p>
          </p:txBody>
        </p:sp>
        <p:cxnSp>
          <p:nvCxnSpPr>
            <p:cNvPr id="48" name="直接箭头连接符 47"/>
            <p:cNvCxnSpPr/>
            <p:nvPr/>
          </p:nvCxnSpPr>
          <p:spPr>
            <a:xfrm flipH="1">
              <a:off x="4349734" y="2638687"/>
              <a:ext cx="419110" cy="411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280786" y="2161025"/>
              <a:ext cx="1732139" cy="492608"/>
            </a:xfrm>
            <a:prstGeom prst="rect">
              <a:avLst/>
            </a:prstGeom>
          </p:spPr>
          <p:txBody>
            <a:bodyPr wrap="square">
              <a:spAutoFit/>
            </a:bodyPr>
            <a:lstStyle/>
            <a:p>
              <a:pPr algn="ctr"/>
              <a:r>
                <a:rPr lang="en-US" altLang="zh-CN" b="1" dirty="0">
                  <a:solidFill>
                    <a:srgbClr val="C00000"/>
                  </a:solidFill>
                  <a:latin typeface="Verdana" panose="020B0604030504040204" pitchFamily="34" charset="0"/>
                  <a:ea typeface="Verdana" panose="020B0604030504040204" pitchFamily="34" charset="0"/>
                </a:rPr>
                <a:t>Internal Interference</a:t>
              </a:r>
              <a:endParaRPr lang="en-US" b="1" dirty="0">
                <a:solidFill>
                  <a:srgbClr val="C00000"/>
                </a:solidFill>
                <a:latin typeface="Verdana" panose="020B0604030504040204" pitchFamily="34" charset="0"/>
                <a:ea typeface="Verdana" panose="020B0604030504040204" pitchFamily="34" charset="0"/>
              </a:endParaRPr>
            </a:p>
          </p:txBody>
        </p:sp>
        <p:grpSp>
          <p:nvGrpSpPr>
            <p:cNvPr id="50" name="组合 647"/>
            <p:cNvGrpSpPr>
              <a:grpSpLocks noChangeAspect="1"/>
            </p:cNvGrpSpPr>
            <p:nvPr/>
          </p:nvGrpSpPr>
          <p:grpSpPr>
            <a:xfrm>
              <a:off x="1293963" y="3159691"/>
              <a:ext cx="343596" cy="624749"/>
              <a:chOff x="11514138" y="5227638"/>
              <a:chExt cx="354013" cy="592138"/>
            </a:xfrm>
            <a:solidFill>
              <a:schemeClr val="tx1">
                <a:lumMod val="50000"/>
                <a:lumOff val="50000"/>
              </a:schemeClr>
            </a:solidFill>
          </p:grpSpPr>
          <p:sp>
            <p:nvSpPr>
              <p:cNvPr id="57" name="Freeform 954"/>
              <p:cNvSpPr>
                <a:spLocks/>
              </p:cNvSpPr>
              <p:nvPr/>
            </p:nvSpPr>
            <p:spPr bwMode="auto">
              <a:xfrm>
                <a:off x="11514138" y="5227638"/>
                <a:ext cx="354013" cy="592138"/>
              </a:xfrm>
              <a:custGeom>
                <a:avLst/>
                <a:gdLst/>
                <a:ahLst/>
                <a:cxnLst>
                  <a:cxn ang="0">
                    <a:pos x="196" y="326"/>
                  </a:cxn>
                  <a:cxn ang="0">
                    <a:pos x="196" y="334"/>
                  </a:cxn>
                  <a:cxn ang="0">
                    <a:pos x="184" y="345"/>
                  </a:cxn>
                  <a:cxn ang="0">
                    <a:pos x="47" y="347"/>
                  </a:cxn>
                  <a:cxn ang="0">
                    <a:pos x="39" y="345"/>
                  </a:cxn>
                  <a:cxn ang="0">
                    <a:pos x="29" y="334"/>
                  </a:cxn>
                  <a:cxn ang="0">
                    <a:pos x="27" y="47"/>
                  </a:cxn>
                  <a:cxn ang="0">
                    <a:pos x="29" y="39"/>
                  </a:cxn>
                  <a:cxn ang="0">
                    <a:pos x="39" y="29"/>
                  </a:cxn>
                  <a:cxn ang="0">
                    <a:pos x="176" y="27"/>
                  </a:cxn>
                  <a:cxn ang="0">
                    <a:pos x="184" y="29"/>
                  </a:cxn>
                  <a:cxn ang="0">
                    <a:pos x="196" y="39"/>
                  </a:cxn>
                  <a:cxn ang="0">
                    <a:pos x="196" y="326"/>
                  </a:cxn>
                  <a:cxn ang="0">
                    <a:pos x="223" y="326"/>
                  </a:cxn>
                  <a:cxn ang="0">
                    <a:pos x="223" y="47"/>
                  </a:cxn>
                  <a:cxn ang="0">
                    <a:pos x="218" y="29"/>
                  </a:cxn>
                  <a:cxn ang="0">
                    <a:pos x="208" y="14"/>
                  </a:cxn>
                  <a:cxn ang="0">
                    <a:pos x="194" y="4"/>
                  </a:cxn>
                  <a:cxn ang="0">
                    <a:pos x="176" y="0"/>
                  </a:cxn>
                  <a:cxn ang="0">
                    <a:pos x="47" y="0"/>
                  </a:cxn>
                  <a:cxn ang="0">
                    <a:pos x="29" y="4"/>
                  </a:cxn>
                  <a:cxn ang="0">
                    <a:pos x="15" y="14"/>
                  </a:cxn>
                  <a:cxn ang="0">
                    <a:pos x="4" y="29"/>
                  </a:cxn>
                  <a:cxn ang="0">
                    <a:pos x="0" y="47"/>
                  </a:cxn>
                  <a:cxn ang="0">
                    <a:pos x="0" y="326"/>
                  </a:cxn>
                  <a:cxn ang="0">
                    <a:pos x="4" y="345"/>
                  </a:cxn>
                  <a:cxn ang="0">
                    <a:pos x="15" y="359"/>
                  </a:cxn>
                  <a:cxn ang="0">
                    <a:pos x="29" y="369"/>
                  </a:cxn>
                  <a:cxn ang="0">
                    <a:pos x="47" y="373"/>
                  </a:cxn>
                  <a:cxn ang="0">
                    <a:pos x="176" y="373"/>
                  </a:cxn>
                  <a:cxn ang="0">
                    <a:pos x="194" y="369"/>
                  </a:cxn>
                  <a:cxn ang="0">
                    <a:pos x="208" y="359"/>
                  </a:cxn>
                  <a:cxn ang="0">
                    <a:pos x="218" y="345"/>
                  </a:cxn>
                  <a:cxn ang="0">
                    <a:pos x="223" y="326"/>
                  </a:cxn>
                </a:cxnLst>
                <a:rect l="0" t="0" r="r" b="b"/>
                <a:pathLst>
                  <a:path w="223" h="373">
                    <a:moveTo>
                      <a:pt x="210" y="326"/>
                    </a:moveTo>
                    <a:lnTo>
                      <a:pt x="196" y="326"/>
                    </a:lnTo>
                    <a:lnTo>
                      <a:pt x="196" y="326"/>
                    </a:lnTo>
                    <a:lnTo>
                      <a:pt x="196" y="334"/>
                    </a:lnTo>
                    <a:lnTo>
                      <a:pt x="190" y="340"/>
                    </a:lnTo>
                    <a:lnTo>
                      <a:pt x="184" y="345"/>
                    </a:lnTo>
                    <a:lnTo>
                      <a:pt x="176" y="347"/>
                    </a:lnTo>
                    <a:lnTo>
                      <a:pt x="47" y="347"/>
                    </a:lnTo>
                    <a:lnTo>
                      <a:pt x="47" y="347"/>
                    </a:lnTo>
                    <a:lnTo>
                      <a:pt x="39" y="345"/>
                    </a:lnTo>
                    <a:lnTo>
                      <a:pt x="33" y="340"/>
                    </a:lnTo>
                    <a:lnTo>
                      <a:pt x="29" y="334"/>
                    </a:lnTo>
                    <a:lnTo>
                      <a:pt x="27" y="326"/>
                    </a:lnTo>
                    <a:lnTo>
                      <a:pt x="27" y="47"/>
                    </a:lnTo>
                    <a:lnTo>
                      <a:pt x="27" y="47"/>
                    </a:lnTo>
                    <a:lnTo>
                      <a:pt x="29" y="39"/>
                    </a:lnTo>
                    <a:lnTo>
                      <a:pt x="33" y="33"/>
                    </a:lnTo>
                    <a:lnTo>
                      <a:pt x="39" y="29"/>
                    </a:lnTo>
                    <a:lnTo>
                      <a:pt x="47" y="27"/>
                    </a:lnTo>
                    <a:lnTo>
                      <a:pt x="176" y="27"/>
                    </a:lnTo>
                    <a:lnTo>
                      <a:pt x="176" y="27"/>
                    </a:lnTo>
                    <a:lnTo>
                      <a:pt x="184" y="29"/>
                    </a:lnTo>
                    <a:lnTo>
                      <a:pt x="190" y="33"/>
                    </a:lnTo>
                    <a:lnTo>
                      <a:pt x="196" y="39"/>
                    </a:lnTo>
                    <a:lnTo>
                      <a:pt x="196" y="47"/>
                    </a:lnTo>
                    <a:lnTo>
                      <a:pt x="196" y="326"/>
                    </a:lnTo>
                    <a:lnTo>
                      <a:pt x="210" y="326"/>
                    </a:lnTo>
                    <a:lnTo>
                      <a:pt x="223" y="326"/>
                    </a:lnTo>
                    <a:lnTo>
                      <a:pt x="223" y="47"/>
                    </a:lnTo>
                    <a:lnTo>
                      <a:pt x="223" y="47"/>
                    </a:lnTo>
                    <a:lnTo>
                      <a:pt x="223" y="39"/>
                    </a:lnTo>
                    <a:lnTo>
                      <a:pt x="218" y="29"/>
                    </a:lnTo>
                    <a:lnTo>
                      <a:pt x="214" y="20"/>
                    </a:lnTo>
                    <a:lnTo>
                      <a:pt x="208" y="14"/>
                    </a:lnTo>
                    <a:lnTo>
                      <a:pt x="202" y="8"/>
                    </a:lnTo>
                    <a:lnTo>
                      <a:pt x="194" y="4"/>
                    </a:lnTo>
                    <a:lnTo>
                      <a:pt x="186" y="2"/>
                    </a:lnTo>
                    <a:lnTo>
                      <a:pt x="176" y="0"/>
                    </a:lnTo>
                    <a:lnTo>
                      <a:pt x="47" y="0"/>
                    </a:lnTo>
                    <a:lnTo>
                      <a:pt x="47" y="0"/>
                    </a:lnTo>
                    <a:lnTo>
                      <a:pt x="39" y="2"/>
                    </a:lnTo>
                    <a:lnTo>
                      <a:pt x="29" y="4"/>
                    </a:lnTo>
                    <a:lnTo>
                      <a:pt x="23" y="8"/>
                    </a:lnTo>
                    <a:lnTo>
                      <a:pt x="15" y="14"/>
                    </a:lnTo>
                    <a:lnTo>
                      <a:pt x="8" y="20"/>
                    </a:lnTo>
                    <a:lnTo>
                      <a:pt x="4" y="29"/>
                    </a:lnTo>
                    <a:lnTo>
                      <a:pt x="2" y="39"/>
                    </a:lnTo>
                    <a:lnTo>
                      <a:pt x="0" y="47"/>
                    </a:lnTo>
                    <a:lnTo>
                      <a:pt x="0" y="326"/>
                    </a:lnTo>
                    <a:lnTo>
                      <a:pt x="0" y="326"/>
                    </a:lnTo>
                    <a:lnTo>
                      <a:pt x="2" y="334"/>
                    </a:lnTo>
                    <a:lnTo>
                      <a:pt x="4" y="345"/>
                    </a:lnTo>
                    <a:lnTo>
                      <a:pt x="8" y="353"/>
                    </a:lnTo>
                    <a:lnTo>
                      <a:pt x="15" y="359"/>
                    </a:lnTo>
                    <a:lnTo>
                      <a:pt x="23" y="365"/>
                    </a:lnTo>
                    <a:lnTo>
                      <a:pt x="29" y="369"/>
                    </a:lnTo>
                    <a:lnTo>
                      <a:pt x="39" y="371"/>
                    </a:lnTo>
                    <a:lnTo>
                      <a:pt x="47" y="373"/>
                    </a:lnTo>
                    <a:lnTo>
                      <a:pt x="176" y="373"/>
                    </a:lnTo>
                    <a:lnTo>
                      <a:pt x="176" y="373"/>
                    </a:lnTo>
                    <a:lnTo>
                      <a:pt x="186" y="371"/>
                    </a:lnTo>
                    <a:lnTo>
                      <a:pt x="194" y="369"/>
                    </a:lnTo>
                    <a:lnTo>
                      <a:pt x="202" y="365"/>
                    </a:lnTo>
                    <a:lnTo>
                      <a:pt x="208" y="359"/>
                    </a:lnTo>
                    <a:lnTo>
                      <a:pt x="214" y="353"/>
                    </a:lnTo>
                    <a:lnTo>
                      <a:pt x="218" y="345"/>
                    </a:lnTo>
                    <a:lnTo>
                      <a:pt x="223" y="334"/>
                    </a:lnTo>
                    <a:lnTo>
                      <a:pt x="223" y="326"/>
                    </a:lnTo>
                    <a:lnTo>
                      <a:pt x="210" y="3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58" name="Rectangle 955"/>
              <p:cNvSpPr>
                <a:spLocks noChangeArrowheads="1"/>
              </p:cNvSpPr>
              <p:nvPr/>
            </p:nvSpPr>
            <p:spPr bwMode="auto">
              <a:xfrm>
                <a:off x="11582400" y="5354638"/>
                <a:ext cx="220663" cy="3254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59" name="Freeform 956"/>
              <p:cNvSpPr>
                <a:spLocks/>
              </p:cNvSpPr>
              <p:nvPr/>
            </p:nvSpPr>
            <p:spPr bwMode="auto">
              <a:xfrm>
                <a:off x="11660188" y="5302251"/>
                <a:ext cx="65088" cy="15875"/>
              </a:xfrm>
              <a:custGeom>
                <a:avLst/>
                <a:gdLst/>
                <a:ahLst/>
                <a:cxnLst>
                  <a:cxn ang="0">
                    <a:pos x="0" y="6"/>
                  </a:cxn>
                  <a:cxn ang="0">
                    <a:pos x="0" y="6"/>
                  </a:cxn>
                  <a:cxn ang="0">
                    <a:pos x="0" y="2"/>
                  </a:cxn>
                  <a:cxn ang="0">
                    <a:pos x="4" y="0"/>
                  </a:cxn>
                  <a:cxn ang="0">
                    <a:pos x="35" y="0"/>
                  </a:cxn>
                  <a:cxn ang="0">
                    <a:pos x="35" y="0"/>
                  </a:cxn>
                  <a:cxn ang="0">
                    <a:pos x="39" y="2"/>
                  </a:cxn>
                  <a:cxn ang="0">
                    <a:pos x="41" y="6"/>
                  </a:cxn>
                  <a:cxn ang="0">
                    <a:pos x="41" y="6"/>
                  </a:cxn>
                  <a:cxn ang="0">
                    <a:pos x="39" y="8"/>
                  </a:cxn>
                  <a:cxn ang="0">
                    <a:pos x="35" y="10"/>
                  </a:cxn>
                  <a:cxn ang="0">
                    <a:pos x="4" y="10"/>
                  </a:cxn>
                  <a:cxn ang="0">
                    <a:pos x="4" y="10"/>
                  </a:cxn>
                  <a:cxn ang="0">
                    <a:pos x="0" y="8"/>
                  </a:cxn>
                  <a:cxn ang="0">
                    <a:pos x="0" y="6"/>
                  </a:cxn>
                  <a:cxn ang="0">
                    <a:pos x="0" y="6"/>
                  </a:cxn>
                </a:cxnLst>
                <a:rect l="0" t="0" r="r" b="b"/>
                <a:pathLst>
                  <a:path w="41" h="10">
                    <a:moveTo>
                      <a:pt x="0" y="6"/>
                    </a:moveTo>
                    <a:lnTo>
                      <a:pt x="0" y="6"/>
                    </a:lnTo>
                    <a:lnTo>
                      <a:pt x="0" y="2"/>
                    </a:lnTo>
                    <a:lnTo>
                      <a:pt x="4" y="0"/>
                    </a:lnTo>
                    <a:lnTo>
                      <a:pt x="35" y="0"/>
                    </a:lnTo>
                    <a:lnTo>
                      <a:pt x="35" y="0"/>
                    </a:lnTo>
                    <a:lnTo>
                      <a:pt x="39" y="2"/>
                    </a:lnTo>
                    <a:lnTo>
                      <a:pt x="41" y="6"/>
                    </a:lnTo>
                    <a:lnTo>
                      <a:pt x="41" y="6"/>
                    </a:lnTo>
                    <a:lnTo>
                      <a:pt x="39" y="8"/>
                    </a:lnTo>
                    <a:lnTo>
                      <a:pt x="35" y="10"/>
                    </a:lnTo>
                    <a:lnTo>
                      <a:pt x="4" y="10"/>
                    </a:lnTo>
                    <a:lnTo>
                      <a:pt x="4" y="10"/>
                    </a:lnTo>
                    <a:lnTo>
                      <a:pt x="0" y="8"/>
                    </a:lnTo>
                    <a:lnTo>
                      <a:pt x="0" y="6"/>
                    </a:lnTo>
                    <a:lnTo>
                      <a:pt x="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60" name="Freeform 957"/>
              <p:cNvSpPr>
                <a:spLocks/>
              </p:cNvSpPr>
              <p:nvPr/>
            </p:nvSpPr>
            <p:spPr bwMode="auto">
              <a:xfrm>
                <a:off x="11631613" y="5710238"/>
                <a:ext cx="31750" cy="31750"/>
              </a:xfrm>
              <a:custGeom>
                <a:avLst/>
                <a:gdLst/>
                <a:ahLst/>
                <a:cxnLst>
                  <a:cxn ang="0">
                    <a:pos x="0" y="10"/>
                  </a:cxn>
                  <a:cxn ang="0">
                    <a:pos x="0" y="10"/>
                  </a:cxn>
                  <a:cxn ang="0">
                    <a:pos x="0" y="6"/>
                  </a:cxn>
                  <a:cxn ang="0">
                    <a:pos x="2" y="2"/>
                  </a:cxn>
                  <a:cxn ang="0">
                    <a:pos x="6" y="0"/>
                  </a:cxn>
                  <a:cxn ang="0">
                    <a:pos x="10" y="0"/>
                  </a:cxn>
                  <a:cxn ang="0">
                    <a:pos x="10" y="0"/>
                  </a:cxn>
                  <a:cxn ang="0">
                    <a:pos x="14" y="0"/>
                  </a:cxn>
                  <a:cxn ang="0">
                    <a:pos x="16" y="2"/>
                  </a:cxn>
                  <a:cxn ang="0">
                    <a:pos x="18" y="6"/>
                  </a:cxn>
                  <a:cxn ang="0">
                    <a:pos x="20" y="10"/>
                  </a:cxn>
                  <a:cxn ang="0">
                    <a:pos x="20" y="10"/>
                  </a:cxn>
                  <a:cxn ang="0">
                    <a:pos x="18" y="14"/>
                  </a:cxn>
                  <a:cxn ang="0">
                    <a:pos x="16" y="16"/>
                  </a:cxn>
                  <a:cxn ang="0">
                    <a:pos x="14" y="20"/>
                  </a:cxn>
                  <a:cxn ang="0">
                    <a:pos x="10" y="20"/>
                  </a:cxn>
                  <a:cxn ang="0">
                    <a:pos x="10" y="20"/>
                  </a:cxn>
                  <a:cxn ang="0">
                    <a:pos x="6" y="20"/>
                  </a:cxn>
                  <a:cxn ang="0">
                    <a:pos x="2" y="16"/>
                  </a:cxn>
                  <a:cxn ang="0">
                    <a:pos x="0" y="14"/>
                  </a:cxn>
                  <a:cxn ang="0">
                    <a:pos x="0" y="10"/>
                  </a:cxn>
                  <a:cxn ang="0">
                    <a:pos x="0" y="10"/>
                  </a:cxn>
                </a:cxnLst>
                <a:rect l="0" t="0" r="r" b="b"/>
                <a:pathLst>
                  <a:path w="20" h="20">
                    <a:moveTo>
                      <a:pt x="0" y="10"/>
                    </a:moveTo>
                    <a:lnTo>
                      <a:pt x="0" y="10"/>
                    </a:lnTo>
                    <a:lnTo>
                      <a:pt x="0" y="6"/>
                    </a:lnTo>
                    <a:lnTo>
                      <a:pt x="2" y="2"/>
                    </a:lnTo>
                    <a:lnTo>
                      <a:pt x="6" y="0"/>
                    </a:lnTo>
                    <a:lnTo>
                      <a:pt x="10" y="0"/>
                    </a:lnTo>
                    <a:lnTo>
                      <a:pt x="10" y="0"/>
                    </a:lnTo>
                    <a:lnTo>
                      <a:pt x="14" y="0"/>
                    </a:lnTo>
                    <a:lnTo>
                      <a:pt x="16" y="2"/>
                    </a:lnTo>
                    <a:lnTo>
                      <a:pt x="18" y="6"/>
                    </a:lnTo>
                    <a:lnTo>
                      <a:pt x="20" y="10"/>
                    </a:lnTo>
                    <a:lnTo>
                      <a:pt x="20" y="10"/>
                    </a:lnTo>
                    <a:lnTo>
                      <a:pt x="18" y="14"/>
                    </a:lnTo>
                    <a:lnTo>
                      <a:pt x="16" y="16"/>
                    </a:lnTo>
                    <a:lnTo>
                      <a:pt x="14" y="20"/>
                    </a:lnTo>
                    <a:lnTo>
                      <a:pt x="10" y="20"/>
                    </a:lnTo>
                    <a:lnTo>
                      <a:pt x="10" y="20"/>
                    </a:lnTo>
                    <a:lnTo>
                      <a:pt x="6" y="20"/>
                    </a:lnTo>
                    <a:lnTo>
                      <a:pt x="2" y="16"/>
                    </a:lnTo>
                    <a:lnTo>
                      <a:pt x="0" y="14"/>
                    </a:lnTo>
                    <a:lnTo>
                      <a:pt x="0" y="10"/>
                    </a:ln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61" name="Freeform 958"/>
              <p:cNvSpPr>
                <a:spLocks/>
              </p:cNvSpPr>
              <p:nvPr/>
            </p:nvSpPr>
            <p:spPr bwMode="auto">
              <a:xfrm>
                <a:off x="11676063" y="5710238"/>
                <a:ext cx="33338" cy="31750"/>
              </a:xfrm>
              <a:custGeom>
                <a:avLst/>
                <a:gdLst/>
                <a:ahLst/>
                <a:cxnLst>
                  <a:cxn ang="0">
                    <a:pos x="0" y="10"/>
                  </a:cxn>
                  <a:cxn ang="0">
                    <a:pos x="0" y="10"/>
                  </a:cxn>
                  <a:cxn ang="0">
                    <a:pos x="0" y="6"/>
                  </a:cxn>
                  <a:cxn ang="0">
                    <a:pos x="2" y="2"/>
                  </a:cxn>
                  <a:cxn ang="0">
                    <a:pos x="6" y="0"/>
                  </a:cxn>
                  <a:cxn ang="0">
                    <a:pos x="10" y="0"/>
                  </a:cxn>
                  <a:cxn ang="0">
                    <a:pos x="10" y="0"/>
                  </a:cxn>
                  <a:cxn ang="0">
                    <a:pos x="15" y="0"/>
                  </a:cxn>
                  <a:cxn ang="0">
                    <a:pos x="17" y="2"/>
                  </a:cxn>
                  <a:cxn ang="0">
                    <a:pos x="19" y="6"/>
                  </a:cxn>
                  <a:cxn ang="0">
                    <a:pos x="21" y="10"/>
                  </a:cxn>
                  <a:cxn ang="0">
                    <a:pos x="21" y="10"/>
                  </a:cxn>
                  <a:cxn ang="0">
                    <a:pos x="19" y="14"/>
                  </a:cxn>
                  <a:cxn ang="0">
                    <a:pos x="17" y="16"/>
                  </a:cxn>
                  <a:cxn ang="0">
                    <a:pos x="15" y="20"/>
                  </a:cxn>
                  <a:cxn ang="0">
                    <a:pos x="10" y="20"/>
                  </a:cxn>
                  <a:cxn ang="0">
                    <a:pos x="10" y="20"/>
                  </a:cxn>
                  <a:cxn ang="0">
                    <a:pos x="6" y="20"/>
                  </a:cxn>
                  <a:cxn ang="0">
                    <a:pos x="2" y="16"/>
                  </a:cxn>
                  <a:cxn ang="0">
                    <a:pos x="0" y="14"/>
                  </a:cxn>
                  <a:cxn ang="0">
                    <a:pos x="0" y="10"/>
                  </a:cxn>
                  <a:cxn ang="0">
                    <a:pos x="0" y="10"/>
                  </a:cxn>
                </a:cxnLst>
                <a:rect l="0" t="0" r="r" b="b"/>
                <a:pathLst>
                  <a:path w="21" h="20">
                    <a:moveTo>
                      <a:pt x="0" y="10"/>
                    </a:moveTo>
                    <a:lnTo>
                      <a:pt x="0" y="10"/>
                    </a:lnTo>
                    <a:lnTo>
                      <a:pt x="0" y="6"/>
                    </a:lnTo>
                    <a:lnTo>
                      <a:pt x="2" y="2"/>
                    </a:lnTo>
                    <a:lnTo>
                      <a:pt x="6" y="0"/>
                    </a:lnTo>
                    <a:lnTo>
                      <a:pt x="10" y="0"/>
                    </a:lnTo>
                    <a:lnTo>
                      <a:pt x="10" y="0"/>
                    </a:lnTo>
                    <a:lnTo>
                      <a:pt x="15" y="0"/>
                    </a:lnTo>
                    <a:lnTo>
                      <a:pt x="17" y="2"/>
                    </a:lnTo>
                    <a:lnTo>
                      <a:pt x="19" y="6"/>
                    </a:lnTo>
                    <a:lnTo>
                      <a:pt x="21" y="10"/>
                    </a:lnTo>
                    <a:lnTo>
                      <a:pt x="21" y="10"/>
                    </a:lnTo>
                    <a:lnTo>
                      <a:pt x="19" y="14"/>
                    </a:lnTo>
                    <a:lnTo>
                      <a:pt x="17" y="16"/>
                    </a:lnTo>
                    <a:lnTo>
                      <a:pt x="15" y="20"/>
                    </a:lnTo>
                    <a:lnTo>
                      <a:pt x="10" y="20"/>
                    </a:lnTo>
                    <a:lnTo>
                      <a:pt x="10" y="20"/>
                    </a:lnTo>
                    <a:lnTo>
                      <a:pt x="6" y="20"/>
                    </a:lnTo>
                    <a:lnTo>
                      <a:pt x="2" y="16"/>
                    </a:lnTo>
                    <a:lnTo>
                      <a:pt x="0" y="14"/>
                    </a:lnTo>
                    <a:lnTo>
                      <a:pt x="0" y="10"/>
                    </a:ln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sp>
            <p:nvSpPr>
              <p:cNvPr id="62" name="Freeform 959"/>
              <p:cNvSpPr>
                <a:spLocks/>
              </p:cNvSpPr>
              <p:nvPr/>
            </p:nvSpPr>
            <p:spPr bwMode="auto">
              <a:xfrm>
                <a:off x="11722100" y="5710238"/>
                <a:ext cx="31750" cy="31750"/>
              </a:xfrm>
              <a:custGeom>
                <a:avLst/>
                <a:gdLst/>
                <a:ahLst/>
                <a:cxnLst>
                  <a:cxn ang="0">
                    <a:pos x="0" y="10"/>
                  </a:cxn>
                  <a:cxn ang="0">
                    <a:pos x="0" y="10"/>
                  </a:cxn>
                  <a:cxn ang="0">
                    <a:pos x="0" y="6"/>
                  </a:cxn>
                  <a:cxn ang="0">
                    <a:pos x="2" y="2"/>
                  </a:cxn>
                  <a:cxn ang="0">
                    <a:pos x="6" y="0"/>
                  </a:cxn>
                  <a:cxn ang="0">
                    <a:pos x="10" y="0"/>
                  </a:cxn>
                  <a:cxn ang="0">
                    <a:pos x="10" y="0"/>
                  </a:cxn>
                  <a:cxn ang="0">
                    <a:pos x="14" y="0"/>
                  </a:cxn>
                  <a:cxn ang="0">
                    <a:pos x="16" y="2"/>
                  </a:cxn>
                  <a:cxn ang="0">
                    <a:pos x="18" y="6"/>
                  </a:cxn>
                  <a:cxn ang="0">
                    <a:pos x="20" y="10"/>
                  </a:cxn>
                  <a:cxn ang="0">
                    <a:pos x="20" y="10"/>
                  </a:cxn>
                  <a:cxn ang="0">
                    <a:pos x="18" y="14"/>
                  </a:cxn>
                  <a:cxn ang="0">
                    <a:pos x="16" y="16"/>
                  </a:cxn>
                  <a:cxn ang="0">
                    <a:pos x="14" y="20"/>
                  </a:cxn>
                  <a:cxn ang="0">
                    <a:pos x="10" y="20"/>
                  </a:cxn>
                  <a:cxn ang="0">
                    <a:pos x="10" y="20"/>
                  </a:cxn>
                  <a:cxn ang="0">
                    <a:pos x="6" y="20"/>
                  </a:cxn>
                  <a:cxn ang="0">
                    <a:pos x="2" y="16"/>
                  </a:cxn>
                  <a:cxn ang="0">
                    <a:pos x="0" y="14"/>
                  </a:cxn>
                  <a:cxn ang="0">
                    <a:pos x="0" y="10"/>
                  </a:cxn>
                  <a:cxn ang="0">
                    <a:pos x="0" y="10"/>
                  </a:cxn>
                </a:cxnLst>
                <a:rect l="0" t="0" r="r" b="b"/>
                <a:pathLst>
                  <a:path w="20" h="20">
                    <a:moveTo>
                      <a:pt x="0" y="10"/>
                    </a:moveTo>
                    <a:lnTo>
                      <a:pt x="0" y="10"/>
                    </a:lnTo>
                    <a:lnTo>
                      <a:pt x="0" y="6"/>
                    </a:lnTo>
                    <a:lnTo>
                      <a:pt x="2" y="2"/>
                    </a:lnTo>
                    <a:lnTo>
                      <a:pt x="6" y="0"/>
                    </a:lnTo>
                    <a:lnTo>
                      <a:pt x="10" y="0"/>
                    </a:lnTo>
                    <a:lnTo>
                      <a:pt x="10" y="0"/>
                    </a:lnTo>
                    <a:lnTo>
                      <a:pt x="14" y="0"/>
                    </a:lnTo>
                    <a:lnTo>
                      <a:pt x="16" y="2"/>
                    </a:lnTo>
                    <a:lnTo>
                      <a:pt x="18" y="6"/>
                    </a:lnTo>
                    <a:lnTo>
                      <a:pt x="20" y="10"/>
                    </a:lnTo>
                    <a:lnTo>
                      <a:pt x="20" y="10"/>
                    </a:lnTo>
                    <a:lnTo>
                      <a:pt x="18" y="14"/>
                    </a:lnTo>
                    <a:lnTo>
                      <a:pt x="16" y="16"/>
                    </a:lnTo>
                    <a:lnTo>
                      <a:pt x="14" y="20"/>
                    </a:lnTo>
                    <a:lnTo>
                      <a:pt x="10" y="20"/>
                    </a:lnTo>
                    <a:lnTo>
                      <a:pt x="10" y="20"/>
                    </a:lnTo>
                    <a:lnTo>
                      <a:pt x="6" y="20"/>
                    </a:lnTo>
                    <a:lnTo>
                      <a:pt x="2" y="16"/>
                    </a:lnTo>
                    <a:lnTo>
                      <a:pt x="0" y="14"/>
                    </a:lnTo>
                    <a:lnTo>
                      <a:pt x="0" y="10"/>
                    </a:lnTo>
                    <a:lnTo>
                      <a:pt x="0"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000000"/>
                  </a:solidFill>
                  <a:latin typeface="Verdana" panose="020B0604030504040204" pitchFamily="34" charset="0"/>
                  <a:ea typeface="微软雅黑" pitchFamily="34" charset="-122"/>
                </a:endParaRPr>
              </a:p>
            </p:txBody>
          </p:sp>
        </p:grpSp>
        <p:grpSp>
          <p:nvGrpSpPr>
            <p:cNvPr id="51" name="组合 50"/>
            <p:cNvGrpSpPr/>
            <p:nvPr/>
          </p:nvGrpSpPr>
          <p:grpSpPr>
            <a:xfrm>
              <a:off x="5824181" y="3319027"/>
              <a:ext cx="606679" cy="383341"/>
              <a:chOff x="608441" y="2934628"/>
              <a:chExt cx="373326" cy="210007"/>
            </a:xfrm>
          </p:grpSpPr>
          <p:sp>
            <p:nvSpPr>
              <p:cNvPr id="53" name="Freeform 30"/>
              <p:cNvSpPr>
                <a:spLocks noEditPoints="1"/>
              </p:cNvSpPr>
              <p:nvPr/>
            </p:nvSpPr>
            <p:spPr bwMode="auto">
              <a:xfrm flipH="1">
                <a:off x="744370" y="2937176"/>
                <a:ext cx="237397" cy="207459"/>
              </a:xfrm>
              <a:custGeom>
                <a:avLst/>
                <a:gdLst/>
                <a:ahLst/>
                <a:cxnLst>
                  <a:cxn ang="0">
                    <a:pos x="360" y="13"/>
                  </a:cxn>
                  <a:cxn ang="0">
                    <a:pos x="329" y="0"/>
                  </a:cxn>
                  <a:cxn ang="0">
                    <a:pos x="44" y="0"/>
                  </a:cxn>
                  <a:cxn ang="0">
                    <a:pos x="13" y="13"/>
                  </a:cxn>
                  <a:cxn ang="0">
                    <a:pos x="5" y="26"/>
                  </a:cxn>
                  <a:cxn ang="0">
                    <a:pos x="0" y="268"/>
                  </a:cxn>
                  <a:cxn ang="0">
                    <a:pos x="5" y="285"/>
                  </a:cxn>
                  <a:cxn ang="0">
                    <a:pos x="13" y="298"/>
                  </a:cxn>
                  <a:cxn ang="0">
                    <a:pos x="44" y="307"/>
                  </a:cxn>
                  <a:cxn ang="0">
                    <a:pos x="329" y="307"/>
                  </a:cxn>
                  <a:cxn ang="0">
                    <a:pos x="360" y="298"/>
                  </a:cxn>
                  <a:cxn ang="0">
                    <a:pos x="368" y="285"/>
                  </a:cxn>
                  <a:cxn ang="0">
                    <a:pos x="372" y="43"/>
                  </a:cxn>
                  <a:cxn ang="0">
                    <a:pos x="368" y="26"/>
                  </a:cxn>
                  <a:cxn ang="0">
                    <a:pos x="360" y="13"/>
                  </a:cxn>
                  <a:cxn ang="0">
                    <a:pos x="351" y="268"/>
                  </a:cxn>
                  <a:cxn ang="0">
                    <a:pos x="347" y="281"/>
                  </a:cxn>
                  <a:cxn ang="0">
                    <a:pos x="338" y="285"/>
                  </a:cxn>
                  <a:cxn ang="0">
                    <a:pos x="44" y="290"/>
                  </a:cxn>
                  <a:cxn ang="0">
                    <a:pos x="35" y="285"/>
                  </a:cxn>
                  <a:cxn ang="0">
                    <a:pos x="26" y="281"/>
                  </a:cxn>
                  <a:cxn ang="0">
                    <a:pos x="22" y="268"/>
                  </a:cxn>
                  <a:cxn ang="0">
                    <a:pos x="22" y="43"/>
                  </a:cxn>
                  <a:cxn ang="0">
                    <a:pos x="26" y="26"/>
                  </a:cxn>
                  <a:cxn ang="0">
                    <a:pos x="35" y="21"/>
                  </a:cxn>
                  <a:cxn ang="0">
                    <a:pos x="329" y="21"/>
                  </a:cxn>
                  <a:cxn ang="0">
                    <a:pos x="338" y="21"/>
                  </a:cxn>
                  <a:cxn ang="0">
                    <a:pos x="347" y="26"/>
                  </a:cxn>
                  <a:cxn ang="0">
                    <a:pos x="351" y="43"/>
                  </a:cxn>
                  <a:cxn ang="0">
                    <a:pos x="360" y="316"/>
                  </a:cxn>
                  <a:cxn ang="0">
                    <a:pos x="13" y="316"/>
                  </a:cxn>
                  <a:cxn ang="0">
                    <a:pos x="9" y="316"/>
                  </a:cxn>
                  <a:cxn ang="0">
                    <a:pos x="5" y="398"/>
                  </a:cxn>
                  <a:cxn ang="0">
                    <a:pos x="9" y="402"/>
                  </a:cxn>
                  <a:cxn ang="0">
                    <a:pos x="13" y="407"/>
                  </a:cxn>
                  <a:cxn ang="0">
                    <a:pos x="360" y="407"/>
                  </a:cxn>
                  <a:cxn ang="0">
                    <a:pos x="364" y="402"/>
                  </a:cxn>
                  <a:cxn ang="0">
                    <a:pos x="368" y="324"/>
                  </a:cxn>
                  <a:cxn ang="0">
                    <a:pos x="364" y="316"/>
                  </a:cxn>
                  <a:cxn ang="0">
                    <a:pos x="360" y="316"/>
                  </a:cxn>
                  <a:cxn ang="0">
                    <a:pos x="347" y="385"/>
                  </a:cxn>
                  <a:cxn ang="0">
                    <a:pos x="26" y="337"/>
                  </a:cxn>
                  <a:cxn ang="0">
                    <a:pos x="347" y="385"/>
                  </a:cxn>
                  <a:cxn ang="0">
                    <a:pos x="204" y="376"/>
                  </a:cxn>
                  <a:cxn ang="0">
                    <a:pos x="212" y="376"/>
                  </a:cxn>
                  <a:cxn ang="0">
                    <a:pos x="217" y="368"/>
                  </a:cxn>
                  <a:cxn ang="0">
                    <a:pos x="217" y="355"/>
                  </a:cxn>
                  <a:cxn ang="0">
                    <a:pos x="212" y="350"/>
                  </a:cxn>
                  <a:cxn ang="0">
                    <a:pos x="44" y="346"/>
                  </a:cxn>
                  <a:cxn ang="0">
                    <a:pos x="35" y="350"/>
                  </a:cxn>
                  <a:cxn ang="0">
                    <a:pos x="35" y="355"/>
                  </a:cxn>
                  <a:cxn ang="0">
                    <a:pos x="35" y="368"/>
                  </a:cxn>
                  <a:cxn ang="0">
                    <a:pos x="35" y="376"/>
                  </a:cxn>
                  <a:cxn ang="0">
                    <a:pos x="44" y="376"/>
                  </a:cxn>
                </a:cxnLst>
                <a:rect l="0" t="0" r="r" b="b"/>
                <a:pathLst>
                  <a:path w="372" h="407">
                    <a:moveTo>
                      <a:pt x="360" y="13"/>
                    </a:moveTo>
                    <a:lnTo>
                      <a:pt x="360" y="13"/>
                    </a:lnTo>
                    <a:lnTo>
                      <a:pt x="347" y="4"/>
                    </a:lnTo>
                    <a:lnTo>
                      <a:pt x="329" y="0"/>
                    </a:lnTo>
                    <a:lnTo>
                      <a:pt x="44" y="0"/>
                    </a:lnTo>
                    <a:lnTo>
                      <a:pt x="44" y="0"/>
                    </a:lnTo>
                    <a:lnTo>
                      <a:pt x="26" y="4"/>
                    </a:lnTo>
                    <a:lnTo>
                      <a:pt x="13" y="13"/>
                    </a:lnTo>
                    <a:lnTo>
                      <a:pt x="13" y="13"/>
                    </a:lnTo>
                    <a:lnTo>
                      <a:pt x="5" y="26"/>
                    </a:lnTo>
                    <a:lnTo>
                      <a:pt x="0" y="43"/>
                    </a:lnTo>
                    <a:lnTo>
                      <a:pt x="0" y="268"/>
                    </a:lnTo>
                    <a:lnTo>
                      <a:pt x="0" y="268"/>
                    </a:lnTo>
                    <a:lnTo>
                      <a:pt x="5" y="285"/>
                    </a:lnTo>
                    <a:lnTo>
                      <a:pt x="13" y="298"/>
                    </a:lnTo>
                    <a:lnTo>
                      <a:pt x="13" y="298"/>
                    </a:lnTo>
                    <a:lnTo>
                      <a:pt x="26" y="307"/>
                    </a:lnTo>
                    <a:lnTo>
                      <a:pt x="44" y="307"/>
                    </a:lnTo>
                    <a:lnTo>
                      <a:pt x="329" y="307"/>
                    </a:lnTo>
                    <a:lnTo>
                      <a:pt x="329" y="307"/>
                    </a:lnTo>
                    <a:lnTo>
                      <a:pt x="347" y="307"/>
                    </a:lnTo>
                    <a:lnTo>
                      <a:pt x="360" y="298"/>
                    </a:lnTo>
                    <a:lnTo>
                      <a:pt x="360" y="298"/>
                    </a:lnTo>
                    <a:lnTo>
                      <a:pt x="368" y="285"/>
                    </a:lnTo>
                    <a:lnTo>
                      <a:pt x="372" y="268"/>
                    </a:lnTo>
                    <a:lnTo>
                      <a:pt x="372" y="43"/>
                    </a:lnTo>
                    <a:lnTo>
                      <a:pt x="372" y="43"/>
                    </a:lnTo>
                    <a:lnTo>
                      <a:pt x="368" y="26"/>
                    </a:lnTo>
                    <a:lnTo>
                      <a:pt x="360" y="13"/>
                    </a:lnTo>
                    <a:lnTo>
                      <a:pt x="360" y="13"/>
                    </a:lnTo>
                    <a:close/>
                    <a:moveTo>
                      <a:pt x="351" y="268"/>
                    </a:moveTo>
                    <a:lnTo>
                      <a:pt x="351" y="268"/>
                    </a:lnTo>
                    <a:lnTo>
                      <a:pt x="351" y="277"/>
                    </a:lnTo>
                    <a:lnTo>
                      <a:pt x="347" y="281"/>
                    </a:lnTo>
                    <a:lnTo>
                      <a:pt x="347" y="281"/>
                    </a:lnTo>
                    <a:lnTo>
                      <a:pt x="338" y="285"/>
                    </a:lnTo>
                    <a:lnTo>
                      <a:pt x="329" y="290"/>
                    </a:lnTo>
                    <a:lnTo>
                      <a:pt x="44" y="290"/>
                    </a:lnTo>
                    <a:lnTo>
                      <a:pt x="44" y="290"/>
                    </a:lnTo>
                    <a:lnTo>
                      <a:pt x="35" y="285"/>
                    </a:lnTo>
                    <a:lnTo>
                      <a:pt x="26" y="281"/>
                    </a:lnTo>
                    <a:lnTo>
                      <a:pt x="26" y="281"/>
                    </a:lnTo>
                    <a:lnTo>
                      <a:pt x="22" y="277"/>
                    </a:lnTo>
                    <a:lnTo>
                      <a:pt x="22" y="268"/>
                    </a:lnTo>
                    <a:lnTo>
                      <a:pt x="22" y="43"/>
                    </a:lnTo>
                    <a:lnTo>
                      <a:pt x="22" y="43"/>
                    </a:lnTo>
                    <a:lnTo>
                      <a:pt x="22" y="34"/>
                    </a:lnTo>
                    <a:lnTo>
                      <a:pt x="26" y="26"/>
                    </a:lnTo>
                    <a:lnTo>
                      <a:pt x="26" y="26"/>
                    </a:lnTo>
                    <a:lnTo>
                      <a:pt x="35" y="21"/>
                    </a:lnTo>
                    <a:lnTo>
                      <a:pt x="44" y="21"/>
                    </a:lnTo>
                    <a:lnTo>
                      <a:pt x="329" y="21"/>
                    </a:lnTo>
                    <a:lnTo>
                      <a:pt x="329" y="21"/>
                    </a:lnTo>
                    <a:lnTo>
                      <a:pt x="338" y="21"/>
                    </a:lnTo>
                    <a:lnTo>
                      <a:pt x="347" y="26"/>
                    </a:lnTo>
                    <a:lnTo>
                      <a:pt x="347" y="26"/>
                    </a:lnTo>
                    <a:lnTo>
                      <a:pt x="351" y="34"/>
                    </a:lnTo>
                    <a:lnTo>
                      <a:pt x="351" y="43"/>
                    </a:lnTo>
                    <a:lnTo>
                      <a:pt x="351" y="268"/>
                    </a:lnTo>
                    <a:close/>
                    <a:moveTo>
                      <a:pt x="360" y="316"/>
                    </a:moveTo>
                    <a:lnTo>
                      <a:pt x="13" y="316"/>
                    </a:lnTo>
                    <a:lnTo>
                      <a:pt x="13" y="316"/>
                    </a:lnTo>
                    <a:lnTo>
                      <a:pt x="9" y="316"/>
                    </a:lnTo>
                    <a:lnTo>
                      <a:pt x="9" y="316"/>
                    </a:lnTo>
                    <a:lnTo>
                      <a:pt x="5" y="324"/>
                    </a:lnTo>
                    <a:lnTo>
                      <a:pt x="5" y="398"/>
                    </a:lnTo>
                    <a:lnTo>
                      <a:pt x="5" y="398"/>
                    </a:lnTo>
                    <a:lnTo>
                      <a:pt x="9" y="402"/>
                    </a:lnTo>
                    <a:lnTo>
                      <a:pt x="9" y="402"/>
                    </a:lnTo>
                    <a:lnTo>
                      <a:pt x="13" y="407"/>
                    </a:lnTo>
                    <a:lnTo>
                      <a:pt x="360" y="407"/>
                    </a:lnTo>
                    <a:lnTo>
                      <a:pt x="360" y="407"/>
                    </a:lnTo>
                    <a:lnTo>
                      <a:pt x="364" y="402"/>
                    </a:lnTo>
                    <a:lnTo>
                      <a:pt x="364" y="402"/>
                    </a:lnTo>
                    <a:lnTo>
                      <a:pt x="368" y="398"/>
                    </a:lnTo>
                    <a:lnTo>
                      <a:pt x="368" y="324"/>
                    </a:lnTo>
                    <a:lnTo>
                      <a:pt x="368" y="324"/>
                    </a:lnTo>
                    <a:lnTo>
                      <a:pt x="364" y="316"/>
                    </a:lnTo>
                    <a:lnTo>
                      <a:pt x="364" y="316"/>
                    </a:lnTo>
                    <a:lnTo>
                      <a:pt x="360" y="316"/>
                    </a:lnTo>
                    <a:lnTo>
                      <a:pt x="360" y="316"/>
                    </a:lnTo>
                    <a:close/>
                    <a:moveTo>
                      <a:pt x="347" y="385"/>
                    </a:moveTo>
                    <a:lnTo>
                      <a:pt x="26" y="385"/>
                    </a:lnTo>
                    <a:lnTo>
                      <a:pt x="26" y="337"/>
                    </a:lnTo>
                    <a:lnTo>
                      <a:pt x="347" y="337"/>
                    </a:lnTo>
                    <a:lnTo>
                      <a:pt x="347" y="385"/>
                    </a:lnTo>
                    <a:close/>
                    <a:moveTo>
                      <a:pt x="44" y="376"/>
                    </a:moveTo>
                    <a:lnTo>
                      <a:pt x="204" y="376"/>
                    </a:lnTo>
                    <a:lnTo>
                      <a:pt x="204" y="376"/>
                    </a:lnTo>
                    <a:lnTo>
                      <a:pt x="212" y="376"/>
                    </a:lnTo>
                    <a:lnTo>
                      <a:pt x="212" y="376"/>
                    </a:lnTo>
                    <a:lnTo>
                      <a:pt x="217" y="368"/>
                    </a:lnTo>
                    <a:lnTo>
                      <a:pt x="217" y="355"/>
                    </a:lnTo>
                    <a:lnTo>
                      <a:pt x="217" y="355"/>
                    </a:lnTo>
                    <a:lnTo>
                      <a:pt x="212" y="350"/>
                    </a:lnTo>
                    <a:lnTo>
                      <a:pt x="212" y="350"/>
                    </a:lnTo>
                    <a:lnTo>
                      <a:pt x="204" y="346"/>
                    </a:lnTo>
                    <a:lnTo>
                      <a:pt x="44" y="346"/>
                    </a:lnTo>
                    <a:lnTo>
                      <a:pt x="44" y="346"/>
                    </a:lnTo>
                    <a:lnTo>
                      <a:pt x="35" y="350"/>
                    </a:lnTo>
                    <a:lnTo>
                      <a:pt x="35" y="350"/>
                    </a:lnTo>
                    <a:lnTo>
                      <a:pt x="35" y="355"/>
                    </a:lnTo>
                    <a:lnTo>
                      <a:pt x="35" y="368"/>
                    </a:lnTo>
                    <a:lnTo>
                      <a:pt x="35" y="368"/>
                    </a:lnTo>
                    <a:lnTo>
                      <a:pt x="35" y="376"/>
                    </a:lnTo>
                    <a:lnTo>
                      <a:pt x="35" y="376"/>
                    </a:lnTo>
                    <a:lnTo>
                      <a:pt x="44" y="376"/>
                    </a:lnTo>
                    <a:lnTo>
                      <a:pt x="44" y="376"/>
                    </a:lnTo>
                    <a:close/>
                  </a:path>
                </a:pathLst>
              </a:custGeom>
              <a:solidFill>
                <a:sysClr val="windowText" lastClr="000000">
                  <a:lumMod val="50000"/>
                  <a:lumOff val="50000"/>
                </a:sysClr>
              </a:solidFill>
              <a:ln w="9525">
                <a:solidFill>
                  <a:sysClr val="windowText" lastClr="000000">
                    <a:lumMod val="65000"/>
                    <a:lumOff val="35000"/>
                  </a:sys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i="0" u="none" strike="noStrike" kern="0" cap="none" spc="0" normalizeH="0" baseline="0" noProof="0">
                  <a:ln>
                    <a:noFill/>
                  </a:ln>
                  <a:solidFill>
                    <a:sysClr val="windowText" lastClr="000000"/>
                  </a:solidFill>
                  <a:effectLst/>
                  <a:uLnTx/>
                  <a:uFillTx/>
                  <a:latin typeface="Verdana" panose="020B0604030504040204" pitchFamily="34" charset="0"/>
                </a:endParaRPr>
              </a:p>
            </p:txBody>
          </p:sp>
          <p:sp>
            <p:nvSpPr>
              <p:cNvPr id="54" name="Freeform 31"/>
              <p:cNvSpPr>
                <a:spLocks/>
              </p:cNvSpPr>
              <p:nvPr/>
            </p:nvSpPr>
            <p:spPr bwMode="auto">
              <a:xfrm flipH="1">
                <a:off x="608441" y="2934628"/>
                <a:ext cx="49777" cy="134568"/>
              </a:xfrm>
              <a:custGeom>
                <a:avLst/>
                <a:gdLst/>
                <a:ahLst/>
                <a:cxnLst>
                  <a:cxn ang="0">
                    <a:pos x="30" y="260"/>
                  </a:cxn>
                  <a:cxn ang="0">
                    <a:pos x="30" y="260"/>
                  </a:cxn>
                  <a:cxn ang="0">
                    <a:pos x="52" y="234"/>
                  </a:cxn>
                  <a:cxn ang="0">
                    <a:pos x="65" y="204"/>
                  </a:cxn>
                  <a:cxn ang="0">
                    <a:pos x="73" y="174"/>
                  </a:cxn>
                  <a:cxn ang="0">
                    <a:pos x="78" y="139"/>
                  </a:cxn>
                  <a:cxn ang="0">
                    <a:pos x="78" y="139"/>
                  </a:cxn>
                  <a:cxn ang="0">
                    <a:pos x="73" y="104"/>
                  </a:cxn>
                  <a:cxn ang="0">
                    <a:pos x="65" y="65"/>
                  </a:cxn>
                  <a:cxn ang="0">
                    <a:pos x="47" y="35"/>
                  </a:cxn>
                  <a:cxn ang="0">
                    <a:pos x="21" y="0"/>
                  </a:cxn>
                  <a:cxn ang="0">
                    <a:pos x="21" y="0"/>
                  </a:cxn>
                  <a:cxn ang="0">
                    <a:pos x="13" y="0"/>
                  </a:cxn>
                  <a:cxn ang="0">
                    <a:pos x="4" y="0"/>
                  </a:cxn>
                  <a:cxn ang="0">
                    <a:pos x="4" y="0"/>
                  </a:cxn>
                  <a:cxn ang="0">
                    <a:pos x="0" y="9"/>
                  </a:cxn>
                  <a:cxn ang="0">
                    <a:pos x="4" y="18"/>
                  </a:cxn>
                  <a:cxn ang="0">
                    <a:pos x="4" y="18"/>
                  </a:cxn>
                  <a:cxn ang="0">
                    <a:pos x="26" y="48"/>
                  </a:cxn>
                  <a:cxn ang="0">
                    <a:pos x="43" y="74"/>
                  </a:cxn>
                  <a:cxn ang="0">
                    <a:pos x="52" y="109"/>
                  </a:cxn>
                  <a:cxn ang="0">
                    <a:pos x="56" y="139"/>
                  </a:cxn>
                  <a:cxn ang="0">
                    <a:pos x="56" y="139"/>
                  </a:cxn>
                  <a:cxn ang="0">
                    <a:pos x="52" y="169"/>
                  </a:cxn>
                  <a:cxn ang="0">
                    <a:pos x="43" y="195"/>
                  </a:cxn>
                  <a:cxn ang="0">
                    <a:pos x="30" y="221"/>
                  </a:cxn>
                  <a:cxn ang="0">
                    <a:pos x="13" y="247"/>
                  </a:cxn>
                  <a:cxn ang="0">
                    <a:pos x="13" y="247"/>
                  </a:cxn>
                  <a:cxn ang="0">
                    <a:pos x="8" y="251"/>
                  </a:cxn>
                  <a:cxn ang="0">
                    <a:pos x="13" y="260"/>
                  </a:cxn>
                  <a:cxn ang="0">
                    <a:pos x="13" y="260"/>
                  </a:cxn>
                  <a:cxn ang="0">
                    <a:pos x="21" y="264"/>
                  </a:cxn>
                  <a:cxn ang="0">
                    <a:pos x="30" y="260"/>
                  </a:cxn>
                  <a:cxn ang="0">
                    <a:pos x="30" y="260"/>
                  </a:cxn>
                </a:cxnLst>
                <a:rect l="0" t="0" r="r" b="b"/>
                <a:pathLst>
                  <a:path w="78" h="264">
                    <a:moveTo>
                      <a:pt x="30" y="260"/>
                    </a:moveTo>
                    <a:lnTo>
                      <a:pt x="30" y="260"/>
                    </a:lnTo>
                    <a:lnTo>
                      <a:pt x="52" y="234"/>
                    </a:lnTo>
                    <a:lnTo>
                      <a:pt x="65" y="204"/>
                    </a:lnTo>
                    <a:lnTo>
                      <a:pt x="73" y="174"/>
                    </a:lnTo>
                    <a:lnTo>
                      <a:pt x="78" y="139"/>
                    </a:lnTo>
                    <a:lnTo>
                      <a:pt x="78" y="139"/>
                    </a:lnTo>
                    <a:lnTo>
                      <a:pt x="73" y="104"/>
                    </a:lnTo>
                    <a:lnTo>
                      <a:pt x="65" y="65"/>
                    </a:lnTo>
                    <a:lnTo>
                      <a:pt x="47" y="35"/>
                    </a:lnTo>
                    <a:lnTo>
                      <a:pt x="21" y="0"/>
                    </a:lnTo>
                    <a:lnTo>
                      <a:pt x="21" y="0"/>
                    </a:lnTo>
                    <a:lnTo>
                      <a:pt x="13" y="0"/>
                    </a:lnTo>
                    <a:lnTo>
                      <a:pt x="4" y="0"/>
                    </a:lnTo>
                    <a:lnTo>
                      <a:pt x="4" y="0"/>
                    </a:lnTo>
                    <a:lnTo>
                      <a:pt x="0" y="9"/>
                    </a:lnTo>
                    <a:lnTo>
                      <a:pt x="4" y="18"/>
                    </a:lnTo>
                    <a:lnTo>
                      <a:pt x="4" y="18"/>
                    </a:lnTo>
                    <a:lnTo>
                      <a:pt x="26" y="48"/>
                    </a:lnTo>
                    <a:lnTo>
                      <a:pt x="43" y="74"/>
                    </a:lnTo>
                    <a:lnTo>
                      <a:pt x="52" y="109"/>
                    </a:lnTo>
                    <a:lnTo>
                      <a:pt x="56" y="139"/>
                    </a:lnTo>
                    <a:lnTo>
                      <a:pt x="56" y="139"/>
                    </a:lnTo>
                    <a:lnTo>
                      <a:pt x="52" y="169"/>
                    </a:lnTo>
                    <a:lnTo>
                      <a:pt x="43" y="195"/>
                    </a:lnTo>
                    <a:lnTo>
                      <a:pt x="30" y="221"/>
                    </a:lnTo>
                    <a:lnTo>
                      <a:pt x="13" y="247"/>
                    </a:lnTo>
                    <a:lnTo>
                      <a:pt x="13" y="247"/>
                    </a:lnTo>
                    <a:lnTo>
                      <a:pt x="8" y="251"/>
                    </a:lnTo>
                    <a:lnTo>
                      <a:pt x="13" y="260"/>
                    </a:lnTo>
                    <a:lnTo>
                      <a:pt x="13" y="260"/>
                    </a:lnTo>
                    <a:lnTo>
                      <a:pt x="21" y="264"/>
                    </a:lnTo>
                    <a:lnTo>
                      <a:pt x="30" y="260"/>
                    </a:lnTo>
                    <a:lnTo>
                      <a:pt x="30" y="260"/>
                    </a:lnTo>
                    <a:close/>
                  </a:path>
                </a:pathLst>
              </a:custGeom>
              <a:solidFill>
                <a:sysClr val="windowText" lastClr="000000">
                  <a:lumMod val="50000"/>
                  <a:lumOff val="50000"/>
                </a:sysClr>
              </a:solidFill>
              <a:ln w="9525">
                <a:solidFill>
                  <a:sysClr val="windowText" lastClr="000000">
                    <a:lumMod val="65000"/>
                    <a:lumOff val="35000"/>
                  </a:sys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i="0" u="none" strike="noStrike" kern="0" cap="none" spc="0" normalizeH="0" baseline="0" noProof="0">
                  <a:ln>
                    <a:noFill/>
                  </a:ln>
                  <a:solidFill>
                    <a:sysClr val="windowText" lastClr="000000"/>
                  </a:solidFill>
                  <a:effectLst/>
                  <a:uLnTx/>
                  <a:uFillTx/>
                  <a:latin typeface="Verdana" panose="020B0604030504040204" pitchFamily="34" charset="0"/>
                </a:endParaRPr>
              </a:p>
            </p:txBody>
          </p:sp>
          <p:sp>
            <p:nvSpPr>
              <p:cNvPr id="55" name="Freeform 32"/>
              <p:cNvSpPr>
                <a:spLocks/>
              </p:cNvSpPr>
              <p:nvPr/>
            </p:nvSpPr>
            <p:spPr bwMode="auto">
              <a:xfrm flipH="1">
                <a:off x="647369" y="2943803"/>
                <a:ext cx="44033" cy="114688"/>
              </a:xfrm>
              <a:custGeom>
                <a:avLst/>
                <a:gdLst/>
                <a:ahLst/>
                <a:cxnLst>
                  <a:cxn ang="0">
                    <a:pos x="26" y="225"/>
                  </a:cxn>
                  <a:cxn ang="0">
                    <a:pos x="26" y="225"/>
                  </a:cxn>
                  <a:cxn ang="0">
                    <a:pos x="43" y="199"/>
                  </a:cxn>
                  <a:cxn ang="0">
                    <a:pos x="56" y="177"/>
                  </a:cxn>
                  <a:cxn ang="0">
                    <a:pos x="65" y="147"/>
                  </a:cxn>
                  <a:cxn ang="0">
                    <a:pos x="69" y="121"/>
                  </a:cxn>
                  <a:cxn ang="0">
                    <a:pos x="69" y="121"/>
                  </a:cxn>
                  <a:cxn ang="0">
                    <a:pos x="65" y="91"/>
                  </a:cxn>
                  <a:cxn ang="0">
                    <a:pos x="56" y="60"/>
                  </a:cxn>
                  <a:cxn ang="0">
                    <a:pos x="43" y="30"/>
                  </a:cxn>
                  <a:cxn ang="0">
                    <a:pos x="21" y="4"/>
                  </a:cxn>
                  <a:cxn ang="0">
                    <a:pos x="21" y="4"/>
                  </a:cxn>
                  <a:cxn ang="0">
                    <a:pos x="13" y="0"/>
                  </a:cxn>
                  <a:cxn ang="0">
                    <a:pos x="4" y="4"/>
                  </a:cxn>
                  <a:cxn ang="0">
                    <a:pos x="4" y="4"/>
                  </a:cxn>
                  <a:cxn ang="0">
                    <a:pos x="0" y="13"/>
                  </a:cxn>
                  <a:cxn ang="0">
                    <a:pos x="4" y="21"/>
                  </a:cxn>
                  <a:cxn ang="0">
                    <a:pos x="4" y="21"/>
                  </a:cxn>
                  <a:cxn ang="0">
                    <a:pos x="21" y="43"/>
                  </a:cxn>
                  <a:cxn ang="0">
                    <a:pos x="34" y="69"/>
                  </a:cxn>
                  <a:cxn ang="0">
                    <a:pos x="43" y="95"/>
                  </a:cxn>
                  <a:cxn ang="0">
                    <a:pos x="47" y="121"/>
                  </a:cxn>
                  <a:cxn ang="0">
                    <a:pos x="47" y="121"/>
                  </a:cxn>
                  <a:cxn ang="0">
                    <a:pos x="43" y="143"/>
                  </a:cxn>
                  <a:cxn ang="0">
                    <a:pos x="39" y="168"/>
                  </a:cxn>
                  <a:cxn ang="0">
                    <a:pos x="26" y="186"/>
                  </a:cxn>
                  <a:cxn ang="0">
                    <a:pos x="8" y="207"/>
                  </a:cxn>
                  <a:cxn ang="0">
                    <a:pos x="8" y="207"/>
                  </a:cxn>
                  <a:cxn ang="0">
                    <a:pos x="8" y="216"/>
                  </a:cxn>
                  <a:cxn ang="0">
                    <a:pos x="8" y="225"/>
                  </a:cxn>
                  <a:cxn ang="0">
                    <a:pos x="8" y="225"/>
                  </a:cxn>
                  <a:cxn ang="0">
                    <a:pos x="17" y="225"/>
                  </a:cxn>
                  <a:cxn ang="0">
                    <a:pos x="26" y="225"/>
                  </a:cxn>
                  <a:cxn ang="0">
                    <a:pos x="26" y="225"/>
                  </a:cxn>
                </a:cxnLst>
                <a:rect l="0" t="0" r="r" b="b"/>
                <a:pathLst>
                  <a:path w="69" h="225">
                    <a:moveTo>
                      <a:pt x="26" y="225"/>
                    </a:moveTo>
                    <a:lnTo>
                      <a:pt x="26" y="225"/>
                    </a:lnTo>
                    <a:lnTo>
                      <a:pt x="43" y="199"/>
                    </a:lnTo>
                    <a:lnTo>
                      <a:pt x="56" y="177"/>
                    </a:lnTo>
                    <a:lnTo>
                      <a:pt x="65" y="147"/>
                    </a:lnTo>
                    <a:lnTo>
                      <a:pt x="69" y="121"/>
                    </a:lnTo>
                    <a:lnTo>
                      <a:pt x="69" y="121"/>
                    </a:lnTo>
                    <a:lnTo>
                      <a:pt x="65" y="91"/>
                    </a:lnTo>
                    <a:lnTo>
                      <a:pt x="56" y="60"/>
                    </a:lnTo>
                    <a:lnTo>
                      <a:pt x="43" y="30"/>
                    </a:lnTo>
                    <a:lnTo>
                      <a:pt x="21" y="4"/>
                    </a:lnTo>
                    <a:lnTo>
                      <a:pt x="21" y="4"/>
                    </a:lnTo>
                    <a:lnTo>
                      <a:pt x="13" y="0"/>
                    </a:lnTo>
                    <a:lnTo>
                      <a:pt x="4" y="4"/>
                    </a:lnTo>
                    <a:lnTo>
                      <a:pt x="4" y="4"/>
                    </a:lnTo>
                    <a:lnTo>
                      <a:pt x="0" y="13"/>
                    </a:lnTo>
                    <a:lnTo>
                      <a:pt x="4" y="21"/>
                    </a:lnTo>
                    <a:lnTo>
                      <a:pt x="4" y="21"/>
                    </a:lnTo>
                    <a:lnTo>
                      <a:pt x="21" y="43"/>
                    </a:lnTo>
                    <a:lnTo>
                      <a:pt x="34" y="69"/>
                    </a:lnTo>
                    <a:lnTo>
                      <a:pt x="43" y="95"/>
                    </a:lnTo>
                    <a:lnTo>
                      <a:pt x="47" y="121"/>
                    </a:lnTo>
                    <a:lnTo>
                      <a:pt x="47" y="121"/>
                    </a:lnTo>
                    <a:lnTo>
                      <a:pt x="43" y="143"/>
                    </a:lnTo>
                    <a:lnTo>
                      <a:pt x="39" y="168"/>
                    </a:lnTo>
                    <a:lnTo>
                      <a:pt x="26" y="186"/>
                    </a:lnTo>
                    <a:lnTo>
                      <a:pt x="8" y="207"/>
                    </a:lnTo>
                    <a:lnTo>
                      <a:pt x="8" y="207"/>
                    </a:lnTo>
                    <a:lnTo>
                      <a:pt x="8" y="216"/>
                    </a:lnTo>
                    <a:lnTo>
                      <a:pt x="8" y="225"/>
                    </a:lnTo>
                    <a:lnTo>
                      <a:pt x="8" y="225"/>
                    </a:lnTo>
                    <a:lnTo>
                      <a:pt x="17" y="225"/>
                    </a:lnTo>
                    <a:lnTo>
                      <a:pt x="26" y="225"/>
                    </a:lnTo>
                    <a:lnTo>
                      <a:pt x="26" y="225"/>
                    </a:lnTo>
                    <a:close/>
                  </a:path>
                </a:pathLst>
              </a:custGeom>
              <a:solidFill>
                <a:sysClr val="windowText" lastClr="000000">
                  <a:lumMod val="50000"/>
                  <a:lumOff val="50000"/>
                </a:sysClr>
              </a:solidFill>
              <a:ln w="9525">
                <a:solidFill>
                  <a:sysClr val="windowText" lastClr="000000">
                    <a:lumMod val="65000"/>
                    <a:lumOff val="35000"/>
                  </a:sys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i="0" u="none" strike="noStrike" kern="0" cap="none" spc="0" normalizeH="0" baseline="0" noProof="0">
                  <a:ln>
                    <a:noFill/>
                  </a:ln>
                  <a:solidFill>
                    <a:sysClr val="windowText" lastClr="000000"/>
                  </a:solidFill>
                  <a:effectLst/>
                  <a:uLnTx/>
                  <a:uFillTx/>
                  <a:latin typeface="Verdana" panose="020B0604030504040204" pitchFamily="34" charset="0"/>
                </a:endParaRPr>
              </a:p>
            </p:txBody>
          </p:sp>
          <p:sp>
            <p:nvSpPr>
              <p:cNvPr id="56" name="Freeform 33"/>
              <p:cNvSpPr>
                <a:spLocks/>
              </p:cNvSpPr>
              <p:nvPr/>
            </p:nvSpPr>
            <p:spPr bwMode="auto">
              <a:xfrm flipH="1">
                <a:off x="686297" y="2954507"/>
                <a:ext cx="38290" cy="94809"/>
              </a:xfrm>
              <a:custGeom>
                <a:avLst/>
                <a:gdLst/>
                <a:ahLst/>
                <a:cxnLst>
                  <a:cxn ang="0">
                    <a:pos x="26" y="182"/>
                  </a:cxn>
                  <a:cxn ang="0">
                    <a:pos x="26" y="182"/>
                  </a:cxn>
                  <a:cxn ang="0">
                    <a:pos x="39" y="165"/>
                  </a:cxn>
                  <a:cxn ang="0">
                    <a:pos x="52" y="143"/>
                  </a:cxn>
                  <a:cxn ang="0">
                    <a:pos x="56" y="122"/>
                  </a:cxn>
                  <a:cxn ang="0">
                    <a:pos x="60" y="100"/>
                  </a:cxn>
                  <a:cxn ang="0">
                    <a:pos x="60" y="100"/>
                  </a:cxn>
                  <a:cxn ang="0">
                    <a:pos x="56" y="74"/>
                  </a:cxn>
                  <a:cxn ang="0">
                    <a:pos x="47" y="48"/>
                  </a:cxn>
                  <a:cxn ang="0">
                    <a:pos x="34" y="26"/>
                  </a:cxn>
                  <a:cxn ang="0">
                    <a:pos x="17" y="5"/>
                  </a:cxn>
                  <a:cxn ang="0">
                    <a:pos x="17" y="5"/>
                  </a:cxn>
                  <a:cxn ang="0">
                    <a:pos x="13" y="0"/>
                  </a:cxn>
                  <a:cxn ang="0">
                    <a:pos x="4" y="5"/>
                  </a:cxn>
                  <a:cxn ang="0">
                    <a:pos x="4" y="5"/>
                  </a:cxn>
                  <a:cxn ang="0">
                    <a:pos x="0" y="13"/>
                  </a:cxn>
                  <a:cxn ang="0">
                    <a:pos x="4" y="22"/>
                  </a:cxn>
                  <a:cxn ang="0">
                    <a:pos x="4" y="22"/>
                  </a:cxn>
                  <a:cxn ang="0">
                    <a:pos x="17" y="39"/>
                  </a:cxn>
                  <a:cxn ang="0">
                    <a:pos x="26" y="57"/>
                  </a:cxn>
                  <a:cxn ang="0">
                    <a:pos x="34" y="78"/>
                  </a:cxn>
                  <a:cxn ang="0">
                    <a:pos x="34" y="100"/>
                  </a:cxn>
                  <a:cxn ang="0">
                    <a:pos x="34" y="100"/>
                  </a:cxn>
                  <a:cxn ang="0">
                    <a:pos x="34" y="117"/>
                  </a:cxn>
                  <a:cxn ang="0">
                    <a:pos x="30" y="135"/>
                  </a:cxn>
                  <a:cxn ang="0">
                    <a:pos x="21" y="152"/>
                  </a:cxn>
                  <a:cxn ang="0">
                    <a:pos x="8" y="165"/>
                  </a:cxn>
                  <a:cxn ang="0">
                    <a:pos x="8" y="165"/>
                  </a:cxn>
                  <a:cxn ang="0">
                    <a:pos x="4" y="173"/>
                  </a:cxn>
                  <a:cxn ang="0">
                    <a:pos x="8" y="182"/>
                  </a:cxn>
                  <a:cxn ang="0">
                    <a:pos x="8" y="182"/>
                  </a:cxn>
                  <a:cxn ang="0">
                    <a:pos x="17" y="186"/>
                  </a:cxn>
                  <a:cxn ang="0">
                    <a:pos x="26" y="182"/>
                  </a:cxn>
                  <a:cxn ang="0">
                    <a:pos x="26" y="182"/>
                  </a:cxn>
                </a:cxnLst>
                <a:rect l="0" t="0" r="r" b="b"/>
                <a:pathLst>
                  <a:path w="60" h="186">
                    <a:moveTo>
                      <a:pt x="26" y="182"/>
                    </a:moveTo>
                    <a:lnTo>
                      <a:pt x="26" y="182"/>
                    </a:lnTo>
                    <a:lnTo>
                      <a:pt x="39" y="165"/>
                    </a:lnTo>
                    <a:lnTo>
                      <a:pt x="52" y="143"/>
                    </a:lnTo>
                    <a:lnTo>
                      <a:pt x="56" y="122"/>
                    </a:lnTo>
                    <a:lnTo>
                      <a:pt x="60" y="100"/>
                    </a:lnTo>
                    <a:lnTo>
                      <a:pt x="60" y="100"/>
                    </a:lnTo>
                    <a:lnTo>
                      <a:pt x="56" y="74"/>
                    </a:lnTo>
                    <a:lnTo>
                      <a:pt x="47" y="48"/>
                    </a:lnTo>
                    <a:lnTo>
                      <a:pt x="34" y="26"/>
                    </a:lnTo>
                    <a:lnTo>
                      <a:pt x="17" y="5"/>
                    </a:lnTo>
                    <a:lnTo>
                      <a:pt x="17" y="5"/>
                    </a:lnTo>
                    <a:lnTo>
                      <a:pt x="13" y="0"/>
                    </a:lnTo>
                    <a:lnTo>
                      <a:pt x="4" y="5"/>
                    </a:lnTo>
                    <a:lnTo>
                      <a:pt x="4" y="5"/>
                    </a:lnTo>
                    <a:lnTo>
                      <a:pt x="0" y="13"/>
                    </a:lnTo>
                    <a:lnTo>
                      <a:pt x="4" y="22"/>
                    </a:lnTo>
                    <a:lnTo>
                      <a:pt x="4" y="22"/>
                    </a:lnTo>
                    <a:lnTo>
                      <a:pt x="17" y="39"/>
                    </a:lnTo>
                    <a:lnTo>
                      <a:pt x="26" y="57"/>
                    </a:lnTo>
                    <a:lnTo>
                      <a:pt x="34" y="78"/>
                    </a:lnTo>
                    <a:lnTo>
                      <a:pt x="34" y="100"/>
                    </a:lnTo>
                    <a:lnTo>
                      <a:pt x="34" y="100"/>
                    </a:lnTo>
                    <a:lnTo>
                      <a:pt x="34" y="117"/>
                    </a:lnTo>
                    <a:lnTo>
                      <a:pt x="30" y="135"/>
                    </a:lnTo>
                    <a:lnTo>
                      <a:pt x="21" y="152"/>
                    </a:lnTo>
                    <a:lnTo>
                      <a:pt x="8" y="165"/>
                    </a:lnTo>
                    <a:lnTo>
                      <a:pt x="8" y="165"/>
                    </a:lnTo>
                    <a:lnTo>
                      <a:pt x="4" y="173"/>
                    </a:lnTo>
                    <a:lnTo>
                      <a:pt x="8" y="182"/>
                    </a:lnTo>
                    <a:lnTo>
                      <a:pt x="8" y="182"/>
                    </a:lnTo>
                    <a:lnTo>
                      <a:pt x="17" y="186"/>
                    </a:lnTo>
                    <a:lnTo>
                      <a:pt x="26" y="182"/>
                    </a:lnTo>
                    <a:lnTo>
                      <a:pt x="26" y="182"/>
                    </a:lnTo>
                    <a:close/>
                  </a:path>
                </a:pathLst>
              </a:custGeom>
              <a:solidFill>
                <a:sysClr val="windowText" lastClr="000000">
                  <a:lumMod val="50000"/>
                  <a:lumOff val="50000"/>
                </a:sysClr>
              </a:solidFill>
              <a:ln w="9525">
                <a:solidFill>
                  <a:sysClr val="windowText" lastClr="000000">
                    <a:lumMod val="65000"/>
                    <a:lumOff val="35000"/>
                  </a:sysClr>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i="0" u="none" strike="noStrike" kern="0" cap="none" spc="0" normalizeH="0" baseline="0" noProof="0">
                  <a:ln>
                    <a:noFill/>
                  </a:ln>
                  <a:solidFill>
                    <a:sysClr val="windowText" lastClr="000000"/>
                  </a:solidFill>
                  <a:effectLst/>
                  <a:uLnTx/>
                  <a:uFillTx/>
                  <a:latin typeface="Verdana" panose="020B0604030504040204" pitchFamily="34" charset="0"/>
                </a:endParaRPr>
              </a:p>
            </p:txBody>
          </p:sp>
        </p:grpSp>
        <p:sp>
          <p:nvSpPr>
            <p:cNvPr id="52" name="椭圆 51"/>
            <p:cNvSpPr/>
            <p:nvPr/>
          </p:nvSpPr>
          <p:spPr bwMode="auto">
            <a:xfrm>
              <a:off x="2593406" y="2354670"/>
              <a:ext cx="2071431" cy="1878032"/>
            </a:xfrm>
            <a:prstGeom prst="ellipse">
              <a:avLst/>
            </a:prstGeom>
            <a:noFill/>
            <a:ln w="9525" cap="flat" cmpd="sng" algn="ctr">
              <a:solidFill>
                <a:srgbClr val="C00000"/>
              </a:solidFill>
              <a:prstDash val="dash"/>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algn="ctr" defTabSz="877888" eaLnBrk="0" hangingPunct="0">
                <a:buClrTx/>
                <a:buNone/>
              </a:pPr>
              <a:endParaRPr lang="zh-CN" altLang="en-US" dirty="0" smtClean="0">
                <a:latin typeface="Verdana" panose="020B0604030504040204" pitchFamily="34" charset="0"/>
              </a:endParaRPr>
            </a:p>
          </p:txBody>
        </p:sp>
      </p:grpSp>
      <p:pic>
        <p:nvPicPr>
          <p:cNvPr id="1026" name="Picture 2" descr="IEEE 802.11 คือ อะไร? - COMSI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376" y="1722333"/>
            <a:ext cx="2247176" cy="953744"/>
          </a:xfrm>
          <a:prstGeom prst="rect">
            <a:avLst/>
          </a:prstGeom>
          <a:noFill/>
          <a:extLst>
            <a:ext uri="{909E8E84-426E-40DD-AFC4-6F175D3DCCD1}">
              <a14:hiddenFill xmlns:a14="http://schemas.microsoft.com/office/drawing/2010/main">
                <a:solidFill>
                  <a:srgbClr val="FFFFFF"/>
                </a:solidFill>
              </a14:hiddenFill>
            </a:ext>
          </a:extLst>
        </p:spPr>
      </p:pic>
      <p:sp>
        <p:nvSpPr>
          <p:cNvPr id="2" name="幻灯片编号占位符 1"/>
          <p:cNvSpPr>
            <a:spLocks noGrp="1"/>
          </p:cNvSpPr>
          <p:nvPr>
            <p:ph type="sldNum" sz="quarter" idx="12"/>
          </p:nvPr>
        </p:nvSpPr>
        <p:spPr/>
        <p:txBody>
          <a:bodyPr/>
          <a:lstStyle/>
          <a:p>
            <a:fld id="{3AC99A5B-5B03-425B-9284-2F10A88898BE}" type="slidenum">
              <a:rPr lang="en-US" smtClean="0"/>
              <a:t>3</a:t>
            </a:fld>
            <a:endParaRPr lang="en-US"/>
          </a:p>
        </p:txBody>
      </p:sp>
      <p:sp>
        <p:nvSpPr>
          <p:cNvPr id="77" name="矩形 76"/>
          <p:cNvSpPr/>
          <p:nvPr/>
        </p:nvSpPr>
        <p:spPr>
          <a:xfrm>
            <a:off x="8309446" y="1309232"/>
            <a:ext cx="3410074" cy="369332"/>
          </a:xfrm>
          <a:prstGeom prst="rect">
            <a:avLst/>
          </a:prstGeom>
        </p:spPr>
        <p:txBody>
          <a:bodyPr wrap="square">
            <a:spAutoFit/>
          </a:bodyPr>
          <a:lstStyle/>
          <a:p>
            <a:pPr algn="ctr"/>
            <a:r>
              <a:rPr lang="en-US" altLang="zh-CN" dirty="0" smtClean="0">
                <a:latin typeface="Verdana" panose="020B0604030504040204" pitchFamily="34" charset="0"/>
                <a:ea typeface="Verdana" panose="020B0604030504040204" pitchFamily="34" charset="0"/>
              </a:rPr>
              <a:t>ACK:</a:t>
            </a:r>
            <a:r>
              <a:rPr lang="zh-CN" altLang="en-US" dirty="0" smtClean="0">
                <a:latin typeface="Verdana" panose="020B0604030504040204" pitchFamily="34" charset="0"/>
                <a:ea typeface="Verdana" panose="020B0604030504040204" pitchFamily="34" charset="0"/>
              </a:rPr>
              <a:t> </a:t>
            </a:r>
            <a:r>
              <a:rPr lang="en-US" altLang="zh-CN" dirty="0" smtClean="0">
                <a:latin typeface="Verdana" panose="020B0604030504040204" pitchFamily="34" charset="0"/>
                <a:ea typeface="Verdana" panose="020B0604030504040204" pitchFamily="34" charset="0"/>
              </a:rPr>
              <a:t>ACKnowledgement</a:t>
            </a:r>
            <a:endParaRPr lang="en-US"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21516"/>
    </mc:Choice>
    <mc:Fallback xmlns="">
      <p:transition advTm="2151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839416" y="1844824"/>
            <a:ext cx="10363200" cy="3096344"/>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Thank You!</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sz="2000" dirty="0" smtClean="0">
                <a:solidFill>
                  <a:srgbClr val="7F7F7F"/>
                </a:solidFill>
                <a:latin typeface="Verdana" panose="020B0604030504040204" pitchFamily="34" charset="0"/>
                <a:ea typeface="Verdana" panose="020B0604030504040204" pitchFamily="34" charset="0"/>
                <a:cs typeface="Verdana" panose="020B0604030504040204" pitchFamily="34" charset="0"/>
              </a:rPr>
              <a:t>Email: </a:t>
            </a:r>
            <a:r>
              <a:rPr lang="en-US" sz="2000" dirty="0" smtClean="0">
                <a:solidFill>
                  <a:srgbClr val="7F7F7F"/>
                </a:solidFill>
                <a:latin typeface="Verdana" panose="020B0604030504040204" pitchFamily="34" charset="0"/>
                <a:ea typeface="Verdana" panose="020B0604030504040204" pitchFamily="34" charset="0"/>
                <a:cs typeface="Verdana" panose="020B0604030504040204" pitchFamily="34" charset="0"/>
                <a:hlinkClick r:id="rId3"/>
              </a:rPr>
              <a:t>li.tong@huawei.com</a:t>
            </a:r>
            <a:r>
              <a:rPr lang="en-US" sz="2000" dirty="0" smtClean="0">
                <a:solidFill>
                  <a:srgbClr val="7F7F7F"/>
                </a:solidFill>
                <a:latin typeface="Verdana" panose="020B0604030504040204" pitchFamily="34" charset="0"/>
                <a:ea typeface="Verdana" panose="020B0604030504040204" pitchFamily="34" charset="0"/>
                <a:cs typeface="Verdana" panose="020B0604030504040204" pitchFamily="34" charset="0"/>
              </a:rPr>
              <a:t/>
            </a:r>
            <a:br>
              <a:rPr lang="en-US" sz="2000" dirty="0" smtClean="0">
                <a:solidFill>
                  <a:srgbClr val="7F7F7F"/>
                </a:solidFill>
                <a:latin typeface="Verdana" panose="020B0604030504040204" pitchFamily="34" charset="0"/>
                <a:ea typeface="Verdana" panose="020B0604030504040204" pitchFamily="34" charset="0"/>
                <a:cs typeface="Verdana" panose="020B0604030504040204" pitchFamily="34" charset="0"/>
              </a:rPr>
            </a:br>
            <a:r>
              <a:rPr lang="en-US" sz="2000" dirty="0" smtClean="0">
                <a:solidFill>
                  <a:srgbClr val="7F7F7F"/>
                </a:solidFill>
                <a:latin typeface="Verdana" panose="020B0604030504040204" pitchFamily="34" charset="0"/>
                <a:ea typeface="Verdana" panose="020B0604030504040204" pitchFamily="34" charset="0"/>
                <a:cs typeface="Verdana" panose="020B0604030504040204" pitchFamily="34" charset="0"/>
              </a:rPr>
              <a:t/>
            </a:r>
            <a:br>
              <a:rPr lang="en-US" sz="2000" dirty="0" smtClean="0">
                <a:solidFill>
                  <a:srgbClr val="7F7F7F"/>
                </a:solidFill>
                <a:latin typeface="Verdana" panose="020B0604030504040204" pitchFamily="34" charset="0"/>
                <a:ea typeface="Verdana" panose="020B0604030504040204" pitchFamily="34" charset="0"/>
                <a:cs typeface="Verdana" panose="020B0604030504040204" pitchFamily="34" charset="0"/>
              </a:rPr>
            </a:br>
            <a: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t/>
            </a:r>
            <a:br>
              <a:rPr lang="en-US" sz="2000" dirty="0">
                <a:solidFill>
                  <a:srgbClr val="7F7F7F"/>
                </a:solidFill>
                <a:latin typeface="Verdana" panose="020B0604030504040204" pitchFamily="34" charset="0"/>
                <a:ea typeface="Verdana" panose="020B0604030504040204" pitchFamily="34" charset="0"/>
                <a:cs typeface="Verdana" panose="020B0604030504040204" pitchFamily="34" charset="0"/>
              </a:rPr>
            </a:br>
            <a:r>
              <a:rPr lang="en-US" altLang="zh-CN" dirty="0">
                <a:latin typeface="Verdana" panose="020B0604030504040204" pitchFamily="34" charset="0"/>
                <a:ea typeface="Verdana" panose="020B0604030504040204" pitchFamily="34" charset="0"/>
                <a:cs typeface="Verdana" panose="020B0604030504040204" pitchFamily="34" charset="0"/>
              </a:rPr>
              <a:t>Q &amp; </a:t>
            </a:r>
            <a:r>
              <a:rPr lang="en-US" altLang="zh-CN" dirty="0" smtClean="0">
                <a:latin typeface="Verdana" panose="020B0604030504040204" pitchFamily="34" charset="0"/>
                <a:ea typeface="Verdana" panose="020B0604030504040204" pitchFamily="34" charset="0"/>
                <a:cs typeface="Verdana" panose="020B0604030504040204" pitchFamily="34" charset="0"/>
              </a:rPr>
              <a:t>A</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2552738"/>
      </p:ext>
    </p:extLst>
  </p:cSld>
  <p:clrMapOvr>
    <a:masterClrMapping/>
  </p:clrMapOvr>
  <mc:AlternateContent xmlns:mc="http://schemas.openxmlformats.org/markup-compatibility/2006" xmlns:p14="http://schemas.microsoft.com/office/powerpoint/2010/main">
    <mc:Choice Requires="p14">
      <p:transition p14:dur="0" advTm="543"/>
    </mc:Choice>
    <mc:Fallback xmlns="">
      <p:transition advTm="54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标题 1"/>
          <p:cNvSpPr>
            <a:spLocks noGrp="1"/>
          </p:cNvSpPr>
          <p:nvPr>
            <p:ph type="title"/>
          </p:nvPr>
        </p:nvSpPr>
        <p:spPr>
          <a:xfrm>
            <a:off x="19744" y="274638"/>
            <a:ext cx="12172256" cy="1143000"/>
          </a:xfrm>
        </p:spPr>
        <p:txBody>
          <a:bodyPr>
            <a:normAutofit fontScale="90000"/>
          </a:bodyPr>
          <a:lstStyle/>
          <a:p>
            <a:r>
              <a:rPr lang="en-US" altLang="zh-CN" b="1" dirty="0" smtClean="0"/>
              <a:t>ACKs cause similar medium access </a:t>
            </a:r>
            <a:r>
              <a:rPr lang="en-US" altLang="zh-CN" b="1" dirty="0"/>
              <a:t>overhead</a:t>
            </a:r>
            <a:endParaRPr lang="zh-CN" altLang="en-US" b="1" dirty="0"/>
          </a:p>
        </p:txBody>
      </p:sp>
      <p:sp>
        <p:nvSpPr>
          <p:cNvPr id="5" name="object 29"/>
          <p:cNvSpPr txBox="1"/>
          <p:nvPr/>
        </p:nvSpPr>
        <p:spPr>
          <a:xfrm>
            <a:off x="10000597" y="4308925"/>
            <a:ext cx="812794" cy="320601"/>
          </a:xfrm>
          <a:prstGeom prst="rect">
            <a:avLst/>
          </a:prstGeom>
        </p:spPr>
        <p:txBody>
          <a:bodyPr vert="horz" wrap="square" lIns="0" tIns="12700" rIns="0" bIns="0" rtlCol="0">
            <a:spAutoFit/>
          </a:bodyPr>
          <a:lstStyle/>
          <a:p>
            <a:pPr marL="12700" marR="5080">
              <a:lnSpc>
                <a:spcPct val="100000"/>
              </a:lnSpc>
              <a:spcBef>
                <a:spcPts val="100"/>
              </a:spcBef>
            </a:pPr>
            <a:r>
              <a:rPr lang="en-US" sz="2000" b="1" spc="-10" dirty="0" smtClean="0">
                <a:latin typeface="Verdana" panose="020B0604030504040204" pitchFamily="34" charset="0"/>
                <a:ea typeface="Verdana" panose="020B0604030504040204" pitchFamily="34" charset="0"/>
                <a:cs typeface="黑体"/>
              </a:rPr>
              <a:t>Time</a:t>
            </a:r>
            <a:endParaRPr sz="2000" dirty="0">
              <a:latin typeface="Verdana" panose="020B0604030504040204" pitchFamily="34" charset="0"/>
              <a:ea typeface="Verdana" panose="020B0604030504040204" pitchFamily="34" charset="0"/>
              <a:cs typeface="黑体"/>
            </a:endParaRPr>
          </a:p>
        </p:txBody>
      </p:sp>
      <p:sp>
        <p:nvSpPr>
          <p:cNvPr id="8" name="object 7"/>
          <p:cNvSpPr/>
          <p:nvPr/>
        </p:nvSpPr>
        <p:spPr>
          <a:xfrm>
            <a:off x="1869904" y="3253402"/>
            <a:ext cx="2059822" cy="1023913"/>
          </a:xfrm>
          <a:custGeom>
            <a:avLst/>
            <a:gdLst/>
            <a:ahLst/>
            <a:cxnLst/>
            <a:rect l="l" t="t" r="r" b="b"/>
            <a:pathLst>
              <a:path w="1224279" h="647700">
                <a:moveTo>
                  <a:pt x="0" y="0"/>
                </a:moveTo>
                <a:lnTo>
                  <a:pt x="0" y="647700"/>
                </a:lnTo>
                <a:lnTo>
                  <a:pt x="1223772" y="647700"/>
                </a:lnTo>
                <a:lnTo>
                  <a:pt x="1223772" y="0"/>
                </a:lnTo>
                <a:lnTo>
                  <a:pt x="0" y="0"/>
                </a:lnTo>
                <a:close/>
              </a:path>
            </a:pathLst>
          </a:custGeom>
          <a:solidFill>
            <a:srgbClr val="92D050"/>
          </a:solidFill>
          <a:ln w="19050">
            <a:solidFill>
              <a:srgbClr val="000000"/>
            </a:solidFill>
          </a:ln>
        </p:spPr>
        <p:txBody>
          <a:bodyPr wrap="square" lIns="0" tIns="0" rIns="0" bIns="0" rtlCol="0"/>
          <a:lstStyle/>
          <a:p>
            <a:endParaRPr sz="1600">
              <a:latin typeface="Verdana" panose="020B0604030504040204" pitchFamily="34" charset="0"/>
              <a:ea typeface="Verdana" panose="020B0604030504040204" pitchFamily="34" charset="0"/>
            </a:endParaRPr>
          </a:p>
        </p:txBody>
      </p:sp>
      <p:grpSp>
        <p:nvGrpSpPr>
          <p:cNvPr id="7" name="组合 6"/>
          <p:cNvGrpSpPr/>
          <p:nvPr/>
        </p:nvGrpSpPr>
        <p:grpSpPr>
          <a:xfrm>
            <a:off x="6025139" y="3253402"/>
            <a:ext cx="2375479" cy="1023913"/>
            <a:chOff x="6025139" y="3253402"/>
            <a:chExt cx="2375479" cy="1023913"/>
          </a:xfrm>
        </p:grpSpPr>
        <p:sp>
          <p:nvSpPr>
            <p:cNvPr id="9" name="object 10"/>
            <p:cNvSpPr/>
            <p:nvPr/>
          </p:nvSpPr>
          <p:spPr>
            <a:xfrm>
              <a:off x="6112469" y="3253402"/>
              <a:ext cx="2179481" cy="1023913"/>
            </a:xfrm>
            <a:custGeom>
              <a:avLst/>
              <a:gdLst/>
              <a:ahLst/>
              <a:cxnLst/>
              <a:rect l="l" t="t" r="r" b="b"/>
              <a:pathLst>
                <a:path w="1295400" h="647700">
                  <a:moveTo>
                    <a:pt x="0" y="0"/>
                  </a:moveTo>
                  <a:lnTo>
                    <a:pt x="0" y="647700"/>
                  </a:lnTo>
                  <a:lnTo>
                    <a:pt x="1295399" y="647700"/>
                  </a:lnTo>
                  <a:lnTo>
                    <a:pt x="1295399" y="0"/>
                  </a:lnTo>
                  <a:lnTo>
                    <a:pt x="0" y="0"/>
                  </a:lnTo>
                  <a:close/>
                </a:path>
              </a:pathLst>
            </a:custGeom>
            <a:solidFill>
              <a:srgbClr val="85AFE7"/>
            </a:solidFill>
            <a:ln w="9525">
              <a:solidFill>
                <a:srgbClr val="000000"/>
              </a:solidFill>
            </a:ln>
          </p:spPr>
          <p:txBody>
            <a:bodyPr wrap="square" lIns="0" tIns="0" rIns="0" bIns="0" rtlCol="0"/>
            <a:lstStyle/>
            <a:p>
              <a:endParaRPr sz="1600">
                <a:latin typeface="Verdana" panose="020B0604030504040204" pitchFamily="34" charset="0"/>
                <a:ea typeface="Verdana" panose="020B0604030504040204" pitchFamily="34" charset="0"/>
              </a:endParaRPr>
            </a:p>
          </p:txBody>
        </p:sp>
        <p:sp>
          <p:nvSpPr>
            <p:cNvPr id="10" name="object 11"/>
            <p:cNvSpPr txBox="1"/>
            <p:nvPr/>
          </p:nvSpPr>
          <p:spPr>
            <a:xfrm>
              <a:off x="6025139" y="3356992"/>
              <a:ext cx="2375479" cy="830997"/>
            </a:xfrm>
            <a:prstGeom prst="rect">
              <a:avLst/>
            </a:prstGeom>
          </p:spPr>
          <p:txBody>
            <a:bodyPr wrap="square">
              <a:spAutoFit/>
            </a:bodyPr>
            <a:lstStyle>
              <a:defPPr>
                <a:defRPr lang="zh-CN"/>
              </a:defPPr>
              <a:lvl1pPr algn="ctr">
                <a:defRPr sz="1000" b="1">
                  <a:latin typeface="微软雅黑" panose="020B0503020204020204" pitchFamily="34" charset="-122"/>
                  <a:ea typeface="微软雅黑" panose="020B0503020204020204" pitchFamily="34" charset="-122"/>
                </a:defRPr>
              </a:lvl1pPr>
            </a:lstStyle>
            <a:p>
              <a:pPr lvl="0"/>
              <a:r>
                <a:rPr lang="en-US" altLang="zh-CN" sz="1600" dirty="0" smtClean="0">
                  <a:solidFill>
                    <a:prstClr val="black"/>
                  </a:solidFill>
                  <a:latin typeface="Verdana" panose="020B0604030504040204" pitchFamily="34" charset="0"/>
                  <a:ea typeface="Verdana" panose="020B0604030504040204" pitchFamily="34" charset="0"/>
                </a:rPr>
                <a:t>Contention window</a:t>
              </a:r>
            </a:p>
            <a:p>
              <a:pPr lvl="0"/>
              <a:r>
                <a:rPr lang="en-US" altLang="zh-CN" sz="1600" dirty="0" smtClean="0">
                  <a:solidFill>
                    <a:prstClr val="black"/>
                  </a:solidFill>
                  <a:latin typeface="Verdana" panose="020B0604030504040204" pitchFamily="34" charset="0"/>
                  <a:ea typeface="Verdana" panose="020B0604030504040204" pitchFamily="34" charset="0"/>
                </a:rPr>
                <a:t>(random back off)</a:t>
              </a:r>
              <a:endParaRPr lang="zh-CN" altLang="en-US" sz="1600" dirty="0">
                <a:solidFill>
                  <a:prstClr val="black"/>
                </a:solidFill>
                <a:latin typeface="Verdana" panose="020B0604030504040204" pitchFamily="34" charset="0"/>
              </a:endParaRPr>
            </a:p>
          </p:txBody>
        </p:sp>
      </p:grpSp>
      <p:sp>
        <p:nvSpPr>
          <p:cNvPr id="11" name="object 13"/>
          <p:cNvSpPr/>
          <p:nvPr/>
        </p:nvSpPr>
        <p:spPr>
          <a:xfrm>
            <a:off x="8291950" y="3253402"/>
            <a:ext cx="2115044" cy="1023913"/>
          </a:xfrm>
          <a:custGeom>
            <a:avLst/>
            <a:gdLst/>
            <a:ahLst/>
            <a:cxnLst/>
            <a:rect l="l" t="t" r="r" b="b"/>
            <a:pathLst>
              <a:path w="1656079" h="647700">
                <a:moveTo>
                  <a:pt x="0" y="0"/>
                </a:moveTo>
                <a:lnTo>
                  <a:pt x="0" y="647700"/>
                </a:lnTo>
                <a:lnTo>
                  <a:pt x="1655826" y="647700"/>
                </a:lnTo>
                <a:lnTo>
                  <a:pt x="1655826" y="0"/>
                </a:lnTo>
                <a:lnTo>
                  <a:pt x="0" y="0"/>
                </a:lnTo>
                <a:close/>
              </a:path>
            </a:pathLst>
          </a:custGeom>
          <a:solidFill>
            <a:srgbClr val="92D050"/>
          </a:solidFill>
          <a:ln w="19050">
            <a:solidFill>
              <a:srgbClr val="000000"/>
            </a:solidFill>
          </a:ln>
        </p:spPr>
        <p:txBody>
          <a:bodyPr wrap="square" lIns="0" tIns="0" rIns="0" bIns="0" rtlCol="0"/>
          <a:lstStyle/>
          <a:p>
            <a:endParaRPr sz="1600">
              <a:latin typeface="Verdana" panose="020B0604030504040204" pitchFamily="34" charset="0"/>
              <a:ea typeface="Verdana" panose="020B0604030504040204" pitchFamily="34" charset="0"/>
            </a:endParaRPr>
          </a:p>
        </p:txBody>
      </p:sp>
      <p:grpSp>
        <p:nvGrpSpPr>
          <p:cNvPr id="4" name="组合 3"/>
          <p:cNvGrpSpPr/>
          <p:nvPr/>
        </p:nvGrpSpPr>
        <p:grpSpPr>
          <a:xfrm>
            <a:off x="3928873" y="1916831"/>
            <a:ext cx="2183597" cy="1356985"/>
            <a:chOff x="3928873" y="1916831"/>
            <a:chExt cx="2183597" cy="1356985"/>
          </a:xfrm>
        </p:grpSpPr>
        <p:sp>
          <p:nvSpPr>
            <p:cNvPr id="16" name="object 21"/>
            <p:cNvSpPr/>
            <p:nvPr/>
          </p:nvSpPr>
          <p:spPr>
            <a:xfrm>
              <a:off x="3930155" y="1953383"/>
              <a:ext cx="2182315" cy="186902"/>
            </a:xfrm>
            <a:custGeom>
              <a:avLst/>
              <a:gdLst/>
              <a:ahLst/>
              <a:cxnLst/>
              <a:rect l="l" t="t" r="r" b="b"/>
              <a:pathLst>
                <a:path w="1872614" h="133350">
                  <a:moveTo>
                    <a:pt x="130301" y="16002"/>
                  </a:moveTo>
                  <a:lnTo>
                    <a:pt x="125730" y="9144"/>
                  </a:lnTo>
                  <a:lnTo>
                    <a:pt x="121920" y="2286"/>
                  </a:lnTo>
                  <a:lnTo>
                    <a:pt x="113537" y="0"/>
                  </a:lnTo>
                  <a:lnTo>
                    <a:pt x="106680" y="4572"/>
                  </a:lnTo>
                  <a:lnTo>
                    <a:pt x="0" y="66294"/>
                  </a:lnTo>
                  <a:lnTo>
                    <a:pt x="28194" y="82807"/>
                  </a:lnTo>
                  <a:lnTo>
                    <a:pt x="28194" y="52577"/>
                  </a:lnTo>
                  <a:lnTo>
                    <a:pt x="80714" y="52577"/>
                  </a:lnTo>
                  <a:lnTo>
                    <a:pt x="121158" y="28956"/>
                  </a:lnTo>
                  <a:lnTo>
                    <a:pt x="128015" y="25146"/>
                  </a:lnTo>
                  <a:lnTo>
                    <a:pt x="130301" y="16002"/>
                  </a:lnTo>
                  <a:close/>
                </a:path>
                <a:path w="1872614" h="133350">
                  <a:moveTo>
                    <a:pt x="80714" y="52578"/>
                  </a:moveTo>
                  <a:lnTo>
                    <a:pt x="28194" y="52577"/>
                  </a:lnTo>
                  <a:lnTo>
                    <a:pt x="28194" y="80772"/>
                  </a:lnTo>
                  <a:lnTo>
                    <a:pt x="35051" y="80772"/>
                  </a:lnTo>
                  <a:lnTo>
                    <a:pt x="35051" y="54102"/>
                  </a:lnTo>
                  <a:lnTo>
                    <a:pt x="56578" y="66675"/>
                  </a:lnTo>
                  <a:lnTo>
                    <a:pt x="80714" y="52578"/>
                  </a:lnTo>
                  <a:close/>
                </a:path>
                <a:path w="1872614" h="133350">
                  <a:moveTo>
                    <a:pt x="130301" y="117348"/>
                  </a:moveTo>
                  <a:lnTo>
                    <a:pt x="128015" y="108204"/>
                  </a:lnTo>
                  <a:lnTo>
                    <a:pt x="121158" y="104394"/>
                  </a:lnTo>
                  <a:lnTo>
                    <a:pt x="80714" y="80772"/>
                  </a:lnTo>
                  <a:lnTo>
                    <a:pt x="28194" y="80772"/>
                  </a:lnTo>
                  <a:lnTo>
                    <a:pt x="28194" y="82807"/>
                  </a:lnTo>
                  <a:lnTo>
                    <a:pt x="106680" y="128778"/>
                  </a:lnTo>
                  <a:lnTo>
                    <a:pt x="113537" y="133350"/>
                  </a:lnTo>
                  <a:lnTo>
                    <a:pt x="121920" y="130302"/>
                  </a:lnTo>
                  <a:lnTo>
                    <a:pt x="125730" y="124206"/>
                  </a:lnTo>
                  <a:lnTo>
                    <a:pt x="130301" y="117348"/>
                  </a:lnTo>
                  <a:close/>
                </a:path>
                <a:path w="1872614" h="133350">
                  <a:moveTo>
                    <a:pt x="56578" y="66675"/>
                  </a:moveTo>
                  <a:lnTo>
                    <a:pt x="35051" y="54102"/>
                  </a:lnTo>
                  <a:lnTo>
                    <a:pt x="35051" y="79248"/>
                  </a:lnTo>
                  <a:lnTo>
                    <a:pt x="56578" y="66675"/>
                  </a:lnTo>
                  <a:close/>
                </a:path>
                <a:path w="1872614" h="133350">
                  <a:moveTo>
                    <a:pt x="80714" y="80772"/>
                  </a:moveTo>
                  <a:lnTo>
                    <a:pt x="56578" y="66675"/>
                  </a:lnTo>
                  <a:lnTo>
                    <a:pt x="35051" y="79248"/>
                  </a:lnTo>
                  <a:lnTo>
                    <a:pt x="35051" y="80772"/>
                  </a:lnTo>
                  <a:lnTo>
                    <a:pt x="80714" y="80772"/>
                  </a:lnTo>
                  <a:close/>
                </a:path>
                <a:path w="1872614" h="133350">
                  <a:moveTo>
                    <a:pt x="1815655" y="66675"/>
                  </a:moveTo>
                  <a:lnTo>
                    <a:pt x="1791519" y="52577"/>
                  </a:lnTo>
                  <a:lnTo>
                    <a:pt x="80714" y="52578"/>
                  </a:lnTo>
                  <a:lnTo>
                    <a:pt x="56578" y="66675"/>
                  </a:lnTo>
                  <a:lnTo>
                    <a:pt x="80714" y="80772"/>
                  </a:lnTo>
                  <a:lnTo>
                    <a:pt x="1791519" y="80771"/>
                  </a:lnTo>
                  <a:lnTo>
                    <a:pt x="1815655" y="66675"/>
                  </a:lnTo>
                  <a:close/>
                </a:path>
                <a:path w="1872614" h="133350">
                  <a:moveTo>
                    <a:pt x="1872234" y="66293"/>
                  </a:moveTo>
                  <a:lnTo>
                    <a:pt x="1765554" y="4571"/>
                  </a:lnTo>
                  <a:lnTo>
                    <a:pt x="1758696" y="0"/>
                  </a:lnTo>
                  <a:lnTo>
                    <a:pt x="1750314" y="2286"/>
                  </a:lnTo>
                  <a:lnTo>
                    <a:pt x="1745742" y="9143"/>
                  </a:lnTo>
                  <a:lnTo>
                    <a:pt x="1741932" y="16001"/>
                  </a:lnTo>
                  <a:lnTo>
                    <a:pt x="1744218" y="25145"/>
                  </a:lnTo>
                  <a:lnTo>
                    <a:pt x="1751076" y="28955"/>
                  </a:lnTo>
                  <a:lnTo>
                    <a:pt x="1791519" y="52577"/>
                  </a:lnTo>
                  <a:lnTo>
                    <a:pt x="1844039" y="52577"/>
                  </a:lnTo>
                  <a:lnTo>
                    <a:pt x="1844039" y="82807"/>
                  </a:lnTo>
                  <a:lnTo>
                    <a:pt x="1872234" y="66293"/>
                  </a:lnTo>
                  <a:close/>
                </a:path>
                <a:path w="1872614" h="133350">
                  <a:moveTo>
                    <a:pt x="1844039" y="82807"/>
                  </a:moveTo>
                  <a:lnTo>
                    <a:pt x="1844039" y="80771"/>
                  </a:lnTo>
                  <a:lnTo>
                    <a:pt x="1791519" y="80772"/>
                  </a:lnTo>
                  <a:lnTo>
                    <a:pt x="1751076" y="104393"/>
                  </a:lnTo>
                  <a:lnTo>
                    <a:pt x="1744218" y="108203"/>
                  </a:lnTo>
                  <a:lnTo>
                    <a:pt x="1741932" y="117348"/>
                  </a:lnTo>
                  <a:lnTo>
                    <a:pt x="1745742" y="124205"/>
                  </a:lnTo>
                  <a:lnTo>
                    <a:pt x="1750314" y="130301"/>
                  </a:lnTo>
                  <a:lnTo>
                    <a:pt x="1758696" y="133350"/>
                  </a:lnTo>
                  <a:lnTo>
                    <a:pt x="1765554" y="128777"/>
                  </a:lnTo>
                  <a:lnTo>
                    <a:pt x="1844039" y="82807"/>
                  </a:lnTo>
                  <a:close/>
                </a:path>
                <a:path w="1872614" h="133350">
                  <a:moveTo>
                    <a:pt x="1844039" y="80771"/>
                  </a:moveTo>
                  <a:lnTo>
                    <a:pt x="1844039" y="52577"/>
                  </a:lnTo>
                  <a:lnTo>
                    <a:pt x="1791519" y="52577"/>
                  </a:lnTo>
                  <a:lnTo>
                    <a:pt x="1815655" y="66675"/>
                  </a:lnTo>
                  <a:lnTo>
                    <a:pt x="1837182" y="54101"/>
                  </a:lnTo>
                  <a:lnTo>
                    <a:pt x="1837182" y="80771"/>
                  </a:lnTo>
                  <a:lnTo>
                    <a:pt x="1844039" y="80771"/>
                  </a:lnTo>
                  <a:close/>
                </a:path>
                <a:path w="1872614" h="133350">
                  <a:moveTo>
                    <a:pt x="1837182" y="80771"/>
                  </a:moveTo>
                  <a:lnTo>
                    <a:pt x="1837182" y="79248"/>
                  </a:lnTo>
                  <a:lnTo>
                    <a:pt x="1815655" y="66675"/>
                  </a:lnTo>
                  <a:lnTo>
                    <a:pt x="1791519" y="80772"/>
                  </a:lnTo>
                  <a:lnTo>
                    <a:pt x="1837182" y="80771"/>
                  </a:lnTo>
                  <a:close/>
                </a:path>
                <a:path w="1872614" h="133350">
                  <a:moveTo>
                    <a:pt x="1837182" y="79248"/>
                  </a:moveTo>
                  <a:lnTo>
                    <a:pt x="1837182" y="54101"/>
                  </a:lnTo>
                  <a:lnTo>
                    <a:pt x="1815655" y="66675"/>
                  </a:lnTo>
                  <a:lnTo>
                    <a:pt x="1837182" y="79248"/>
                  </a:lnTo>
                  <a:close/>
                </a:path>
              </a:pathLst>
            </a:custGeom>
            <a:solidFill>
              <a:srgbClr val="000000"/>
            </a:solidFill>
          </p:spPr>
          <p:txBody>
            <a:bodyPr wrap="square" lIns="0" tIns="0" rIns="0" bIns="0" rtlCol="0"/>
            <a:lstStyle/>
            <a:p>
              <a:endParaRPr sz="1600">
                <a:latin typeface="Verdana" panose="020B0604030504040204" pitchFamily="34" charset="0"/>
                <a:ea typeface="Verdana" panose="020B0604030504040204" pitchFamily="34" charset="0"/>
              </a:endParaRPr>
            </a:p>
          </p:txBody>
        </p:sp>
        <p:sp>
          <p:nvSpPr>
            <p:cNvPr id="26" name="object 15"/>
            <p:cNvSpPr/>
            <p:nvPr/>
          </p:nvSpPr>
          <p:spPr>
            <a:xfrm>
              <a:off x="6112469" y="1916831"/>
              <a:ext cx="0" cy="1356985"/>
            </a:xfrm>
            <a:custGeom>
              <a:avLst/>
              <a:gdLst/>
              <a:ahLst/>
              <a:cxnLst/>
              <a:rect l="l" t="t" r="r" b="b"/>
              <a:pathLst>
                <a:path h="1153160">
                  <a:moveTo>
                    <a:pt x="0" y="1152905"/>
                  </a:moveTo>
                  <a:lnTo>
                    <a:pt x="0" y="0"/>
                  </a:lnTo>
                </a:path>
              </a:pathLst>
            </a:custGeom>
            <a:ln w="9525">
              <a:solidFill>
                <a:srgbClr val="000000"/>
              </a:solidFill>
            </a:ln>
          </p:spPr>
          <p:txBody>
            <a:bodyPr wrap="square" lIns="0" tIns="0" rIns="0" bIns="0" rtlCol="0"/>
            <a:lstStyle/>
            <a:p>
              <a:endParaRPr sz="1600">
                <a:latin typeface="Verdana" panose="020B0604030504040204" pitchFamily="34" charset="0"/>
                <a:ea typeface="Verdana" panose="020B0604030504040204" pitchFamily="34" charset="0"/>
              </a:endParaRPr>
            </a:p>
          </p:txBody>
        </p:sp>
        <p:sp>
          <p:nvSpPr>
            <p:cNvPr id="27" name="object 19"/>
            <p:cNvSpPr/>
            <p:nvPr/>
          </p:nvSpPr>
          <p:spPr>
            <a:xfrm>
              <a:off x="3928873" y="1916831"/>
              <a:ext cx="0" cy="1356985"/>
            </a:xfrm>
            <a:custGeom>
              <a:avLst/>
              <a:gdLst/>
              <a:ahLst/>
              <a:cxnLst/>
              <a:rect l="l" t="t" r="r" b="b"/>
              <a:pathLst>
                <a:path h="1153160">
                  <a:moveTo>
                    <a:pt x="0" y="1152905"/>
                  </a:moveTo>
                  <a:lnTo>
                    <a:pt x="0" y="0"/>
                  </a:lnTo>
                </a:path>
              </a:pathLst>
            </a:custGeom>
            <a:ln w="9525">
              <a:solidFill>
                <a:srgbClr val="000000"/>
              </a:solidFill>
            </a:ln>
          </p:spPr>
          <p:txBody>
            <a:bodyPr wrap="square" lIns="0" tIns="0" rIns="0" bIns="0" rtlCol="0"/>
            <a:lstStyle/>
            <a:p>
              <a:endParaRPr sz="1600">
                <a:latin typeface="Verdana" panose="020B0604030504040204" pitchFamily="34" charset="0"/>
                <a:ea typeface="Verdana" panose="020B0604030504040204" pitchFamily="34" charset="0"/>
              </a:endParaRPr>
            </a:p>
          </p:txBody>
        </p:sp>
        <p:sp>
          <p:nvSpPr>
            <p:cNvPr id="18" name="object 26"/>
            <p:cNvSpPr txBox="1"/>
            <p:nvPr/>
          </p:nvSpPr>
          <p:spPr>
            <a:xfrm>
              <a:off x="4089516" y="2154526"/>
              <a:ext cx="1935623" cy="764312"/>
            </a:xfrm>
            <a:prstGeom prst="rect">
              <a:avLst/>
            </a:prstGeom>
          </p:spPr>
          <p:txBody>
            <a:bodyPr vert="horz" wrap="square" lIns="0" tIns="12700" rIns="0" bIns="0" rtlCol="0">
              <a:spAutoFit/>
            </a:bodyPr>
            <a:lstStyle>
              <a:defPPr>
                <a:defRPr lang="zh-CN"/>
              </a:defPPr>
              <a:lvl1pPr marL="12700">
                <a:lnSpc>
                  <a:spcPct val="100000"/>
                </a:lnSpc>
                <a:spcBef>
                  <a:spcPts val="100"/>
                </a:spcBef>
                <a:defRPr sz="1200" b="1" spc="-5">
                  <a:solidFill>
                    <a:srgbClr val="85AFE7"/>
                  </a:solidFill>
                  <a:latin typeface="微软雅黑" panose="020B0503020204020204" pitchFamily="34" charset="-122"/>
                  <a:ea typeface="微软雅黑" panose="020B0503020204020204" pitchFamily="34" charset="-122"/>
                  <a:cs typeface="Arial"/>
                </a:defRPr>
              </a:lvl1pPr>
            </a:lstStyle>
            <a:p>
              <a:pPr algn="ctr"/>
              <a:r>
                <a:rPr lang="en-US" sz="1600" dirty="0" smtClean="0">
                  <a:latin typeface="Verdana" panose="020B0604030504040204" pitchFamily="34" charset="0"/>
                  <a:ea typeface="Verdana" panose="020B0604030504040204" pitchFamily="34" charset="0"/>
                </a:rPr>
                <a:t>Inter-frame space</a:t>
              </a:r>
            </a:p>
            <a:p>
              <a:pPr algn="ctr"/>
              <a:r>
                <a:rPr lang="en-US" sz="1600" dirty="0" smtClean="0">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(IFS)</a:t>
              </a:r>
              <a:endParaRPr sz="1600" dirty="0">
                <a:latin typeface="Verdana" panose="020B0604030504040204" pitchFamily="34" charset="0"/>
                <a:ea typeface="Verdana" panose="020B0604030504040204" pitchFamily="34" charset="0"/>
              </a:endParaRPr>
            </a:p>
          </p:txBody>
        </p:sp>
      </p:grpSp>
      <p:sp>
        <p:nvSpPr>
          <p:cNvPr id="21" name="左大括号 20"/>
          <p:cNvSpPr/>
          <p:nvPr/>
        </p:nvSpPr>
        <p:spPr>
          <a:xfrm rot="5400000" flipH="1">
            <a:off x="5955510" y="2335267"/>
            <a:ext cx="297356" cy="4375515"/>
          </a:xfrm>
          <a:prstGeom prst="leftBrace">
            <a:avLst>
              <a:gd name="adj1" fmla="val 8333"/>
              <a:gd name="adj2" fmla="val 49580"/>
            </a:avLst>
          </a:prstGeom>
          <a:solidFill>
            <a:srgbClr val="4F81BD"/>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latin typeface="Verdana" panose="020B0604030504040204" pitchFamily="34" charset="0"/>
              <a:ea typeface="Verdana" panose="020B0604030504040204" pitchFamily="34" charset="0"/>
            </a:endParaRPr>
          </a:p>
        </p:txBody>
      </p:sp>
      <p:sp>
        <p:nvSpPr>
          <p:cNvPr id="22" name="object 28"/>
          <p:cNvSpPr txBox="1"/>
          <p:nvPr/>
        </p:nvSpPr>
        <p:spPr>
          <a:xfrm>
            <a:off x="3700201" y="4685329"/>
            <a:ext cx="4824536" cy="297321"/>
          </a:xfrm>
          <a:prstGeom prst="rect">
            <a:avLst/>
          </a:prstGeom>
          <a:noFill/>
          <a:ln>
            <a:noFill/>
          </a:ln>
        </p:spPr>
        <p:txBody>
          <a:bodyPr vert="horz" wrap="square" lIns="0" tIns="0" rIns="0" bIns="0" numCol="1" rtlCol="0" anchor="t" anchorCtr="0" compatLnSpc="1">
            <a:prstTxWarp prst="textNoShape">
              <a:avLst/>
            </a:prstTxWarp>
            <a:noAutofit/>
          </a:bodyPr>
          <a:lstStyle>
            <a:defPPr>
              <a:defRPr lang="zh-CN"/>
            </a:defPPr>
            <a:lvl1pPr indent="0" algn="ctr" fontAlgn="auto">
              <a:spcBef>
                <a:spcPct val="20000"/>
              </a:spcBef>
              <a:spcAft>
                <a:spcPts val="0"/>
              </a:spcAft>
              <a:buNone/>
              <a:defRPr sz="2000" b="0" kern="0">
                <a:solidFill>
                  <a:srgbClr val="4F81BD"/>
                </a:solidFill>
                <a:latin typeface="Verdana" panose="020B0604030504040204" pitchFamily="34" charset="0"/>
                <a:ea typeface="Verdana" panose="020B0604030504040204" pitchFamily="34" charset="0"/>
                <a:cs typeface="Verdana" panose="020B0604030504040204" pitchFamily="34" charset="0"/>
              </a:defRPr>
            </a:lvl1pPr>
            <a:lvl2pPr indent="-228600" eaLnBrk="0" fontAlgn="base" hangingPunct="0">
              <a:spcBef>
                <a:spcPct val="20000"/>
              </a:spcBef>
              <a:spcAft>
                <a:spcPct val="0"/>
              </a:spcAft>
              <a:buClr>
                <a:schemeClr val="tx2"/>
              </a:buClr>
              <a:buChar char="•"/>
              <a:defRPr sz="2400"/>
            </a:lvl2pPr>
            <a:lvl3pPr indent="-228600" eaLnBrk="0" fontAlgn="base" hangingPunct="0">
              <a:spcBef>
                <a:spcPct val="20000"/>
              </a:spcBef>
              <a:spcAft>
                <a:spcPct val="0"/>
              </a:spcAft>
              <a:buClr>
                <a:schemeClr val="tx2"/>
              </a:buClr>
              <a:buFont typeface="Arial" pitchFamily="34" charset="0"/>
              <a:buChar char="–"/>
              <a:defRPr sz="2000"/>
            </a:lvl3pPr>
            <a:lvl4pPr marL="1376363" indent="-233363" eaLnBrk="0" fontAlgn="base" hangingPunct="0">
              <a:spcBef>
                <a:spcPct val="20000"/>
              </a:spcBef>
              <a:spcAft>
                <a:spcPct val="0"/>
              </a:spcAft>
              <a:buClr>
                <a:schemeClr val="tx2"/>
              </a:buClr>
              <a:buFont typeface="Arial" pitchFamily="34" charset="0"/>
              <a:buChar char="–"/>
            </a:lvl4pPr>
            <a:lvl5pPr marL="2058988" indent="-230188" eaLnBrk="0" fontAlgn="base" hangingPunct="0">
              <a:spcBef>
                <a:spcPct val="20000"/>
              </a:spcBef>
              <a:spcAft>
                <a:spcPct val="0"/>
              </a:spcAft>
              <a:buClr>
                <a:schemeClr val="tx2"/>
              </a:buClr>
              <a:buFont typeface="Arial" pitchFamily="34" charset="0"/>
              <a:buChar char="–"/>
            </a:lvl5pPr>
            <a:lvl6pPr marL="2516188" indent="-230188" fontAlgn="base">
              <a:spcBef>
                <a:spcPct val="20000"/>
              </a:spcBef>
              <a:spcAft>
                <a:spcPct val="0"/>
              </a:spcAft>
              <a:buClr>
                <a:schemeClr val="tx2"/>
              </a:buClr>
              <a:buFont typeface="Arial" pitchFamily="34" charset="0"/>
              <a:buChar char="–"/>
            </a:lvl6pPr>
            <a:lvl7pPr marL="2973388" indent="-230188" fontAlgn="base">
              <a:spcBef>
                <a:spcPct val="20000"/>
              </a:spcBef>
              <a:spcAft>
                <a:spcPct val="0"/>
              </a:spcAft>
              <a:buClr>
                <a:schemeClr val="tx2"/>
              </a:buClr>
              <a:buFont typeface="Arial" pitchFamily="34" charset="0"/>
              <a:buChar char="–"/>
            </a:lvl7pPr>
            <a:lvl8pPr marL="3430588" indent="-230188" fontAlgn="base">
              <a:spcBef>
                <a:spcPct val="20000"/>
              </a:spcBef>
              <a:spcAft>
                <a:spcPct val="0"/>
              </a:spcAft>
              <a:buClr>
                <a:schemeClr val="tx2"/>
              </a:buClr>
              <a:buFont typeface="Arial" pitchFamily="34" charset="0"/>
              <a:buChar char="–"/>
            </a:lvl8pPr>
            <a:lvl9pPr marL="3887788" indent="-230188" fontAlgn="base">
              <a:spcBef>
                <a:spcPct val="20000"/>
              </a:spcBef>
              <a:spcAft>
                <a:spcPct val="0"/>
              </a:spcAft>
              <a:buClr>
                <a:schemeClr val="tx2"/>
              </a:buClr>
              <a:buFont typeface="Arial" pitchFamily="34" charset="0"/>
              <a:buChar char="–"/>
            </a:lvl9pPr>
          </a:lstStyle>
          <a:p>
            <a:r>
              <a:rPr lang="en-US" altLang="zh-CN" sz="1600" dirty="0"/>
              <a:t>Extra overhead for sending each </a:t>
            </a:r>
            <a:r>
              <a:rPr lang="en-US" altLang="zh-CN" sz="1600" dirty="0" smtClean="0"/>
              <a:t>packet</a:t>
            </a:r>
            <a:endParaRPr sz="1600" b="1" dirty="0"/>
          </a:p>
        </p:txBody>
      </p:sp>
      <p:sp>
        <p:nvSpPr>
          <p:cNvPr id="23" name="矩形 22"/>
          <p:cNvSpPr/>
          <p:nvPr/>
        </p:nvSpPr>
        <p:spPr>
          <a:xfrm>
            <a:off x="1829219" y="3591162"/>
            <a:ext cx="2156065" cy="338554"/>
          </a:xfrm>
          <a:prstGeom prst="rect">
            <a:avLst/>
          </a:prstGeom>
        </p:spPr>
        <p:txBody>
          <a:bodyPr wrap="square">
            <a:spAutoFit/>
          </a:bodyPr>
          <a:lstStyle/>
          <a:p>
            <a:pPr algn="ctr"/>
            <a:r>
              <a:rPr lang="en-US" altLang="zh-CN" sz="1600" b="1" dirty="0" smtClean="0">
                <a:latin typeface="Verdana" panose="020B0604030504040204" pitchFamily="34" charset="0"/>
                <a:ea typeface="Verdana" panose="020B0604030504040204" pitchFamily="34" charset="0"/>
              </a:rPr>
              <a:t>Last frame</a:t>
            </a:r>
            <a:endParaRPr lang="zh-CN" altLang="en-US" sz="1600" b="1" dirty="0">
              <a:latin typeface="Verdana" panose="020B0604030504040204" pitchFamily="34" charset="0"/>
              <a:ea typeface="微软雅黑" panose="020B0503020204020204" pitchFamily="34" charset="-122"/>
            </a:endParaRPr>
          </a:p>
        </p:txBody>
      </p:sp>
      <p:sp>
        <p:nvSpPr>
          <p:cNvPr id="24" name="矩形 23"/>
          <p:cNvSpPr/>
          <p:nvPr/>
        </p:nvSpPr>
        <p:spPr>
          <a:xfrm>
            <a:off x="8243114" y="3591162"/>
            <a:ext cx="2155674" cy="338554"/>
          </a:xfrm>
          <a:prstGeom prst="rect">
            <a:avLst/>
          </a:prstGeom>
        </p:spPr>
        <p:txBody>
          <a:bodyPr wrap="square">
            <a:spAutoFit/>
          </a:bodyPr>
          <a:lstStyle/>
          <a:p>
            <a:pPr lvl="0" algn="ctr"/>
            <a:r>
              <a:rPr lang="en-US" altLang="zh-CN" sz="1600" b="1" dirty="0" smtClean="0">
                <a:solidFill>
                  <a:prstClr val="black"/>
                </a:solidFill>
                <a:latin typeface="Verdana" panose="020B0604030504040204" pitchFamily="34" charset="0"/>
                <a:ea typeface="Verdana" panose="020B0604030504040204" pitchFamily="34" charset="0"/>
              </a:rPr>
              <a:t>Next frame</a:t>
            </a:r>
            <a:endParaRPr lang="zh-CN" altLang="en-US" sz="1600" b="1" dirty="0">
              <a:solidFill>
                <a:prstClr val="black"/>
              </a:solidFill>
              <a:latin typeface="Verdana" panose="020B0604030504040204" pitchFamily="34" charset="0"/>
              <a:ea typeface="微软雅黑" panose="020B0503020204020204" pitchFamily="34" charset="-122"/>
            </a:endParaRPr>
          </a:p>
        </p:txBody>
      </p:sp>
      <p:sp>
        <p:nvSpPr>
          <p:cNvPr id="25" name="object 5"/>
          <p:cNvSpPr/>
          <p:nvPr/>
        </p:nvSpPr>
        <p:spPr>
          <a:xfrm>
            <a:off x="1127448" y="4209391"/>
            <a:ext cx="9573649" cy="161823"/>
          </a:xfrm>
          <a:custGeom>
            <a:avLst/>
            <a:gdLst/>
            <a:ahLst/>
            <a:cxnLst/>
            <a:rect l="l" t="t" r="r" b="b"/>
            <a:pathLst>
              <a:path w="8418830" h="110490">
                <a:moveTo>
                  <a:pt x="8381159" y="55245"/>
                </a:moveTo>
                <a:lnTo>
                  <a:pt x="8364736" y="45720"/>
                </a:lnTo>
                <a:lnTo>
                  <a:pt x="0" y="45720"/>
                </a:lnTo>
                <a:lnTo>
                  <a:pt x="0" y="64770"/>
                </a:lnTo>
                <a:lnTo>
                  <a:pt x="8364736" y="64770"/>
                </a:lnTo>
                <a:lnTo>
                  <a:pt x="8381159" y="55245"/>
                </a:lnTo>
                <a:close/>
              </a:path>
              <a:path w="8418830" h="110490">
                <a:moveTo>
                  <a:pt x="8418563" y="55625"/>
                </a:moveTo>
                <a:lnTo>
                  <a:pt x="8327885" y="3048"/>
                </a:lnTo>
                <a:lnTo>
                  <a:pt x="8323313" y="0"/>
                </a:lnTo>
                <a:lnTo>
                  <a:pt x="8317992" y="1524"/>
                </a:lnTo>
                <a:lnTo>
                  <a:pt x="8314944" y="6096"/>
                </a:lnTo>
                <a:lnTo>
                  <a:pt x="8312658" y="10668"/>
                </a:lnTo>
                <a:lnTo>
                  <a:pt x="8314182" y="16764"/>
                </a:lnTo>
                <a:lnTo>
                  <a:pt x="8318754" y="19050"/>
                </a:lnTo>
                <a:lnTo>
                  <a:pt x="8364736" y="45719"/>
                </a:lnTo>
                <a:lnTo>
                  <a:pt x="8399526" y="45720"/>
                </a:lnTo>
                <a:lnTo>
                  <a:pt x="8399526" y="66664"/>
                </a:lnTo>
                <a:lnTo>
                  <a:pt x="8418563" y="55625"/>
                </a:lnTo>
                <a:close/>
              </a:path>
              <a:path w="8418830" h="110490">
                <a:moveTo>
                  <a:pt x="8399526" y="66664"/>
                </a:moveTo>
                <a:lnTo>
                  <a:pt x="8399526" y="64770"/>
                </a:lnTo>
                <a:lnTo>
                  <a:pt x="8364736" y="64770"/>
                </a:lnTo>
                <a:lnTo>
                  <a:pt x="8318754" y="91440"/>
                </a:lnTo>
                <a:lnTo>
                  <a:pt x="8314182" y="94487"/>
                </a:lnTo>
                <a:lnTo>
                  <a:pt x="8312658" y="99822"/>
                </a:lnTo>
                <a:lnTo>
                  <a:pt x="8314944" y="104394"/>
                </a:lnTo>
                <a:lnTo>
                  <a:pt x="8317992" y="108966"/>
                </a:lnTo>
                <a:lnTo>
                  <a:pt x="8323313" y="110490"/>
                </a:lnTo>
                <a:lnTo>
                  <a:pt x="8327885" y="108203"/>
                </a:lnTo>
                <a:lnTo>
                  <a:pt x="8399526" y="66664"/>
                </a:lnTo>
                <a:close/>
              </a:path>
              <a:path w="8418830" h="110490">
                <a:moveTo>
                  <a:pt x="8399526" y="64770"/>
                </a:moveTo>
                <a:lnTo>
                  <a:pt x="8399526" y="45720"/>
                </a:lnTo>
                <a:lnTo>
                  <a:pt x="8364736" y="45720"/>
                </a:lnTo>
                <a:lnTo>
                  <a:pt x="8381159" y="55245"/>
                </a:lnTo>
                <a:lnTo>
                  <a:pt x="8394954" y="47244"/>
                </a:lnTo>
                <a:lnTo>
                  <a:pt x="8394954" y="64770"/>
                </a:lnTo>
                <a:lnTo>
                  <a:pt x="8399526" y="64770"/>
                </a:lnTo>
                <a:close/>
              </a:path>
              <a:path w="8418830" h="110490">
                <a:moveTo>
                  <a:pt x="8394954" y="64770"/>
                </a:moveTo>
                <a:lnTo>
                  <a:pt x="8394954" y="63246"/>
                </a:lnTo>
                <a:lnTo>
                  <a:pt x="8381159" y="55245"/>
                </a:lnTo>
                <a:lnTo>
                  <a:pt x="8364736" y="64770"/>
                </a:lnTo>
                <a:lnTo>
                  <a:pt x="8394954" y="64770"/>
                </a:lnTo>
                <a:close/>
              </a:path>
              <a:path w="8418830" h="110490">
                <a:moveTo>
                  <a:pt x="8394954" y="63246"/>
                </a:moveTo>
                <a:lnTo>
                  <a:pt x="8394954" y="47244"/>
                </a:lnTo>
                <a:lnTo>
                  <a:pt x="8381159" y="55245"/>
                </a:lnTo>
                <a:lnTo>
                  <a:pt x="8394954" y="63246"/>
                </a:lnTo>
                <a:close/>
              </a:path>
            </a:pathLst>
          </a:custGeom>
          <a:solidFill>
            <a:srgbClr val="000000"/>
          </a:solidFill>
        </p:spPr>
        <p:txBody>
          <a:bodyPr wrap="square" lIns="0" tIns="0" rIns="0" bIns="0" rtlCol="0"/>
          <a:lstStyle/>
          <a:p>
            <a:endParaRPr sz="1600">
              <a:latin typeface="Verdana" panose="020B0604030504040204" pitchFamily="34" charset="0"/>
              <a:ea typeface="Verdana" panose="020B0604030504040204" pitchFamily="34" charset="0"/>
            </a:endParaRPr>
          </a:p>
        </p:txBody>
      </p:sp>
      <p:sp>
        <p:nvSpPr>
          <p:cNvPr id="3" name="矩形 2"/>
          <p:cNvSpPr/>
          <p:nvPr/>
        </p:nvSpPr>
        <p:spPr>
          <a:xfrm>
            <a:off x="1523492" y="5410085"/>
            <a:ext cx="9145016" cy="769441"/>
          </a:xfrm>
          <a:prstGeom prst="rect">
            <a:avLst/>
          </a:prstGeom>
          <a:noFill/>
          <a:ln>
            <a:noFill/>
          </a:ln>
        </p:spPr>
        <p:txBody>
          <a:bodyPr vert="horz" wrap="square" lIns="0" tIns="0" rIns="0" bIns="0" numCol="1" rtlCol="0" anchor="t" anchorCtr="0" compatLnSpc="1">
            <a:prstTxWarp prst="textNoShape">
              <a:avLst/>
            </a:prstTxWarp>
            <a:noAutofit/>
          </a:bodyPr>
          <a:lstStyle/>
          <a:p>
            <a:pPr algn="ctr">
              <a:spcBef>
                <a:spcPct val="20000"/>
              </a:spcBef>
            </a:pPr>
            <a:r>
              <a:rPr lang="en-US" altLang="zh-CN" sz="2000" kern="0" dirty="0" smtClean="0">
                <a:solidFill>
                  <a:srgbClr val="36363D"/>
                </a:solidFill>
                <a:latin typeface="Verdana" panose="020B0604030504040204" pitchFamily="34" charset="0"/>
                <a:ea typeface="Verdana" panose="020B0604030504040204" pitchFamily="34" charset="0"/>
                <a:cs typeface="Verdana" panose="020B0604030504040204" pitchFamily="34" charset="0"/>
              </a:rPr>
              <a:t>Medium </a:t>
            </a:r>
            <a:r>
              <a:rPr lang="en-US" altLang="zh-CN"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acquisition overhead </a:t>
            </a:r>
            <a:r>
              <a:rPr lang="en-US" altLang="zh-CN" sz="2000" kern="0" dirty="0" smtClean="0">
                <a:solidFill>
                  <a:srgbClr val="36363D"/>
                </a:solidFill>
                <a:latin typeface="Verdana" panose="020B0604030504040204" pitchFamily="34" charset="0"/>
                <a:ea typeface="Verdana" panose="020B0604030504040204" pitchFamily="34" charset="0"/>
                <a:cs typeface="Verdana" panose="020B0604030504040204" pitchFamily="34" charset="0"/>
              </a:rPr>
              <a:t>in WLAN </a:t>
            </a:r>
            <a:r>
              <a:rPr lang="en-US" altLang="zh-CN"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based on </a:t>
            </a:r>
            <a:r>
              <a:rPr lang="en-US" altLang="zh-CN" sz="2000" kern="0" dirty="0" smtClean="0">
                <a:solidFill>
                  <a:srgbClr val="36363D"/>
                </a:solidFill>
                <a:latin typeface="Verdana" panose="020B0604030504040204" pitchFamily="34" charset="0"/>
                <a:ea typeface="Verdana" panose="020B0604030504040204" pitchFamily="34" charset="0"/>
                <a:cs typeface="Verdana" panose="020B0604030504040204" pitchFamily="34" charset="0"/>
              </a:rPr>
              <a:t>the IEEE </a:t>
            </a:r>
            <a:r>
              <a:rPr lang="en-US" altLang="zh-CN"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802.11 medium access </a:t>
            </a:r>
            <a:r>
              <a:rPr lang="en-US" altLang="zh-CN" sz="2000" kern="0" dirty="0" smtClean="0">
                <a:solidFill>
                  <a:srgbClr val="36363D"/>
                </a:solidFill>
                <a:latin typeface="Verdana" panose="020B0604030504040204" pitchFamily="34" charset="0"/>
                <a:ea typeface="Verdana" panose="020B0604030504040204" pitchFamily="34" charset="0"/>
                <a:cs typeface="Verdana" panose="020B0604030504040204" pitchFamily="34" charset="0"/>
              </a:rPr>
              <a:t>control (MAC</a:t>
            </a:r>
            <a:r>
              <a:rPr lang="en-US" altLang="zh-CN"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 protocol</a:t>
            </a:r>
            <a:endParaRPr lang="zh-CN" altLang="en-US" sz="2000" kern="0" dirty="0">
              <a:solidFill>
                <a:srgbClr val="36363D"/>
              </a:solidFill>
              <a:latin typeface="Verdana" panose="020B0604030504040204" pitchFamily="34" charset="0"/>
              <a:ea typeface="Verdana" panose="020B0604030504040204" pitchFamily="34" charset="0"/>
              <a:cs typeface="Verdana" panose="020B0604030504040204" pitchFamily="34" charset="0"/>
            </a:endParaRPr>
          </a:p>
        </p:txBody>
      </p:sp>
      <p:sp>
        <p:nvSpPr>
          <p:cNvPr id="79" name="object 28"/>
          <p:cNvSpPr txBox="1"/>
          <p:nvPr/>
        </p:nvSpPr>
        <p:spPr>
          <a:xfrm>
            <a:off x="4193392" y="4927889"/>
            <a:ext cx="4104456" cy="273713"/>
          </a:xfrm>
          <a:prstGeom prst="rect">
            <a:avLst/>
          </a:prstGeom>
          <a:noFill/>
          <a:ln>
            <a:noFill/>
          </a:ln>
        </p:spPr>
        <p:txBody>
          <a:bodyPr vert="horz" wrap="square" lIns="0" tIns="0" rIns="0" bIns="0" numCol="1" rtlCol="0" anchor="t" anchorCtr="0" compatLnSpc="1">
            <a:prstTxWarp prst="textNoShape">
              <a:avLst/>
            </a:prstTxWarp>
            <a:noAutofit/>
          </a:bodyPr>
          <a:lstStyle>
            <a:defPPr>
              <a:defRPr lang="zh-CN"/>
            </a:defPPr>
            <a:lvl1pPr indent="0" algn="ctr" fontAlgn="auto">
              <a:spcBef>
                <a:spcPct val="20000"/>
              </a:spcBef>
              <a:spcAft>
                <a:spcPts val="0"/>
              </a:spcAft>
              <a:buNone/>
              <a:defRPr sz="2000" b="0" kern="0">
                <a:solidFill>
                  <a:srgbClr val="4F81BD"/>
                </a:solidFill>
                <a:latin typeface="Verdana" panose="020B0604030504040204" pitchFamily="34" charset="0"/>
                <a:ea typeface="Verdana" panose="020B0604030504040204" pitchFamily="34" charset="0"/>
                <a:cs typeface="Verdana" panose="020B0604030504040204" pitchFamily="34" charset="0"/>
              </a:defRPr>
            </a:lvl1pPr>
            <a:lvl2pPr indent="-228600" eaLnBrk="0" fontAlgn="base" hangingPunct="0">
              <a:spcBef>
                <a:spcPct val="20000"/>
              </a:spcBef>
              <a:spcAft>
                <a:spcPct val="0"/>
              </a:spcAft>
              <a:buClr>
                <a:schemeClr val="tx2"/>
              </a:buClr>
              <a:buChar char="•"/>
              <a:defRPr sz="2400"/>
            </a:lvl2pPr>
            <a:lvl3pPr indent="-228600" eaLnBrk="0" fontAlgn="base" hangingPunct="0">
              <a:spcBef>
                <a:spcPct val="20000"/>
              </a:spcBef>
              <a:spcAft>
                <a:spcPct val="0"/>
              </a:spcAft>
              <a:buClr>
                <a:schemeClr val="tx2"/>
              </a:buClr>
              <a:buFont typeface="Arial" pitchFamily="34" charset="0"/>
              <a:buChar char="–"/>
              <a:defRPr sz="2000"/>
            </a:lvl3pPr>
            <a:lvl4pPr marL="1376363" indent="-233363" eaLnBrk="0" fontAlgn="base" hangingPunct="0">
              <a:spcBef>
                <a:spcPct val="20000"/>
              </a:spcBef>
              <a:spcAft>
                <a:spcPct val="0"/>
              </a:spcAft>
              <a:buClr>
                <a:schemeClr val="tx2"/>
              </a:buClr>
              <a:buFont typeface="Arial" pitchFamily="34" charset="0"/>
              <a:buChar char="–"/>
            </a:lvl4pPr>
            <a:lvl5pPr marL="2058988" indent="-230188" eaLnBrk="0" fontAlgn="base" hangingPunct="0">
              <a:spcBef>
                <a:spcPct val="20000"/>
              </a:spcBef>
              <a:spcAft>
                <a:spcPct val="0"/>
              </a:spcAft>
              <a:buClr>
                <a:schemeClr val="tx2"/>
              </a:buClr>
              <a:buFont typeface="Arial" pitchFamily="34" charset="0"/>
              <a:buChar char="–"/>
            </a:lvl5pPr>
            <a:lvl6pPr marL="2516188" indent="-230188" fontAlgn="base">
              <a:spcBef>
                <a:spcPct val="20000"/>
              </a:spcBef>
              <a:spcAft>
                <a:spcPct val="0"/>
              </a:spcAft>
              <a:buClr>
                <a:schemeClr val="tx2"/>
              </a:buClr>
              <a:buFont typeface="Arial" pitchFamily="34" charset="0"/>
              <a:buChar char="–"/>
            </a:lvl6pPr>
            <a:lvl7pPr marL="2973388" indent="-230188" fontAlgn="base">
              <a:spcBef>
                <a:spcPct val="20000"/>
              </a:spcBef>
              <a:spcAft>
                <a:spcPct val="0"/>
              </a:spcAft>
              <a:buClr>
                <a:schemeClr val="tx2"/>
              </a:buClr>
              <a:buFont typeface="Arial" pitchFamily="34" charset="0"/>
              <a:buChar char="–"/>
            </a:lvl7pPr>
            <a:lvl8pPr marL="3430588" indent="-230188" fontAlgn="base">
              <a:spcBef>
                <a:spcPct val="20000"/>
              </a:spcBef>
              <a:spcAft>
                <a:spcPct val="0"/>
              </a:spcAft>
              <a:buClr>
                <a:schemeClr val="tx2"/>
              </a:buClr>
              <a:buFont typeface="Arial" pitchFamily="34" charset="0"/>
              <a:buChar char="–"/>
            </a:lvl8pPr>
            <a:lvl9pPr marL="3887788" indent="-230188" fontAlgn="base">
              <a:spcBef>
                <a:spcPct val="20000"/>
              </a:spcBef>
              <a:spcAft>
                <a:spcPct val="0"/>
              </a:spcAft>
              <a:buClr>
                <a:schemeClr val="tx2"/>
              </a:buClr>
              <a:buFont typeface="Arial" pitchFamily="34" charset="0"/>
              <a:buChar char="–"/>
            </a:lvl9pPr>
          </a:lstStyle>
          <a:p>
            <a:r>
              <a:rPr lang="en-US" altLang="zh-CN" sz="1600" b="1" dirty="0" smtClean="0"/>
              <a:t>independent </a:t>
            </a:r>
            <a:r>
              <a:rPr lang="en-US" altLang="zh-CN" sz="1600" b="1" dirty="0"/>
              <a:t>with packet size</a:t>
            </a:r>
            <a:endParaRPr sz="1600" b="1" dirty="0"/>
          </a:p>
        </p:txBody>
      </p:sp>
      <p:sp>
        <p:nvSpPr>
          <p:cNvPr id="2" name="幻灯片编号占位符 1"/>
          <p:cNvSpPr>
            <a:spLocks noGrp="1"/>
          </p:cNvSpPr>
          <p:nvPr>
            <p:ph type="sldNum" sz="quarter" idx="12"/>
          </p:nvPr>
        </p:nvSpPr>
        <p:spPr/>
        <p:txBody>
          <a:bodyPr/>
          <a:lstStyle/>
          <a:p>
            <a:fld id="{3AC99A5B-5B03-425B-9284-2F10A88898BE}" type="slidenum">
              <a:rPr lang="en-US" smtClean="0"/>
              <a:t>4</a:t>
            </a:fld>
            <a:endParaRPr lang="en-US"/>
          </a:p>
        </p:txBody>
      </p:sp>
    </p:spTree>
    <p:custDataLst>
      <p:tags r:id="rId1"/>
    </p:custDataLst>
    <p:extLst>
      <p:ext uri="{BB962C8B-B14F-4D97-AF65-F5344CB8AC3E}">
        <p14:creationId xmlns:p14="http://schemas.microsoft.com/office/powerpoint/2010/main" val="2250027785"/>
      </p:ext>
    </p:extLst>
  </p:cSld>
  <p:clrMapOvr>
    <a:masterClrMapping/>
  </p:clrMapOvr>
  <mc:AlternateContent xmlns:mc="http://schemas.openxmlformats.org/markup-compatibility/2006" xmlns:p14="http://schemas.microsoft.com/office/powerpoint/2010/main">
    <mc:Choice Requires="p14">
      <p:transition p14:dur="0" advTm="37069"/>
    </mc:Choice>
    <mc:Fallback xmlns="">
      <p:transition advTm="370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标题 1"/>
          <p:cNvSpPr>
            <a:spLocks noGrp="1"/>
          </p:cNvSpPr>
          <p:nvPr>
            <p:ph type="title"/>
          </p:nvPr>
        </p:nvSpPr>
        <p:spPr>
          <a:xfrm>
            <a:off x="0" y="188640"/>
            <a:ext cx="12192000" cy="1143000"/>
          </a:xfrm>
        </p:spPr>
        <p:txBody>
          <a:bodyPr>
            <a:normAutofit fontScale="90000"/>
          </a:bodyPr>
          <a:lstStyle/>
          <a:p>
            <a:r>
              <a:rPr lang="en-US" altLang="zh-CN" b="1" dirty="0" smtClean="0"/>
              <a:t>Reducing </a:t>
            </a:r>
            <a:r>
              <a:rPr lang="en-US" altLang="zh-CN" b="1" dirty="0"/>
              <a:t>ACK frequency </a:t>
            </a:r>
            <a:r>
              <a:rPr lang="en-US" altLang="zh-CN" b="1" dirty="0" smtClean="0"/>
              <a:t>improves throughput</a:t>
            </a:r>
            <a:endParaRPr lang="zh-CN" altLang="en-US" b="1" dirty="0"/>
          </a:p>
        </p:txBody>
      </p:sp>
      <p:pic>
        <p:nvPicPr>
          <p:cNvPr id="2" name="图片 1"/>
          <p:cNvPicPr>
            <a:picLocks noChangeAspect="1"/>
          </p:cNvPicPr>
          <p:nvPr/>
        </p:nvPicPr>
        <p:blipFill>
          <a:blip r:embed="rId4"/>
          <a:stretch>
            <a:fillRect/>
          </a:stretch>
        </p:blipFill>
        <p:spPr>
          <a:xfrm>
            <a:off x="6334736" y="1484784"/>
            <a:ext cx="5243339" cy="3961462"/>
          </a:xfrm>
          <a:prstGeom prst="rect">
            <a:avLst/>
          </a:prstGeom>
        </p:spPr>
      </p:pic>
      <p:pic>
        <p:nvPicPr>
          <p:cNvPr id="3" name="图片 2"/>
          <p:cNvPicPr>
            <a:picLocks noChangeAspect="1"/>
          </p:cNvPicPr>
          <p:nvPr/>
        </p:nvPicPr>
        <p:blipFill>
          <a:blip r:embed="rId5"/>
          <a:stretch>
            <a:fillRect/>
          </a:stretch>
        </p:blipFill>
        <p:spPr>
          <a:xfrm>
            <a:off x="520658" y="1556792"/>
            <a:ext cx="5294626" cy="3889454"/>
          </a:xfrm>
          <a:prstGeom prst="rect">
            <a:avLst/>
          </a:prstGeom>
        </p:spPr>
      </p:pic>
      <p:sp>
        <p:nvSpPr>
          <p:cNvPr id="78" name="内容占位符 2"/>
          <p:cNvSpPr txBox="1"/>
          <p:nvPr/>
        </p:nvSpPr>
        <p:spPr bwMode="auto">
          <a:xfrm rot="10800000" flipV="1">
            <a:off x="7320135" y="5421287"/>
            <a:ext cx="3970151" cy="276475"/>
          </a:xfrm>
          <a:prstGeom prst="rect">
            <a:avLst/>
          </a:prstGeom>
          <a:noFill/>
          <a:ln>
            <a:noFill/>
          </a:ln>
        </p:spPr>
        <p:txBody>
          <a:bodyPr vert="horz" wrap="square" lIns="0" tIns="0" rIns="0" bIns="0" numCol="1" rtlCol="0" anchor="t" anchorCtr="0" compatLnSpc="1">
            <a:prstTxWarp prst="textNoShape">
              <a:avLst/>
            </a:prstTxWarp>
            <a:noAutofit/>
          </a:bodyPr>
          <a:lstStyle>
            <a:defPPr>
              <a:defRPr lang="zh-CN"/>
            </a:defPPr>
            <a:lvl1pPr indent="0" algn="ctr" fontAlgn="auto">
              <a:spcBef>
                <a:spcPct val="20000"/>
              </a:spcBef>
              <a:spcAft>
                <a:spcPts val="0"/>
              </a:spcAft>
              <a:buNone/>
              <a:defRPr sz="2000" b="0" kern="0">
                <a:solidFill>
                  <a:srgbClr val="36363D"/>
                </a:solidFill>
                <a:latin typeface="Verdana" panose="020B0604030504040204" pitchFamily="34" charset="0"/>
                <a:ea typeface="Verdana" panose="020B0604030504040204" pitchFamily="34" charset="0"/>
                <a:cs typeface="Verdana" panose="020B0604030504040204" pitchFamily="34" charset="0"/>
              </a:defRPr>
            </a:lvl1pPr>
            <a:lvl2pPr indent="-228600" eaLnBrk="0" fontAlgn="base" hangingPunct="0">
              <a:spcBef>
                <a:spcPct val="20000"/>
              </a:spcBef>
              <a:spcAft>
                <a:spcPct val="0"/>
              </a:spcAft>
              <a:buClr>
                <a:schemeClr val="tx2"/>
              </a:buClr>
              <a:buChar char="•"/>
              <a:defRPr sz="2400"/>
            </a:lvl2pPr>
            <a:lvl3pPr indent="-228600" eaLnBrk="0" fontAlgn="base" hangingPunct="0">
              <a:spcBef>
                <a:spcPct val="20000"/>
              </a:spcBef>
              <a:spcAft>
                <a:spcPct val="0"/>
              </a:spcAft>
              <a:buClr>
                <a:schemeClr val="tx2"/>
              </a:buClr>
              <a:buFont typeface="Arial" pitchFamily="34" charset="0"/>
              <a:buChar char="–"/>
              <a:defRPr sz="2000"/>
            </a:lvl3pPr>
            <a:lvl4pPr marL="1376363" indent="-233363" eaLnBrk="0" fontAlgn="base" hangingPunct="0">
              <a:spcBef>
                <a:spcPct val="20000"/>
              </a:spcBef>
              <a:spcAft>
                <a:spcPct val="0"/>
              </a:spcAft>
              <a:buClr>
                <a:schemeClr val="tx2"/>
              </a:buClr>
              <a:buFont typeface="Arial" pitchFamily="34" charset="0"/>
              <a:buChar char="–"/>
            </a:lvl4pPr>
            <a:lvl5pPr marL="2058988" indent="-230188" eaLnBrk="0" fontAlgn="base" hangingPunct="0">
              <a:spcBef>
                <a:spcPct val="20000"/>
              </a:spcBef>
              <a:spcAft>
                <a:spcPct val="0"/>
              </a:spcAft>
              <a:buClr>
                <a:schemeClr val="tx2"/>
              </a:buClr>
              <a:buFont typeface="Arial" pitchFamily="34" charset="0"/>
              <a:buChar char="–"/>
            </a:lvl5pPr>
            <a:lvl6pPr marL="2516188" indent="-230188" fontAlgn="base">
              <a:spcBef>
                <a:spcPct val="20000"/>
              </a:spcBef>
              <a:spcAft>
                <a:spcPct val="0"/>
              </a:spcAft>
              <a:buClr>
                <a:schemeClr val="tx2"/>
              </a:buClr>
              <a:buFont typeface="Arial" pitchFamily="34" charset="0"/>
              <a:buChar char="–"/>
            </a:lvl6pPr>
            <a:lvl7pPr marL="2973388" indent="-230188" fontAlgn="base">
              <a:spcBef>
                <a:spcPct val="20000"/>
              </a:spcBef>
              <a:spcAft>
                <a:spcPct val="0"/>
              </a:spcAft>
              <a:buClr>
                <a:schemeClr val="tx2"/>
              </a:buClr>
              <a:buFont typeface="Arial" pitchFamily="34" charset="0"/>
              <a:buChar char="–"/>
            </a:lvl7pPr>
            <a:lvl8pPr marL="3430588" indent="-230188" fontAlgn="base">
              <a:spcBef>
                <a:spcPct val="20000"/>
              </a:spcBef>
              <a:spcAft>
                <a:spcPct val="0"/>
              </a:spcAft>
              <a:buClr>
                <a:schemeClr val="tx2"/>
              </a:buClr>
              <a:buFont typeface="Arial" pitchFamily="34" charset="0"/>
              <a:buChar char="–"/>
            </a:lvl8pPr>
            <a:lvl9pPr marL="3887788" indent="-230188" fontAlgn="base">
              <a:spcBef>
                <a:spcPct val="20000"/>
              </a:spcBef>
              <a:spcAft>
                <a:spcPct val="0"/>
              </a:spcAft>
              <a:buClr>
                <a:schemeClr val="tx2"/>
              </a:buClr>
              <a:buFont typeface="Arial" pitchFamily="34" charset="0"/>
              <a:buChar char="–"/>
            </a:lvl9pPr>
          </a:lstStyle>
          <a:p>
            <a:r>
              <a:rPr lang="en-US" altLang="zh-CN" dirty="0" smtClean="0">
                <a:solidFill>
                  <a:srgbClr val="4F81BD"/>
                </a:solidFill>
              </a:rPr>
              <a:t>(b) Data throughput</a:t>
            </a:r>
            <a:endParaRPr lang="en-US" altLang="zh-CN" dirty="0">
              <a:solidFill>
                <a:srgbClr val="4F81BD"/>
              </a:solidFill>
            </a:endParaRPr>
          </a:p>
        </p:txBody>
      </p:sp>
      <p:sp>
        <p:nvSpPr>
          <p:cNvPr id="79" name="内容占位符 2"/>
          <p:cNvSpPr txBox="1"/>
          <p:nvPr/>
        </p:nvSpPr>
        <p:spPr bwMode="auto">
          <a:xfrm rot="10800000" flipV="1">
            <a:off x="1147520" y="5421287"/>
            <a:ext cx="4667764" cy="276475"/>
          </a:xfrm>
          <a:prstGeom prst="rect">
            <a:avLst/>
          </a:prstGeom>
          <a:noFill/>
          <a:ln>
            <a:noFill/>
          </a:ln>
        </p:spPr>
        <p:txBody>
          <a:bodyPr vert="horz" wrap="square" lIns="0" tIns="0" rIns="0" bIns="0" numCol="1" rtlCol="0" anchor="t" anchorCtr="0" compatLnSpc="1">
            <a:prstTxWarp prst="textNoShape">
              <a:avLst/>
            </a:prstTxWarp>
            <a:noAutofit/>
          </a:bodyPr>
          <a:lstStyle>
            <a:defPPr>
              <a:defRPr lang="zh-CN"/>
            </a:defPPr>
            <a:lvl1pPr indent="0" algn="ctr" fontAlgn="auto">
              <a:spcBef>
                <a:spcPct val="20000"/>
              </a:spcBef>
              <a:spcAft>
                <a:spcPts val="0"/>
              </a:spcAft>
              <a:buNone/>
              <a:defRPr sz="2000" b="0" kern="0">
                <a:solidFill>
                  <a:srgbClr val="4F81BD"/>
                </a:solidFill>
                <a:latin typeface="Verdana" panose="020B0604030504040204" pitchFamily="34" charset="0"/>
                <a:ea typeface="Verdana" panose="020B0604030504040204" pitchFamily="34" charset="0"/>
                <a:cs typeface="Verdana" panose="020B0604030504040204" pitchFamily="34" charset="0"/>
              </a:defRPr>
            </a:lvl1pPr>
            <a:lvl2pPr indent="-228600" eaLnBrk="0" fontAlgn="base" hangingPunct="0">
              <a:spcBef>
                <a:spcPct val="20000"/>
              </a:spcBef>
              <a:spcAft>
                <a:spcPct val="0"/>
              </a:spcAft>
              <a:buClr>
                <a:schemeClr val="tx2"/>
              </a:buClr>
              <a:buChar char="•"/>
              <a:defRPr sz="2400"/>
            </a:lvl2pPr>
            <a:lvl3pPr indent="-228600" eaLnBrk="0" fontAlgn="base" hangingPunct="0">
              <a:spcBef>
                <a:spcPct val="20000"/>
              </a:spcBef>
              <a:spcAft>
                <a:spcPct val="0"/>
              </a:spcAft>
              <a:buClr>
                <a:schemeClr val="tx2"/>
              </a:buClr>
              <a:buFont typeface="Arial" pitchFamily="34" charset="0"/>
              <a:buChar char="–"/>
              <a:defRPr sz="2000"/>
            </a:lvl3pPr>
            <a:lvl4pPr marL="1376363" indent="-233363" eaLnBrk="0" fontAlgn="base" hangingPunct="0">
              <a:spcBef>
                <a:spcPct val="20000"/>
              </a:spcBef>
              <a:spcAft>
                <a:spcPct val="0"/>
              </a:spcAft>
              <a:buClr>
                <a:schemeClr val="tx2"/>
              </a:buClr>
              <a:buFont typeface="Arial" pitchFamily="34" charset="0"/>
              <a:buChar char="–"/>
            </a:lvl4pPr>
            <a:lvl5pPr marL="2058988" indent="-230188" eaLnBrk="0" fontAlgn="base" hangingPunct="0">
              <a:spcBef>
                <a:spcPct val="20000"/>
              </a:spcBef>
              <a:spcAft>
                <a:spcPct val="0"/>
              </a:spcAft>
              <a:buClr>
                <a:schemeClr val="tx2"/>
              </a:buClr>
              <a:buFont typeface="Arial" pitchFamily="34" charset="0"/>
              <a:buChar char="–"/>
            </a:lvl5pPr>
            <a:lvl6pPr marL="2516188" indent="-230188" fontAlgn="base">
              <a:spcBef>
                <a:spcPct val="20000"/>
              </a:spcBef>
              <a:spcAft>
                <a:spcPct val="0"/>
              </a:spcAft>
              <a:buClr>
                <a:schemeClr val="tx2"/>
              </a:buClr>
              <a:buFont typeface="Arial" pitchFamily="34" charset="0"/>
              <a:buChar char="–"/>
            </a:lvl6pPr>
            <a:lvl7pPr marL="2973388" indent="-230188" fontAlgn="base">
              <a:spcBef>
                <a:spcPct val="20000"/>
              </a:spcBef>
              <a:spcAft>
                <a:spcPct val="0"/>
              </a:spcAft>
              <a:buClr>
                <a:schemeClr val="tx2"/>
              </a:buClr>
              <a:buFont typeface="Arial" pitchFamily="34" charset="0"/>
              <a:buChar char="–"/>
            </a:lvl7pPr>
            <a:lvl8pPr marL="3430588" indent="-230188" fontAlgn="base">
              <a:spcBef>
                <a:spcPct val="20000"/>
              </a:spcBef>
              <a:spcAft>
                <a:spcPct val="0"/>
              </a:spcAft>
              <a:buClr>
                <a:schemeClr val="tx2"/>
              </a:buClr>
              <a:buFont typeface="Arial" pitchFamily="34" charset="0"/>
              <a:buChar char="–"/>
            </a:lvl8pPr>
            <a:lvl9pPr marL="3887788" indent="-230188" fontAlgn="base">
              <a:spcBef>
                <a:spcPct val="20000"/>
              </a:spcBef>
              <a:spcAft>
                <a:spcPct val="0"/>
              </a:spcAft>
              <a:buClr>
                <a:schemeClr val="tx2"/>
              </a:buClr>
              <a:buFont typeface="Arial" pitchFamily="34" charset="0"/>
              <a:buChar char="–"/>
            </a:lvl9pPr>
          </a:lstStyle>
          <a:p>
            <a:r>
              <a:rPr lang="en-US" altLang="zh-CN" dirty="0" smtClean="0"/>
              <a:t>(a) </a:t>
            </a:r>
            <a:r>
              <a:rPr lang="en-US" altLang="zh-CN" dirty="0"/>
              <a:t>ACK throughput</a:t>
            </a:r>
          </a:p>
        </p:txBody>
      </p:sp>
      <p:grpSp>
        <p:nvGrpSpPr>
          <p:cNvPr id="83" name="组合 82"/>
          <p:cNvGrpSpPr/>
          <p:nvPr/>
        </p:nvGrpSpPr>
        <p:grpSpPr>
          <a:xfrm>
            <a:off x="7558872" y="4005064"/>
            <a:ext cx="3659977" cy="653466"/>
            <a:chOff x="-3793902" y="3324000"/>
            <a:chExt cx="3659977" cy="653466"/>
          </a:xfrm>
        </p:grpSpPr>
        <p:sp>
          <p:nvSpPr>
            <p:cNvPr id="84" name="右箭头 83"/>
            <p:cNvSpPr/>
            <p:nvPr/>
          </p:nvSpPr>
          <p:spPr>
            <a:xfrm>
              <a:off x="-3793902" y="3324000"/>
              <a:ext cx="3626793" cy="653466"/>
            </a:xfrm>
            <a:prstGeom prst="rightArrow">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121927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Arial"/>
                <a:ea typeface="微软雅黑"/>
                <a:cs typeface="+mn-cs"/>
              </a:endParaRPr>
            </a:p>
          </p:txBody>
        </p:sp>
        <p:sp>
          <p:nvSpPr>
            <p:cNvPr id="85" name="矩形 84"/>
            <p:cNvSpPr/>
            <p:nvPr/>
          </p:nvSpPr>
          <p:spPr>
            <a:xfrm>
              <a:off x="-3793901" y="3395440"/>
              <a:ext cx="3659976" cy="461665"/>
            </a:xfrm>
            <a:prstGeom prst="rect">
              <a:avLst/>
            </a:prstGeom>
          </p:spPr>
          <p:txBody>
            <a:bodyPr wrap="none">
              <a:spAutoFit/>
            </a:bodyPr>
            <a:lstStyle/>
            <a:p>
              <a:pPr marL="0" marR="0" lvl="0" indent="0" defTabSz="1219272"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Arial"/>
                  <a:ea typeface="微软雅黑"/>
                </a:rPr>
                <a:t>ACK frequency increases</a:t>
              </a:r>
            </a:p>
          </p:txBody>
        </p:sp>
      </p:grpSp>
      <p:sp>
        <p:nvSpPr>
          <p:cNvPr id="7" name="矩形 6"/>
          <p:cNvSpPr/>
          <p:nvPr/>
        </p:nvSpPr>
        <p:spPr>
          <a:xfrm>
            <a:off x="383704" y="5825355"/>
            <a:ext cx="11424592" cy="325837"/>
          </a:xfrm>
          <a:prstGeom prst="rect">
            <a:avLst/>
          </a:prstGeom>
          <a:noFill/>
          <a:ln>
            <a:noFill/>
          </a:ln>
        </p:spPr>
        <p:txBody>
          <a:bodyPr vert="horz" wrap="square" lIns="0" tIns="0" rIns="0" bIns="0" numCol="1" rtlCol="0" anchor="t" anchorCtr="0" compatLnSpc="1">
            <a:prstTxWarp prst="textNoShape">
              <a:avLst/>
            </a:prstTxWarp>
            <a:noAutofit/>
          </a:bodyPr>
          <a:lstStyle/>
          <a:p>
            <a:pPr algn="ctr">
              <a:spcBef>
                <a:spcPct val="20000"/>
              </a:spcBef>
            </a:pPr>
            <a:r>
              <a:rPr lang="en-US" altLang="zh-CN" sz="2000" kern="0" dirty="0" smtClean="0">
                <a:solidFill>
                  <a:srgbClr val="36363D"/>
                </a:solidFill>
                <a:latin typeface="Verdana" panose="020B0604030504040204" pitchFamily="34" charset="0"/>
                <a:ea typeface="Verdana" panose="020B0604030504040204" pitchFamily="34" charset="0"/>
                <a:cs typeface="Verdana" panose="020B0604030504040204" pitchFamily="34" charset="0"/>
              </a:rPr>
              <a:t>Experiments for </a:t>
            </a:r>
            <a:r>
              <a:rPr lang="en-US" altLang="zh-CN"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contention between </a:t>
            </a:r>
            <a:r>
              <a:rPr lang="en-US" altLang="zh-CN" sz="2000" kern="0" dirty="0" smtClean="0">
                <a:solidFill>
                  <a:srgbClr val="36363D"/>
                </a:solidFill>
                <a:latin typeface="Verdana" panose="020B0604030504040204" pitchFamily="34" charset="0"/>
                <a:ea typeface="Verdana" panose="020B0604030504040204" pitchFamily="34" charset="0"/>
                <a:cs typeface="Verdana" panose="020B0604030504040204" pitchFamily="34" charset="0"/>
              </a:rPr>
              <a:t>data packets </a:t>
            </a:r>
            <a:r>
              <a:rPr lang="en-US" altLang="zh-CN" sz="2000" kern="0" dirty="0">
                <a:solidFill>
                  <a:srgbClr val="36363D"/>
                </a:solidFill>
                <a:latin typeface="Verdana" panose="020B0604030504040204" pitchFamily="34" charset="0"/>
                <a:ea typeface="Verdana" panose="020B0604030504040204" pitchFamily="34" charset="0"/>
                <a:cs typeface="Verdana" panose="020B0604030504040204" pitchFamily="34" charset="0"/>
              </a:rPr>
              <a:t>and ACKs over 802.11n wireless links</a:t>
            </a:r>
            <a:endParaRPr lang="zh-CN" altLang="en-US" sz="2000" kern="0" dirty="0">
              <a:solidFill>
                <a:srgbClr val="36363D"/>
              </a:solidFill>
              <a:latin typeface="Verdana" panose="020B0604030504040204" pitchFamily="34" charset="0"/>
              <a:ea typeface="Verdana" panose="020B0604030504040204" pitchFamily="34" charset="0"/>
              <a:cs typeface="Verdana" panose="020B0604030504040204" pitchFamily="34" charset="0"/>
            </a:endParaRPr>
          </a:p>
        </p:txBody>
      </p:sp>
      <p:sp>
        <p:nvSpPr>
          <p:cNvPr id="86" name="圆角矩形 85"/>
          <p:cNvSpPr/>
          <p:nvPr/>
        </p:nvSpPr>
        <p:spPr>
          <a:xfrm>
            <a:off x="4223792" y="4815457"/>
            <a:ext cx="1440160" cy="245259"/>
          </a:xfrm>
          <a:prstGeom prst="round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a:off x="911424" y="1556792"/>
            <a:ext cx="576064" cy="323324"/>
          </a:xfrm>
          <a:prstGeom prst="round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799856" y="6093296"/>
            <a:ext cx="7217297" cy="261610"/>
          </a:xfrm>
          <a:prstGeom prst="rect">
            <a:avLst/>
          </a:prstGeom>
        </p:spPr>
        <p:txBody>
          <a:bodyPr wrap="square">
            <a:spAutoFit/>
          </a:bodyPr>
          <a:lstStyle/>
          <a:p>
            <a:pPr lvl="1">
              <a:defRPr/>
            </a:pPr>
            <a:r>
              <a:rPr lang="en-US" altLang="zh-CN" sz="1100" kern="0" dirty="0" smtClean="0">
                <a:solidFill>
                  <a:schemeClr val="bg1">
                    <a:lumMod val="50000"/>
                  </a:schemeClr>
                </a:solidFill>
                <a:latin typeface="微软雅黑" pitchFamily="34" charset="-122"/>
                <a:ea typeface="微软雅黑" pitchFamily="34" charset="-122"/>
              </a:rPr>
              <a:t>*Data is collected by a </a:t>
            </a:r>
            <a:r>
              <a:rPr lang="en-US" altLang="zh-CN" sz="1100" kern="0" dirty="0">
                <a:solidFill>
                  <a:schemeClr val="bg1">
                    <a:lumMod val="50000"/>
                  </a:schemeClr>
                </a:solidFill>
                <a:latin typeface="微软雅黑" pitchFamily="34" charset="-122"/>
                <a:ea typeface="微软雅黑" pitchFamily="34" charset="-122"/>
              </a:rPr>
              <a:t>UDP-based </a:t>
            </a:r>
            <a:r>
              <a:rPr lang="en-US" altLang="zh-CN" sz="1100" kern="0" dirty="0" smtClean="0">
                <a:solidFill>
                  <a:schemeClr val="bg1">
                    <a:lumMod val="50000"/>
                  </a:schemeClr>
                </a:solidFill>
                <a:latin typeface="微软雅黑" pitchFamily="34" charset="-122"/>
                <a:ea typeface="微软雅黑" pitchFamily="34" charset="-122"/>
              </a:rPr>
              <a:t>simulation tool Ackemu </a:t>
            </a:r>
            <a:r>
              <a:rPr lang="en-US" altLang="zh-CN" sz="1100" kern="0" dirty="0">
                <a:solidFill>
                  <a:schemeClr val="bg1">
                    <a:lumMod val="50000"/>
                  </a:schemeClr>
                </a:solidFill>
                <a:latin typeface="微软雅黑" pitchFamily="34" charset="-122"/>
                <a:ea typeface="微软雅黑" pitchFamily="34" charset="-122"/>
              </a:rPr>
              <a:t>(https://github.com/fillthepipe/ackemu)</a:t>
            </a:r>
          </a:p>
        </p:txBody>
      </p:sp>
      <p:sp>
        <p:nvSpPr>
          <p:cNvPr id="5" name="幻灯片编号占位符 4"/>
          <p:cNvSpPr>
            <a:spLocks noGrp="1"/>
          </p:cNvSpPr>
          <p:nvPr>
            <p:ph type="sldNum" sz="quarter" idx="12"/>
          </p:nvPr>
        </p:nvSpPr>
        <p:spPr/>
        <p:txBody>
          <a:bodyPr/>
          <a:lstStyle/>
          <a:p>
            <a:fld id="{3AC99A5B-5B03-425B-9284-2F10A88898BE}" type="slidenum">
              <a:rPr lang="en-US" smtClean="0"/>
              <a:t>5</a:t>
            </a:fld>
            <a:endParaRPr lang="en-US"/>
          </a:p>
        </p:txBody>
      </p:sp>
    </p:spTree>
    <p:custDataLst>
      <p:tags r:id="rId1"/>
    </p:custDataLst>
    <p:extLst>
      <p:ext uri="{BB962C8B-B14F-4D97-AF65-F5344CB8AC3E}">
        <p14:creationId xmlns:p14="http://schemas.microsoft.com/office/powerpoint/2010/main" val="3867633229"/>
      </p:ext>
    </p:extLst>
  </p:cSld>
  <p:clrMapOvr>
    <a:masterClrMapping/>
  </p:clrMapOvr>
  <mc:AlternateContent xmlns:mc="http://schemas.openxmlformats.org/markup-compatibility/2006" xmlns:p14="http://schemas.microsoft.com/office/powerpoint/2010/main">
    <mc:Choice Requires="p14">
      <p:transition p14:dur="0" advTm="22871"/>
    </mc:Choice>
    <mc:Fallback xmlns="">
      <p:transition advTm="228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3" name="直接连接符 32"/>
          <p:cNvCxnSpPr/>
          <p:nvPr/>
        </p:nvCxnSpPr>
        <p:spPr>
          <a:xfrm>
            <a:off x="1263330" y="4676337"/>
            <a:ext cx="5227302" cy="23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86" name="标题 1"/>
          <p:cNvSpPr>
            <a:spLocks noGrp="1"/>
          </p:cNvSpPr>
          <p:nvPr>
            <p:ph type="title"/>
          </p:nvPr>
        </p:nvSpPr>
        <p:spPr>
          <a:xfrm>
            <a:off x="0" y="188640"/>
            <a:ext cx="12192000" cy="1143000"/>
          </a:xfrm>
        </p:spPr>
        <p:txBody>
          <a:bodyPr>
            <a:normAutofit fontScale="90000"/>
          </a:bodyPr>
          <a:lstStyle/>
          <a:p>
            <a:r>
              <a:rPr lang="en-US" altLang="zh-CN" b="1" dirty="0"/>
              <a:t>B</a:t>
            </a:r>
            <a:r>
              <a:rPr lang="en-US" altLang="zh-CN" b="1" dirty="0" smtClean="0"/>
              <a:t>ut, </a:t>
            </a:r>
            <a:r>
              <a:rPr lang="en-US" altLang="zh-CN" b="1" dirty="0"/>
              <a:t>simply </a:t>
            </a:r>
            <a:r>
              <a:rPr lang="en-US" altLang="zh-CN" b="1" dirty="0" smtClean="0"/>
              <a:t>reducing ACK frequency hurts </a:t>
            </a:r>
            <a:r>
              <a:rPr lang="en-US" altLang="zh-CN" b="1" dirty="0"/>
              <a:t>TCP performance</a:t>
            </a:r>
          </a:p>
        </p:txBody>
      </p:sp>
      <p:cxnSp>
        <p:nvCxnSpPr>
          <p:cNvPr id="11" name="直接连接符 10"/>
          <p:cNvCxnSpPr/>
          <p:nvPr/>
        </p:nvCxnSpPr>
        <p:spPr>
          <a:xfrm>
            <a:off x="1301313" y="2883981"/>
            <a:ext cx="5197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301313" y="2395700"/>
            <a:ext cx="0" cy="303272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271817" y="5418588"/>
            <a:ext cx="5338551"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rot="16200000">
            <a:off x="-241336" y="3312908"/>
            <a:ext cx="2640527" cy="369332"/>
          </a:xfrm>
          <a:prstGeom prst="rect">
            <a:avLst/>
          </a:prstGeom>
        </p:spPr>
        <p:txBody>
          <a:bodyPr wrap="square">
            <a:spAutoFit/>
          </a:bodyPr>
          <a:lstStyle/>
          <a:p>
            <a:r>
              <a:rPr lang="en-US" altLang="zh-CN" kern="0" dirty="0" smtClean="0">
                <a:latin typeface="Verdana" panose="020B0604030504040204" pitchFamily="34" charset="0"/>
                <a:ea typeface="Verdana" panose="020B0604030504040204" pitchFamily="34" charset="0"/>
              </a:rPr>
              <a:t>throughput (Mbps)</a:t>
            </a:r>
            <a:endParaRPr lang="zh-CN" altLang="en-US" dirty="0">
              <a:latin typeface="Verdana" panose="020B0604030504040204" pitchFamily="34" charset="0"/>
            </a:endParaRPr>
          </a:p>
        </p:txBody>
      </p:sp>
      <p:sp>
        <p:nvSpPr>
          <p:cNvPr id="17" name="矩形 16"/>
          <p:cNvSpPr/>
          <p:nvPr/>
        </p:nvSpPr>
        <p:spPr>
          <a:xfrm>
            <a:off x="2999656" y="5450803"/>
            <a:ext cx="1800200" cy="830997"/>
          </a:xfrm>
          <a:prstGeom prst="rect">
            <a:avLst/>
          </a:prstGeom>
        </p:spPr>
        <p:txBody>
          <a:bodyPr wrap="square">
            <a:spAutoFit/>
          </a:bodyPr>
          <a:lstStyle/>
          <a:p>
            <a:pPr algn="ctr"/>
            <a:r>
              <a:rPr lang="en-US" altLang="zh-CN" sz="1600" kern="0" dirty="0" smtClean="0">
                <a:solidFill>
                  <a:srgbClr val="4F81BD"/>
                </a:solidFill>
                <a:latin typeface="Verdana" panose="020B0604030504040204" pitchFamily="34" charset="0"/>
                <a:ea typeface="Verdana" panose="020B0604030504040204" pitchFamily="34" charset="0"/>
              </a:rPr>
              <a:t>Idea goodput</a:t>
            </a:r>
            <a:r>
              <a:rPr lang="en-US" altLang="zh-CN" sz="1600" kern="0" dirty="0">
                <a:solidFill>
                  <a:srgbClr val="4F81BD"/>
                </a:solidFill>
                <a:latin typeface="Verdana" panose="020B0604030504040204" pitchFamily="34" charset="0"/>
                <a:ea typeface="Verdana" panose="020B0604030504040204" pitchFamily="34" charset="0"/>
              </a:rPr>
              <a:t> </a:t>
            </a:r>
            <a:r>
              <a:rPr lang="en-US" altLang="zh-CN" sz="1600" kern="0" dirty="0" smtClean="0">
                <a:solidFill>
                  <a:srgbClr val="4F81BD"/>
                </a:solidFill>
                <a:latin typeface="Verdana" panose="020B0604030504040204" pitchFamily="34" charset="0"/>
                <a:ea typeface="Verdana" panose="020B0604030504040204" pitchFamily="34" charset="0"/>
              </a:rPr>
              <a:t>with reduced ACK frequency</a:t>
            </a:r>
            <a:endParaRPr lang="zh-CN" altLang="en-US" sz="1600" dirty="0">
              <a:solidFill>
                <a:srgbClr val="4F81BD"/>
              </a:solidFill>
              <a:latin typeface="Verdana" panose="020B0604030504040204" pitchFamily="34" charset="0"/>
            </a:endParaRPr>
          </a:p>
        </p:txBody>
      </p:sp>
      <p:sp>
        <p:nvSpPr>
          <p:cNvPr id="18" name="矩形 17"/>
          <p:cNvSpPr/>
          <p:nvPr/>
        </p:nvSpPr>
        <p:spPr>
          <a:xfrm>
            <a:off x="4727848" y="5450803"/>
            <a:ext cx="3312368" cy="830997"/>
          </a:xfrm>
          <a:prstGeom prst="rect">
            <a:avLst/>
          </a:prstGeom>
        </p:spPr>
        <p:txBody>
          <a:bodyPr wrap="square">
            <a:spAutoFit/>
          </a:bodyPr>
          <a:lstStyle/>
          <a:p>
            <a:pPr algn="ctr"/>
            <a:r>
              <a:rPr lang="en-US" altLang="zh-CN" sz="1600" kern="0" dirty="0" smtClean="0">
                <a:solidFill>
                  <a:srgbClr val="4F81BD"/>
                </a:solidFill>
                <a:latin typeface="Verdana" panose="020B0604030504040204" pitchFamily="34" charset="0"/>
                <a:ea typeface="Verdana" panose="020B0604030504040204" pitchFamily="34" charset="0"/>
              </a:rPr>
              <a:t>Actual goodput</a:t>
            </a:r>
            <a:r>
              <a:rPr lang="en-US" altLang="zh-CN" sz="1600" kern="0" dirty="0">
                <a:solidFill>
                  <a:srgbClr val="4F81BD"/>
                </a:solidFill>
                <a:latin typeface="Verdana" panose="020B0604030504040204" pitchFamily="34" charset="0"/>
                <a:ea typeface="Verdana" panose="020B0604030504040204" pitchFamily="34" charset="0"/>
              </a:rPr>
              <a:t> </a:t>
            </a:r>
            <a:r>
              <a:rPr lang="en-US" altLang="zh-CN" sz="1600" kern="0" dirty="0" smtClean="0">
                <a:solidFill>
                  <a:srgbClr val="4F81BD"/>
                </a:solidFill>
                <a:latin typeface="Verdana" panose="020B0604030504040204" pitchFamily="34" charset="0"/>
                <a:ea typeface="Verdana" panose="020B0604030504040204" pitchFamily="34" charset="0"/>
              </a:rPr>
              <a:t>with reduced ACK frequency but without advancements</a:t>
            </a:r>
            <a:endParaRPr lang="zh-CN" altLang="en-US" sz="1600" dirty="0">
              <a:solidFill>
                <a:srgbClr val="4F81BD"/>
              </a:solidFill>
              <a:latin typeface="Verdana" panose="020B0604030504040204" pitchFamily="34" charset="0"/>
            </a:endParaRPr>
          </a:p>
        </p:txBody>
      </p:sp>
      <p:sp>
        <p:nvSpPr>
          <p:cNvPr id="19" name="矩形 18"/>
          <p:cNvSpPr/>
          <p:nvPr/>
        </p:nvSpPr>
        <p:spPr>
          <a:xfrm>
            <a:off x="1349845" y="5450803"/>
            <a:ext cx="1649811" cy="584775"/>
          </a:xfrm>
          <a:prstGeom prst="rect">
            <a:avLst/>
          </a:prstGeom>
        </p:spPr>
        <p:txBody>
          <a:bodyPr wrap="none">
            <a:spAutoFit/>
          </a:bodyPr>
          <a:lstStyle/>
          <a:p>
            <a:pPr algn="ctr"/>
            <a:r>
              <a:rPr lang="en-US" altLang="zh-CN" sz="1600" kern="0" dirty="0">
                <a:latin typeface="Verdana" panose="020B0604030504040204" pitchFamily="34" charset="0"/>
                <a:ea typeface="Verdana" panose="020B0604030504040204" pitchFamily="34" charset="0"/>
              </a:rPr>
              <a:t>G</a:t>
            </a:r>
            <a:r>
              <a:rPr lang="en-US" altLang="zh-CN" sz="1600" kern="0" dirty="0" smtClean="0">
                <a:latin typeface="Verdana" panose="020B0604030504040204" pitchFamily="34" charset="0"/>
                <a:ea typeface="Verdana" panose="020B0604030504040204" pitchFamily="34" charset="0"/>
              </a:rPr>
              <a:t>oodput</a:t>
            </a:r>
          </a:p>
          <a:p>
            <a:pPr algn="ctr"/>
            <a:r>
              <a:rPr lang="en-US" altLang="zh-CN" sz="1600" kern="0" dirty="0" smtClean="0">
                <a:latin typeface="Verdana" panose="020B0604030504040204" pitchFamily="34" charset="0"/>
                <a:ea typeface="Verdana" panose="020B0604030504040204" pitchFamily="34" charset="0"/>
              </a:rPr>
              <a:t> of legacy TCP</a:t>
            </a:r>
          </a:p>
        </p:txBody>
      </p:sp>
      <p:sp>
        <p:nvSpPr>
          <p:cNvPr id="2" name="矩形 1"/>
          <p:cNvSpPr/>
          <p:nvPr/>
        </p:nvSpPr>
        <p:spPr>
          <a:xfrm>
            <a:off x="3618236" y="2883981"/>
            <a:ext cx="504000" cy="2499802"/>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panose="020B0604030504040204" pitchFamily="34" charset="0"/>
            </a:endParaRPr>
          </a:p>
        </p:txBody>
      </p:sp>
      <p:sp>
        <p:nvSpPr>
          <p:cNvPr id="25" name="矩形 24"/>
          <p:cNvSpPr/>
          <p:nvPr/>
        </p:nvSpPr>
        <p:spPr>
          <a:xfrm>
            <a:off x="5694527" y="4703275"/>
            <a:ext cx="504000" cy="680508"/>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panose="020B0604030504040204" pitchFamily="34" charset="0"/>
            </a:endParaRPr>
          </a:p>
        </p:txBody>
      </p:sp>
      <p:cxnSp>
        <p:nvCxnSpPr>
          <p:cNvPr id="4" name="直接箭头连接符 3"/>
          <p:cNvCxnSpPr/>
          <p:nvPr/>
        </p:nvCxnSpPr>
        <p:spPr>
          <a:xfrm>
            <a:off x="3143672" y="2891238"/>
            <a:ext cx="0" cy="108737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78078" y="4036237"/>
            <a:ext cx="2310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09516" y="3309804"/>
            <a:ext cx="1834156" cy="338554"/>
          </a:xfrm>
          <a:prstGeom prst="rect">
            <a:avLst/>
          </a:prstGeom>
        </p:spPr>
        <p:txBody>
          <a:bodyPr wrap="none">
            <a:spAutoFit/>
          </a:bodyPr>
          <a:lstStyle/>
          <a:p>
            <a:pPr algn="ctr"/>
            <a:r>
              <a:rPr lang="en-US" altLang="zh-CN" sz="1600" b="1" kern="0" dirty="0" smtClean="0">
                <a:latin typeface="Verdana" panose="020B0604030504040204" pitchFamily="34" charset="0"/>
                <a:ea typeface="Verdana" panose="020B0604030504040204" pitchFamily="34" charset="0"/>
              </a:rPr>
              <a:t>Positive Effect</a:t>
            </a:r>
            <a:endParaRPr lang="zh-CN" altLang="en-US" sz="1600" b="1" dirty="0">
              <a:latin typeface="Verdana" panose="020B0604030504040204" pitchFamily="34" charset="0"/>
            </a:endParaRPr>
          </a:p>
        </p:txBody>
      </p:sp>
      <p:cxnSp>
        <p:nvCxnSpPr>
          <p:cNvPr id="30" name="直接箭头连接符 29"/>
          <p:cNvCxnSpPr/>
          <p:nvPr/>
        </p:nvCxnSpPr>
        <p:spPr>
          <a:xfrm>
            <a:off x="5941586" y="2899756"/>
            <a:ext cx="0" cy="178719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954642" y="3686300"/>
            <a:ext cx="1941558" cy="338554"/>
          </a:xfrm>
          <a:prstGeom prst="rect">
            <a:avLst/>
          </a:prstGeom>
        </p:spPr>
        <p:txBody>
          <a:bodyPr wrap="none">
            <a:spAutoFit/>
          </a:bodyPr>
          <a:lstStyle/>
          <a:p>
            <a:pPr algn="ctr"/>
            <a:r>
              <a:rPr lang="en-US" altLang="zh-CN" sz="1600" b="1" kern="0" dirty="0" smtClean="0">
                <a:latin typeface="Verdana" panose="020B0604030504040204" pitchFamily="34" charset="0"/>
                <a:ea typeface="Verdana" panose="020B0604030504040204" pitchFamily="34" charset="0"/>
              </a:rPr>
              <a:t>Negative Effect</a:t>
            </a:r>
            <a:endParaRPr lang="zh-CN" altLang="en-US" sz="1600" b="1" dirty="0">
              <a:latin typeface="Verdana" panose="020B0604030504040204" pitchFamily="34" charset="0"/>
            </a:endParaRPr>
          </a:p>
        </p:txBody>
      </p:sp>
      <p:sp>
        <p:nvSpPr>
          <p:cNvPr id="24" name="矩形 23"/>
          <p:cNvSpPr/>
          <p:nvPr/>
        </p:nvSpPr>
        <p:spPr>
          <a:xfrm>
            <a:off x="1954048" y="4039556"/>
            <a:ext cx="504000" cy="134422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erdana" panose="020B0604030504040204" pitchFamily="34" charset="0"/>
            </a:endParaRPr>
          </a:p>
        </p:txBody>
      </p:sp>
      <p:sp>
        <p:nvSpPr>
          <p:cNvPr id="34" name="右箭头 33"/>
          <p:cNvSpPr/>
          <p:nvPr/>
        </p:nvSpPr>
        <p:spPr>
          <a:xfrm rot="10800000">
            <a:off x="7980524" y="3689617"/>
            <a:ext cx="347724" cy="36130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Verdana" panose="020B0604030504040204" pitchFamily="34" charset="0"/>
            </a:endParaRPr>
          </a:p>
        </p:txBody>
      </p:sp>
      <p:sp>
        <p:nvSpPr>
          <p:cNvPr id="35" name="矩形 34"/>
          <p:cNvSpPr/>
          <p:nvPr/>
        </p:nvSpPr>
        <p:spPr>
          <a:xfrm>
            <a:off x="8544272" y="3577881"/>
            <a:ext cx="2952328"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en-US" altLang="zh-CN" sz="1600" kern="0" dirty="0" smtClean="0">
                <a:latin typeface="Verdana" panose="020B0604030504040204" pitchFamily="34" charset="0"/>
                <a:ea typeface="Verdana" panose="020B0604030504040204" pitchFamily="34" charset="0"/>
              </a:rPr>
              <a:t>TCP’s transport control depends </a:t>
            </a:r>
            <a:r>
              <a:rPr lang="en-US" altLang="zh-CN" sz="1600" kern="0" dirty="0">
                <a:latin typeface="Verdana" panose="020B0604030504040204" pitchFamily="34" charset="0"/>
                <a:ea typeface="Verdana" panose="020B0604030504040204" pitchFamily="34" charset="0"/>
              </a:rPr>
              <a:t>on frequent </a:t>
            </a:r>
            <a:r>
              <a:rPr lang="en-US" altLang="zh-CN" sz="1600" kern="0" dirty="0" smtClean="0">
                <a:latin typeface="Verdana" panose="020B0604030504040204" pitchFamily="34" charset="0"/>
                <a:ea typeface="Verdana" panose="020B0604030504040204" pitchFamily="34" charset="0"/>
              </a:rPr>
              <a:t>ACKs</a:t>
            </a:r>
            <a:endParaRPr lang="en-US" altLang="zh-CN" sz="1600" kern="0" dirty="0">
              <a:latin typeface="Verdana" panose="020B0604030504040204" pitchFamily="34" charset="0"/>
              <a:ea typeface="Verdana" panose="020B0604030504040204" pitchFamily="34" charset="0"/>
            </a:endParaRPr>
          </a:p>
        </p:txBody>
      </p:sp>
      <p:sp>
        <p:nvSpPr>
          <p:cNvPr id="22" name="Rectangle 5"/>
          <p:cNvSpPr>
            <a:spLocks noChangeArrowheads="1"/>
          </p:cNvSpPr>
          <p:nvPr/>
        </p:nvSpPr>
        <p:spPr bwMode="auto">
          <a:xfrm>
            <a:off x="7607670" y="1692357"/>
            <a:ext cx="4104954" cy="646331"/>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0" rIns="91440" bIns="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sz="1400" dirty="0">
                <a:solidFill>
                  <a:srgbClr val="000000"/>
                </a:solidFill>
                <a:latin typeface="Verdana" panose="020B0604030504040204" pitchFamily="34" charset="0"/>
                <a:ea typeface="Verdana" panose="020B0604030504040204" pitchFamily="34" charset="0"/>
              </a:rPr>
              <a:t>“A TCP receiver which does not generate an ACK for every second full-sized segment exhibits a "Stretch ACK Violation". </a:t>
            </a:r>
            <a:endParaRPr kumimoji="0" lang="en-US" altLang="en-US" sz="36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endParaRPr>
          </a:p>
        </p:txBody>
      </p:sp>
      <p:sp>
        <p:nvSpPr>
          <p:cNvPr id="23" name="Rectangle 6"/>
          <p:cNvSpPr>
            <a:spLocks noChangeArrowheads="1"/>
          </p:cNvSpPr>
          <p:nvPr/>
        </p:nvSpPr>
        <p:spPr bwMode="auto">
          <a:xfrm>
            <a:off x="8904312" y="2486194"/>
            <a:ext cx="2952328"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100" i="0" u="none" strike="noStrike" cap="none" normalizeH="0" baseline="0" dirty="0" smtClean="0">
                <a:ln>
                  <a:noFill/>
                </a:ln>
                <a:solidFill>
                  <a:schemeClr val="bg1">
                    <a:lumMod val="50000"/>
                  </a:schemeClr>
                </a:solidFill>
                <a:effectLst/>
                <a:latin typeface="Verdana" panose="020B0604030504040204" pitchFamily="34" charset="0"/>
                <a:ea typeface="Verdana" panose="020B0604030504040204" pitchFamily="34" charset="0"/>
              </a:rPr>
              <a:t>--- 1999</a:t>
            </a:r>
            <a:r>
              <a:rPr lang="en-US" altLang="en-US" sz="1100" dirty="0">
                <a:solidFill>
                  <a:schemeClr val="bg1">
                    <a:lumMod val="50000"/>
                  </a:schemeClr>
                </a:solidFill>
                <a:latin typeface="Verdana" panose="020B0604030504040204" pitchFamily="34" charset="0"/>
                <a:ea typeface="Verdana" panose="020B0604030504040204" pitchFamily="34" charset="0"/>
              </a:rPr>
              <a:t>, </a:t>
            </a:r>
            <a:r>
              <a:rPr lang="en-US" altLang="en-US" sz="1100" dirty="0" smtClean="0">
                <a:solidFill>
                  <a:schemeClr val="bg1">
                    <a:lumMod val="50000"/>
                  </a:schemeClr>
                </a:solidFill>
                <a:latin typeface="Verdana" panose="020B0604030504040204" pitchFamily="34" charset="0"/>
                <a:ea typeface="Verdana" panose="020B0604030504040204" pitchFamily="34" charset="0"/>
              </a:rPr>
              <a:t>RFC 2525</a:t>
            </a:r>
            <a:r>
              <a:rPr lang="en-US" altLang="en-US" sz="1100" dirty="0">
                <a:solidFill>
                  <a:schemeClr val="bg1">
                    <a:lumMod val="50000"/>
                  </a:schemeClr>
                </a:solidFill>
                <a:latin typeface="Verdana" panose="020B0604030504040204" pitchFamily="34" charset="0"/>
                <a:ea typeface="Verdana" panose="020B0604030504040204" pitchFamily="34" charset="0"/>
              </a:rPr>
              <a:t>, Vern </a:t>
            </a:r>
            <a:r>
              <a:rPr lang="en-US" altLang="en-US" sz="1100" dirty="0" err="1" smtClean="0">
                <a:solidFill>
                  <a:schemeClr val="bg1">
                    <a:lumMod val="50000"/>
                  </a:schemeClr>
                </a:solidFill>
                <a:latin typeface="Verdana" panose="020B0604030504040204" pitchFamily="34" charset="0"/>
                <a:ea typeface="Verdana" panose="020B0604030504040204" pitchFamily="34" charset="0"/>
              </a:rPr>
              <a:t>Paxson</a:t>
            </a:r>
            <a:r>
              <a:rPr lang="en-US" altLang="en-US" sz="1100" dirty="0" smtClean="0">
                <a:solidFill>
                  <a:schemeClr val="bg1">
                    <a:lumMod val="50000"/>
                  </a:schemeClr>
                </a:solidFill>
                <a:latin typeface="Verdana" panose="020B0604030504040204" pitchFamily="34" charset="0"/>
                <a:ea typeface="Verdana" panose="020B0604030504040204" pitchFamily="34" charset="0"/>
              </a:rPr>
              <a:t> et.al</a:t>
            </a:r>
            <a:endParaRPr kumimoji="0" lang="en-US" altLang="en-US" sz="2800" i="0" u="none" strike="noStrike" cap="none" normalizeH="0" baseline="0" dirty="0" smtClean="0">
              <a:ln>
                <a:noFill/>
              </a:ln>
              <a:solidFill>
                <a:schemeClr val="bg1">
                  <a:lumMod val="50000"/>
                </a:schemeClr>
              </a:solidFill>
              <a:effectLst/>
              <a:latin typeface="Verdana" panose="020B0604030504040204" pitchFamily="34" charset="0"/>
              <a:ea typeface="Verdana" panose="020B0604030504040204" pitchFamily="34" charset="0"/>
            </a:endParaRPr>
          </a:p>
        </p:txBody>
      </p:sp>
      <p:sp>
        <p:nvSpPr>
          <p:cNvPr id="28" name="Rectangle 5"/>
          <p:cNvSpPr>
            <a:spLocks noChangeArrowheads="1"/>
          </p:cNvSpPr>
          <p:nvPr/>
        </p:nvSpPr>
        <p:spPr bwMode="auto">
          <a:xfrm>
            <a:off x="1198773" y="1692357"/>
            <a:ext cx="4620242" cy="584775"/>
          </a:xfrm>
          <a:prstGeom prst="rect">
            <a:avLst/>
          </a:prstGeom>
        </p:spPr>
        <p:txBody>
          <a:bodyPr wrap="square">
            <a:spAutoFit/>
          </a:bodyPr>
          <a:lstStyle/>
          <a:p>
            <a:pPr algn="ctr"/>
            <a:r>
              <a:rPr lang="en-US" altLang="en-US" sz="1600" b="1" kern="0" dirty="0">
                <a:solidFill>
                  <a:srgbClr val="C00000"/>
                </a:solidFill>
                <a:latin typeface="Verdana" panose="020B0604030504040204" pitchFamily="34" charset="0"/>
                <a:ea typeface="Verdana" panose="020B0604030504040204" pitchFamily="34" charset="0"/>
              </a:rPr>
              <a:t>Reducing ACK frequency has both “positive effect” and “negative effect”</a:t>
            </a:r>
          </a:p>
        </p:txBody>
      </p:sp>
      <p:sp>
        <p:nvSpPr>
          <p:cNvPr id="3" name="幻灯片编号占位符 2"/>
          <p:cNvSpPr>
            <a:spLocks noGrp="1"/>
          </p:cNvSpPr>
          <p:nvPr>
            <p:ph type="sldNum" sz="quarter" idx="12"/>
          </p:nvPr>
        </p:nvSpPr>
        <p:spPr/>
        <p:txBody>
          <a:bodyPr/>
          <a:lstStyle/>
          <a:p>
            <a:fld id="{3AC99A5B-5B03-425B-9284-2F10A88898BE}" type="slidenum">
              <a:rPr lang="en-US" smtClean="0"/>
              <a:t>6</a:t>
            </a:fld>
            <a:endParaRPr lang="en-US"/>
          </a:p>
        </p:txBody>
      </p:sp>
    </p:spTree>
    <p:extLst>
      <p:ext uri="{BB962C8B-B14F-4D97-AF65-F5344CB8AC3E}">
        <p14:creationId xmlns:p14="http://schemas.microsoft.com/office/powerpoint/2010/main" val="2566326421"/>
      </p:ext>
    </p:extLst>
  </p:cSld>
  <p:clrMapOvr>
    <a:masterClrMapping/>
  </p:clrMapOvr>
  <mc:AlternateContent xmlns:mc="http://schemas.openxmlformats.org/markup-compatibility/2006" xmlns:p14="http://schemas.microsoft.com/office/powerpoint/2010/main">
    <mc:Choice Requires="p14">
      <p:transition p14:dur="0" advTm="32197"/>
    </mc:Choice>
    <mc:Fallback xmlns="">
      <p:transition advTm="3219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2" name="标题 1"/>
          <p:cNvSpPr>
            <a:spLocks noGrp="1"/>
          </p:cNvSpPr>
          <p:nvPr>
            <p:ph type="title"/>
          </p:nvPr>
        </p:nvSpPr>
        <p:spPr>
          <a:xfrm>
            <a:off x="0" y="274638"/>
            <a:ext cx="12192000" cy="1143000"/>
          </a:xfrm>
        </p:spPr>
        <p:txBody>
          <a:bodyPr>
            <a:normAutofit/>
          </a:bodyPr>
          <a:lstStyle/>
          <a:p>
            <a:r>
              <a:rPr lang="en-US" altLang="zh-CN" b="1" dirty="0" smtClean="0"/>
              <a:t>So, let’s </a:t>
            </a:r>
            <a:r>
              <a:rPr lang="en-US" altLang="zh-CN" b="1" smtClean="0"/>
              <a:t>tame acknowledgements</a:t>
            </a:r>
            <a:endParaRPr lang="zh-CN" altLang="en-US" b="1" dirty="0"/>
          </a:p>
        </p:txBody>
      </p:sp>
      <p:sp>
        <p:nvSpPr>
          <p:cNvPr id="5" name="Rectangle 3"/>
          <p:cNvSpPr txBox="1">
            <a:spLocks noChangeArrowheads="1"/>
          </p:cNvSpPr>
          <p:nvPr/>
        </p:nvSpPr>
        <p:spPr bwMode="auto">
          <a:xfrm>
            <a:off x="623392" y="2348880"/>
            <a:ext cx="10814991" cy="2808312"/>
          </a:xfrm>
          <a:prstGeom prst="rect">
            <a:avLst/>
          </a:prstGeom>
          <a:noFill/>
          <a:ln w="9525">
            <a:noFill/>
            <a:miter lim="800000"/>
            <a:headEnd/>
            <a:tailEnd/>
          </a:ln>
        </p:spPr>
        <p:txBody>
          <a:bodyPr vert="horz" wrap="square" lIns="78270" tIns="39135" rIns="78270" bIns="39135" numCol="1" anchor="t" anchorCtr="0" compatLnSpc="1">
            <a:prstTxWarp prst="textNoShape">
              <a:avLst/>
            </a:prstTxWarp>
          </a:bodyPr>
          <a:lstStyle>
            <a:lvl1pPr marL="252413" indent="-252413" algn="l" defTabSz="671513" rtl="0" eaLnBrk="0" fontAlgn="base" hangingPunct="0">
              <a:lnSpc>
                <a:spcPct val="140000"/>
              </a:lnSpc>
              <a:spcBef>
                <a:spcPct val="0"/>
              </a:spcBef>
              <a:spcAft>
                <a:spcPct val="0"/>
              </a:spcAft>
              <a:buFont typeface="Wingdings" pitchFamily="2" charset="2"/>
              <a:buChar char="n"/>
              <a:defRPr sz="1600" b="1">
                <a:solidFill>
                  <a:schemeClr val="tx1"/>
                </a:solidFill>
                <a:latin typeface="+mn-lt"/>
                <a:ea typeface="+mn-ea"/>
                <a:cs typeface="+mn-cs"/>
              </a:defRPr>
            </a:lvl1pPr>
            <a:lvl2pPr marL="546100" indent="-209550" algn="l" defTabSz="671513" rtl="0" eaLnBrk="0" fontAlgn="base" hangingPunct="0">
              <a:lnSpc>
                <a:spcPct val="140000"/>
              </a:lnSpc>
              <a:spcBef>
                <a:spcPct val="0"/>
              </a:spcBef>
              <a:spcAft>
                <a:spcPct val="0"/>
              </a:spcAft>
              <a:buChar char="–"/>
              <a:defRPr sz="1900">
                <a:solidFill>
                  <a:schemeClr val="tx1"/>
                </a:solidFill>
                <a:latin typeface="+mn-lt"/>
                <a:ea typeface="+mn-ea"/>
              </a:defRPr>
            </a:lvl2pPr>
            <a:lvl3pPr marL="839788"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513" rtl="0" eaLnBrk="0" fontAlgn="base" hangingPunct="0">
              <a:lnSpc>
                <a:spcPct val="140000"/>
              </a:lnSpc>
              <a:spcBef>
                <a:spcPct val="0"/>
              </a:spcBef>
              <a:spcAft>
                <a:spcPct val="0"/>
              </a:spcAft>
              <a:buChar char="–"/>
              <a:defRPr sz="1900">
                <a:solidFill>
                  <a:schemeClr val="tx1"/>
                </a:solidFill>
                <a:latin typeface="+mn-lt"/>
                <a:ea typeface="+mn-ea"/>
              </a:defRPr>
            </a:lvl4pPr>
            <a:lvl5pPr marL="1509713" indent="-166688" algn="l" defTabSz="671513" rtl="0" eaLnBrk="0" fontAlgn="base" hangingPunct="0">
              <a:lnSpc>
                <a:spcPct val="140000"/>
              </a:lnSpc>
              <a:spcBef>
                <a:spcPct val="0"/>
              </a:spcBef>
              <a:spcAft>
                <a:spcPct val="0"/>
              </a:spcAft>
              <a:buChar char="»"/>
              <a:defRPr sz="1900">
                <a:solidFill>
                  <a:schemeClr val="tx1"/>
                </a:solidFill>
                <a:latin typeface="+mn-lt"/>
                <a:ea typeface="+mn-ea"/>
              </a:defRPr>
            </a:lvl5pPr>
            <a:lvl6pPr marL="1966913" indent="-166688" algn="l" defTabSz="671513" rtl="0" fontAlgn="base">
              <a:lnSpc>
                <a:spcPct val="140000"/>
              </a:lnSpc>
              <a:spcBef>
                <a:spcPct val="0"/>
              </a:spcBef>
              <a:spcAft>
                <a:spcPct val="0"/>
              </a:spcAft>
              <a:buChar char="»"/>
              <a:defRPr sz="1900">
                <a:solidFill>
                  <a:schemeClr val="tx1"/>
                </a:solidFill>
                <a:latin typeface="+mn-lt"/>
                <a:ea typeface="+mn-ea"/>
              </a:defRPr>
            </a:lvl6pPr>
            <a:lvl7pPr marL="2424113" indent="-166688" algn="l" defTabSz="671513" rtl="0" fontAlgn="base">
              <a:lnSpc>
                <a:spcPct val="140000"/>
              </a:lnSpc>
              <a:spcBef>
                <a:spcPct val="0"/>
              </a:spcBef>
              <a:spcAft>
                <a:spcPct val="0"/>
              </a:spcAft>
              <a:buChar char="»"/>
              <a:defRPr sz="1900">
                <a:solidFill>
                  <a:schemeClr val="tx1"/>
                </a:solidFill>
                <a:latin typeface="+mn-lt"/>
                <a:ea typeface="+mn-ea"/>
              </a:defRPr>
            </a:lvl7pPr>
            <a:lvl8pPr marL="2881313" indent="-166688" algn="l" defTabSz="671513" rtl="0" fontAlgn="base">
              <a:lnSpc>
                <a:spcPct val="140000"/>
              </a:lnSpc>
              <a:spcBef>
                <a:spcPct val="0"/>
              </a:spcBef>
              <a:spcAft>
                <a:spcPct val="0"/>
              </a:spcAft>
              <a:buChar char="»"/>
              <a:defRPr sz="1900">
                <a:solidFill>
                  <a:schemeClr val="tx1"/>
                </a:solidFill>
                <a:latin typeface="+mn-lt"/>
                <a:ea typeface="+mn-ea"/>
              </a:defRPr>
            </a:lvl8pPr>
            <a:lvl9pPr marL="3338513" indent="-166688" algn="l" defTabSz="671513" rtl="0" fontAlgn="base">
              <a:lnSpc>
                <a:spcPct val="140000"/>
              </a:lnSpc>
              <a:spcBef>
                <a:spcPct val="0"/>
              </a:spcBef>
              <a:spcAft>
                <a:spcPct val="0"/>
              </a:spcAft>
              <a:buChar char="»"/>
              <a:defRPr sz="1900">
                <a:solidFill>
                  <a:schemeClr val="tx1"/>
                </a:solidFill>
                <a:latin typeface="+mn-lt"/>
                <a:ea typeface="+mn-ea"/>
              </a:defRPr>
            </a:lvl9pPr>
          </a:lstStyle>
          <a:p>
            <a:pPr marL="0" indent="0" algn="ctr">
              <a:buNone/>
              <a:defRPr/>
            </a:pPr>
            <a:r>
              <a:rPr lang="en-US" altLang="zh-CN" sz="2800" kern="0" dirty="0" smtClean="0">
                <a:latin typeface="Verdana" panose="020B0604030504040204" pitchFamily="34" charset="0"/>
                <a:ea typeface="Verdana" panose="020B0604030504040204" pitchFamily="34" charset="0"/>
              </a:rPr>
              <a:t>Goal:</a:t>
            </a:r>
          </a:p>
          <a:p>
            <a:pPr marL="0" indent="0" algn="ctr">
              <a:buNone/>
              <a:defRPr/>
            </a:pPr>
            <a:r>
              <a:rPr lang="en-US" altLang="zh-CN" sz="2800" b="0" kern="0" dirty="0" smtClean="0">
                <a:latin typeface="Verdana" panose="020B0604030504040204" pitchFamily="34" charset="0"/>
                <a:ea typeface="Verdana" panose="020B0604030504040204" pitchFamily="34" charset="0"/>
              </a:rPr>
              <a:t>Seek the optimized ACK frequency that is </a:t>
            </a:r>
            <a:r>
              <a:rPr lang="en-US" altLang="zh-CN" sz="2800" b="0" u="sng" kern="0" dirty="0" smtClean="0">
                <a:solidFill>
                  <a:srgbClr val="4F81BD"/>
                </a:solidFill>
                <a:latin typeface="Verdana" panose="020B0604030504040204" pitchFamily="34" charset="0"/>
                <a:ea typeface="Verdana" panose="020B0604030504040204" pitchFamily="34" charset="0"/>
              </a:rPr>
              <a:t>exactly required </a:t>
            </a:r>
            <a:r>
              <a:rPr lang="en-US" altLang="zh-CN" sz="2800" b="0" kern="0" dirty="0" smtClean="0">
                <a:latin typeface="Verdana" panose="020B0604030504040204" pitchFamily="34" charset="0"/>
                <a:ea typeface="Verdana" panose="020B0604030504040204" pitchFamily="34" charset="0"/>
              </a:rPr>
              <a:t>and </a:t>
            </a:r>
            <a:r>
              <a:rPr lang="en-US" altLang="zh-CN" sz="2800" b="0" kern="0" dirty="0">
                <a:latin typeface="Verdana" panose="020B0604030504040204" pitchFamily="34" charset="0"/>
                <a:ea typeface="Verdana" panose="020B0604030504040204" pitchFamily="34" charset="0"/>
              </a:rPr>
              <a:t>a </a:t>
            </a:r>
            <a:r>
              <a:rPr lang="en-US" altLang="zh-CN" sz="2800" b="0" kern="0" dirty="0" smtClean="0">
                <a:latin typeface="Verdana" panose="020B0604030504040204" pitchFamily="34" charset="0"/>
                <a:ea typeface="Verdana" panose="020B0604030504040204" pitchFamily="34" charset="0"/>
              </a:rPr>
              <a:t>corresponding acknowledgement </a:t>
            </a:r>
            <a:r>
              <a:rPr lang="en-US" altLang="zh-CN" sz="2800" b="0" kern="0" dirty="0">
                <a:latin typeface="Verdana" panose="020B0604030504040204" pitchFamily="34" charset="0"/>
                <a:ea typeface="Verdana" panose="020B0604030504040204" pitchFamily="34" charset="0"/>
              </a:rPr>
              <a:t>mechanism that </a:t>
            </a:r>
            <a:r>
              <a:rPr lang="en-US" altLang="zh-CN" sz="2800" b="0" u="sng" kern="0" dirty="0">
                <a:solidFill>
                  <a:srgbClr val="4F81BD"/>
                </a:solidFill>
                <a:latin typeface="Verdana" panose="020B0604030504040204" pitchFamily="34" charset="0"/>
                <a:ea typeface="Verdana" panose="020B0604030504040204" pitchFamily="34" charset="0"/>
              </a:rPr>
              <a:t>avoids the “negative effect”</a:t>
            </a:r>
          </a:p>
        </p:txBody>
      </p:sp>
      <p:sp>
        <p:nvSpPr>
          <p:cNvPr id="2" name="幻灯片编号占位符 1"/>
          <p:cNvSpPr>
            <a:spLocks noGrp="1"/>
          </p:cNvSpPr>
          <p:nvPr>
            <p:ph type="sldNum" sz="quarter" idx="12"/>
          </p:nvPr>
        </p:nvSpPr>
        <p:spPr/>
        <p:txBody>
          <a:bodyPr/>
          <a:lstStyle/>
          <a:p>
            <a:fld id="{3AC99A5B-5B03-425B-9284-2F10A88898BE}" type="slidenum">
              <a:rPr lang="en-US" smtClean="0"/>
              <a:t>7</a:t>
            </a:fld>
            <a:endParaRPr lang="en-US"/>
          </a:p>
        </p:txBody>
      </p:sp>
    </p:spTree>
    <p:extLst>
      <p:ext uri="{BB962C8B-B14F-4D97-AF65-F5344CB8AC3E}">
        <p14:creationId xmlns:p14="http://schemas.microsoft.com/office/powerpoint/2010/main" val="1608040927"/>
      </p:ext>
    </p:extLst>
  </p:cSld>
  <p:clrMapOvr>
    <a:masterClrMapping/>
  </p:clrMapOvr>
  <mc:AlternateContent xmlns:mc="http://schemas.openxmlformats.org/markup-compatibility/2006" xmlns:p14="http://schemas.microsoft.com/office/powerpoint/2010/main">
    <mc:Choice Requires="p14">
      <p:transition p14:dur="0" advTm="18851"/>
    </mc:Choice>
    <mc:Fallback xmlns="">
      <p:transition advTm="1885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3"/>
          <p:cNvSpPr>
            <a:spLocks noGrp="1"/>
          </p:cNvSpPr>
          <p:nvPr>
            <p:ph type="title"/>
          </p:nvPr>
        </p:nvSpPr>
        <p:spPr>
          <a:xfrm>
            <a:off x="0" y="274638"/>
            <a:ext cx="12192000" cy="1143000"/>
          </a:xfrm>
        </p:spPr>
        <p:txBody>
          <a:bodyPr>
            <a:normAutofit/>
          </a:bodyPr>
          <a:lstStyle/>
          <a:p>
            <a:r>
              <a:rPr lang="en-US" altLang="zh-CN" b="1" dirty="0"/>
              <a:t>Two ways to reduce </a:t>
            </a:r>
            <a:r>
              <a:rPr lang="en-US" altLang="zh-CN" b="1" dirty="0" smtClean="0"/>
              <a:t>ACK frequency (f)</a:t>
            </a:r>
            <a:endParaRPr lang="zh-CN" altLang="en-US" b="1" dirty="0"/>
          </a:p>
        </p:txBody>
      </p:sp>
      <p:sp>
        <p:nvSpPr>
          <p:cNvPr id="19" name="矩形 18"/>
          <p:cNvSpPr/>
          <p:nvPr/>
        </p:nvSpPr>
        <p:spPr>
          <a:xfrm>
            <a:off x="1691165" y="1710794"/>
            <a:ext cx="2621230" cy="369332"/>
          </a:xfrm>
          <a:prstGeom prst="rect">
            <a:avLst/>
          </a:prstGeom>
        </p:spPr>
        <p:txBody>
          <a:bodyPr wrap="none">
            <a:spAutoFit/>
          </a:bodyPr>
          <a:lstStyle/>
          <a:p>
            <a:r>
              <a:rPr lang="en-US" altLang="zh-CN" b="1" dirty="0" smtClean="0">
                <a:solidFill>
                  <a:srgbClr val="000000"/>
                </a:solidFill>
                <a:latin typeface="Verdana" panose="020B0604030504040204" pitchFamily="34" charset="0"/>
                <a:ea typeface="Verdana" panose="020B0604030504040204" pitchFamily="34" charset="0"/>
              </a:rPr>
              <a:t>Byte-counting ACK</a:t>
            </a:r>
            <a:endParaRPr lang="en-US" b="1" dirty="0">
              <a:solidFill>
                <a:srgbClr val="000000"/>
              </a:solidFill>
              <a:latin typeface="Verdana" panose="020B0604030504040204" pitchFamily="34" charset="0"/>
              <a:ea typeface="Verdana" panose="020B0604030504040204" pitchFamily="34" charset="0"/>
            </a:endParaRPr>
          </a:p>
        </p:txBody>
      </p:sp>
      <p:sp>
        <p:nvSpPr>
          <p:cNvPr id="20" name="矩形 19"/>
          <p:cNvSpPr/>
          <p:nvPr/>
        </p:nvSpPr>
        <p:spPr>
          <a:xfrm>
            <a:off x="983431" y="5203715"/>
            <a:ext cx="4608513" cy="1077218"/>
          </a:xfrm>
          <a:prstGeom prst="rect">
            <a:avLst/>
          </a:prstGeom>
        </p:spPr>
        <p:txBody>
          <a:bodyPr wrap="square">
            <a:spAutoFit/>
          </a:bodyPr>
          <a:lstStyle/>
          <a:p>
            <a:pPr marL="285750" indent="-285750">
              <a:buFont typeface="Arial" panose="020B0604020202020204" pitchFamily="34" charset="0"/>
              <a:buChar char="•"/>
            </a:pPr>
            <a:r>
              <a:rPr lang="en-US" altLang="zh-CN" sz="1600" b="1" dirty="0">
                <a:latin typeface="Verdana" panose="020B0604030504040204" pitchFamily="34" charset="0"/>
                <a:ea typeface="Verdana" panose="020B0604030504040204" pitchFamily="34" charset="0"/>
              </a:rPr>
              <a:t>f</a:t>
            </a:r>
            <a:r>
              <a:rPr lang="en-US" altLang="zh-CN" sz="1600" dirty="0">
                <a:latin typeface="Verdana" panose="020B0604030504040204" pitchFamily="34" charset="0"/>
                <a:ea typeface="Verdana" panose="020B0604030504040204" pitchFamily="34" charset="0"/>
              </a:rPr>
              <a:t>: ACK frequency with unit of Hz, i.e., number of ACKs per second</a:t>
            </a:r>
          </a:p>
          <a:p>
            <a:pPr marL="285750" indent="-285750">
              <a:buFont typeface="Arial" panose="020B0604020202020204" pitchFamily="34" charset="0"/>
              <a:buChar char="•"/>
            </a:pPr>
            <a:r>
              <a:rPr lang="en-US" altLang="zh-CN" sz="1600" b="1" dirty="0" smtClean="0">
                <a:latin typeface="Verdana" panose="020B0604030504040204" pitchFamily="34" charset="0"/>
                <a:ea typeface="Verdana" panose="020B0604030504040204" pitchFamily="34" charset="0"/>
              </a:rPr>
              <a:t>L</a:t>
            </a:r>
            <a:r>
              <a:rPr lang="en-US" altLang="zh-CN" sz="1600" dirty="0" smtClean="0">
                <a:latin typeface="Verdana" panose="020B0604030504040204" pitchFamily="34" charset="0"/>
                <a:ea typeface="Verdana" panose="020B0604030504040204" pitchFamily="34" charset="0"/>
              </a:rPr>
              <a:t>: number of full-sized packets counted before sending </a:t>
            </a:r>
            <a:r>
              <a:rPr lang="en-US" altLang="zh-CN" sz="1600" dirty="0">
                <a:latin typeface="Verdana" panose="020B0604030504040204" pitchFamily="34" charset="0"/>
                <a:ea typeface="Verdana" panose="020B0604030504040204" pitchFamily="34" charset="0"/>
              </a:rPr>
              <a:t>an </a:t>
            </a:r>
            <a:r>
              <a:rPr lang="en-US" altLang="zh-CN" sz="1600" dirty="0" smtClean="0">
                <a:latin typeface="Verdana" panose="020B0604030504040204" pitchFamily="34" charset="0"/>
                <a:ea typeface="Verdana" panose="020B0604030504040204" pitchFamily="34" charset="0"/>
              </a:rPr>
              <a:t>ACK</a:t>
            </a:r>
          </a:p>
        </p:txBody>
      </p:sp>
      <p:sp>
        <p:nvSpPr>
          <p:cNvPr id="21" name="矩形 20"/>
          <p:cNvSpPr/>
          <p:nvPr/>
        </p:nvSpPr>
        <p:spPr>
          <a:xfrm>
            <a:off x="8154175" y="1710794"/>
            <a:ext cx="1840568" cy="369332"/>
          </a:xfrm>
          <a:prstGeom prst="rect">
            <a:avLst/>
          </a:prstGeom>
        </p:spPr>
        <p:txBody>
          <a:bodyPr wrap="none">
            <a:spAutoFit/>
          </a:bodyPr>
          <a:lstStyle/>
          <a:p>
            <a:r>
              <a:rPr lang="en-US" altLang="zh-CN" b="1" dirty="0" smtClean="0">
                <a:solidFill>
                  <a:srgbClr val="000000"/>
                </a:solidFill>
                <a:latin typeface="Verdana" panose="020B0604030504040204" pitchFamily="34" charset="0"/>
                <a:ea typeface="Verdana" panose="020B0604030504040204" pitchFamily="34" charset="0"/>
              </a:rPr>
              <a:t>Periodic ACK</a:t>
            </a:r>
            <a:endParaRPr lang="en-US" b="1" dirty="0">
              <a:solidFill>
                <a:srgbClr val="000000"/>
              </a:solidFill>
              <a:latin typeface="Verdana" panose="020B0604030504040204" pitchFamily="34" charset="0"/>
              <a:ea typeface="Verdana" panose="020B0604030504040204" pitchFamily="34" charset="0"/>
            </a:endParaRPr>
          </a:p>
        </p:txBody>
      </p:sp>
      <p:sp>
        <p:nvSpPr>
          <p:cNvPr id="22" name="矩形 21"/>
          <p:cNvSpPr/>
          <p:nvPr/>
        </p:nvSpPr>
        <p:spPr>
          <a:xfrm>
            <a:off x="6939488" y="5203715"/>
            <a:ext cx="4989160" cy="830997"/>
          </a:xfrm>
          <a:prstGeom prst="rect">
            <a:avLst/>
          </a:prstGeom>
        </p:spPr>
        <p:txBody>
          <a:bodyPr wrap="square">
            <a:spAutoFit/>
          </a:bodyPr>
          <a:lstStyle/>
          <a:p>
            <a:pPr marL="285750" indent="-285750">
              <a:buFont typeface="Arial" panose="020B0604020202020204" pitchFamily="34" charset="0"/>
              <a:buChar char="•"/>
            </a:pPr>
            <a:r>
              <a:rPr lang="en-US" altLang="zh-CN" sz="1600" b="1" dirty="0">
                <a:solidFill>
                  <a:schemeClr val="bg1">
                    <a:lumMod val="65000"/>
                  </a:schemeClr>
                </a:solidFill>
                <a:latin typeface="Verdana" panose="020B0604030504040204" pitchFamily="34" charset="0"/>
                <a:ea typeface="Verdana" panose="020B0604030504040204" pitchFamily="34" charset="0"/>
              </a:rPr>
              <a:t>MSS</a:t>
            </a:r>
            <a:r>
              <a:rPr lang="en-US" altLang="zh-CN" sz="1600" dirty="0">
                <a:solidFill>
                  <a:schemeClr val="bg1">
                    <a:lumMod val="65000"/>
                  </a:schemeClr>
                </a:solidFill>
                <a:latin typeface="Verdana" panose="020B0604030504040204" pitchFamily="34" charset="0"/>
                <a:ea typeface="Verdana" panose="020B0604030504040204" pitchFamily="34" charset="0"/>
              </a:rPr>
              <a:t>: maximum segment size</a:t>
            </a:r>
          </a:p>
          <a:p>
            <a:pPr marL="285750" indent="-285750">
              <a:buFont typeface="Arial" panose="020B0604020202020204" pitchFamily="34" charset="0"/>
              <a:buChar char="•"/>
            </a:pPr>
            <a:r>
              <a:rPr lang="en-US" altLang="zh-CN" sz="1600" b="1" dirty="0">
                <a:solidFill>
                  <a:schemeClr val="bg1">
                    <a:lumMod val="65000"/>
                  </a:schemeClr>
                </a:solidFill>
                <a:latin typeface="Verdana" panose="020B0604030504040204" pitchFamily="34" charset="0"/>
                <a:ea typeface="Verdana" panose="020B0604030504040204" pitchFamily="34" charset="0"/>
              </a:rPr>
              <a:t>bw</a:t>
            </a:r>
            <a:r>
              <a:rPr lang="en-US" altLang="zh-CN" sz="1600" dirty="0">
                <a:solidFill>
                  <a:schemeClr val="bg1">
                    <a:lumMod val="65000"/>
                  </a:schemeClr>
                </a:solidFill>
                <a:latin typeface="Verdana" panose="020B0604030504040204" pitchFamily="34" charset="0"/>
                <a:ea typeface="Verdana" panose="020B0604030504040204" pitchFamily="34" charset="0"/>
              </a:rPr>
              <a:t>: data </a:t>
            </a:r>
            <a:r>
              <a:rPr lang="en-US" altLang="zh-CN" sz="1600" dirty="0" smtClean="0">
                <a:solidFill>
                  <a:schemeClr val="bg1">
                    <a:lumMod val="65000"/>
                  </a:schemeClr>
                </a:solidFill>
                <a:latin typeface="Verdana" panose="020B0604030504040204" pitchFamily="34" charset="0"/>
                <a:ea typeface="Verdana" panose="020B0604030504040204" pitchFamily="34" charset="0"/>
              </a:rPr>
              <a:t>throughput</a:t>
            </a:r>
            <a:endParaRPr lang="en-US" altLang="zh-CN" sz="1600" b="1" dirty="0" smtClean="0">
              <a:solidFill>
                <a:schemeClr val="bg1">
                  <a:lumMod val="6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zh-CN" altLang="en-US" sz="1600" b="1" dirty="0" smtClean="0">
                <a:solidFill>
                  <a:schemeClr val="bg1">
                    <a:lumMod val="65000"/>
                  </a:schemeClr>
                </a:solidFill>
                <a:latin typeface="Verdana" panose="020B0604030504040204" pitchFamily="34" charset="0"/>
                <a:ea typeface="微软雅黑" panose="020B0503020204020204" pitchFamily="34" charset="-122"/>
              </a:rPr>
              <a:t>𝛼</a:t>
            </a:r>
            <a:r>
              <a:rPr lang="en-US" altLang="zh-CN" sz="1600" dirty="0" smtClean="0">
                <a:solidFill>
                  <a:schemeClr val="bg1">
                    <a:lumMod val="65000"/>
                  </a:schemeClr>
                </a:solidFill>
                <a:latin typeface="Verdana" panose="020B0604030504040204" pitchFamily="34" charset="0"/>
                <a:ea typeface="Verdana" panose="020B0604030504040204" pitchFamily="34" charset="0"/>
              </a:rPr>
              <a:t>: time interval between two ACKs</a:t>
            </a:r>
          </a:p>
        </p:txBody>
      </p:sp>
      <p:cxnSp>
        <p:nvCxnSpPr>
          <p:cNvPr id="23" name="直接箭头连接符 22"/>
          <p:cNvCxnSpPr/>
          <p:nvPr/>
        </p:nvCxnSpPr>
        <p:spPr>
          <a:xfrm>
            <a:off x="7604160" y="2996952"/>
            <a:ext cx="0" cy="1808574"/>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383435" y="2996952"/>
            <a:ext cx="0" cy="1808574"/>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604160" y="3030346"/>
            <a:ext cx="2779272" cy="499023"/>
            <a:chOff x="7604160" y="3166782"/>
            <a:chExt cx="2779272" cy="499023"/>
          </a:xfrm>
        </p:grpSpPr>
        <p:cxnSp>
          <p:nvCxnSpPr>
            <p:cNvPr id="25" name="直接箭头连接符 24"/>
            <p:cNvCxnSpPr/>
            <p:nvPr/>
          </p:nvCxnSpPr>
          <p:spPr>
            <a:xfrm flipH="1">
              <a:off x="7604160" y="3374531"/>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785605" y="3166782"/>
              <a:ext cx="679858" cy="307777"/>
            </a:xfrm>
            <a:prstGeom prst="rect">
              <a:avLst/>
            </a:prstGeom>
          </p:spPr>
          <p:txBody>
            <a:bodyPr wrap="square">
              <a:spAutoFit/>
            </a:bodyPr>
            <a:lstStyle/>
            <a:p>
              <a:r>
                <a:rPr lang="en-US" altLang="zh-CN" sz="1400" b="1"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ACK </a:t>
              </a: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p:txBody>
        </p:sp>
      </p:grpSp>
      <p:grpSp>
        <p:nvGrpSpPr>
          <p:cNvPr id="4" name="组合 3"/>
          <p:cNvGrpSpPr/>
          <p:nvPr/>
        </p:nvGrpSpPr>
        <p:grpSpPr>
          <a:xfrm>
            <a:off x="7604160" y="3612232"/>
            <a:ext cx="2779272" cy="429774"/>
            <a:chOff x="7604160" y="3748668"/>
            <a:chExt cx="2779272" cy="429774"/>
          </a:xfrm>
        </p:grpSpPr>
        <p:cxnSp>
          <p:nvCxnSpPr>
            <p:cNvPr id="26" name="直接箭头连接符 25"/>
            <p:cNvCxnSpPr/>
            <p:nvPr/>
          </p:nvCxnSpPr>
          <p:spPr>
            <a:xfrm flipH="1">
              <a:off x="7604160" y="3887168"/>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785604" y="3748668"/>
              <a:ext cx="690763" cy="307777"/>
            </a:xfrm>
            <a:prstGeom prst="rect">
              <a:avLst/>
            </a:prstGeom>
          </p:spPr>
          <p:txBody>
            <a:bodyPr wrap="square">
              <a:spAutoFit/>
            </a:bodyPr>
            <a:lstStyle/>
            <a:p>
              <a:r>
                <a:rPr lang="en-US" altLang="zh-CN" sz="1400" b="1" dirty="0">
                  <a:solidFill>
                    <a:srgbClr val="000000"/>
                  </a:solidFill>
                  <a:latin typeface="Verdana" panose="020B0604030504040204" pitchFamily="34" charset="0"/>
                  <a:ea typeface="Verdana" panose="020B0604030504040204" pitchFamily="34" charset="0"/>
                  <a:cs typeface="Times New Roman" panose="02020603050405020304" pitchFamily="18" charset="0"/>
                </a:rPr>
                <a:t>ACK </a:t>
              </a:r>
              <a:endParaRPr lang="en-US" sz="1400" b="1"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p:txBody>
        </p:sp>
      </p:grpSp>
      <p:grpSp>
        <p:nvGrpSpPr>
          <p:cNvPr id="6" name="组合 5"/>
          <p:cNvGrpSpPr/>
          <p:nvPr/>
        </p:nvGrpSpPr>
        <p:grpSpPr>
          <a:xfrm>
            <a:off x="7604160" y="4111439"/>
            <a:ext cx="2779272" cy="443204"/>
            <a:chOff x="7604160" y="4247875"/>
            <a:chExt cx="2779272" cy="443204"/>
          </a:xfrm>
        </p:grpSpPr>
        <p:cxnSp>
          <p:nvCxnSpPr>
            <p:cNvPr id="27" name="直接箭头连接符 26"/>
            <p:cNvCxnSpPr/>
            <p:nvPr/>
          </p:nvCxnSpPr>
          <p:spPr>
            <a:xfrm flipH="1">
              <a:off x="7604160" y="4399805"/>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785604" y="4247875"/>
              <a:ext cx="690763" cy="307777"/>
            </a:xfrm>
            <a:prstGeom prst="rect">
              <a:avLst/>
            </a:prstGeom>
          </p:spPr>
          <p:txBody>
            <a:bodyPr wrap="square">
              <a:spAutoFit/>
            </a:bodyPr>
            <a:lstStyle/>
            <a:p>
              <a:r>
                <a:rPr lang="en-US" altLang="zh-CN" sz="1400" b="1" dirty="0">
                  <a:solidFill>
                    <a:srgbClr val="000000"/>
                  </a:solidFill>
                  <a:latin typeface="Verdana" panose="020B0604030504040204" pitchFamily="34" charset="0"/>
                  <a:ea typeface="Verdana" panose="020B0604030504040204" pitchFamily="34" charset="0"/>
                  <a:cs typeface="Times New Roman" panose="02020603050405020304" pitchFamily="18" charset="0"/>
                </a:rPr>
                <a:t>ACK </a:t>
              </a:r>
              <a:endParaRPr lang="en-US" sz="1400" b="1"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7" name="文本框 36"/>
              <p:cNvSpPr txBox="1"/>
              <p:nvPr/>
            </p:nvSpPr>
            <p:spPr>
              <a:xfrm>
                <a:off x="8618633" y="2184167"/>
                <a:ext cx="66133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𝛼</m:t>
                          </m:r>
                        </m:den>
                      </m:f>
                    </m:oMath>
                  </m:oMathPara>
                </a14:m>
                <a:endParaRPr lang="en-US" dirty="0">
                  <a:latin typeface="Verdana" panose="020B0604030504040204" pitchFamily="34" charset="0"/>
                  <a:ea typeface="Verdana" panose="020B0604030504040204" pitchFamily="34"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8618633" y="2184167"/>
                <a:ext cx="661335" cy="520399"/>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2063552" y="2172459"/>
                <a:ext cx="1258293"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i="1" smtClean="0">
                          <a:latin typeface="Cambria Math" panose="02040503050406030204" pitchFamily="18" charset="0"/>
                        </a:rPr>
                        <m:t>=</m:t>
                      </m:r>
                      <m:f>
                        <m:fPr>
                          <m:ctrlPr>
                            <a:rPr lang="en-US" i="1" smtClean="0">
                              <a:latin typeface="Cambria Math" charset="0"/>
                            </a:rPr>
                          </m:ctrlPr>
                        </m:fPr>
                        <m:num>
                          <m:r>
                            <a:rPr lang="en-US" b="0" i="1" smtClean="0">
                              <a:latin typeface="Cambria Math" panose="02040503050406030204" pitchFamily="18" charset="0"/>
                            </a:rPr>
                            <m:t>𝑏𝑤</m:t>
                          </m:r>
                        </m:num>
                        <m:den>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𝑀𝑆𝑆</m:t>
                          </m:r>
                        </m:den>
                      </m:f>
                    </m:oMath>
                  </m:oMathPara>
                </a14:m>
                <a:endParaRPr lang="en-US" dirty="0">
                  <a:latin typeface="Verdana" panose="020B0604030504040204" pitchFamily="34" charset="0"/>
                  <a:ea typeface="Verdana" panose="020B0604030504040204" pitchFamily="34"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2063552" y="2172459"/>
                <a:ext cx="1258293" cy="525978"/>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73" name="组合 72"/>
          <p:cNvGrpSpPr/>
          <p:nvPr/>
        </p:nvGrpSpPr>
        <p:grpSpPr>
          <a:xfrm>
            <a:off x="10383435" y="3189404"/>
            <a:ext cx="709955" cy="1073965"/>
            <a:chOff x="10383435" y="3325840"/>
            <a:chExt cx="709955" cy="1073965"/>
          </a:xfrm>
        </p:grpSpPr>
        <p:cxnSp>
          <p:nvCxnSpPr>
            <p:cNvPr id="31" name="直接连接符 30"/>
            <p:cNvCxnSpPr/>
            <p:nvPr/>
          </p:nvCxnSpPr>
          <p:spPr>
            <a:xfrm>
              <a:off x="10383435" y="3374531"/>
              <a:ext cx="2137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383435" y="3887168"/>
              <a:ext cx="2137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83435" y="4399805"/>
              <a:ext cx="2137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10597225" y="3404051"/>
              <a:ext cx="0" cy="483117"/>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p:cNvSpPr/>
                <p:nvPr/>
              </p:nvSpPr>
              <p:spPr>
                <a:xfrm>
                  <a:off x="10556384" y="3325840"/>
                  <a:ext cx="5370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𝛼</m:t>
                        </m:r>
                      </m:oMath>
                    </m:oMathPara>
                  </a14:m>
                  <a:endParaRPr lang="en-US" sz="2800" dirty="0">
                    <a:latin typeface="Verdana" panose="020B0604030504040204" pitchFamily="34" charset="0"/>
                    <a:ea typeface="Verdana" panose="020B0604030504040204" pitchFamily="34" charset="0"/>
                  </a:endParaRPr>
                </a:p>
              </p:txBody>
            </p:sp>
          </mc:Choice>
          <mc:Fallback xmlns="">
            <p:sp>
              <p:nvSpPr>
                <p:cNvPr id="35" name="矩形 34"/>
                <p:cNvSpPr>
                  <a:spLocks noRot="1" noChangeAspect="1" noMove="1" noResize="1" noEditPoints="1" noAdjustHandles="1" noChangeArrowheads="1" noChangeShapeType="1" noTextEdit="1"/>
                </p:cNvSpPr>
                <p:nvPr/>
              </p:nvSpPr>
              <p:spPr>
                <a:xfrm>
                  <a:off x="10556384" y="3325840"/>
                  <a:ext cx="509755" cy="523220"/>
                </a:xfrm>
                <a:prstGeom prst="rect">
                  <a:avLst/>
                </a:prstGeom>
                <a:blipFill rotWithShape="0">
                  <a:blip r:embed="rId8"/>
                  <a:stretch>
                    <a:fillRect/>
                  </a:stretch>
                </a:blipFill>
              </p:spPr>
              <p:txBody>
                <a:bodyPr/>
                <a:lstStyle/>
                <a:p>
                  <a:r>
                    <a:rPr lang="zh-CN" altLang="en-US">
                      <a:noFill/>
                    </a:rPr>
                    <a:t> </a:t>
                  </a:r>
                </a:p>
              </p:txBody>
            </p:sp>
          </mc:Fallback>
        </mc:AlternateContent>
        <p:cxnSp>
          <p:nvCxnSpPr>
            <p:cNvPr id="36" name="直接箭头连接符 35"/>
            <p:cNvCxnSpPr/>
            <p:nvPr/>
          </p:nvCxnSpPr>
          <p:spPr>
            <a:xfrm>
              <a:off x="10588968" y="3912909"/>
              <a:ext cx="0" cy="483117"/>
            </a:xfrm>
            <a:prstGeom prst="straightConnector1">
              <a:avLst/>
            </a:prstGeom>
            <a:ln>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矩形 38"/>
                <p:cNvSpPr/>
                <p:nvPr/>
              </p:nvSpPr>
              <p:spPr>
                <a:xfrm>
                  <a:off x="10556383" y="3849060"/>
                  <a:ext cx="53700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𝛼</m:t>
                        </m:r>
                      </m:oMath>
                    </m:oMathPara>
                  </a14:m>
                  <a:endParaRPr lang="en-US" sz="2800" dirty="0">
                    <a:latin typeface="Verdana" panose="020B0604030504040204" pitchFamily="34" charset="0"/>
                    <a:ea typeface="Verdana" panose="020B0604030504040204" pitchFamily="34" charset="0"/>
                  </a:endParaRPr>
                </a:p>
              </p:txBody>
            </p:sp>
          </mc:Choice>
          <mc:Fallback xmlns="">
            <p:sp>
              <p:nvSpPr>
                <p:cNvPr id="39" name="矩形 38"/>
                <p:cNvSpPr>
                  <a:spLocks noRot="1" noChangeAspect="1" noMove="1" noResize="1" noEditPoints="1" noAdjustHandles="1" noChangeArrowheads="1" noChangeShapeType="1" noTextEdit="1"/>
                </p:cNvSpPr>
                <p:nvPr/>
              </p:nvSpPr>
              <p:spPr>
                <a:xfrm>
                  <a:off x="10556383" y="3849060"/>
                  <a:ext cx="509755" cy="523220"/>
                </a:xfrm>
                <a:prstGeom prst="rect">
                  <a:avLst/>
                </a:prstGeom>
                <a:blipFill rotWithShape="0">
                  <a:blip r:embed="rId9"/>
                  <a:stretch>
                    <a:fillRect/>
                  </a:stretch>
                </a:blipFill>
              </p:spPr>
              <p:txBody>
                <a:bodyPr/>
                <a:lstStyle/>
                <a:p>
                  <a:r>
                    <a:rPr lang="zh-CN" altLang="en-US">
                      <a:noFill/>
                    </a:rPr>
                    <a:t> </a:t>
                  </a:r>
                </a:p>
              </p:txBody>
            </p:sp>
          </mc:Fallback>
        </mc:AlternateContent>
      </p:grpSp>
      <p:pic>
        <p:nvPicPr>
          <p:cNvPr id="3076" name="Picture 4" descr="Solved: gif frame delay - Adobe Support Community - 8952086"/>
          <p:cNvPicPr>
            <a:picLocks noChangeAspect="1" noChangeArrowheads="1" noCrop="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71142" y="3301267"/>
            <a:ext cx="699203" cy="43973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Solved: gif frame delay - Adobe Support Community - 8952086"/>
          <p:cNvPicPr>
            <a:picLocks noChangeAspect="1" noChangeArrowheads="1" noCrop="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71142" y="3828663"/>
            <a:ext cx="699203" cy="439733"/>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直接箭头连接符 41"/>
          <p:cNvCxnSpPr/>
          <p:nvPr/>
        </p:nvCxnSpPr>
        <p:spPr>
          <a:xfrm>
            <a:off x="1631504" y="3137719"/>
            <a:ext cx="0" cy="1808574"/>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4410779" y="3137719"/>
            <a:ext cx="0" cy="1808574"/>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654565" y="3503592"/>
            <a:ext cx="2779272" cy="410024"/>
            <a:chOff x="7604160" y="3255781"/>
            <a:chExt cx="2779272" cy="410024"/>
          </a:xfrm>
        </p:grpSpPr>
        <p:cxnSp>
          <p:nvCxnSpPr>
            <p:cNvPr id="45" name="直接箭头连接符 44"/>
            <p:cNvCxnSpPr/>
            <p:nvPr/>
          </p:nvCxnSpPr>
          <p:spPr>
            <a:xfrm flipH="1">
              <a:off x="7604160" y="3374531"/>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597026" y="3255781"/>
              <a:ext cx="679858" cy="307777"/>
            </a:xfrm>
            <a:prstGeom prst="rect">
              <a:avLst/>
            </a:prstGeom>
          </p:spPr>
          <p:txBody>
            <a:bodyPr wrap="square">
              <a:spAutoFit/>
            </a:bodyPr>
            <a:lstStyle/>
            <a:p>
              <a:r>
                <a:rPr lang="en-US" altLang="zh-CN" sz="1400" b="1"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ACK </a:t>
              </a: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p:txBody>
        </p:sp>
      </p:grpSp>
      <p:cxnSp>
        <p:nvCxnSpPr>
          <p:cNvPr id="48" name="直接箭头连接符 47"/>
          <p:cNvCxnSpPr/>
          <p:nvPr/>
        </p:nvCxnSpPr>
        <p:spPr>
          <a:xfrm flipH="1">
            <a:off x="1646364" y="4361494"/>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674069" y="3137719"/>
            <a:ext cx="2733150" cy="430332"/>
            <a:chOff x="4939864" y="3235473"/>
            <a:chExt cx="2664296" cy="430332"/>
          </a:xfrm>
        </p:grpSpPr>
        <p:cxnSp>
          <p:nvCxnSpPr>
            <p:cNvPr id="63" name="直接箭头连接符 62"/>
            <p:cNvCxnSpPr/>
            <p:nvPr/>
          </p:nvCxnSpPr>
          <p:spPr>
            <a:xfrm>
              <a:off x="4939864" y="3416294"/>
              <a:ext cx="2664296"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913332" y="3235473"/>
              <a:ext cx="679858" cy="307777"/>
            </a:xfrm>
            <a:prstGeom prst="rect">
              <a:avLst/>
            </a:prstGeom>
          </p:spPr>
          <p:txBody>
            <a:bodyPr wrap="square">
              <a:spAutoFit/>
            </a:bodyPr>
            <a:lstStyle/>
            <a:p>
              <a:r>
                <a:rPr lang="en-US" altLang="zh-CN" sz="1400" b="1" dirty="0" smtClean="0">
                  <a:solidFill>
                    <a:srgbClr val="000000"/>
                  </a:solidFill>
                  <a:latin typeface="Verdana" panose="020B0604030504040204" pitchFamily="34" charset="0"/>
                  <a:ea typeface="Verdana" panose="020B0604030504040204" pitchFamily="34" charset="0"/>
                  <a:cs typeface="Times New Roman" panose="02020603050405020304" pitchFamily="18" charset="0"/>
                </a:rPr>
                <a:t>Data </a:t>
              </a:r>
              <a:endParaRPr lang="en-US" sz="1400" dirty="0">
                <a:solidFill>
                  <a:srgbClr val="000000"/>
                </a:solidFill>
                <a:latin typeface="Verdana" panose="020B0604030504040204" pitchFamily="34" charset="0"/>
                <a:ea typeface="Verdana" panose="020B0604030504040204" pitchFamily="34" charset="0"/>
                <a:cs typeface="Times New Roman" panose="02020603050405020304" pitchFamily="18" charset="0"/>
              </a:endParaRPr>
            </a:p>
          </p:txBody>
        </p:sp>
      </p:grpSp>
      <p:cxnSp>
        <p:nvCxnSpPr>
          <p:cNvPr id="67" name="直接箭头连接符 66"/>
          <p:cNvCxnSpPr/>
          <p:nvPr/>
        </p:nvCxnSpPr>
        <p:spPr>
          <a:xfrm>
            <a:off x="1656219" y="4042758"/>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87126" y="3839482"/>
            <a:ext cx="1024639" cy="369332"/>
          </a:xfrm>
          <a:prstGeom prst="rect">
            <a:avLst/>
          </a:prstGeom>
        </p:spPr>
        <p:txBody>
          <a:bodyPr wrap="none">
            <a:spAutoFit/>
          </a:bodyPr>
          <a:lstStyle/>
          <a:p>
            <a:r>
              <a:rPr lang="en-US" altLang="zh-CN" b="1" dirty="0">
                <a:latin typeface="Verdana" panose="020B0604030504040204" pitchFamily="34" charset="0"/>
                <a:ea typeface="Verdana" panose="020B0604030504040204" pitchFamily="34" charset="0"/>
              </a:rPr>
              <a:t>(</a:t>
            </a:r>
            <a:r>
              <a:rPr lang="en-US" altLang="zh-CN" b="1" dirty="0" smtClean="0">
                <a:latin typeface="Verdana" panose="020B0604030504040204" pitchFamily="34" charset="0"/>
                <a:ea typeface="Verdana" panose="020B0604030504040204" pitchFamily="34" charset="0"/>
              </a:rPr>
              <a:t>L=</a:t>
            </a:r>
            <a:r>
              <a:rPr lang="en-US" altLang="zh-CN" b="1" dirty="0" smtClean="0">
                <a:solidFill>
                  <a:srgbClr val="C00000"/>
                </a:solidFill>
                <a:latin typeface="Verdana" panose="020B0604030504040204" pitchFamily="34" charset="0"/>
                <a:ea typeface="Verdana" panose="020B0604030504040204" pitchFamily="34" charset="0"/>
              </a:rPr>
              <a:t>1</a:t>
            </a:r>
            <a:r>
              <a:rPr lang="en-US" altLang="zh-CN" b="1" dirty="0" smtClean="0">
                <a:latin typeface="Verdana" panose="020B0604030504040204" pitchFamily="34" charset="0"/>
                <a:ea typeface="Verdana" panose="020B0604030504040204" pitchFamily="34" charset="0"/>
              </a:rPr>
              <a:t>) </a:t>
            </a:r>
            <a:endParaRPr lang="zh-CN" altLang="en-US" dirty="0">
              <a:latin typeface="Verdana" panose="020B0604030504040204" pitchFamily="34" charset="0"/>
            </a:endParaRPr>
          </a:p>
        </p:txBody>
      </p:sp>
      <p:sp>
        <p:nvSpPr>
          <p:cNvPr id="69" name="矩形 68"/>
          <p:cNvSpPr/>
          <p:nvPr/>
        </p:nvSpPr>
        <p:spPr>
          <a:xfrm>
            <a:off x="4600621" y="3834890"/>
            <a:ext cx="1024639" cy="369332"/>
          </a:xfrm>
          <a:prstGeom prst="rect">
            <a:avLst/>
          </a:prstGeom>
        </p:spPr>
        <p:txBody>
          <a:bodyPr wrap="none">
            <a:spAutoFit/>
          </a:bodyPr>
          <a:lstStyle/>
          <a:p>
            <a:r>
              <a:rPr lang="en-US" altLang="zh-CN" b="1" dirty="0">
                <a:latin typeface="Verdana" panose="020B0604030504040204" pitchFamily="34" charset="0"/>
                <a:ea typeface="Verdana" panose="020B0604030504040204" pitchFamily="34" charset="0"/>
              </a:rPr>
              <a:t>(</a:t>
            </a:r>
            <a:r>
              <a:rPr lang="en-US" altLang="zh-CN" b="1" dirty="0" smtClean="0">
                <a:latin typeface="Verdana" panose="020B0604030504040204" pitchFamily="34" charset="0"/>
                <a:ea typeface="Verdana" panose="020B0604030504040204" pitchFamily="34" charset="0"/>
              </a:rPr>
              <a:t>L=</a:t>
            </a:r>
            <a:r>
              <a:rPr lang="en-US" altLang="zh-CN" b="1" dirty="0" smtClean="0">
                <a:solidFill>
                  <a:srgbClr val="C00000"/>
                </a:solidFill>
                <a:latin typeface="Verdana" panose="020B0604030504040204" pitchFamily="34" charset="0"/>
                <a:ea typeface="Verdana" panose="020B0604030504040204" pitchFamily="34" charset="0"/>
              </a:rPr>
              <a:t>2</a:t>
            </a:r>
            <a:r>
              <a:rPr lang="en-US" altLang="zh-CN" b="1" dirty="0" smtClean="0">
                <a:latin typeface="Verdana" panose="020B0604030504040204" pitchFamily="34" charset="0"/>
                <a:ea typeface="Verdana" panose="020B0604030504040204" pitchFamily="34" charset="0"/>
              </a:rPr>
              <a:t>) </a:t>
            </a:r>
            <a:endParaRPr lang="zh-CN" altLang="en-US" dirty="0">
              <a:latin typeface="Verdana" panose="020B0604030504040204" pitchFamily="34" charset="0"/>
            </a:endParaRPr>
          </a:p>
        </p:txBody>
      </p:sp>
      <p:sp>
        <p:nvSpPr>
          <p:cNvPr id="70" name="矩形 69"/>
          <p:cNvSpPr/>
          <p:nvPr/>
        </p:nvSpPr>
        <p:spPr>
          <a:xfrm>
            <a:off x="4595768" y="3839482"/>
            <a:ext cx="1024639" cy="369332"/>
          </a:xfrm>
          <a:prstGeom prst="rect">
            <a:avLst/>
          </a:prstGeom>
        </p:spPr>
        <p:txBody>
          <a:bodyPr wrap="none">
            <a:spAutoFit/>
          </a:bodyPr>
          <a:lstStyle/>
          <a:p>
            <a:r>
              <a:rPr lang="en-US" altLang="zh-CN" b="1" dirty="0">
                <a:latin typeface="Verdana" panose="020B0604030504040204" pitchFamily="34" charset="0"/>
                <a:ea typeface="Verdana" panose="020B0604030504040204" pitchFamily="34" charset="0"/>
              </a:rPr>
              <a:t>(</a:t>
            </a:r>
            <a:r>
              <a:rPr lang="en-US" altLang="zh-CN" b="1" dirty="0" smtClean="0">
                <a:latin typeface="Verdana" panose="020B0604030504040204" pitchFamily="34" charset="0"/>
                <a:ea typeface="Verdana" panose="020B0604030504040204" pitchFamily="34" charset="0"/>
              </a:rPr>
              <a:t>L=</a:t>
            </a:r>
            <a:r>
              <a:rPr lang="en-US" altLang="zh-CN" b="1" dirty="0" smtClean="0">
                <a:solidFill>
                  <a:srgbClr val="C00000"/>
                </a:solidFill>
                <a:latin typeface="Verdana" panose="020B0604030504040204" pitchFamily="34" charset="0"/>
                <a:ea typeface="Verdana" panose="020B0604030504040204" pitchFamily="34" charset="0"/>
              </a:rPr>
              <a:t>3</a:t>
            </a:r>
            <a:r>
              <a:rPr lang="en-US" altLang="zh-CN" b="1" dirty="0" smtClean="0">
                <a:latin typeface="Verdana" panose="020B0604030504040204" pitchFamily="34" charset="0"/>
                <a:ea typeface="Verdana" panose="020B0604030504040204" pitchFamily="34" charset="0"/>
              </a:rPr>
              <a:t>) </a:t>
            </a:r>
            <a:endParaRPr lang="zh-CN" altLang="en-US" dirty="0">
              <a:latin typeface="Verdana" panose="020B0604030504040204" pitchFamily="34" charset="0"/>
            </a:endParaRPr>
          </a:p>
        </p:txBody>
      </p:sp>
      <p:grpSp>
        <p:nvGrpSpPr>
          <p:cNvPr id="66" name="组合 65"/>
          <p:cNvGrpSpPr/>
          <p:nvPr/>
        </p:nvGrpSpPr>
        <p:grpSpPr>
          <a:xfrm>
            <a:off x="1635065" y="3256931"/>
            <a:ext cx="2759768" cy="323250"/>
            <a:chOff x="1826469" y="3607376"/>
            <a:chExt cx="2759768" cy="323250"/>
          </a:xfrm>
        </p:grpSpPr>
        <p:cxnSp>
          <p:nvCxnSpPr>
            <p:cNvPr id="71" name="直接箭头连接符 70"/>
            <p:cNvCxnSpPr/>
            <p:nvPr/>
          </p:nvCxnSpPr>
          <p:spPr>
            <a:xfrm>
              <a:off x="1826469" y="3607376"/>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853087" y="3681115"/>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74" name="直接箭头连接符 73"/>
          <p:cNvCxnSpPr/>
          <p:nvPr/>
        </p:nvCxnSpPr>
        <p:spPr>
          <a:xfrm flipH="1">
            <a:off x="1602469" y="3618976"/>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631504" y="4014304"/>
            <a:ext cx="2759768" cy="323250"/>
            <a:chOff x="1826469" y="3607376"/>
            <a:chExt cx="2759768" cy="323250"/>
          </a:xfrm>
        </p:grpSpPr>
        <p:cxnSp>
          <p:nvCxnSpPr>
            <p:cNvPr id="76" name="直接箭头连接符 75"/>
            <p:cNvCxnSpPr/>
            <p:nvPr/>
          </p:nvCxnSpPr>
          <p:spPr>
            <a:xfrm>
              <a:off x="1826469" y="3607376"/>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853087" y="3681115"/>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78" name="直接箭头连接符 77"/>
          <p:cNvCxnSpPr/>
          <p:nvPr/>
        </p:nvCxnSpPr>
        <p:spPr>
          <a:xfrm flipH="1">
            <a:off x="1646364" y="4360308"/>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651546" y="3185256"/>
            <a:ext cx="2738936" cy="387124"/>
            <a:chOff x="3218209" y="2816298"/>
            <a:chExt cx="2738936" cy="387124"/>
          </a:xfrm>
        </p:grpSpPr>
        <p:cxnSp>
          <p:nvCxnSpPr>
            <p:cNvPr id="80" name="直接箭头连接符 79"/>
            <p:cNvCxnSpPr/>
            <p:nvPr/>
          </p:nvCxnSpPr>
          <p:spPr>
            <a:xfrm>
              <a:off x="3218209" y="2816298"/>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3223995" y="2891457"/>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3223995" y="2953911"/>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p:nvPr/>
        </p:nvCxnSpPr>
        <p:spPr>
          <a:xfrm flipH="1">
            <a:off x="1660544" y="3606165"/>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1652337" y="3953097"/>
            <a:ext cx="2738936" cy="387124"/>
            <a:chOff x="3218209" y="2816298"/>
            <a:chExt cx="2738936" cy="387124"/>
          </a:xfrm>
        </p:grpSpPr>
        <p:cxnSp>
          <p:nvCxnSpPr>
            <p:cNvPr id="86" name="直接箭头连接符 85"/>
            <p:cNvCxnSpPr/>
            <p:nvPr/>
          </p:nvCxnSpPr>
          <p:spPr>
            <a:xfrm>
              <a:off x="3218209" y="2816298"/>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223995" y="2891457"/>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3223995" y="2953911"/>
              <a:ext cx="2733150" cy="249511"/>
            </a:xfrm>
            <a:prstGeom prst="straightConnector1">
              <a:avLst/>
            </a:prstGeom>
            <a:ln w="28575">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grpSp>
      <p:cxnSp>
        <p:nvCxnSpPr>
          <p:cNvPr id="89" name="直接箭头连接符 88"/>
          <p:cNvCxnSpPr/>
          <p:nvPr/>
        </p:nvCxnSpPr>
        <p:spPr>
          <a:xfrm flipH="1">
            <a:off x="1646364" y="4373119"/>
            <a:ext cx="2779272" cy="291274"/>
          </a:xfrm>
          <a:prstGeom prst="straightConnector1">
            <a:avLst/>
          </a:prstGeom>
          <a:ln w="28575">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3AC99A5B-5B03-425B-9284-2F10A88898BE}" type="slidenum">
              <a:rPr lang="en-US" smtClean="0"/>
              <a:t>8</a:t>
            </a:fld>
            <a:endParaRPr lang="en-US"/>
          </a:p>
        </p:txBody>
      </p:sp>
    </p:spTree>
    <p:custDataLst>
      <p:tags r:id="rId1"/>
    </p:custDataLst>
    <p:extLst>
      <p:ext uri="{BB962C8B-B14F-4D97-AF65-F5344CB8AC3E}">
        <p14:creationId xmlns:p14="http://schemas.microsoft.com/office/powerpoint/2010/main" val="1796121451"/>
      </p:ext>
    </p:extLst>
  </p:cSld>
  <p:clrMapOvr>
    <a:masterClrMapping/>
  </p:clrMapOvr>
  <mc:AlternateContent xmlns:mc="http://schemas.openxmlformats.org/markup-compatibility/2006" xmlns:p14="http://schemas.microsoft.com/office/powerpoint/2010/main">
    <mc:Choice Requires="p14">
      <p:transition p14:dur="0" advTm="38325"/>
    </mc:Choice>
    <mc:Fallback xmlns="">
      <p:transition advTm="383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500"/>
                                        <p:tgtEl>
                                          <p:spTgt spid="48"/>
                                        </p:tgtEl>
                                      </p:cBhvr>
                                    </p:animEffect>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6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hidden"/>
                                      </p:to>
                                    </p:set>
                                  </p:childTnLst>
                                </p:cTn>
                              </p:par>
                            </p:childTnLst>
                          </p:cTn>
                        </p:par>
                        <p:par>
                          <p:cTn id="31" fill="hold">
                            <p:stCondLst>
                              <p:cond delay="2000"/>
                            </p:stCondLst>
                            <p:childTnLst>
                              <p:par>
                                <p:cTn id="32" presetID="1" presetClass="entr" presetSubtype="0" fill="hold" grpId="1" nodeType="afterEffect">
                                  <p:stCondLst>
                                    <p:cond delay="0"/>
                                  </p:stCondLst>
                                  <p:childTnLst>
                                    <p:set>
                                      <p:cBhvr>
                                        <p:cTn id="33" dur="1" fill="hold">
                                          <p:stCondLst>
                                            <p:cond delay="0"/>
                                          </p:stCondLst>
                                        </p:cTn>
                                        <p:tgtEl>
                                          <p:spTgt spid="69"/>
                                        </p:tgtEl>
                                        <p:attrNameLst>
                                          <p:attrName>style.visibility</p:attrName>
                                        </p:attrNameLst>
                                      </p:cBhvr>
                                      <p:to>
                                        <p:strVal val="visible"/>
                                      </p:to>
                                    </p:set>
                                  </p:childTnLst>
                                </p:cTn>
                              </p:par>
                              <p:par>
                                <p:cTn id="34" presetID="22" presetClass="entr" presetSubtype="8"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left)">
                                      <p:cBhvr>
                                        <p:cTn id="36" dur="500"/>
                                        <p:tgtEl>
                                          <p:spTgt spid="66"/>
                                        </p:tgtEl>
                                      </p:cBhvr>
                                    </p:animEffect>
                                  </p:childTnLst>
                                </p:cTn>
                              </p:par>
                            </p:childTnLst>
                          </p:cTn>
                        </p:par>
                        <p:par>
                          <p:cTn id="37" fill="hold">
                            <p:stCondLst>
                              <p:cond delay="2500"/>
                            </p:stCondLst>
                            <p:childTnLst>
                              <p:par>
                                <p:cTn id="38" presetID="22" presetClass="entr" presetSubtype="2" fill="hold"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right)">
                                      <p:cBhvr>
                                        <p:cTn id="40" dur="500"/>
                                        <p:tgtEl>
                                          <p:spTgt spid="74"/>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childTnLst>
                          </p:cTn>
                        </p:par>
                        <p:par>
                          <p:cTn id="45" fill="hold">
                            <p:stCondLst>
                              <p:cond delay="3500"/>
                            </p:stCondLst>
                            <p:childTnLst>
                              <p:par>
                                <p:cTn id="46" presetID="22" presetClass="entr" presetSubtype="2" fill="hold" nodeType="after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right)">
                                      <p:cBhvr>
                                        <p:cTn id="48" dur="500"/>
                                        <p:tgtEl>
                                          <p:spTgt spid="78"/>
                                        </p:tgtEl>
                                      </p:cBhvr>
                                    </p:animEffect>
                                  </p:childTnLst>
                                </p:cTn>
                              </p:par>
                            </p:childTnLst>
                          </p:cTn>
                        </p:par>
                        <p:par>
                          <p:cTn id="49" fill="hold">
                            <p:stCondLst>
                              <p:cond delay="4000"/>
                            </p:stCondLst>
                            <p:childTnLst>
                              <p:par>
                                <p:cTn id="50" presetID="1" presetClass="exit" presetSubtype="0" fill="hold" nodeType="afterEffect">
                                  <p:stCondLst>
                                    <p:cond delay="0"/>
                                  </p:stCondLst>
                                  <p:childTnLst>
                                    <p:set>
                                      <p:cBhvr>
                                        <p:cTn id="51" dur="1" fill="hold">
                                          <p:stCondLst>
                                            <p:cond delay="0"/>
                                          </p:stCondLst>
                                        </p:cTn>
                                        <p:tgtEl>
                                          <p:spTgt spid="66"/>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7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7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69"/>
                                        </p:tgtEl>
                                        <p:attrNameLst>
                                          <p:attrName>style.visibility</p:attrName>
                                        </p:attrNameLst>
                                      </p:cBhvr>
                                      <p:to>
                                        <p:strVal val="hidden"/>
                                      </p:to>
                                    </p:set>
                                  </p:childTnLst>
                                </p:cTn>
                              </p:par>
                            </p:childTnLst>
                          </p:cTn>
                        </p:par>
                        <p:par>
                          <p:cTn id="60" fill="hold">
                            <p:stCondLst>
                              <p:cond delay="4000"/>
                            </p:stCondLst>
                            <p:childTnLst>
                              <p:par>
                                <p:cTn id="61" presetID="1" presetClass="entr" presetSubtype="0" fill="hold" grpId="1" nodeType="after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22" presetClass="entr" presetSubtype="8"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left)">
                                      <p:cBhvr>
                                        <p:cTn id="65" dur="500"/>
                                        <p:tgtEl>
                                          <p:spTgt spid="68"/>
                                        </p:tgtEl>
                                      </p:cBhvr>
                                    </p:animEffect>
                                  </p:childTnLst>
                                </p:cTn>
                              </p:par>
                            </p:childTnLst>
                          </p:cTn>
                        </p:par>
                        <p:par>
                          <p:cTn id="66" fill="hold">
                            <p:stCondLst>
                              <p:cond delay="4500"/>
                            </p:stCondLst>
                            <p:childTnLst>
                              <p:par>
                                <p:cTn id="67" presetID="22" presetClass="entr" presetSubtype="2" fill="hold"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500"/>
                                        <p:tgtEl>
                                          <p:spTgt spid="84"/>
                                        </p:tgtEl>
                                      </p:cBhvr>
                                    </p:animEffect>
                                  </p:childTnLst>
                                </p:cTn>
                              </p:par>
                            </p:childTnLst>
                          </p:cTn>
                        </p:par>
                        <p:par>
                          <p:cTn id="70" fill="hold">
                            <p:stCondLst>
                              <p:cond delay="5000"/>
                            </p:stCondLst>
                            <p:childTnLst>
                              <p:par>
                                <p:cTn id="71" presetID="22" presetClass="entr" presetSubtype="8" fill="hold" nodeType="after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wipe(left)">
                                      <p:cBhvr>
                                        <p:cTn id="73" dur="500"/>
                                        <p:tgtEl>
                                          <p:spTgt spid="85"/>
                                        </p:tgtEl>
                                      </p:cBhvr>
                                    </p:animEffect>
                                  </p:childTnLst>
                                </p:cTn>
                              </p:par>
                            </p:childTnLst>
                          </p:cTn>
                        </p:par>
                        <p:par>
                          <p:cTn id="74" fill="hold">
                            <p:stCondLst>
                              <p:cond delay="5500"/>
                            </p:stCondLst>
                            <p:childTnLst>
                              <p:par>
                                <p:cTn id="75" presetID="22" presetClass="entr" presetSubtype="2" fill="hold" nodeType="after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wipe(right)">
                                      <p:cBhvr>
                                        <p:cTn id="77" dur="500"/>
                                        <p:tgtEl>
                                          <p:spTgt spid="8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right)">
                                      <p:cBhvr>
                                        <p:cTn id="82" dur="1000"/>
                                        <p:tgtEl>
                                          <p:spTgt spid="3"/>
                                        </p:tgtEl>
                                      </p:cBhvr>
                                    </p:animEffect>
                                  </p:childTnLst>
                                </p:cTn>
                              </p:par>
                              <p:par>
                                <p:cTn id="83" presetID="1" presetClass="entr" presetSubtype="0" fill="hold" nodeType="withEffect">
                                  <p:stCondLst>
                                    <p:cond delay="0"/>
                                  </p:stCondLst>
                                  <p:childTnLst>
                                    <p:set>
                                      <p:cBhvr>
                                        <p:cTn id="84" dur="1" fill="hold">
                                          <p:stCondLst>
                                            <p:cond delay="0"/>
                                          </p:stCondLst>
                                        </p:cTn>
                                        <p:tgtEl>
                                          <p:spTgt spid="3076"/>
                                        </p:tgtEl>
                                        <p:attrNameLst>
                                          <p:attrName>style.visibility</p:attrName>
                                        </p:attrNameLst>
                                      </p:cBhvr>
                                      <p:to>
                                        <p:strVal val="visible"/>
                                      </p:to>
                                    </p:set>
                                  </p:childTnLst>
                                </p:cTn>
                              </p:par>
                            </p:childTnLst>
                          </p:cTn>
                        </p:par>
                        <p:par>
                          <p:cTn id="85" fill="hold">
                            <p:stCondLst>
                              <p:cond delay="1000"/>
                            </p:stCondLst>
                            <p:childTnLst>
                              <p:par>
                                <p:cTn id="86" presetID="22" presetClass="entr" presetSubtype="2" fill="hold" nodeType="after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wipe(right)">
                                      <p:cBhvr>
                                        <p:cTn id="88" dur="1000"/>
                                        <p:tgtEl>
                                          <p:spTgt spid="4"/>
                                        </p:tgtEl>
                                      </p:cBhvr>
                                    </p:animEffect>
                                  </p:childTnLst>
                                </p:cTn>
                              </p:par>
                              <p:par>
                                <p:cTn id="89" presetID="10" presetClass="exit" presetSubtype="0" fill="hold" nodeType="withEffect">
                                  <p:stCondLst>
                                    <p:cond delay="0"/>
                                  </p:stCondLst>
                                  <p:childTnLst>
                                    <p:animEffect transition="out" filter="fade">
                                      <p:cBhvr>
                                        <p:cTn id="90" dur="1000"/>
                                        <p:tgtEl>
                                          <p:spTgt spid="3076"/>
                                        </p:tgtEl>
                                      </p:cBhvr>
                                    </p:animEffect>
                                    <p:set>
                                      <p:cBhvr>
                                        <p:cTn id="91" dur="1" fill="hold">
                                          <p:stCondLst>
                                            <p:cond delay="999"/>
                                          </p:stCondLst>
                                        </p:cTn>
                                        <p:tgtEl>
                                          <p:spTgt spid="307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par>
                          <p:cTn id="94" fill="hold">
                            <p:stCondLst>
                              <p:cond delay="2000"/>
                            </p:stCondLst>
                            <p:childTnLst>
                              <p:par>
                                <p:cTn id="95" presetID="22" presetClass="entr" presetSubtype="2" fill="hold" nodeType="after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right)">
                                      <p:cBhvr>
                                        <p:cTn id="97" dur="1000"/>
                                        <p:tgtEl>
                                          <p:spTgt spid="6"/>
                                        </p:tgtEl>
                                      </p:cBhvr>
                                    </p:animEffect>
                                  </p:childTnLst>
                                </p:cTn>
                              </p:par>
                              <p:par>
                                <p:cTn id="98" presetID="10" presetClass="exit" presetSubtype="0" fill="hold" nodeType="withEffect">
                                  <p:stCondLst>
                                    <p:cond delay="0"/>
                                  </p:stCondLst>
                                  <p:childTnLst>
                                    <p:animEffect transition="out" filter="fade">
                                      <p:cBhvr>
                                        <p:cTn id="99" dur="1000"/>
                                        <p:tgtEl>
                                          <p:spTgt spid="40"/>
                                        </p:tgtEl>
                                      </p:cBhvr>
                                    </p:animEffect>
                                    <p:set>
                                      <p:cBhvr>
                                        <p:cTn id="100" dur="1" fill="hold">
                                          <p:stCondLst>
                                            <p:cond delay="999"/>
                                          </p:stCondLst>
                                        </p:cTn>
                                        <p:tgtEl>
                                          <p:spTgt spid="40"/>
                                        </p:tgtEl>
                                        <p:attrNameLst>
                                          <p:attrName>style.visibility</p:attrName>
                                        </p:attrNameLst>
                                      </p:cBhvr>
                                      <p:to>
                                        <p:strVal val="hidden"/>
                                      </p:to>
                                    </p:set>
                                  </p:childTnLst>
                                </p:cTn>
                              </p:par>
                            </p:childTnLst>
                          </p:cTn>
                        </p:par>
                        <p:par>
                          <p:cTn id="101" fill="hold">
                            <p:stCondLst>
                              <p:cond delay="3000"/>
                            </p:stCondLst>
                            <p:childTnLst>
                              <p:par>
                                <p:cTn id="102" presetID="1" presetClass="entr" presetSubtype="0" fill="hold" nodeType="after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p:bldP spid="69" grpId="1"/>
      <p:bldP spid="70"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标题 3"/>
          <p:cNvSpPr>
            <a:spLocks noGrp="1"/>
          </p:cNvSpPr>
          <p:nvPr>
            <p:ph type="title"/>
          </p:nvPr>
        </p:nvSpPr>
        <p:spPr>
          <a:xfrm>
            <a:off x="47328" y="188640"/>
            <a:ext cx="12144672" cy="1143000"/>
          </a:xfrm>
        </p:spPr>
        <p:txBody>
          <a:bodyPr>
            <a:normAutofit fontScale="90000"/>
          </a:bodyPr>
          <a:lstStyle/>
          <a:p>
            <a:r>
              <a:rPr lang="en-US" altLang="zh-CN" b="1" dirty="0"/>
              <a:t>Not bounded or not minimized under bandwidth change </a:t>
            </a:r>
            <a:endParaRPr lang="zh-CN" altLang="en-US" b="1" dirty="0"/>
          </a:p>
        </p:txBody>
      </p:sp>
      <p:sp>
        <p:nvSpPr>
          <p:cNvPr id="40" name="矩形 39"/>
          <p:cNvSpPr/>
          <p:nvPr/>
        </p:nvSpPr>
        <p:spPr>
          <a:xfrm>
            <a:off x="1489075" y="1556792"/>
            <a:ext cx="3974165" cy="523220"/>
          </a:xfrm>
          <a:prstGeom prst="rect">
            <a:avLst/>
          </a:prstGeom>
        </p:spPr>
        <p:txBody>
          <a:bodyPr wrap="none">
            <a:spAutoFit/>
          </a:bodyPr>
          <a:lstStyle/>
          <a:p>
            <a:r>
              <a:rPr lang="en-US" altLang="zh-CN" sz="2800" b="1" dirty="0" smtClean="0">
                <a:solidFill>
                  <a:srgbClr val="000000"/>
                </a:solidFill>
                <a:latin typeface="Verdana" panose="020B0604030504040204" pitchFamily="34" charset="0"/>
                <a:ea typeface="Verdana" panose="020B0604030504040204" pitchFamily="34" charset="0"/>
              </a:rPr>
              <a:t>Byte-counting ACK</a:t>
            </a:r>
            <a:endParaRPr lang="en-US" sz="2800" b="1" dirty="0">
              <a:solidFill>
                <a:srgbClr val="000000"/>
              </a:solidFill>
              <a:latin typeface="Verdana" panose="020B0604030504040204" pitchFamily="34" charset="0"/>
              <a:ea typeface="Verdana" panose="020B0604030504040204" pitchFamily="34" charset="0"/>
            </a:endParaRPr>
          </a:p>
        </p:txBody>
      </p:sp>
      <p:sp>
        <p:nvSpPr>
          <p:cNvPr id="42" name="矩形 41"/>
          <p:cNvSpPr/>
          <p:nvPr/>
        </p:nvSpPr>
        <p:spPr>
          <a:xfrm>
            <a:off x="7609755" y="1585392"/>
            <a:ext cx="2749471" cy="523220"/>
          </a:xfrm>
          <a:prstGeom prst="rect">
            <a:avLst/>
          </a:prstGeom>
        </p:spPr>
        <p:txBody>
          <a:bodyPr wrap="none">
            <a:spAutoFit/>
          </a:bodyPr>
          <a:lstStyle/>
          <a:p>
            <a:r>
              <a:rPr lang="en-US" altLang="zh-CN" sz="2800" b="1" dirty="0" smtClean="0">
                <a:solidFill>
                  <a:srgbClr val="000000"/>
                </a:solidFill>
                <a:latin typeface="Verdana" panose="020B0604030504040204" pitchFamily="34" charset="0"/>
                <a:ea typeface="Verdana" panose="020B0604030504040204" pitchFamily="34" charset="0"/>
              </a:rPr>
              <a:t>periodic ACK</a:t>
            </a:r>
            <a:endParaRPr lang="en-US" sz="2800" b="1" dirty="0">
              <a:solidFill>
                <a:srgbClr val="000000"/>
              </a:solidFill>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44" name="文本框 43"/>
              <p:cNvSpPr txBox="1"/>
              <p:nvPr/>
            </p:nvSpPr>
            <p:spPr>
              <a:xfrm>
                <a:off x="8043303" y="2530104"/>
                <a:ext cx="1616596" cy="12720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𝑓</m:t>
                      </m:r>
                      <m:r>
                        <a:rPr lang="en-US" sz="4400" i="1" smtClean="0">
                          <a:latin typeface="Cambria Math" panose="02040503050406030204" pitchFamily="18" charset="0"/>
                        </a:rPr>
                        <m:t>=</m:t>
                      </m:r>
                      <m:f>
                        <m:fPr>
                          <m:ctrlPr>
                            <a:rPr lang="en-US" sz="4400" i="1" smtClean="0">
                              <a:latin typeface="Cambria Math" charset="0"/>
                            </a:rPr>
                          </m:ctrlPr>
                        </m:fPr>
                        <m:num>
                          <m:r>
                            <a:rPr lang="en-US" sz="4400" b="0" i="1" smtClean="0">
                              <a:latin typeface="Cambria Math" panose="02040503050406030204" pitchFamily="18" charset="0"/>
                            </a:rPr>
                            <m:t>1</m:t>
                          </m:r>
                        </m:num>
                        <m:den>
                          <m:r>
                            <a:rPr lang="en-US" sz="4400" i="1" smtClean="0">
                              <a:latin typeface="Cambria Math" panose="02040503050406030204" pitchFamily="18" charset="0"/>
                              <a:ea typeface="Cambria Math" panose="02040503050406030204" pitchFamily="18" charset="0"/>
                            </a:rPr>
                            <m:t>𝛼</m:t>
                          </m:r>
                        </m:den>
                      </m:f>
                    </m:oMath>
                  </m:oMathPara>
                </a14:m>
                <a:endParaRPr lang="en-US" sz="4400" dirty="0">
                  <a:latin typeface="Verdana" panose="020B0604030504040204" pitchFamily="34" charset="0"/>
                  <a:ea typeface="Verdana" panose="020B0604030504040204" pitchFamily="34"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8043303" y="2530104"/>
                <a:ext cx="1616596" cy="1272015"/>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1345059" y="2530104"/>
                <a:ext cx="3070391" cy="1285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𝑓</m:t>
                      </m:r>
                      <m:r>
                        <a:rPr lang="en-US" sz="4400" i="1" smtClean="0">
                          <a:latin typeface="Cambria Math" panose="02040503050406030204" pitchFamily="18" charset="0"/>
                        </a:rPr>
                        <m:t>=</m:t>
                      </m:r>
                      <m:f>
                        <m:fPr>
                          <m:ctrlPr>
                            <a:rPr lang="en-US" sz="4400" i="1" smtClean="0">
                              <a:latin typeface="Cambria Math" charset="0"/>
                            </a:rPr>
                          </m:ctrlPr>
                        </m:fPr>
                        <m:num>
                          <m:r>
                            <a:rPr lang="en-US" sz="4400" b="0" i="1" smtClean="0">
                              <a:latin typeface="Cambria Math" panose="02040503050406030204" pitchFamily="18" charset="0"/>
                            </a:rPr>
                            <m:t>𝑏𝑤</m:t>
                          </m:r>
                        </m:num>
                        <m:den>
                          <m:r>
                            <a:rPr lang="en-US" sz="4400" b="0" i="1" smtClean="0">
                              <a:latin typeface="Cambria Math" panose="02040503050406030204" pitchFamily="18" charset="0"/>
                              <a:ea typeface="Cambria Math" panose="02040503050406030204" pitchFamily="18" charset="0"/>
                            </a:rPr>
                            <m:t>𝐿</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𝑀𝑆𝑆</m:t>
                          </m:r>
                        </m:den>
                      </m:f>
                    </m:oMath>
                  </m:oMathPara>
                </a14:m>
                <a:endParaRPr lang="en-US" sz="4400" dirty="0">
                  <a:latin typeface="Verdana" panose="020B0604030504040204" pitchFamily="34" charset="0"/>
                  <a:ea typeface="Verdana" panose="020B0604030504040204" pitchFamily="34"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1345059" y="2530104"/>
                <a:ext cx="3070391" cy="1285865"/>
              </a:xfrm>
              <a:prstGeom prst="rect">
                <a:avLst/>
              </a:prstGeom>
              <a:blipFill rotWithShape="0">
                <a:blip r:embed="rId7"/>
                <a:stretch>
                  <a:fillRect/>
                </a:stretch>
              </a:blipFill>
            </p:spPr>
            <p:txBody>
              <a:bodyPr/>
              <a:lstStyle/>
              <a:p>
                <a:r>
                  <a:rPr lang="zh-CN" altLang="en-US">
                    <a:noFill/>
                  </a:rPr>
                  <a:t> </a:t>
                </a:r>
              </a:p>
            </p:txBody>
          </p:sp>
        </mc:Fallback>
      </mc:AlternateContent>
      <p:grpSp>
        <p:nvGrpSpPr>
          <p:cNvPr id="46" name="组合 45"/>
          <p:cNvGrpSpPr/>
          <p:nvPr/>
        </p:nvGrpSpPr>
        <p:grpSpPr>
          <a:xfrm>
            <a:off x="6729006" y="4129624"/>
            <a:ext cx="2278470" cy="830997"/>
            <a:chOff x="6673651" y="4129624"/>
            <a:chExt cx="2278470" cy="830997"/>
          </a:xfrm>
        </p:grpSpPr>
        <p:sp>
          <p:nvSpPr>
            <p:cNvPr id="47" name="右箭头 46"/>
            <p:cNvSpPr/>
            <p:nvPr/>
          </p:nvSpPr>
          <p:spPr>
            <a:xfrm>
              <a:off x="7713466" y="4458739"/>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8" name="矩形 47"/>
            <p:cNvSpPr/>
            <p:nvPr/>
          </p:nvSpPr>
          <p:spPr>
            <a:xfrm>
              <a:off x="8329835" y="4129624"/>
              <a:ext cx="622286" cy="830997"/>
            </a:xfrm>
            <a:prstGeom prst="rect">
              <a:avLst/>
            </a:prstGeom>
          </p:spPr>
          <p:txBody>
            <a:bodyPr wrap="none">
              <a:spAutoFit/>
            </a:bodyPr>
            <a:lstStyle/>
            <a:p>
              <a:r>
                <a:rPr lang="en-US" altLang="zh-CN" sz="4800" b="1" dirty="0" smtClean="0">
                  <a:latin typeface="Verdana" panose="020B0604030504040204" pitchFamily="34" charset="0"/>
                  <a:ea typeface="Verdana" panose="020B0604030504040204" pitchFamily="34" charset="0"/>
                </a:rPr>
                <a:t>0</a:t>
              </a:r>
              <a:endParaRPr lang="en-US" sz="48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49" name="矩形 48"/>
                <p:cNvSpPr/>
                <p:nvPr/>
              </p:nvSpPr>
              <p:spPr>
                <a:xfrm>
                  <a:off x="6673651" y="4157132"/>
                  <a:ext cx="112133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𝑏𝑤</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49" name="矩形 48"/>
                <p:cNvSpPr>
                  <a:spLocks noRot="1" noChangeAspect="1" noMove="1" noResize="1" noEditPoints="1" noAdjustHandles="1" noChangeArrowheads="1" noChangeShapeType="1" noTextEdit="1"/>
                </p:cNvSpPr>
                <p:nvPr/>
              </p:nvSpPr>
              <p:spPr>
                <a:xfrm>
                  <a:off x="6673651" y="4157132"/>
                  <a:ext cx="1121333" cy="769441"/>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50" name="组合 49"/>
          <p:cNvGrpSpPr/>
          <p:nvPr/>
        </p:nvGrpSpPr>
        <p:grpSpPr>
          <a:xfrm>
            <a:off x="445946" y="4089846"/>
            <a:ext cx="2445524" cy="923330"/>
            <a:chOff x="445946" y="4158566"/>
            <a:chExt cx="2445524" cy="923330"/>
          </a:xfrm>
        </p:grpSpPr>
        <p:sp>
          <p:nvSpPr>
            <p:cNvPr id="51" name="右箭头 50"/>
            <p:cNvSpPr/>
            <p:nvPr/>
          </p:nvSpPr>
          <p:spPr>
            <a:xfrm>
              <a:off x="1485761" y="4522397"/>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52" name="矩形 51"/>
            <p:cNvSpPr/>
            <p:nvPr/>
          </p:nvSpPr>
          <p:spPr>
            <a:xfrm>
              <a:off x="1974231" y="4158566"/>
              <a:ext cx="917239" cy="923330"/>
            </a:xfrm>
            <a:prstGeom prst="rect">
              <a:avLst/>
            </a:prstGeom>
          </p:spPr>
          <p:txBody>
            <a:bodyPr wrap="none">
              <a:spAutoFit/>
            </a:bodyPr>
            <a:lstStyle/>
            <a:p>
              <a:r>
                <a:rPr lang="zh-CN" altLang="en-US" sz="5400" b="1" dirty="0" smtClean="0">
                  <a:latin typeface="Verdana" panose="020B0604030504040204" pitchFamily="34" charset="0"/>
                </a:rPr>
                <a:t>∞</a:t>
              </a:r>
              <a:endParaRPr lang="en-US" sz="54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53" name="矩形 52"/>
                <p:cNvSpPr/>
                <p:nvPr/>
              </p:nvSpPr>
              <p:spPr>
                <a:xfrm>
                  <a:off x="445946" y="4230518"/>
                  <a:ext cx="112133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𝑏𝑤</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53" name="矩形 52"/>
                <p:cNvSpPr>
                  <a:spLocks noRot="1" noChangeAspect="1" noMove="1" noResize="1" noEditPoints="1" noAdjustHandles="1" noChangeArrowheads="1" noChangeShapeType="1" noTextEdit="1"/>
                </p:cNvSpPr>
                <p:nvPr/>
              </p:nvSpPr>
              <p:spPr>
                <a:xfrm>
                  <a:off x="445946" y="4230518"/>
                  <a:ext cx="1121333" cy="769441"/>
                </a:xfrm>
                <a:prstGeom prst="rect">
                  <a:avLst/>
                </a:prstGeom>
                <a:blipFill rotWithShape="0">
                  <a:blip r:embed="rId9"/>
                  <a:stretch>
                    <a:fillRect/>
                  </a:stretch>
                </a:blipFill>
              </p:spPr>
              <p:txBody>
                <a:bodyPr/>
                <a:lstStyle/>
                <a:p>
                  <a:r>
                    <a:rPr lang="zh-CN" altLang="en-US">
                      <a:noFill/>
                    </a:rPr>
                    <a:t> </a:t>
                  </a:r>
                </a:p>
              </p:txBody>
            </p:sp>
          </mc:Fallback>
        </mc:AlternateContent>
      </p:grpSp>
      <p:grpSp>
        <p:nvGrpSpPr>
          <p:cNvPr id="54" name="组合 53"/>
          <p:cNvGrpSpPr/>
          <p:nvPr/>
        </p:nvGrpSpPr>
        <p:grpSpPr>
          <a:xfrm>
            <a:off x="3164983" y="4087855"/>
            <a:ext cx="2046234" cy="923330"/>
            <a:chOff x="3164983" y="4156575"/>
            <a:chExt cx="2046234" cy="923330"/>
          </a:xfrm>
        </p:grpSpPr>
        <mc:AlternateContent xmlns:mc="http://schemas.openxmlformats.org/markup-compatibility/2006" xmlns:a14="http://schemas.microsoft.com/office/drawing/2010/main">
          <mc:Choice Requires="a14">
            <p:sp>
              <p:nvSpPr>
                <p:cNvPr id="55" name="矩形 54"/>
                <p:cNvSpPr/>
                <p:nvPr/>
              </p:nvSpPr>
              <p:spPr>
                <a:xfrm>
                  <a:off x="3164983" y="4233176"/>
                  <a:ext cx="710964"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𝑓</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55" name="矩形 54"/>
                <p:cNvSpPr>
                  <a:spLocks noRot="1" noChangeAspect="1" noMove="1" noResize="1" noEditPoints="1" noAdjustHandles="1" noChangeArrowheads="1" noChangeShapeType="1" noTextEdit="1"/>
                </p:cNvSpPr>
                <p:nvPr/>
              </p:nvSpPr>
              <p:spPr>
                <a:xfrm>
                  <a:off x="3164983" y="4233176"/>
                  <a:ext cx="710964" cy="769441"/>
                </a:xfrm>
                <a:prstGeom prst="rect">
                  <a:avLst/>
                </a:prstGeom>
                <a:blipFill rotWithShape="0">
                  <a:blip r:embed="rId10"/>
                  <a:stretch>
                    <a:fillRect/>
                  </a:stretch>
                </a:blipFill>
              </p:spPr>
              <p:txBody>
                <a:bodyPr/>
                <a:lstStyle/>
                <a:p>
                  <a:r>
                    <a:rPr lang="zh-CN" altLang="en-US">
                      <a:noFill/>
                    </a:rPr>
                    <a:t> </a:t>
                  </a:r>
                </a:p>
              </p:txBody>
            </p:sp>
          </mc:Fallback>
        </mc:AlternateContent>
        <p:sp>
          <p:nvSpPr>
            <p:cNvPr id="56" name="右箭头 55"/>
            <p:cNvSpPr/>
            <p:nvPr/>
          </p:nvSpPr>
          <p:spPr>
            <a:xfrm>
              <a:off x="3772970" y="4522397"/>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57" name="矩形 56"/>
            <p:cNvSpPr/>
            <p:nvPr/>
          </p:nvSpPr>
          <p:spPr>
            <a:xfrm>
              <a:off x="4293978" y="4156575"/>
              <a:ext cx="917239" cy="923330"/>
            </a:xfrm>
            <a:prstGeom prst="rect">
              <a:avLst/>
            </a:prstGeom>
          </p:spPr>
          <p:txBody>
            <a:bodyPr wrap="none">
              <a:spAutoFit/>
            </a:bodyPr>
            <a:lstStyle/>
            <a:p>
              <a:r>
                <a:rPr lang="zh-CN" altLang="en-US" sz="5400" b="1" dirty="0">
                  <a:latin typeface="Verdana" panose="020B0604030504040204" pitchFamily="34" charset="0"/>
                </a:rPr>
                <a:t>∞</a:t>
              </a:r>
              <a:endParaRPr lang="en-US" sz="5400" b="1" dirty="0">
                <a:latin typeface="Verdana" panose="020B0604030504040204" pitchFamily="34" charset="0"/>
                <a:ea typeface="Verdana" panose="020B0604030504040204" pitchFamily="34" charset="0"/>
              </a:endParaRPr>
            </a:p>
          </p:txBody>
        </p:sp>
      </p:grpSp>
      <p:grpSp>
        <p:nvGrpSpPr>
          <p:cNvPr id="58" name="组合 57"/>
          <p:cNvGrpSpPr/>
          <p:nvPr/>
        </p:nvGrpSpPr>
        <p:grpSpPr>
          <a:xfrm>
            <a:off x="9016215" y="4187992"/>
            <a:ext cx="3097072" cy="769441"/>
            <a:chOff x="9016215" y="4187992"/>
            <a:chExt cx="3097072" cy="769441"/>
          </a:xfrm>
        </p:grpSpPr>
        <mc:AlternateContent xmlns:mc="http://schemas.openxmlformats.org/markup-compatibility/2006" xmlns:a14="http://schemas.microsoft.com/office/drawing/2010/main">
          <mc:Choice Requires="a14">
            <p:sp>
              <p:nvSpPr>
                <p:cNvPr id="59" name="矩形 58"/>
                <p:cNvSpPr/>
                <p:nvPr/>
              </p:nvSpPr>
              <p:spPr>
                <a:xfrm>
                  <a:off x="9016215" y="4187992"/>
                  <a:ext cx="710964"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𝑓</m:t>
                        </m:r>
                      </m:oMath>
                    </m:oMathPara>
                  </a14:m>
                  <a:endParaRPr lang="en-US" sz="4400" dirty="0">
                    <a:latin typeface="Verdana" panose="020B0604030504040204" pitchFamily="34" charset="0"/>
                    <a:ea typeface="Verdana" panose="020B0604030504040204" pitchFamily="34" charset="0"/>
                  </a:endParaRPr>
                </a:p>
              </p:txBody>
            </p:sp>
          </mc:Choice>
          <mc:Fallback xmlns="">
            <p:sp>
              <p:nvSpPr>
                <p:cNvPr id="59" name="矩形 58"/>
                <p:cNvSpPr>
                  <a:spLocks noRot="1" noChangeAspect="1" noMove="1" noResize="1" noEditPoints="1" noAdjustHandles="1" noChangeArrowheads="1" noChangeShapeType="1" noTextEdit="1"/>
                </p:cNvSpPr>
                <p:nvPr/>
              </p:nvSpPr>
              <p:spPr>
                <a:xfrm>
                  <a:off x="9016215" y="4187992"/>
                  <a:ext cx="710964" cy="769441"/>
                </a:xfrm>
                <a:prstGeom prst="rect">
                  <a:avLst/>
                </a:prstGeom>
                <a:blipFill rotWithShape="0">
                  <a:blip r:embed="rId11"/>
                  <a:stretch>
                    <a:fillRect/>
                  </a:stretch>
                </a:blipFill>
              </p:spPr>
              <p:txBody>
                <a:bodyPr/>
                <a:lstStyle/>
                <a:p>
                  <a:r>
                    <a:rPr lang="zh-CN" altLang="en-US">
                      <a:noFill/>
                    </a:rPr>
                    <a:t> </a:t>
                  </a:r>
                </a:p>
              </p:txBody>
            </p:sp>
          </mc:Fallback>
        </mc:AlternateContent>
        <p:sp>
          <p:nvSpPr>
            <p:cNvPr id="60" name="右箭头 59"/>
            <p:cNvSpPr/>
            <p:nvPr/>
          </p:nvSpPr>
          <p:spPr>
            <a:xfrm>
              <a:off x="9627549" y="4480474"/>
              <a:ext cx="487182" cy="201691"/>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1" name="矩形 60"/>
            <p:cNvSpPr/>
            <p:nvPr/>
          </p:nvSpPr>
          <p:spPr>
            <a:xfrm>
              <a:off x="10128448" y="4322280"/>
              <a:ext cx="1984839" cy="523220"/>
            </a:xfrm>
            <a:prstGeom prst="rect">
              <a:avLst/>
            </a:prstGeom>
          </p:spPr>
          <p:txBody>
            <a:bodyPr wrap="none">
              <a:spAutoFit/>
            </a:bodyPr>
            <a:lstStyle/>
            <a:p>
              <a:r>
                <a:rPr lang="en-US" altLang="zh-CN" sz="2800" b="1" dirty="0">
                  <a:latin typeface="Verdana" panose="020B0604030504040204" pitchFamily="34" charset="0"/>
                  <a:ea typeface="Verdana" panose="020B0604030504040204" pitchFamily="34" charset="0"/>
                </a:rPr>
                <a:t>Constant</a:t>
              </a:r>
              <a:endParaRPr lang="en-US" sz="2800" b="1" dirty="0">
                <a:latin typeface="Verdana" panose="020B0604030504040204" pitchFamily="34" charset="0"/>
                <a:ea typeface="Verdana" panose="020B0604030504040204" pitchFamily="34" charset="0"/>
              </a:endParaRPr>
            </a:p>
          </p:txBody>
        </p:sp>
      </p:grpSp>
      <p:sp>
        <p:nvSpPr>
          <p:cNvPr id="25" name="矩形 24"/>
          <p:cNvSpPr/>
          <p:nvPr/>
        </p:nvSpPr>
        <p:spPr>
          <a:xfrm>
            <a:off x="983431" y="5157192"/>
            <a:ext cx="4608513" cy="1077218"/>
          </a:xfrm>
          <a:prstGeom prst="rect">
            <a:avLst/>
          </a:prstGeom>
        </p:spPr>
        <p:txBody>
          <a:bodyPr wrap="square">
            <a:spAutoFit/>
          </a:bodyPr>
          <a:lstStyle/>
          <a:p>
            <a:pPr marL="285750" indent="-285750">
              <a:buFont typeface="Arial" panose="020B0604020202020204" pitchFamily="34" charset="0"/>
              <a:buChar char="•"/>
            </a:pPr>
            <a:r>
              <a:rPr lang="en-US" altLang="zh-CN" sz="1600" b="1" dirty="0">
                <a:solidFill>
                  <a:schemeClr val="bg1">
                    <a:lumMod val="65000"/>
                  </a:schemeClr>
                </a:solidFill>
                <a:latin typeface="Verdana" panose="020B0604030504040204" pitchFamily="34" charset="0"/>
                <a:ea typeface="Verdana" panose="020B0604030504040204" pitchFamily="34" charset="0"/>
              </a:rPr>
              <a:t>f</a:t>
            </a:r>
            <a:r>
              <a:rPr lang="en-US" altLang="zh-CN" sz="1600" dirty="0">
                <a:solidFill>
                  <a:schemeClr val="bg1">
                    <a:lumMod val="65000"/>
                  </a:schemeClr>
                </a:solidFill>
                <a:latin typeface="Verdana" panose="020B0604030504040204" pitchFamily="34" charset="0"/>
                <a:ea typeface="Verdana" panose="020B0604030504040204" pitchFamily="34" charset="0"/>
              </a:rPr>
              <a:t>: ACK frequency with unit of Hz, i.e., number of ACKs per second</a:t>
            </a:r>
          </a:p>
          <a:p>
            <a:pPr marL="285750" indent="-285750">
              <a:buFont typeface="Arial" panose="020B0604020202020204" pitchFamily="34" charset="0"/>
              <a:buChar char="•"/>
            </a:pPr>
            <a:r>
              <a:rPr lang="en-US" altLang="zh-CN" sz="1600" b="1" dirty="0" smtClean="0">
                <a:solidFill>
                  <a:schemeClr val="bg1">
                    <a:lumMod val="65000"/>
                  </a:schemeClr>
                </a:solidFill>
                <a:latin typeface="Verdana" panose="020B0604030504040204" pitchFamily="34" charset="0"/>
                <a:ea typeface="Verdana" panose="020B0604030504040204" pitchFamily="34" charset="0"/>
              </a:rPr>
              <a:t>L</a:t>
            </a:r>
            <a:r>
              <a:rPr lang="en-US" altLang="zh-CN" sz="1600" dirty="0" smtClean="0">
                <a:solidFill>
                  <a:schemeClr val="bg1">
                    <a:lumMod val="65000"/>
                  </a:schemeClr>
                </a:solidFill>
                <a:latin typeface="Verdana" panose="020B0604030504040204" pitchFamily="34" charset="0"/>
                <a:ea typeface="Verdana" panose="020B0604030504040204" pitchFamily="34" charset="0"/>
              </a:rPr>
              <a:t>: number of full-sized packets counted before sending </a:t>
            </a:r>
            <a:r>
              <a:rPr lang="en-US" altLang="zh-CN" sz="1600" dirty="0">
                <a:solidFill>
                  <a:schemeClr val="bg1">
                    <a:lumMod val="65000"/>
                  </a:schemeClr>
                </a:solidFill>
                <a:latin typeface="Verdana" panose="020B0604030504040204" pitchFamily="34" charset="0"/>
                <a:ea typeface="Verdana" panose="020B0604030504040204" pitchFamily="34" charset="0"/>
              </a:rPr>
              <a:t>an </a:t>
            </a:r>
            <a:r>
              <a:rPr lang="en-US" altLang="zh-CN" sz="1600" dirty="0" smtClean="0">
                <a:solidFill>
                  <a:schemeClr val="bg1">
                    <a:lumMod val="65000"/>
                  </a:schemeClr>
                </a:solidFill>
                <a:latin typeface="Verdana" panose="020B0604030504040204" pitchFamily="34" charset="0"/>
                <a:ea typeface="Verdana" panose="020B0604030504040204" pitchFamily="34" charset="0"/>
              </a:rPr>
              <a:t>ACK</a:t>
            </a:r>
          </a:p>
        </p:txBody>
      </p:sp>
      <p:sp>
        <p:nvSpPr>
          <p:cNvPr id="26" name="矩形 25"/>
          <p:cNvSpPr/>
          <p:nvPr/>
        </p:nvSpPr>
        <p:spPr>
          <a:xfrm>
            <a:off x="6939488" y="5157192"/>
            <a:ext cx="4989160" cy="830997"/>
          </a:xfrm>
          <a:prstGeom prst="rect">
            <a:avLst/>
          </a:prstGeom>
        </p:spPr>
        <p:txBody>
          <a:bodyPr wrap="square">
            <a:spAutoFit/>
          </a:bodyPr>
          <a:lstStyle/>
          <a:p>
            <a:pPr marL="285750" indent="-285750">
              <a:buFont typeface="Arial" panose="020B0604020202020204" pitchFamily="34" charset="0"/>
              <a:buChar char="•"/>
            </a:pPr>
            <a:r>
              <a:rPr lang="en-US" altLang="zh-CN" sz="1600" b="1" dirty="0">
                <a:solidFill>
                  <a:schemeClr val="bg1">
                    <a:lumMod val="65000"/>
                  </a:schemeClr>
                </a:solidFill>
                <a:latin typeface="Verdana" panose="020B0604030504040204" pitchFamily="34" charset="0"/>
                <a:ea typeface="Verdana" panose="020B0604030504040204" pitchFamily="34" charset="0"/>
              </a:rPr>
              <a:t>MSS</a:t>
            </a:r>
            <a:r>
              <a:rPr lang="en-US" altLang="zh-CN" sz="1600" dirty="0">
                <a:solidFill>
                  <a:schemeClr val="bg1">
                    <a:lumMod val="65000"/>
                  </a:schemeClr>
                </a:solidFill>
                <a:latin typeface="Verdana" panose="020B0604030504040204" pitchFamily="34" charset="0"/>
                <a:ea typeface="Verdana" panose="020B0604030504040204" pitchFamily="34" charset="0"/>
              </a:rPr>
              <a:t>: maximum segment size</a:t>
            </a:r>
          </a:p>
          <a:p>
            <a:pPr marL="285750" indent="-285750">
              <a:buFont typeface="Arial" panose="020B0604020202020204" pitchFamily="34" charset="0"/>
              <a:buChar char="•"/>
            </a:pPr>
            <a:r>
              <a:rPr lang="en-US" altLang="zh-CN" sz="1600" b="1" dirty="0">
                <a:solidFill>
                  <a:schemeClr val="bg1">
                    <a:lumMod val="65000"/>
                  </a:schemeClr>
                </a:solidFill>
                <a:latin typeface="Verdana" panose="020B0604030504040204" pitchFamily="34" charset="0"/>
                <a:ea typeface="Verdana" panose="020B0604030504040204" pitchFamily="34" charset="0"/>
              </a:rPr>
              <a:t>bw</a:t>
            </a:r>
            <a:r>
              <a:rPr lang="en-US" altLang="zh-CN" sz="1600" dirty="0">
                <a:solidFill>
                  <a:schemeClr val="bg1">
                    <a:lumMod val="65000"/>
                  </a:schemeClr>
                </a:solidFill>
                <a:latin typeface="Verdana" panose="020B0604030504040204" pitchFamily="34" charset="0"/>
                <a:ea typeface="Verdana" panose="020B0604030504040204" pitchFamily="34" charset="0"/>
              </a:rPr>
              <a:t>: data </a:t>
            </a:r>
            <a:r>
              <a:rPr lang="en-US" altLang="zh-CN" sz="1600" dirty="0" smtClean="0">
                <a:solidFill>
                  <a:schemeClr val="bg1">
                    <a:lumMod val="65000"/>
                  </a:schemeClr>
                </a:solidFill>
                <a:latin typeface="Verdana" panose="020B0604030504040204" pitchFamily="34" charset="0"/>
                <a:ea typeface="Verdana" panose="020B0604030504040204" pitchFamily="34" charset="0"/>
              </a:rPr>
              <a:t>throughput</a:t>
            </a:r>
            <a:endParaRPr lang="en-US" altLang="zh-CN" sz="1600" b="1" dirty="0" smtClean="0">
              <a:solidFill>
                <a:schemeClr val="bg1">
                  <a:lumMod val="6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zh-CN" altLang="en-US" sz="1600" b="1" dirty="0" smtClean="0">
                <a:solidFill>
                  <a:schemeClr val="bg1">
                    <a:lumMod val="65000"/>
                  </a:schemeClr>
                </a:solidFill>
                <a:latin typeface="Verdana" panose="020B0604030504040204" pitchFamily="34" charset="0"/>
                <a:ea typeface="微软雅黑" panose="020B0503020204020204" pitchFamily="34" charset="-122"/>
              </a:rPr>
              <a:t>𝛼</a:t>
            </a:r>
            <a:r>
              <a:rPr lang="en-US" altLang="zh-CN" sz="1600" dirty="0" smtClean="0">
                <a:solidFill>
                  <a:schemeClr val="bg1">
                    <a:lumMod val="65000"/>
                  </a:schemeClr>
                </a:solidFill>
                <a:latin typeface="Verdana" panose="020B0604030504040204" pitchFamily="34" charset="0"/>
                <a:ea typeface="Verdana" panose="020B0604030504040204" pitchFamily="34" charset="0"/>
              </a:rPr>
              <a:t>: </a:t>
            </a:r>
            <a:r>
              <a:rPr lang="en-US" altLang="zh-CN" sz="1600" dirty="0">
                <a:solidFill>
                  <a:schemeClr val="bg1">
                    <a:lumMod val="65000"/>
                  </a:schemeClr>
                </a:solidFill>
                <a:latin typeface="Verdana" panose="020B0604030504040204" pitchFamily="34" charset="0"/>
                <a:ea typeface="Verdana" panose="020B0604030504040204" pitchFamily="34" charset="0"/>
              </a:rPr>
              <a:t>time interval between two ACKs</a:t>
            </a:r>
          </a:p>
        </p:txBody>
      </p:sp>
      <p:sp>
        <p:nvSpPr>
          <p:cNvPr id="2" name="幻灯片编号占位符 1"/>
          <p:cNvSpPr>
            <a:spLocks noGrp="1"/>
          </p:cNvSpPr>
          <p:nvPr>
            <p:ph type="sldNum" sz="quarter" idx="12"/>
          </p:nvPr>
        </p:nvSpPr>
        <p:spPr/>
        <p:txBody>
          <a:bodyPr/>
          <a:lstStyle/>
          <a:p>
            <a:fld id="{3AC99A5B-5B03-425B-9284-2F10A88898BE}" type="slidenum">
              <a:rPr lang="en-US" smtClean="0"/>
              <a:t>9</a:t>
            </a:fld>
            <a:endParaRPr lang="en-US"/>
          </a:p>
        </p:txBody>
      </p:sp>
    </p:spTree>
    <p:custDataLst>
      <p:tags r:id="rId1"/>
    </p:custDataLst>
    <p:extLst>
      <p:ext uri="{BB962C8B-B14F-4D97-AF65-F5344CB8AC3E}">
        <p14:creationId xmlns:p14="http://schemas.microsoft.com/office/powerpoint/2010/main" val="1780701827"/>
      </p:ext>
    </p:extLst>
  </p:cSld>
  <p:clrMapOvr>
    <a:masterClrMapping/>
  </p:clrMapOvr>
  <mc:AlternateContent xmlns:mc="http://schemas.openxmlformats.org/markup-compatibility/2006" xmlns:p14="http://schemas.microsoft.com/office/powerpoint/2010/main">
    <mc:Choice Requires="p14">
      <p:transition p14:dur="0" advTm="32103"/>
    </mc:Choice>
    <mc:Fallback xmlns="">
      <p:transition advTm="321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left)">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3"/>
</p:tagLst>
</file>

<file path=ppt/tags/tag10.xml><?xml version="1.0" encoding="utf-8"?>
<p:tagLst xmlns:a="http://schemas.openxmlformats.org/drawingml/2006/main" xmlns:r="http://schemas.openxmlformats.org/officeDocument/2006/relationships" xmlns:p="http://schemas.openxmlformats.org/presentationml/2006/main">
  <p:tag name="TIMING" val="|0.2"/>
</p:tagLst>
</file>

<file path=ppt/tags/tag11.xml><?xml version="1.0" encoding="utf-8"?>
<p:tagLst xmlns:a="http://schemas.openxmlformats.org/drawingml/2006/main" xmlns:r="http://schemas.openxmlformats.org/officeDocument/2006/relationships" xmlns:p="http://schemas.openxmlformats.org/presentationml/2006/main">
  <p:tag name="TIMING" val="|0.4|0.4|0.3"/>
</p:tagLst>
</file>

<file path=ppt/tags/tag2.xml><?xml version="1.0" encoding="utf-8"?>
<p:tagLst xmlns:a="http://schemas.openxmlformats.org/drawingml/2006/main" xmlns:r="http://schemas.openxmlformats.org/officeDocument/2006/relationships" xmlns:p="http://schemas.openxmlformats.org/presentationml/2006/main">
  <p:tag name="TIMING" val="|9.7|6.7"/>
</p:tagLst>
</file>

<file path=ppt/tags/tag3.xml><?xml version="1.0" encoding="utf-8"?>
<p:tagLst xmlns:a="http://schemas.openxmlformats.org/drawingml/2006/main" xmlns:r="http://schemas.openxmlformats.org/officeDocument/2006/relationships" xmlns:p="http://schemas.openxmlformats.org/presentationml/2006/main">
  <p:tag name="TIMING" val="|16.8|12.5"/>
</p:tagLst>
</file>

<file path=ppt/tags/tag4.xml><?xml version="1.0" encoding="utf-8"?>
<p:tagLst xmlns:a="http://schemas.openxmlformats.org/drawingml/2006/main" xmlns:r="http://schemas.openxmlformats.org/officeDocument/2006/relationships" xmlns:p="http://schemas.openxmlformats.org/presentationml/2006/main">
  <p:tag name="TIMING" val="|5.8|6.2|3.3"/>
</p:tagLst>
</file>

<file path=ppt/tags/tag5.xml><?xml version="1.0" encoding="utf-8"?>
<p:tagLst xmlns:a="http://schemas.openxmlformats.org/drawingml/2006/main" xmlns:r="http://schemas.openxmlformats.org/officeDocument/2006/relationships" xmlns:p="http://schemas.openxmlformats.org/presentationml/2006/main">
  <p:tag name="TIMING" val="|9.4|2.6|3.7|5.3"/>
</p:tagLst>
</file>

<file path=ppt/tags/tag6.xml><?xml version="1.0" encoding="utf-8"?>
<p:tagLst xmlns:a="http://schemas.openxmlformats.org/drawingml/2006/main" xmlns:r="http://schemas.openxmlformats.org/officeDocument/2006/relationships" xmlns:p="http://schemas.openxmlformats.org/presentationml/2006/main">
  <p:tag name="TIMING" val="|10.7|6.1"/>
</p:tagLst>
</file>

<file path=ppt/tags/tag7.xml><?xml version="1.0" encoding="utf-8"?>
<p:tagLst xmlns:a="http://schemas.openxmlformats.org/drawingml/2006/main" xmlns:r="http://schemas.openxmlformats.org/officeDocument/2006/relationships" xmlns:p="http://schemas.openxmlformats.org/presentationml/2006/main">
  <p:tag name="TIMING" val="|7.7|10.8|12.6"/>
</p:tagLst>
</file>

<file path=ppt/tags/tag8.xml><?xml version="1.0" encoding="utf-8"?>
<p:tagLst xmlns:a="http://schemas.openxmlformats.org/drawingml/2006/main" xmlns:r="http://schemas.openxmlformats.org/officeDocument/2006/relationships" xmlns:p="http://schemas.openxmlformats.org/presentationml/2006/main">
  <p:tag name="TIMING" val="|6.2"/>
</p:tagLst>
</file>

<file path=ppt/tags/tag9.xml><?xml version="1.0" encoding="utf-8"?>
<p:tagLst xmlns:a="http://schemas.openxmlformats.org/drawingml/2006/main" xmlns:r="http://schemas.openxmlformats.org/officeDocument/2006/relationships" xmlns:p="http://schemas.openxmlformats.org/presentationml/2006/main">
  <p:tag name="TIMING" val="|0.1|0.2"/>
</p:tagLst>
</file>

<file path=ppt/theme/theme1.xml><?xml version="1.0" encoding="utf-8"?>
<a:theme xmlns:a="http://schemas.openxmlformats.org/drawingml/2006/main" name="2_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fontScheme name="Blank">
      <a:majorFont>
        <a:latin typeface="楷体_GB2312"/>
        <a:ea typeface="楷体_GB2312"/>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a:themeElements>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fontScheme name="Blank">
      <a:majorFont>
        <a:latin typeface="楷体_GB2312"/>
        <a:ea typeface="楷体_GB2312"/>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7_Blank">
  <a:themeElements>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fontScheme name="Blank">
      <a:majorFont>
        <a:latin typeface="楷体_GB2312"/>
        <a:ea typeface="楷体_GB2312"/>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rgbClr val="AFE2E3"/>
        </a:solidFill>
        <a:ln w="9525" cap="flat" cmpd="sng" algn="ctr">
          <a:solidFill>
            <a:srgbClr val="D0F4D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0" fontAlgn="base" latinLnBrk="0" hangingPunct="0">
          <a:lnSpc>
            <a:spcPct val="100000"/>
          </a:lnSpc>
          <a:spcBef>
            <a:spcPct val="0"/>
          </a:spcBef>
          <a:spcAft>
            <a:spcPct val="0"/>
          </a:spcAft>
          <a:buClrTx/>
          <a:buSzTx/>
          <a:buFont typeface="Wingdings" pitchFamily="2" charset="2"/>
          <a:buNone/>
          <a:defRPr kumimoji="0" lang="zh-CN" altLang="en-US" sz="20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Blank 1">
        <a:dk1>
          <a:srgbClr val="000000"/>
        </a:dk1>
        <a:lt1>
          <a:srgbClr val="FFFFFF"/>
        </a:lt1>
        <a:dk2>
          <a:srgbClr val="177B57"/>
        </a:dk2>
        <a:lt2>
          <a:srgbClr val="80808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177B57"/>
        </a:dk2>
        <a:lt2>
          <a:srgbClr val="000000"/>
        </a:lt2>
        <a:accent1>
          <a:srgbClr val="E2E2E2"/>
        </a:accent1>
        <a:accent2>
          <a:srgbClr val="BCDEC2"/>
        </a:accent2>
        <a:accent3>
          <a:srgbClr val="FFFFFF"/>
        </a:accent3>
        <a:accent4>
          <a:srgbClr val="000000"/>
        </a:accent4>
        <a:accent5>
          <a:srgbClr val="EEEEEE"/>
        </a:accent5>
        <a:accent6>
          <a:srgbClr val="AAC9B0"/>
        </a:accent6>
        <a:hlink>
          <a:srgbClr val="5BAD82"/>
        </a:hlink>
        <a:folHlink>
          <a:srgbClr val="8EC6A1"/>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46A4"/>
        </a:dk2>
        <a:lt2>
          <a:srgbClr val="808080"/>
        </a:lt2>
        <a:accent1>
          <a:srgbClr val="E2E2E2"/>
        </a:accent1>
        <a:accent2>
          <a:srgbClr val="93C1FF"/>
        </a:accent2>
        <a:accent3>
          <a:srgbClr val="FFFFFF"/>
        </a:accent3>
        <a:accent4>
          <a:srgbClr val="000000"/>
        </a:accent4>
        <a:accent5>
          <a:srgbClr val="EEEEEE"/>
        </a:accent5>
        <a:accent6>
          <a:srgbClr val="85AFE7"/>
        </a:accent6>
        <a:hlink>
          <a:srgbClr val="1177FF"/>
        </a:hlink>
        <a:folHlink>
          <a:srgbClr val="4F92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B18D7599-1347-44A0-82BF-A195F5AF0932}" vid="{AB055D12-BF61-43BB-8BAB-3E034D03B9B0}"/>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13097</TotalTime>
  <Words>3558</Words>
  <Application>Microsoft Macintosh PowerPoint</Application>
  <PresentationFormat>宽屏</PresentationFormat>
  <Paragraphs>529</Paragraphs>
  <Slides>30</Slides>
  <Notes>30</Notes>
  <HiddenSlides>0</HiddenSlides>
  <MMClips>0</MMClips>
  <ScaleCrop>false</ScaleCrop>
  <HeadingPairs>
    <vt:vector size="6" baseType="variant">
      <vt:variant>
        <vt:lpstr>已用的字体</vt:lpstr>
      </vt:variant>
      <vt:variant>
        <vt:i4>17</vt:i4>
      </vt:variant>
      <vt:variant>
        <vt:lpstr>主题</vt:lpstr>
      </vt:variant>
      <vt:variant>
        <vt:i4>6</vt:i4>
      </vt:variant>
      <vt:variant>
        <vt:lpstr>幻灯片标题</vt:lpstr>
      </vt:variant>
      <vt:variant>
        <vt:i4>30</vt:i4>
      </vt:variant>
    </vt:vector>
  </HeadingPairs>
  <TitlesOfParts>
    <vt:vector size="53" baseType="lpstr">
      <vt:lpstr>Calibri</vt:lpstr>
      <vt:lpstr>Cambria Math</vt:lpstr>
      <vt:lpstr>FrutigerNext LT Bold</vt:lpstr>
      <vt:lpstr>FrutigerNext LT Medium</vt:lpstr>
      <vt:lpstr>FrutigerNext LT Regular</vt:lpstr>
      <vt:lpstr>MS PGothic</vt:lpstr>
      <vt:lpstr>ＭＳ Ｐゴシック</vt:lpstr>
      <vt:lpstr>Tahoma</vt:lpstr>
      <vt:lpstr>Times New Roman</vt:lpstr>
      <vt:lpstr>Verdana</vt:lpstr>
      <vt:lpstr>Wingdings</vt:lpstr>
      <vt:lpstr>华文细黑</vt:lpstr>
      <vt:lpstr>宋体</vt:lpstr>
      <vt:lpstr>微软雅黑</vt:lpstr>
      <vt:lpstr>楷体_GB2312</vt:lpstr>
      <vt:lpstr>黑体</vt:lpstr>
      <vt:lpstr>Arial</vt:lpstr>
      <vt:lpstr>2_Blank</vt:lpstr>
      <vt:lpstr>Blank</vt:lpstr>
      <vt:lpstr>1_Blank</vt:lpstr>
      <vt:lpstr>3_Office 主题​​</vt:lpstr>
      <vt:lpstr>7_Blank</vt:lpstr>
      <vt:lpstr>主题1</vt:lpstr>
      <vt:lpstr>TACK: Improving Wireless Transport Performance  by Taming Acknowledgments</vt:lpstr>
      <vt:lpstr>High Speed Rails (HSRs)</vt:lpstr>
      <vt:lpstr>TCP ACKs cause internal interference</vt:lpstr>
      <vt:lpstr>ACKs cause similar medium access overhead</vt:lpstr>
      <vt:lpstr>Reducing ACK frequency improves throughput</vt:lpstr>
      <vt:lpstr>But, simply reducing ACK frequency hurts TCP performance</vt:lpstr>
      <vt:lpstr>So, let’s tame acknowledgements</vt:lpstr>
      <vt:lpstr>Two ways to reduce ACK frequency (f)</vt:lpstr>
      <vt:lpstr>Not bounded or not minimized under bandwidth change </vt:lpstr>
      <vt:lpstr>ACK frequency minimization</vt:lpstr>
      <vt:lpstr>Tame ACK (TACK)</vt:lpstr>
      <vt:lpstr>How is TACK’s “positive effect”? </vt:lpstr>
      <vt:lpstr>TACK reduces ACK frequency significantly</vt:lpstr>
      <vt:lpstr>Ideally, TACK improves goodput</vt:lpstr>
      <vt:lpstr>How to avoid TACK’s “negative effect”?</vt:lpstr>
      <vt:lpstr>Enlarged delay in loss recovery</vt:lpstr>
      <vt:lpstr>Enlarged delay in loss recovery</vt:lpstr>
      <vt:lpstr>Biased round-trip timing</vt:lpstr>
      <vt:lpstr>Burst send pattern</vt:lpstr>
      <vt:lpstr>Delayed send window update</vt:lpstr>
      <vt:lpstr>TACK-based acknowledgement mechanism</vt:lpstr>
      <vt:lpstr>Features of TACK-based acknowledgement mechanism</vt:lpstr>
      <vt:lpstr>Advancements to decrease dependence on frequent ACKs</vt:lpstr>
      <vt:lpstr>Advancements in round-trip timing</vt:lpstr>
      <vt:lpstr>Other advancements in TACK-based protocol design</vt:lpstr>
      <vt:lpstr>Evaluation</vt:lpstr>
      <vt:lpstr>TACK-based protocol in WLAN </vt:lpstr>
      <vt:lpstr>TACK-based protocol in WAN </vt:lpstr>
      <vt:lpstr>Key Takeaways</vt:lpstr>
      <vt:lpstr>Thank You! Email: li.tong@huawei.com   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SIGCOMM_PAPER10_SLIDES</dc:title>
  <dc:creator>litong</dc:creator>
  <cp:lastModifiedBy>Microsoft Office 用户</cp:lastModifiedBy>
  <cp:revision>848</cp:revision>
  <dcterms:created xsi:type="dcterms:W3CDTF">2018-02-05T10:51:38Z</dcterms:created>
  <dcterms:modified xsi:type="dcterms:W3CDTF">2020-07-22T03:02:19Z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(3)zNjgLp6MtDYIn9F+nGJ3OZdHtQ6D88ZGsmY5orJOF79piW0RuYS1cuZwZ85u0n8qwDmvNt93
EfbH6vKWMVONSFdXj9quTxNAyXcPk+mXUAo4ZD2RI5fh8bK3vkqHksPbN+DSEBF7Y6cZ8DUQ
gcAxdxXIvHetf259yiOS5WbJGRInkREa16itXUYTm2cJbSknFNcWBgH2QF7wTrjatS9XtwOa
YtvBStTtz6UPaFDjgi</vt:lpwstr>
  </property>
  <property fmtid="{D5CDD505-2E9C-101B-9397-08002B2CF9AE}" pid="3" name="_2015_ms_pID_7253431">
    <vt:lpwstr>WhwtPw85yNRI2qDBesMdioD+l022EZ1A+qBeOd0z+xYqCqGRSBXLWF
y+eoeUu1K5kIDtvKt+lX0tNrUHySnBTSoTqLxoDsKx9HgKBtDMSCFCeiRg1Vho4zIx0SFl4n
HAKXh+CDHT9KSWNOyu5vNxPlHHBOxoajqC1ZRb8W01zxEjw/gVkl9bFgE8OchT+hniXdk2gk
LKVEEEd0J3LIBGuJUMx/eBa73V+7Q0xCNNip</vt:lpwstr>
  </property>
  <property fmtid="{D5CDD505-2E9C-101B-9397-08002B2CF9AE}" pid="4" name="_2015_ms_pID_7253432">
    <vt:lpwstr>7PqKV/R+pBflgixa4VDOCOU=</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1594689236</vt:lpwstr>
  </property>
</Properties>
</file>