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8" r:id="rId1"/>
    <p:sldMasterId id="2147483697" r:id="rId2"/>
    <p:sldMasterId id="2147483698" r:id="rId3"/>
    <p:sldMasterId id="2147483699" r:id="rId4"/>
    <p:sldMasterId id="2147483700" r:id="rId5"/>
    <p:sldMasterId id="2147483746" r:id="rId6"/>
  </p:sldMasterIdLst>
  <p:notesMasterIdLst>
    <p:notesMasterId r:id="rId26"/>
  </p:notesMasterIdLst>
  <p:sldIdLst>
    <p:sldId id="469" r:id="rId7"/>
    <p:sldId id="471" r:id="rId8"/>
    <p:sldId id="388" r:id="rId9"/>
    <p:sldId id="493" r:id="rId10"/>
    <p:sldId id="494" r:id="rId11"/>
    <p:sldId id="501" r:id="rId12"/>
    <p:sldId id="515" r:id="rId13"/>
    <p:sldId id="498" r:id="rId14"/>
    <p:sldId id="394" r:id="rId15"/>
    <p:sldId id="499" r:id="rId16"/>
    <p:sldId id="500" r:id="rId17"/>
    <p:sldId id="517" r:id="rId18"/>
    <p:sldId id="513" r:id="rId19"/>
    <p:sldId id="516" r:id="rId20"/>
    <p:sldId id="511" r:id="rId21"/>
    <p:sldId id="509" r:id="rId22"/>
    <p:sldId id="510" r:id="rId23"/>
    <p:sldId id="486" r:id="rId24"/>
    <p:sldId id="47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09999"/>
    <a:srgbClr val="C2726E"/>
    <a:srgbClr val="85AFE7"/>
    <a:srgbClr val="00B0F0"/>
    <a:srgbClr val="3CB64A"/>
    <a:srgbClr val="666666"/>
    <a:srgbClr val="999999"/>
    <a:srgbClr val="F7836A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6" autoAdjust="0"/>
    <p:restoredTop sz="73711" autoAdjust="0"/>
  </p:normalViewPr>
  <p:slideViewPr>
    <p:cSldViewPr>
      <p:cViewPr varScale="1">
        <p:scale>
          <a:sx n="41" d="100"/>
          <a:sy n="41" d="100"/>
        </p:scale>
        <p:origin x="97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2376" y="4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139716-1242-4D21-A7D6-FB9332896BC0}" type="doc">
      <dgm:prSet loTypeId="urn:microsoft.com/office/officeart/2005/8/layout/vList4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A9C78913-0E52-412A-9B3D-8414F5674E4B}">
      <dgm:prSet custT="1"/>
      <dgm:spPr>
        <a:solidFill>
          <a:srgbClr val="00B0F0"/>
        </a:solidFill>
      </dgm:spPr>
      <dgm:t>
        <a:bodyPr/>
        <a:lstStyle/>
        <a:p>
          <a:pPr algn="just">
            <a:lnSpc>
              <a:spcPct val="90000"/>
            </a:lnSpc>
          </a:pPr>
          <a:r>
            <a:rPr lang="en-US" sz="2400" b="1" dirty="0" smtClean="0">
              <a:solidFill>
                <a:schemeClr val="tx1"/>
              </a:solidFill>
              <a:latin typeface="+mn-lt"/>
            </a:rPr>
            <a:t>  </a:t>
          </a:r>
          <a:r>
            <a:rPr lang="en-US" altLang="zh-CN" sz="2400" b="1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Issues in loss recovery </a:t>
          </a:r>
          <a:endParaRPr lang="zh-CN" sz="24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83B09254-B0B7-4355-BB09-959FCE132883}" type="parTrans" cxnId="{0C1D69B9-5E61-47B0-9033-90320CA30FF8}">
      <dgm:prSet/>
      <dgm:spPr/>
      <dgm:t>
        <a:bodyPr/>
        <a:lstStyle/>
        <a:p>
          <a:pPr algn="just"/>
          <a:endParaRPr lang="zh-CN" altLang="en-US"/>
        </a:p>
      </dgm:t>
    </dgm:pt>
    <dgm:pt modelId="{76655690-70D6-4ED2-99DA-4CA2F15DCDAF}" type="sibTrans" cxnId="{0C1D69B9-5E61-47B0-9033-90320CA30FF8}">
      <dgm:prSet/>
      <dgm:spPr/>
      <dgm:t>
        <a:bodyPr/>
        <a:lstStyle/>
        <a:p>
          <a:pPr algn="just"/>
          <a:endParaRPr lang="zh-CN" altLang="en-US"/>
        </a:p>
      </dgm:t>
    </dgm:pt>
    <dgm:pt modelId="{D0AD8040-4144-4E4D-BE6A-B63E2ECD1869}">
      <dgm:prSet/>
      <dgm:spPr>
        <a:solidFill>
          <a:srgbClr val="92D050"/>
        </a:solidFill>
      </dgm:spPr>
      <dgm:t>
        <a:bodyPr/>
        <a:lstStyle/>
        <a:p>
          <a:pPr algn="just">
            <a:lnSpc>
              <a:spcPct val="90000"/>
            </a:lnSpc>
            <a:spcAft>
              <a:spcPct val="35000"/>
            </a:spcAft>
          </a:pPr>
          <a:r>
            <a:rPr lang="en-US" sz="2400" b="1" dirty="0" smtClean="0">
              <a:solidFill>
                <a:schemeClr val="tx1"/>
              </a:solidFill>
              <a:latin typeface="+mn-lt"/>
            </a:rPr>
            <a:t>  </a:t>
          </a:r>
          <a:r>
            <a:rPr lang="en-US" altLang="zh-CN" sz="2400" b="1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Issues in round-trip timing</a:t>
          </a:r>
          <a:endParaRPr lang="zh-CN" sz="24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250E05A5-DE89-4ADB-8494-347F0E863D6E}" type="parTrans" cxnId="{8E1680AC-DE00-4799-9D0E-EB99749509D0}">
      <dgm:prSet/>
      <dgm:spPr/>
      <dgm:t>
        <a:bodyPr/>
        <a:lstStyle/>
        <a:p>
          <a:pPr algn="just"/>
          <a:endParaRPr lang="zh-CN" altLang="en-US"/>
        </a:p>
      </dgm:t>
    </dgm:pt>
    <dgm:pt modelId="{0C4F9432-F44E-406F-A684-662018040DC5}" type="sibTrans" cxnId="{8E1680AC-DE00-4799-9D0E-EB99749509D0}">
      <dgm:prSet/>
      <dgm:spPr/>
      <dgm:t>
        <a:bodyPr/>
        <a:lstStyle/>
        <a:p>
          <a:pPr algn="just"/>
          <a:endParaRPr lang="zh-CN" altLang="en-US"/>
        </a:p>
      </dgm:t>
    </dgm:pt>
    <dgm:pt modelId="{F2BED745-7D66-46FC-BD72-DE20C7B6DBEB}">
      <dgm:prSet custT="1"/>
      <dgm:spPr>
        <a:solidFill>
          <a:srgbClr val="F7836A"/>
        </a:solidFill>
      </dgm:spPr>
      <dgm:t>
        <a:bodyPr/>
        <a:lstStyle/>
        <a:p>
          <a:pPr algn="just">
            <a:lnSpc>
              <a:spcPct val="90000"/>
            </a:lnSpc>
          </a:pPr>
          <a:r>
            <a:rPr lang="en-US" sz="2400" b="1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  </a:t>
          </a:r>
          <a:r>
            <a:rPr lang="en-US" altLang="zh-CN" sz="2400" b="1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Issues in send rate control</a:t>
          </a:r>
          <a:endParaRPr lang="zh-CN" sz="24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76D05279-4B85-473C-9196-1F6D234D3738}" type="parTrans" cxnId="{AC957118-C566-4E5B-AEBA-5C4D71A08855}">
      <dgm:prSet/>
      <dgm:spPr/>
      <dgm:t>
        <a:bodyPr/>
        <a:lstStyle/>
        <a:p>
          <a:pPr algn="just"/>
          <a:endParaRPr lang="zh-CN" altLang="en-US"/>
        </a:p>
      </dgm:t>
    </dgm:pt>
    <dgm:pt modelId="{0B48289D-E783-41D3-9B75-164DC121911F}" type="sibTrans" cxnId="{AC957118-C566-4E5B-AEBA-5C4D71A08855}">
      <dgm:prSet/>
      <dgm:spPr/>
      <dgm:t>
        <a:bodyPr/>
        <a:lstStyle/>
        <a:p>
          <a:pPr algn="just"/>
          <a:endParaRPr lang="zh-CN" altLang="en-US"/>
        </a:p>
      </dgm:t>
    </dgm:pt>
    <dgm:pt modelId="{92C46407-0817-48C3-B87C-53DDD3FBE394}">
      <dgm:prSet custT="1"/>
      <dgm:spPr>
        <a:solidFill>
          <a:srgbClr val="00B0F0"/>
        </a:solidFill>
      </dgm:spPr>
      <dgm:t>
        <a:bodyPr/>
        <a:lstStyle/>
        <a:p>
          <a:pPr algn="just">
            <a:lnSpc>
              <a:spcPct val="100000"/>
            </a:lnSpc>
          </a:pPr>
          <a:r>
            <a:rPr lang="en-US" altLang="zh-CN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Reducing</a:t>
          </a:r>
          <a:r>
            <a:rPr lang="zh-CN" altLang="en-US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 </a:t>
          </a:r>
          <a:r>
            <a:rPr lang="en-US" altLang="x-none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ACK frequency enlarge</a:t>
          </a:r>
          <a:r>
            <a:rPr lang="en-US" altLang="zh-CN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s</a:t>
          </a:r>
          <a:r>
            <a:rPr lang="en-US" altLang="x-none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 feedback delay upon loss event</a:t>
          </a:r>
          <a:r>
            <a:rPr lang="en-US" altLang="zh-CN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s</a:t>
          </a:r>
          <a:r>
            <a:rPr lang="en-US" altLang="x-none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.  ACK loss or retransmission loss doubles the delay</a:t>
          </a:r>
          <a:endParaRPr lang="zh-CN" sz="18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A2FA6632-823F-46D6-A1EC-510CC619FDCD}" type="parTrans" cxnId="{3A8A0D30-BB3F-4670-AE03-AA2E9D53691A}">
      <dgm:prSet/>
      <dgm:spPr/>
      <dgm:t>
        <a:bodyPr/>
        <a:lstStyle/>
        <a:p>
          <a:pPr algn="just"/>
          <a:endParaRPr lang="zh-CN" altLang="en-US"/>
        </a:p>
      </dgm:t>
    </dgm:pt>
    <dgm:pt modelId="{A95D310C-0DD9-4E88-A55E-EABA1D165FBF}" type="sibTrans" cxnId="{3A8A0D30-BB3F-4670-AE03-AA2E9D53691A}">
      <dgm:prSet/>
      <dgm:spPr/>
      <dgm:t>
        <a:bodyPr/>
        <a:lstStyle/>
        <a:p>
          <a:pPr algn="just"/>
          <a:endParaRPr lang="zh-CN" altLang="en-US"/>
        </a:p>
      </dgm:t>
    </dgm:pt>
    <dgm:pt modelId="{671F3300-B6E1-4DA8-B63D-7A9C257E99D7}">
      <dgm:prSet custT="1"/>
      <dgm:spPr>
        <a:solidFill>
          <a:srgbClr val="92D050"/>
        </a:solidFill>
      </dgm:spPr>
      <dgm:t>
        <a:bodyPr/>
        <a:lstStyle/>
        <a:p>
          <a:pPr algn="just">
            <a:lnSpc>
              <a:spcPct val="100000"/>
            </a:lnSpc>
            <a:spcAft>
              <a:spcPts val="0"/>
            </a:spcAft>
          </a:pPr>
          <a:r>
            <a:rPr lang="en-US" altLang="x-none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Generating only one RTT sample among multiple packets is likely to result in biases</a:t>
          </a:r>
          <a:endParaRPr lang="zh-CN" sz="18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59CCF5AC-4086-4D58-B7C7-59E91330AB6B}" type="parTrans" cxnId="{09BD5B6C-7FD3-4E64-858C-C9145B1BAD98}">
      <dgm:prSet/>
      <dgm:spPr/>
      <dgm:t>
        <a:bodyPr/>
        <a:lstStyle/>
        <a:p>
          <a:pPr algn="just"/>
          <a:endParaRPr lang="zh-CN" altLang="en-US"/>
        </a:p>
      </dgm:t>
    </dgm:pt>
    <dgm:pt modelId="{53B998FB-8C37-4CD8-8942-A5C36079D433}" type="sibTrans" cxnId="{09BD5B6C-7FD3-4E64-858C-C9145B1BAD98}">
      <dgm:prSet/>
      <dgm:spPr/>
      <dgm:t>
        <a:bodyPr/>
        <a:lstStyle/>
        <a:p>
          <a:pPr algn="just"/>
          <a:endParaRPr lang="zh-CN" altLang="en-US"/>
        </a:p>
      </dgm:t>
    </dgm:pt>
    <dgm:pt modelId="{95DB0902-96B2-4489-869E-9A922AFE93A2}">
      <dgm:prSet custT="1"/>
      <dgm:spPr>
        <a:solidFill>
          <a:srgbClr val="F7836A"/>
        </a:solidFill>
      </dgm:spPr>
      <dgm:t>
        <a:bodyPr/>
        <a:lstStyle/>
        <a:p>
          <a:pPr algn="just">
            <a:lnSpc>
              <a:spcPct val="100000"/>
            </a:lnSpc>
          </a:pPr>
          <a:r>
            <a:rPr lang="en-US" altLang="x-none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CC: The fewer ACKs sent, the larger the bursts of packets released</a:t>
          </a:r>
          <a:endParaRPr lang="zh-CN" sz="18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3C305460-FF76-4EC1-ABA1-61E09BE7C932}" type="parTrans" cxnId="{C9729AD5-2416-4E0F-8045-06F660DC3FCA}">
      <dgm:prSet/>
      <dgm:spPr/>
      <dgm:t>
        <a:bodyPr/>
        <a:lstStyle/>
        <a:p>
          <a:pPr algn="just"/>
          <a:endParaRPr lang="zh-CN" altLang="en-US"/>
        </a:p>
      </dgm:t>
    </dgm:pt>
    <dgm:pt modelId="{06F4753F-51AD-4BE1-BB36-E0F666EF0B9F}" type="sibTrans" cxnId="{C9729AD5-2416-4E0F-8045-06F660DC3FCA}">
      <dgm:prSet/>
      <dgm:spPr/>
      <dgm:t>
        <a:bodyPr/>
        <a:lstStyle/>
        <a:p>
          <a:pPr algn="just"/>
          <a:endParaRPr lang="zh-CN" altLang="en-US"/>
        </a:p>
      </dgm:t>
    </dgm:pt>
    <dgm:pt modelId="{B6E8B6C9-A00F-4DEC-9F99-C193204403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altLang="x-none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FC: Delay acknowledging packet receipts and  reporting rwnd, resulting in feedback lags and bandwidth under-utilization</a:t>
          </a:r>
          <a:endParaRPr lang="zh-CN" altLang="x-none" sz="1800" dirty="0" smtClean="0">
            <a:solidFill>
              <a:schemeClr val="tx1"/>
            </a:solidFill>
            <a:latin typeface="Verdana" panose="020B0604030504040204" pitchFamily="34" charset="0"/>
            <a:cs typeface="Times New Roman" pitchFamily="18" charset="0"/>
          </a:endParaRPr>
        </a:p>
      </dgm:t>
    </dgm:pt>
    <dgm:pt modelId="{8CBC20F3-F97B-4BF7-A6A0-E28C0D504110}" type="parTrans" cxnId="{966DD7E9-3803-4A51-A274-ADAE335BB387}">
      <dgm:prSet/>
      <dgm:spPr/>
      <dgm:t>
        <a:bodyPr/>
        <a:lstStyle/>
        <a:p>
          <a:endParaRPr lang="zh-CN" altLang="en-US"/>
        </a:p>
      </dgm:t>
    </dgm:pt>
    <dgm:pt modelId="{540B437E-06BF-4529-97F1-83E9ACA27EB0}" type="sibTrans" cxnId="{966DD7E9-3803-4A51-A274-ADAE335BB387}">
      <dgm:prSet/>
      <dgm:spPr/>
      <dgm:t>
        <a:bodyPr/>
        <a:lstStyle/>
        <a:p>
          <a:endParaRPr lang="zh-CN" altLang="en-US"/>
        </a:p>
      </dgm:t>
    </dgm:pt>
    <dgm:pt modelId="{98FD1079-F6A1-46FB-9CF6-EB58966DC7D6}" type="pres">
      <dgm:prSet presAssocID="{D0139716-1242-4D21-A7D6-FB9332896BC0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0E0D039-B3A7-497E-9E2A-115461104570}" type="pres">
      <dgm:prSet presAssocID="{A9C78913-0E52-412A-9B3D-8414F5674E4B}" presName="comp" presStyleCnt="0"/>
      <dgm:spPr/>
    </dgm:pt>
    <dgm:pt modelId="{BB4DE53D-9367-4146-B88C-F2EB63B2B624}" type="pres">
      <dgm:prSet presAssocID="{A9C78913-0E52-412A-9B3D-8414F5674E4B}" presName="box" presStyleLbl="node1" presStyleIdx="0" presStyleCnt="3" custScaleY="86923" custLinFactNeighborY="1387"/>
      <dgm:spPr/>
      <dgm:t>
        <a:bodyPr/>
        <a:lstStyle/>
        <a:p>
          <a:endParaRPr lang="zh-CN" altLang="en-US"/>
        </a:p>
      </dgm:t>
    </dgm:pt>
    <dgm:pt modelId="{7D580BAF-3B51-466C-90AC-BAEDD536BB54}" type="pres">
      <dgm:prSet presAssocID="{A9C78913-0E52-412A-9B3D-8414F5674E4B}" presName="img" presStyleLbl="fgImgPlace1" presStyleIdx="0" presStyleCnt="3" custScaleY="85912" custLinFactNeighborY="216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</dgm:spPr>
      <dgm:t>
        <a:bodyPr/>
        <a:lstStyle/>
        <a:p>
          <a:endParaRPr lang="zh-CN" altLang="en-US"/>
        </a:p>
      </dgm:t>
    </dgm:pt>
    <dgm:pt modelId="{6C313EC7-6710-454D-8483-09F2301F16FA}" type="pres">
      <dgm:prSet presAssocID="{A9C78913-0E52-412A-9B3D-8414F5674E4B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3B13D8-1147-40B3-8F84-D430A9D8CA9F}" type="pres">
      <dgm:prSet presAssocID="{76655690-70D6-4ED2-99DA-4CA2F15DCDAF}" presName="spacer" presStyleCnt="0"/>
      <dgm:spPr/>
    </dgm:pt>
    <dgm:pt modelId="{3A9790BB-6046-44C6-84AD-D48B3B40AC55}" type="pres">
      <dgm:prSet presAssocID="{D0AD8040-4144-4E4D-BE6A-B63E2ECD1869}" presName="comp" presStyleCnt="0"/>
      <dgm:spPr/>
    </dgm:pt>
    <dgm:pt modelId="{F2028D60-4CC8-4D46-BC1E-4088929EAA65}" type="pres">
      <dgm:prSet presAssocID="{D0AD8040-4144-4E4D-BE6A-B63E2ECD1869}" presName="box" presStyleLbl="node1" presStyleIdx="1" presStyleCnt="3" custScaleY="80439"/>
      <dgm:spPr/>
      <dgm:t>
        <a:bodyPr/>
        <a:lstStyle/>
        <a:p>
          <a:endParaRPr lang="zh-CN" altLang="en-US"/>
        </a:p>
      </dgm:t>
    </dgm:pt>
    <dgm:pt modelId="{2A51D3A9-2232-4438-AF15-72E4E1FE8743}" type="pres">
      <dgm:prSet presAssocID="{D0AD8040-4144-4E4D-BE6A-B63E2ECD1869}" presName="img" presStyleLbl="fgImgPlace1" presStyleIdx="1" presStyleCnt="3" custScaleY="8407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zh-CN" altLang="en-US"/>
        </a:p>
      </dgm:t>
    </dgm:pt>
    <dgm:pt modelId="{7A68EC96-DE50-4151-A712-40C1A2AB30C6}" type="pres">
      <dgm:prSet presAssocID="{D0AD8040-4144-4E4D-BE6A-B63E2ECD1869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E87CCF-2F04-4406-A1FF-F8CF8B3E9602}" type="pres">
      <dgm:prSet presAssocID="{0C4F9432-F44E-406F-A684-662018040DC5}" presName="spacer" presStyleCnt="0"/>
      <dgm:spPr/>
    </dgm:pt>
    <dgm:pt modelId="{C26B41A9-B3AE-4A3E-B0B7-98521E3B73BF}" type="pres">
      <dgm:prSet presAssocID="{F2BED745-7D66-46FC-BD72-DE20C7B6DBEB}" presName="comp" presStyleCnt="0"/>
      <dgm:spPr/>
    </dgm:pt>
    <dgm:pt modelId="{58831281-5238-44E6-BCA2-6B1A6B691D95}" type="pres">
      <dgm:prSet presAssocID="{F2BED745-7D66-46FC-BD72-DE20C7B6DBEB}" presName="box" presStyleLbl="node1" presStyleIdx="2" presStyleCnt="3" custLinFactNeighborY="-2742"/>
      <dgm:spPr/>
      <dgm:t>
        <a:bodyPr/>
        <a:lstStyle/>
        <a:p>
          <a:endParaRPr lang="zh-CN" altLang="en-US"/>
        </a:p>
      </dgm:t>
    </dgm:pt>
    <dgm:pt modelId="{24BFEB80-F46F-4410-B291-10753EA6E2DD}" type="pres">
      <dgm:prSet presAssocID="{F2BED745-7D66-46FC-BD72-DE20C7B6DBEB}" presName="img" presStyleLbl="fgImgPlace1" presStyleIdx="2" presStyleCnt="3" custLinFactNeighborY="-385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zh-CN" altLang="en-US"/>
        </a:p>
      </dgm:t>
    </dgm:pt>
    <dgm:pt modelId="{EFB81D36-CCA3-46A7-9D9F-9D3DE4E46FC8}" type="pres">
      <dgm:prSet presAssocID="{F2BED745-7D66-46FC-BD72-DE20C7B6DBEB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9729AD5-2416-4E0F-8045-06F660DC3FCA}" srcId="{F2BED745-7D66-46FC-BD72-DE20C7B6DBEB}" destId="{95DB0902-96B2-4489-869E-9A922AFE93A2}" srcOrd="0" destOrd="0" parTransId="{3C305460-FF76-4EC1-ABA1-61E09BE7C932}" sibTransId="{06F4753F-51AD-4BE1-BB36-E0F666EF0B9F}"/>
    <dgm:cxn modelId="{AC957118-C566-4E5B-AEBA-5C4D71A08855}" srcId="{D0139716-1242-4D21-A7D6-FB9332896BC0}" destId="{F2BED745-7D66-46FC-BD72-DE20C7B6DBEB}" srcOrd="2" destOrd="0" parTransId="{76D05279-4B85-473C-9196-1F6D234D3738}" sibTransId="{0B48289D-E783-41D3-9B75-164DC121911F}"/>
    <dgm:cxn modelId="{09BD5B6C-7FD3-4E64-858C-C9145B1BAD98}" srcId="{D0AD8040-4144-4E4D-BE6A-B63E2ECD1869}" destId="{671F3300-B6E1-4DA8-B63D-7A9C257E99D7}" srcOrd="0" destOrd="0" parTransId="{59CCF5AC-4086-4D58-B7C7-59E91330AB6B}" sibTransId="{53B998FB-8C37-4CD8-8942-A5C36079D433}"/>
    <dgm:cxn modelId="{825468C4-07AE-475F-9771-A3625A9226A0}" type="presOf" srcId="{F2BED745-7D66-46FC-BD72-DE20C7B6DBEB}" destId="{58831281-5238-44E6-BCA2-6B1A6B691D95}" srcOrd="0" destOrd="0" presId="urn:microsoft.com/office/officeart/2005/8/layout/vList4"/>
    <dgm:cxn modelId="{590A9BB5-5095-4F2F-9B22-CD372314B132}" type="presOf" srcId="{A9C78913-0E52-412A-9B3D-8414F5674E4B}" destId="{BB4DE53D-9367-4146-B88C-F2EB63B2B624}" srcOrd="0" destOrd="0" presId="urn:microsoft.com/office/officeart/2005/8/layout/vList4"/>
    <dgm:cxn modelId="{CA6B2199-4430-4465-9229-91A5B62EDC05}" type="presOf" srcId="{D0AD8040-4144-4E4D-BE6A-B63E2ECD1869}" destId="{7A68EC96-DE50-4151-A712-40C1A2AB30C6}" srcOrd="1" destOrd="0" presId="urn:microsoft.com/office/officeart/2005/8/layout/vList4"/>
    <dgm:cxn modelId="{482587C7-E387-42C1-872E-61D7F68FCB6B}" type="presOf" srcId="{F2BED745-7D66-46FC-BD72-DE20C7B6DBEB}" destId="{EFB81D36-CCA3-46A7-9D9F-9D3DE4E46FC8}" srcOrd="1" destOrd="0" presId="urn:microsoft.com/office/officeart/2005/8/layout/vList4"/>
    <dgm:cxn modelId="{D54038F6-79C6-447B-A860-F1DA87374394}" type="presOf" srcId="{B6E8B6C9-A00F-4DEC-9F99-C19320440339}" destId="{58831281-5238-44E6-BCA2-6B1A6B691D95}" srcOrd="0" destOrd="2" presId="urn:microsoft.com/office/officeart/2005/8/layout/vList4"/>
    <dgm:cxn modelId="{3A8A0D30-BB3F-4670-AE03-AA2E9D53691A}" srcId="{A9C78913-0E52-412A-9B3D-8414F5674E4B}" destId="{92C46407-0817-48C3-B87C-53DDD3FBE394}" srcOrd="0" destOrd="0" parTransId="{A2FA6632-823F-46D6-A1EC-510CC619FDCD}" sibTransId="{A95D310C-0DD9-4E88-A55E-EABA1D165FBF}"/>
    <dgm:cxn modelId="{881F29AB-0CE8-43D6-B0A7-837DF89F652C}" type="presOf" srcId="{95DB0902-96B2-4489-869E-9A922AFE93A2}" destId="{58831281-5238-44E6-BCA2-6B1A6B691D95}" srcOrd="0" destOrd="1" presId="urn:microsoft.com/office/officeart/2005/8/layout/vList4"/>
    <dgm:cxn modelId="{966DD7E9-3803-4A51-A274-ADAE335BB387}" srcId="{F2BED745-7D66-46FC-BD72-DE20C7B6DBEB}" destId="{B6E8B6C9-A00F-4DEC-9F99-C19320440339}" srcOrd="1" destOrd="0" parTransId="{8CBC20F3-F97B-4BF7-A6A0-E28C0D504110}" sibTransId="{540B437E-06BF-4529-97F1-83E9ACA27EB0}"/>
    <dgm:cxn modelId="{24DCDEB6-D72A-4BC1-A92A-2E9712CBCBD2}" type="presOf" srcId="{671F3300-B6E1-4DA8-B63D-7A9C257E99D7}" destId="{F2028D60-4CC8-4D46-BC1E-4088929EAA65}" srcOrd="0" destOrd="1" presId="urn:microsoft.com/office/officeart/2005/8/layout/vList4"/>
    <dgm:cxn modelId="{8E1680AC-DE00-4799-9D0E-EB99749509D0}" srcId="{D0139716-1242-4D21-A7D6-FB9332896BC0}" destId="{D0AD8040-4144-4E4D-BE6A-B63E2ECD1869}" srcOrd="1" destOrd="0" parTransId="{250E05A5-DE89-4ADB-8494-347F0E863D6E}" sibTransId="{0C4F9432-F44E-406F-A684-662018040DC5}"/>
    <dgm:cxn modelId="{325974DC-F0A5-446B-B4B2-DBE635348A18}" type="presOf" srcId="{95DB0902-96B2-4489-869E-9A922AFE93A2}" destId="{EFB81D36-CCA3-46A7-9D9F-9D3DE4E46FC8}" srcOrd="1" destOrd="1" presId="urn:microsoft.com/office/officeart/2005/8/layout/vList4"/>
    <dgm:cxn modelId="{01E099B7-DD57-4488-B4DB-AFF5163258AE}" type="presOf" srcId="{671F3300-B6E1-4DA8-B63D-7A9C257E99D7}" destId="{7A68EC96-DE50-4151-A712-40C1A2AB30C6}" srcOrd="1" destOrd="1" presId="urn:microsoft.com/office/officeart/2005/8/layout/vList4"/>
    <dgm:cxn modelId="{40654A22-7DE3-4885-AD3B-39A796671E7C}" type="presOf" srcId="{B6E8B6C9-A00F-4DEC-9F99-C19320440339}" destId="{EFB81D36-CCA3-46A7-9D9F-9D3DE4E46FC8}" srcOrd="1" destOrd="2" presId="urn:microsoft.com/office/officeart/2005/8/layout/vList4"/>
    <dgm:cxn modelId="{5B45D8E9-33B8-477C-8573-FFD540BF1A28}" type="presOf" srcId="{A9C78913-0E52-412A-9B3D-8414F5674E4B}" destId="{6C313EC7-6710-454D-8483-09F2301F16FA}" srcOrd="1" destOrd="0" presId="urn:microsoft.com/office/officeart/2005/8/layout/vList4"/>
    <dgm:cxn modelId="{0C1D69B9-5E61-47B0-9033-90320CA30FF8}" srcId="{D0139716-1242-4D21-A7D6-FB9332896BC0}" destId="{A9C78913-0E52-412A-9B3D-8414F5674E4B}" srcOrd="0" destOrd="0" parTransId="{83B09254-B0B7-4355-BB09-959FCE132883}" sibTransId="{76655690-70D6-4ED2-99DA-4CA2F15DCDAF}"/>
    <dgm:cxn modelId="{EB740707-3D4D-4519-8B99-0561785981D6}" type="presOf" srcId="{D0AD8040-4144-4E4D-BE6A-B63E2ECD1869}" destId="{F2028D60-4CC8-4D46-BC1E-4088929EAA65}" srcOrd="0" destOrd="0" presId="urn:microsoft.com/office/officeart/2005/8/layout/vList4"/>
    <dgm:cxn modelId="{B23AEB19-2100-4B04-A477-BAD339FC0D83}" type="presOf" srcId="{D0139716-1242-4D21-A7D6-FB9332896BC0}" destId="{98FD1079-F6A1-46FB-9CF6-EB58966DC7D6}" srcOrd="0" destOrd="0" presId="urn:microsoft.com/office/officeart/2005/8/layout/vList4"/>
    <dgm:cxn modelId="{D08CEAC2-3B8B-48EA-AE25-C24F800A3ADE}" type="presOf" srcId="{92C46407-0817-48C3-B87C-53DDD3FBE394}" destId="{6C313EC7-6710-454D-8483-09F2301F16FA}" srcOrd="1" destOrd="1" presId="urn:microsoft.com/office/officeart/2005/8/layout/vList4"/>
    <dgm:cxn modelId="{A0191DCD-3835-42F1-9899-96E86576E074}" type="presOf" srcId="{92C46407-0817-48C3-B87C-53DDD3FBE394}" destId="{BB4DE53D-9367-4146-B88C-F2EB63B2B624}" srcOrd="0" destOrd="1" presId="urn:microsoft.com/office/officeart/2005/8/layout/vList4"/>
    <dgm:cxn modelId="{A6A75A7C-0D33-4CA0-9282-3685A710ADC8}" type="presParOf" srcId="{98FD1079-F6A1-46FB-9CF6-EB58966DC7D6}" destId="{D0E0D039-B3A7-497E-9E2A-115461104570}" srcOrd="0" destOrd="0" presId="urn:microsoft.com/office/officeart/2005/8/layout/vList4"/>
    <dgm:cxn modelId="{6A940D1C-C471-40EB-8A70-A28961A68B9C}" type="presParOf" srcId="{D0E0D039-B3A7-497E-9E2A-115461104570}" destId="{BB4DE53D-9367-4146-B88C-F2EB63B2B624}" srcOrd="0" destOrd="0" presId="urn:microsoft.com/office/officeart/2005/8/layout/vList4"/>
    <dgm:cxn modelId="{9F64700D-5403-4977-9870-8FC7F2BE1900}" type="presParOf" srcId="{D0E0D039-B3A7-497E-9E2A-115461104570}" destId="{7D580BAF-3B51-466C-90AC-BAEDD536BB54}" srcOrd="1" destOrd="0" presId="urn:microsoft.com/office/officeart/2005/8/layout/vList4"/>
    <dgm:cxn modelId="{C0521965-EA47-490F-9B5E-A52F5DD7BF31}" type="presParOf" srcId="{D0E0D039-B3A7-497E-9E2A-115461104570}" destId="{6C313EC7-6710-454D-8483-09F2301F16FA}" srcOrd="2" destOrd="0" presId="urn:microsoft.com/office/officeart/2005/8/layout/vList4"/>
    <dgm:cxn modelId="{74E5D64D-5071-4831-97E6-D3C2C5C4013A}" type="presParOf" srcId="{98FD1079-F6A1-46FB-9CF6-EB58966DC7D6}" destId="{573B13D8-1147-40B3-8F84-D430A9D8CA9F}" srcOrd="1" destOrd="0" presId="urn:microsoft.com/office/officeart/2005/8/layout/vList4"/>
    <dgm:cxn modelId="{F235DA32-01E2-4503-8A29-A4645D4CC762}" type="presParOf" srcId="{98FD1079-F6A1-46FB-9CF6-EB58966DC7D6}" destId="{3A9790BB-6046-44C6-84AD-D48B3B40AC55}" srcOrd="2" destOrd="0" presId="urn:microsoft.com/office/officeart/2005/8/layout/vList4"/>
    <dgm:cxn modelId="{D469CF6B-C49D-42E5-9C12-1E7EBEE69E19}" type="presParOf" srcId="{3A9790BB-6046-44C6-84AD-D48B3B40AC55}" destId="{F2028D60-4CC8-4D46-BC1E-4088929EAA65}" srcOrd="0" destOrd="0" presId="urn:microsoft.com/office/officeart/2005/8/layout/vList4"/>
    <dgm:cxn modelId="{1DD7853B-9263-412F-8632-D81595E6A494}" type="presParOf" srcId="{3A9790BB-6046-44C6-84AD-D48B3B40AC55}" destId="{2A51D3A9-2232-4438-AF15-72E4E1FE8743}" srcOrd="1" destOrd="0" presId="urn:microsoft.com/office/officeart/2005/8/layout/vList4"/>
    <dgm:cxn modelId="{C2E956FF-7012-44A8-9ABC-D127CF90AE2B}" type="presParOf" srcId="{3A9790BB-6046-44C6-84AD-D48B3B40AC55}" destId="{7A68EC96-DE50-4151-A712-40C1A2AB30C6}" srcOrd="2" destOrd="0" presId="urn:microsoft.com/office/officeart/2005/8/layout/vList4"/>
    <dgm:cxn modelId="{40D2B8AA-F699-426E-AA76-C32DA27C311A}" type="presParOf" srcId="{98FD1079-F6A1-46FB-9CF6-EB58966DC7D6}" destId="{D1E87CCF-2F04-4406-A1FF-F8CF8B3E9602}" srcOrd="3" destOrd="0" presId="urn:microsoft.com/office/officeart/2005/8/layout/vList4"/>
    <dgm:cxn modelId="{951B5F40-6884-4512-8AF0-5A2025CCA932}" type="presParOf" srcId="{98FD1079-F6A1-46FB-9CF6-EB58966DC7D6}" destId="{C26B41A9-B3AE-4A3E-B0B7-98521E3B73BF}" srcOrd="4" destOrd="0" presId="urn:microsoft.com/office/officeart/2005/8/layout/vList4"/>
    <dgm:cxn modelId="{2A570CE8-68A5-4CAA-8E51-72810D5F923E}" type="presParOf" srcId="{C26B41A9-B3AE-4A3E-B0B7-98521E3B73BF}" destId="{58831281-5238-44E6-BCA2-6B1A6B691D95}" srcOrd="0" destOrd="0" presId="urn:microsoft.com/office/officeart/2005/8/layout/vList4"/>
    <dgm:cxn modelId="{B715C89E-66C7-46AB-B9AE-EF42EFA823C1}" type="presParOf" srcId="{C26B41A9-B3AE-4A3E-B0B7-98521E3B73BF}" destId="{24BFEB80-F46F-4410-B291-10753EA6E2DD}" srcOrd="1" destOrd="0" presId="urn:microsoft.com/office/officeart/2005/8/layout/vList4"/>
    <dgm:cxn modelId="{2FA4BE58-5D79-4DD4-A843-5BE0D09AC67C}" type="presParOf" srcId="{C26B41A9-B3AE-4A3E-B0B7-98521E3B73BF}" destId="{EFB81D36-CCA3-46A7-9D9F-9D3DE4E46FC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DE53D-9367-4146-B88C-F2EB63B2B624}">
      <dsp:nvSpPr>
        <dsp:cNvPr id="0" name=""/>
        <dsp:cNvSpPr/>
      </dsp:nvSpPr>
      <dsp:spPr>
        <a:xfrm>
          <a:off x="0" y="23014"/>
          <a:ext cx="10972800" cy="1442290"/>
        </a:xfrm>
        <a:prstGeom prst="roundRect">
          <a:avLst>
            <a:gd name="adj" fmla="val 10000"/>
          </a:avLst>
        </a:prstGeom>
        <a:solidFill>
          <a:srgbClr val="00B0F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latin typeface="+mn-lt"/>
            </a:rPr>
            <a:t>  </a:t>
          </a:r>
          <a:r>
            <a:rPr lang="en-US" altLang="zh-CN" sz="2400" b="1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Issues in loss recovery </a:t>
          </a:r>
          <a:endParaRPr lang="zh-CN" sz="2400" kern="1200" dirty="0">
            <a:solidFill>
              <a:schemeClr val="tx1"/>
            </a:solidFill>
            <a:latin typeface="Verdana" panose="020B0604030504040204" pitchFamily="34" charset="0"/>
          </a:endParaRPr>
        </a:p>
        <a:p>
          <a:pPr marL="171450" lvl="1" indent="-171450" algn="just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Reducing</a:t>
          </a:r>
          <a:r>
            <a:rPr lang="zh-CN" altLang="en-US" sz="1800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 </a:t>
          </a:r>
          <a:r>
            <a:rPr lang="en-US" altLang="x-none" sz="1800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ACK frequency enlarge</a:t>
          </a:r>
          <a:r>
            <a:rPr lang="en-US" altLang="zh-CN" sz="1800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s</a:t>
          </a:r>
          <a:r>
            <a:rPr lang="en-US" altLang="x-none" sz="1800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 feedback delay upon loss event</a:t>
          </a:r>
          <a:r>
            <a:rPr lang="en-US" altLang="zh-CN" sz="1800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s</a:t>
          </a:r>
          <a:r>
            <a:rPr lang="en-US" altLang="x-none" sz="1800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.  ACK loss or retransmission loss doubles the delay</a:t>
          </a:r>
          <a:endParaRPr lang="zh-CN" sz="1800" kern="1200" dirty="0">
            <a:solidFill>
              <a:schemeClr val="tx1"/>
            </a:solidFill>
            <a:latin typeface="Verdana" panose="020B0604030504040204" pitchFamily="34" charset="0"/>
          </a:endParaRPr>
        </a:p>
      </dsp:txBody>
      <dsp:txXfrm>
        <a:off x="2360487" y="23014"/>
        <a:ext cx="8612312" cy="1442290"/>
      </dsp:txXfrm>
    </dsp:sp>
    <dsp:sp modelId="{7D580BAF-3B51-466C-90AC-BAEDD536BB54}">
      <dsp:nvSpPr>
        <dsp:cNvPr id="0" name=""/>
        <dsp:cNvSpPr/>
      </dsp:nvSpPr>
      <dsp:spPr>
        <a:xfrm>
          <a:off x="165927" y="179664"/>
          <a:ext cx="2194560" cy="114041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2028D60-4CC8-4D46-BC1E-4088929EAA65}">
      <dsp:nvSpPr>
        <dsp:cNvPr id="0" name=""/>
        <dsp:cNvSpPr/>
      </dsp:nvSpPr>
      <dsp:spPr>
        <a:xfrm>
          <a:off x="0" y="1608218"/>
          <a:ext cx="10972800" cy="1334703"/>
        </a:xfrm>
        <a:prstGeom prst="roundRect">
          <a:avLst>
            <a:gd name="adj" fmla="val 10000"/>
          </a:avLst>
        </a:prstGeom>
        <a:solidFill>
          <a:srgbClr val="92D05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latin typeface="+mn-lt"/>
            </a:rPr>
            <a:t>  </a:t>
          </a:r>
          <a:r>
            <a:rPr lang="en-US" altLang="zh-CN" sz="2400" b="1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Issues in round-trip timing</a:t>
          </a:r>
          <a:endParaRPr lang="zh-CN" sz="2400" kern="1200" dirty="0">
            <a:solidFill>
              <a:schemeClr val="tx1"/>
            </a:solidFill>
            <a:latin typeface="Verdana" panose="020B0604030504040204" pitchFamily="34" charset="0"/>
          </a:endParaRPr>
        </a:p>
        <a:p>
          <a:pPr marL="171450" lvl="1" indent="-171450" algn="just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altLang="x-none" sz="1800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Generating only one RTT sample among multiple packets is likely to result in biases</a:t>
          </a:r>
          <a:endParaRPr lang="zh-CN" sz="1800" kern="1200" dirty="0">
            <a:solidFill>
              <a:schemeClr val="tx1"/>
            </a:solidFill>
            <a:latin typeface="Verdana" panose="020B0604030504040204" pitchFamily="34" charset="0"/>
          </a:endParaRPr>
        </a:p>
      </dsp:txBody>
      <dsp:txXfrm>
        <a:off x="2360487" y="1608218"/>
        <a:ext cx="8612312" cy="1334703"/>
      </dsp:txXfrm>
    </dsp:sp>
    <dsp:sp modelId="{2A51D3A9-2232-4438-AF15-72E4E1FE8743}">
      <dsp:nvSpPr>
        <dsp:cNvPr id="0" name=""/>
        <dsp:cNvSpPr/>
      </dsp:nvSpPr>
      <dsp:spPr>
        <a:xfrm>
          <a:off x="165927" y="1717569"/>
          <a:ext cx="2194560" cy="111600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831281-5238-44E6-BCA2-6B1A6B691D95}">
      <dsp:nvSpPr>
        <dsp:cNvPr id="0" name=""/>
        <dsp:cNvSpPr/>
      </dsp:nvSpPr>
      <dsp:spPr>
        <a:xfrm>
          <a:off x="0" y="3063352"/>
          <a:ext cx="10972800" cy="1659274"/>
        </a:xfrm>
        <a:prstGeom prst="roundRect">
          <a:avLst>
            <a:gd name="adj" fmla="val 10000"/>
          </a:avLst>
        </a:prstGeom>
        <a:solidFill>
          <a:srgbClr val="F7836A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  </a:t>
          </a:r>
          <a:r>
            <a:rPr lang="en-US" altLang="zh-CN" sz="2400" b="1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Issues in send rate control</a:t>
          </a:r>
          <a:endParaRPr lang="zh-CN" sz="2400" kern="1200" dirty="0">
            <a:solidFill>
              <a:schemeClr val="tx1"/>
            </a:solidFill>
            <a:latin typeface="Verdana" panose="020B0604030504040204" pitchFamily="34" charset="0"/>
          </a:endParaRPr>
        </a:p>
        <a:p>
          <a:pPr marL="171450" lvl="1" indent="-171450" algn="just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x-none" sz="1800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CC: The fewer ACKs sent, the larger the bursts of packets released</a:t>
          </a:r>
          <a:endParaRPr lang="zh-CN" sz="1800" kern="1200" dirty="0">
            <a:solidFill>
              <a:schemeClr val="tx1"/>
            </a:solidFill>
            <a:latin typeface="Verdana" panose="020B0604030504040204" pitchFamily="34" charset="0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x-none" sz="1800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FC: Delay acknowledging packet receipts and  reporting rwnd, resulting in feedback lags and bandwidth under-utilization</a:t>
          </a:r>
          <a:endParaRPr lang="zh-CN" altLang="x-none" sz="1800" kern="1200" dirty="0" smtClean="0">
            <a:solidFill>
              <a:schemeClr val="tx1"/>
            </a:solidFill>
            <a:latin typeface="Verdana" panose="020B0604030504040204" pitchFamily="34" charset="0"/>
            <a:cs typeface="Times New Roman" pitchFamily="18" charset="0"/>
          </a:endParaRPr>
        </a:p>
      </dsp:txBody>
      <dsp:txXfrm>
        <a:off x="2360487" y="3063352"/>
        <a:ext cx="8612312" cy="1659274"/>
      </dsp:txXfrm>
    </dsp:sp>
    <dsp:sp modelId="{24BFEB80-F46F-4410-B291-10753EA6E2DD}">
      <dsp:nvSpPr>
        <dsp:cNvPr id="0" name=""/>
        <dsp:cNvSpPr/>
      </dsp:nvSpPr>
      <dsp:spPr>
        <a:xfrm>
          <a:off x="165927" y="3223565"/>
          <a:ext cx="2194560" cy="132741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11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A8A52-F1C0-4AA3-BE51-8D5FE75BAACD}" type="datetimeFigureOut">
              <a:rPr lang="zh-CN" altLang="en-US" smtClean="0"/>
              <a:t>20/7/22</a:t>
            </a:fld>
            <a:endParaRPr lang="zh-CN" altLang="en-US"/>
          </a:p>
        </p:txBody>
      </p:sp>
      <p:sp>
        <p:nvSpPr>
          <p:cNvPr id="1049120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9121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2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12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1C66E-145F-45C1-A05E-25E71E195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467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Hi, I am Tong Li from Huawei. Today I am going to introduce</a:t>
            </a:r>
            <a:r>
              <a:rPr lang="en-US" baseline="0" dirty="0" smtClean="0"/>
              <a:t> TACK: </a:t>
            </a:r>
            <a:endParaRPr lang="zh-CN" altLang="en-US" baseline="0" dirty="0" smtClean="0"/>
          </a:p>
          <a:p>
            <a:r>
              <a:rPr lang="en-US" baseline="0" dirty="0" smtClean="0"/>
              <a:t>Improving Wireless Transport Performance by Taming Acknowledgments.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54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result is that more number of ACKs are reduced in the case of a faster physical rate.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【】For example, TACK has the same frequency as TCP’s delayed ACK over 802.11b wireless links with a small RTT.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【】However, for the 802.11ac links, the frequency of TACK has dropped two orders of magnitude when RTT is 10 ms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【】and three orders of magnitude when RTT is 80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ms.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268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Ideally, links with faster physical rate enlarge goodput improvement. TACK approaches the transport upper bound with a minimized ACK frequency.</a:t>
            </a: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465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discussed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above,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applying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TACK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significant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“positive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effect”,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“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negative effect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avoid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TACK’s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“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negative effect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list several major issues to handle in terms of loss recovery, round-trip timing,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send rate control including congestion control and flow control.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detailed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studies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issues,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paper.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340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Since independently</a:t>
            </a:r>
            <a:r>
              <a:rPr lang="en-US" altLang="zh-CN" baseline="0" dirty="0" smtClean="0"/>
              <a:t> applying TACK probably falls short, </a:t>
            </a:r>
            <a:endParaRPr lang="zh-CN" alt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we propose a full TACK-based acknowledgement mechanism.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There </a:t>
            </a:r>
            <a:r>
              <a:rPr lang="en-US" altLang="zh-CN" dirty="0" smtClean="0"/>
              <a:t>are some notable features of this mechanism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which are important for reasoning about the differences from legacy TCP. </a:t>
            </a:r>
          </a:p>
          <a:p>
            <a:r>
              <a:rPr lang="en-US" altLang="zh-CN" dirty="0" smtClean="0"/>
              <a:t>First, apart from the ACK type of TACK, </a:t>
            </a:r>
            <a:endParaRPr lang="zh-CN" altLang="en-US" dirty="0" smtClean="0"/>
          </a:p>
          <a:p>
            <a:r>
              <a:rPr lang="en-US" altLang="zh-CN" dirty="0" smtClean="0"/>
              <a:t>we also introduce the ACK type of IACK </a:t>
            </a:r>
            <a:endParaRPr lang="zh-CN" altLang="en-US" dirty="0" smtClean="0"/>
          </a:p>
          <a:p>
            <a:r>
              <a:rPr lang="en-US" altLang="zh-CN" dirty="0" smtClean="0"/>
              <a:t>to assure timely feedback upon instant events. </a:t>
            </a:r>
            <a:endParaRPr lang="zh-CN" altLang="en-US" dirty="0" smtClean="0"/>
          </a:p>
          <a:p>
            <a:r>
              <a:rPr lang="en-US" altLang="zh-CN" dirty="0" smtClean="0"/>
              <a:t>IACK and TACK are complementary. </a:t>
            </a:r>
            <a:endParaRPr lang="zh-CN" altLang="en-US" dirty="0" smtClean="0"/>
          </a:p>
          <a:p>
            <a:r>
              <a:rPr lang="en-US" altLang="zh-CN" dirty="0" smtClean="0"/>
              <a:t>IACK assures timely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signaling </a:t>
            </a:r>
            <a:endParaRPr lang="zh-CN" altLang="en-US" dirty="0" smtClean="0"/>
          </a:p>
          <a:p>
            <a:r>
              <a:rPr lang="en-US" altLang="zh-CN" dirty="0" smtClean="0"/>
              <a:t>while TACK acts as the last resort mechanism in the case of ACK loss. </a:t>
            </a:r>
          </a:p>
          <a:p>
            <a:r>
              <a:rPr lang="en-US" altLang="zh-CN" dirty="0" smtClean="0"/>
              <a:t>Second, when the loss rate on the ACK path has reached a critical level, </a:t>
            </a:r>
            <a:endParaRPr lang="zh-CN" altLang="en-US" dirty="0" smtClean="0"/>
          </a:p>
          <a:p>
            <a:r>
              <a:rPr lang="en-US" altLang="zh-CN" dirty="0" smtClean="0"/>
              <a:t>TACK should carry more </a:t>
            </a:r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information </a:t>
            </a:r>
            <a:endParaRPr lang="zh-CN" altLang="en-US" sz="1200" b="0" kern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such as contiguous range of lost packets</a:t>
            </a:r>
            <a:r>
              <a:rPr lang="zh-CN" altLang="en-US" sz="1200" b="0" kern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or</a:t>
            </a:r>
            <a:r>
              <a:rPr lang="zh-CN" altLang="en-US" sz="1200" b="0" kern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received</a:t>
            </a:r>
            <a:r>
              <a:rPr lang="zh-CN" altLang="en-US" sz="1200" b="0" kern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packets.</a:t>
            </a:r>
          </a:p>
          <a:p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With</a:t>
            </a:r>
            <a:r>
              <a:rPr lang="en-US" altLang="zh-CN" sz="1200" b="0" kern="0" baseline="0" dirty="0" smtClean="0">
                <a:latin typeface="微软雅黑" pitchFamily="34" charset="-122"/>
                <a:ea typeface="微软雅黑" pitchFamily="34" charset="-122"/>
              </a:rPr>
              <a:t> more types of ACKs and more necessary information carried in ACKs</a:t>
            </a:r>
            <a:r>
              <a:rPr lang="en-US" altLang="zh-CN" sz="1200" b="0" kern="1200" baseline="0" dirty="0" smtClean="0">
                <a:latin typeface="+mn-lt"/>
                <a:ea typeface="+mn-ea"/>
              </a:rPr>
              <a:t>, </a:t>
            </a:r>
            <a:endParaRPr lang="zh-CN" altLang="en-US" sz="1200" b="0" kern="1200" baseline="0" dirty="0" smtClean="0">
              <a:latin typeface="+mn-lt"/>
              <a:ea typeface="+mn-ea"/>
            </a:endParaRPr>
          </a:p>
          <a:p>
            <a:r>
              <a:rPr lang="en-US" altLang="zh-CN" sz="1200" b="0" kern="1200" baseline="0" dirty="0" smtClean="0">
                <a:latin typeface="+mn-lt"/>
                <a:ea typeface="+mn-ea"/>
              </a:rPr>
              <a:t>the TACK-based acknowledgement mechanism </a:t>
            </a:r>
            <a:endParaRPr lang="zh-CN" altLang="en-US" sz="1200" b="0" kern="1200" baseline="0" dirty="0" smtClean="0">
              <a:latin typeface="+mn-lt"/>
              <a:ea typeface="+mn-ea"/>
            </a:endParaRPr>
          </a:p>
          <a:p>
            <a:r>
              <a:rPr lang="en-US" altLang="zh-CN" sz="1200" b="0" kern="1200" baseline="0" dirty="0" smtClean="0">
                <a:latin typeface="+mn-lt"/>
                <a:ea typeface="+mn-ea"/>
              </a:rPr>
              <a:t>therefore is able to send less number of ACKs </a:t>
            </a:r>
            <a:endParaRPr lang="zh-CN" altLang="en-US" sz="1200" b="0" kern="1200" baseline="0" dirty="0" smtClean="0">
              <a:latin typeface="+mn-lt"/>
              <a:ea typeface="+mn-ea"/>
            </a:endParaRPr>
          </a:p>
          <a:p>
            <a:r>
              <a:rPr lang="en-US" altLang="zh-CN" sz="1200" b="0" kern="1200" baseline="0" dirty="0" smtClean="0">
                <a:latin typeface="+mn-lt"/>
                <a:ea typeface="+mn-ea"/>
              </a:rPr>
              <a:t>but are exactly what are required by transport.</a:t>
            </a:r>
            <a:endParaRPr lang="en-US" altLang="zh-CN" sz="1200" b="0" kern="0" baseline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599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also propose the TACK-based protocol design, </a:t>
            </a:r>
            <a:endParaRPr lang="zh-CN" altLang="en-US" dirty="0" smtClean="0"/>
          </a:p>
          <a:p>
            <a:r>
              <a:rPr lang="en-US" altLang="zh-CN" dirty="0" smtClean="0"/>
              <a:t>in which the advancements in loss recovery, round-trip timing, and send rate control </a:t>
            </a:r>
            <a:endParaRPr lang="zh-CN" altLang="en-US" dirty="0" smtClean="0"/>
          </a:p>
          <a:p>
            <a:r>
              <a:rPr lang="en-US" altLang="zh-CN" dirty="0" smtClean="0"/>
              <a:t>are the most key reasons </a:t>
            </a:r>
            <a:endParaRPr lang="zh-CN" altLang="en-US" dirty="0" smtClean="0"/>
          </a:p>
          <a:p>
            <a:r>
              <a:rPr lang="en-US" altLang="zh-CN" dirty="0" smtClean="0"/>
              <a:t>that TCP’s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dependence on frequent ACKs has decreased.</a:t>
            </a:r>
            <a:r>
              <a:rPr lang="zh-CN" altLang="en-US" dirty="0" smtClean="0"/>
              <a:t> </a:t>
            </a:r>
          </a:p>
          <a:p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technical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details,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please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refer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paper.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149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CN" dirty="0" smtClean="0"/>
              <a:t>For evaluation, </a:t>
            </a:r>
            <a:endParaRPr lang="zh-CN" altLang="en-US" dirty="0" smtClean="0"/>
          </a:p>
          <a:p>
            <a:pPr lvl="0">
              <a:defRPr/>
            </a:pPr>
            <a:r>
              <a:rPr lang="en-US" altLang="zh-CN" dirty="0" smtClean="0"/>
              <a:t>we implement TCP-TACK, a TCP implementation </a:t>
            </a:r>
            <a:endParaRPr lang="zh-CN" altLang="en-US" dirty="0" smtClean="0"/>
          </a:p>
          <a:p>
            <a:pPr lvl="0">
              <a:defRPr/>
            </a:pPr>
            <a:r>
              <a:rPr lang="en-US" altLang="zh-CN" dirty="0" smtClean="0"/>
              <a:t>that applies TACK and deploys the advancements as specified above. </a:t>
            </a:r>
            <a:endParaRPr lang="zh-CN" altLang="en-US" dirty="0" smtClean="0"/>
          </a:p>
          <a:p>
            <a:pPr lvl="0">
              <a:defRPr/>
            </a:pPr>
            <a:r>
              <a:rPr lang="en-US" altLang="zh-CN" dirty="0" smtClean="0"/>
              <a:t>We</a:t>
            </a:r>
            <a:r>
              <a:rPr lang="en-US" altLang="zh-CN" baseline="0" dirty="0" smtClean="0"/>
              <a:t> co-design the receiver-based BBR as a TACK-based congestion controller. </a:t>
            </a:r>
            <a:endParaRPr lang="zh-CN" altLang="en-US" baseline="0" dirty="0" smtClean="0"/>
          </a:p>
          <a:p>
            <a:pPr lvl="0">
              <a:defRPr/>
            </a:pPr>
            <a:r>
              <a:rPr lang="en-US" altLang="zh-CN" baseline="0" dirty="0" smtClean="0"/>
              <a:t>We also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introduce a new BPF socket option to allow changing the TCP ACK frequency. </a:t>
            </a:r>
            <a:endParaRPr lang="zh-CN" altLang="en-US" baseline="0" dirty="0" smtClean="0"/>
          </a:p>
          <a:p>
            <a:pPr lvl="0">
              <a:defRPr/>
            </a:pP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Wireless tests are in a public room with</a:t>
            </a:r>
            <a:r>
              <a:rPr lang="en-US" altLang="zh-CN" sz="1600" kern="0" baseline="0" dirty="0" smtClean="0">
                <a:latin typeface="微软雅黑" pitchFamily="34" charset="-122"/>
                <a:ea typeface="微软雅黑" pitchFamily="34" charset="-122"/>
              </a:rPr>
              <a:t> some interferences.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034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Here is </a:t>
            </a:r>
            <a:r>
              <a:rPr lang="en-US" altLang="zh-CN" baseline="0" dirty="0" smtClean="0"/>
              <a:t>the result. </a:t>
            </a:r>
            <a:endParaRPr lang="zh-CN" altLang="en-US" baseline="0" dirty="0" smtClean="0"/>
          </a:p>
          <a:p>
            <a:r>
              <a:rPr lang="en-US" altLang="zh-CN" baseline="0" dirty="0" smtClean="0"/>
              <a:t>TCP-TACK achieves significant advantages over legacy TCP in WLAN scenarios </a:t>
            </a:r>
            <a:endParaRPr lang="zh-CN" altLang="en-US" baseline="0" dirty="0" smtClean="0"/>
          </a:p>
          <a:p>
            <a:r>
              <a:rPr lang="en-US" altLang="zh-CN" baseline="0" dirty="0" smtClean="0"/>
              <a:t>due to less contention between data packets and ACKs. </a:t>
            </a:r>
            <a:endParaRPr lang="zh-CN" altLang="en-US" baseline="0" dirty="0" smtClean="0"/>
          </a:p>
          <a:p>
            <a:r>
              <a:rPr lang="en-US" altLang="zh-CN" baseline="0" dirty="0" smtClean="0"/>
              <a:t>Specifically, TCP-TACK reduces over 90% of ACKs </a:t>
            </a:r>
            <a:endParaRPr lang="zh-CN" altLang="en-US" baseline="0" dirty="0" smtClean="0"/>
          </a:p>
          <a:p>
            <a:r>
              <a:rPr lang="en-US" altLang="zh-CN" baseline="0" dirty="0" smtClean="0"/>
              <a:t>and also obtains an improvement of 28% on goodput.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160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further find it performs equally well as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high-speed TCP variants in wide area network scenarios,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attributed to the advancements of the TACK-based protocol design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loss recovery, round-trip timing, and send rate control.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serves as a strong validation of TACK.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691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en-US" altLang="x-none" sz="1200" dirty="0" smtClean="0"/>
              <a:t>To conclude, </a:t>
            </a:r>
            <a:endParaRPr lang="zh-CN" altLang="en-US" sz="1200" dirty="0" smtClean="0"/>
          </a:p>
          <a:p>
            <a:pPr algn="just">
              <a:spcBef>
                <a:spcPts val="600"/>
              </a:spcBef>
            </a:pPr>
            <a:r>
              <a:rPr lang="en-US" altLang="x-none" sz="1200" dirty="0" smtClean="0"/>
              <a:t>this paper aims</a:t>
            </a:r>
            <a:r>
              <a:rPr lang="en-US" altLang="x-none" sz="1200" baseline="0" dirty="0" smtClean="0"/>
              <a:t> to improve the </a:t>
            </a:r>
            <a:r>
              <a:rPr lang="en-US" altLang="x-none" sz="1200" dirty="0" smtClean="0"/>
              <a:t>WLAN transport on the transport layer </a:t>
            </a:r>
            <a:endParaRPr lang="zh-CN" altLang="en-US" sz="1200" dirty="0" smtClean="0"/>
          </a:p>
          <a:p>
            <a:pPr algn="just">
              <a:spcBef>
                <a:spcPts val="600"/>
              </a:spcBef>
            </a:pPr>
            <a:r>
              <a:rPr lang="en-US" altLang="x-none" sz="1200" dirty="0" smtClean="0"/>
              <a:t>by reducing the ACK frequency required. </a:t>
            </a:r>
          </a:p>
          <a:p>
            <a:pPr algn="just">
              <a:spcBef>
                <a:spcPts val="600"/>
              </a:spcBef>
            </a:pPr>
            <a:r>
              <a:rPr lang="en-US" altLang="zh-CN" sz="1200" dirty="0" smtClean="0"/>
              <a:t>【】</a:t>
            </a:r>
            <a:r>
              <a:rPr lang="en-US" altLang="x-none" sz="1200" dirty="0" smtClean="0"/>
              <a:t>We find that, ideally, </a:t>
            </a:r>
            <a:endParaRPr lang="zh-CN" altLang="en-US" sz="1200" dirty="0" smtClean="0"/>
          </a:p>
          <a:p>
            <a:pPr algn="just">
              <a:spcBef>
                <a:spcPts val="600"/>
              </a:spcBef>
            </a:pPr>
            <a:r>
              <a:rPr lang="en-US" altLang="x-none" sz="1200" dirty="0" smtClean="0"/>
              <a:t>TACK improves goodput due to significantly reducing ACK frequency. </a:t>
            </a:r>
          </a:p>
          <a:p>
            <a:pPr algn="just">
              <a:spcBef>
                <a:spcPts val="600"/>
              </a:spcBef>
            </a:pPr>
            <a:r>
              <a:rPr lang="en-US" altLang="zh-CN" sz="1200" dirty="0" smtClean="0"/>
              <a:t>【】</a:t>
            </a:r>
            <a:r>
              <a:rPr lang="en-US" altLang="x-none" sz="1200" dirty="0" smtClean="0"/>
              <a:t>However, independently</a:t>
            </a:r>
            <a:r>
              <a:rPr lang="en-US" altLang="x-none" sz="1200" baseline="0" dirty="0" smtClean="0"/>
              <a:t> </a:t>
            </a:r>
            <a:r>
              <a:rPr lang="en-US" altLang="x-none" sz="1200" dirty="0" smtClean="0"/>
              <a:t>applying TACK hurts TCP performance. </a:t>
            </a:r>
          </a:p>
          <a:p>
            <a:pPr algn="just">
              <a:spcBef>
                <a:spcPts val="600"/>
              </a:spcBef>
            </a:pPr>
            <a:r>
              <a:rPr lang="en-US" altLang="zh-CN" sz="1200" dirty="0" smtClean="0"/>
              <a:t>【】</a:t>
            </a:r>
            <a:r>
              <a:rPr lang="en-US" altLang="x-none" sz="1200" dirty="0" smtClean="0"/>
              <a:t>Thus we design the advanced TACK-based protocol </a:t>
            </a:r>
            <a:endParaRPr lang="zh-CN" altLang="en-US" sz="1200" dirty="0" smtClean="0"/>
          </a:p>
          <a:p>
            <a:pPr algn="just">
              <a:spcBef>
                <a:spcPts val="600"/>
              </a:spcBef>
            </a:pPr>
            <a:r>
              <a:rPr lang="en-US" altLang="x-none" sz="1200" dirty="0" smtClean="0"/>
              <a:t>and demonstrate that it is a good replacement of legacy TCP </a:t>
            </a:r>
            <a:endParaRPr lang="zh-CN" altLang="en-US" sz="1200" dirty="0" smtClean="0"/>
          </a:p>
          <a:p>
            <a:pPr algn="just">
              <a:spcBef>
                <a:spcPts val="600"/>
              </a:spcBef>
            </a:pPr>
            <a:r>
              <a:rPr lang="en-US" altLang="x-none" sz="1200" dirty="0" smtClean="0"/>
              <a:t>to compensate for scenarios </a:t>
            </a:r>
            <a:endParaRPr lang="zh-CN" altLang="en-US" sz="1200" dirty="0" smtClean="0"/>
          </a:p>
          <a:p>
            <a:pPr algn="just">
              <a:spcBef>
                <a:spcPts val="600"/>
              </a:spcBef>
            </a:pPr>
            <a:r>
              <a:rPr lang="en-US" altLang="x-none" sz="1200" dirty="0" smtClean="0"/>
              <a:t>where the acknowledgement overhead is non-negligible.</a:t>
            </a:r>
            <a:endParaRPr lang="en-US" altLang="zh-CN" dirty="0"/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985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That’s all for my report, thank</a:t>
            </a:r>
            <a:r>
              <a:rPr lang="en-US" baseline="0" dirty="0" smtClean="0"/>
              <a:t> you for your </a:t>
            </a:r>
            <a:r>
              <a:rPr lang="en-US" altLang="zh-CN" baseline="0" dirty="0" smtClean="0"/>
              <a:t>watching!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70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High-throughput transport over WLAN becomes a demanding requirement </a:t>
            </a:r>
            <a:endParaRPr lang="zh-CN" altLang="en-US" baseline="0" dirty="0" smtClean="0"/>
          </a:p>
          <a:p>
            <a:r>
              <a:rPr lang="en-US" altLang="zh-CN" baseline="0" dirty="0" smtClean="0"/>
              <a:t>with the emergence of applications such as </a:t>
            </a:r>
            <a:r>
              <a:rPr lang="en-US" altLang="zh-CN" sz="1200" kern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UHD</a:t>
            </a:r>
            <a:r>
              <a:rPr lang="en-US" altLang="zh-CN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baseline="0" dirty="0" smtClean="0"/>
              <a:t>wireless projection, </a:t>
            </a:r>
            <a:endParaRPr lang="zh-CN" altLang="en-US" baseline="0" dirty="0" smtClean="0"/>
          </a:p>
          <a:p>
            <a:r>
              <a:rPr lang="en-US" altLang="zh-CN" baseline="0" dirty="0" smtClean="0"/>
              <a:t>VR/AR-based interactive gaming,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on.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Particularly, the average throughput requirement is 100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megabits per second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an 8K video,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whose peak throughput requirement might reach 200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megabits per second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UHD VR-based application, the throughput even reach 500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megabits per second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reported that the average WLAN connection speed in 20,18 was 30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megabits per second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will be more than triple by 20,23.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Which, however, is still far from satisfactory for UHD-video-based applications.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722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Most modern WLANs are based on the IEEE 802.11 standards.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It is well-studied that medium access overhead in WLAN can significantly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reduce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TCP throughput,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this is because</a:t>
            </a:r>
            <a:r>
              <a:rPr lang="en-US" altLang="zh-CN" baseline="0" dirty="0" smtClean="0"/>
              <a:t> TCP ACKs cause internal interference on the transport layer.</a:t>
            </a:r>
            <a:endParaRPr lang="zh-CN" altLang="en-US" dirty="0"/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682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frames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operated in the MAC layer, </a:t>
            </a:r>
            <a:endParaRPr lang="zh-CN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time period including the i</a:t>
            </a:r>
            <a:r>
              <a:rPr lang="en-US" altLang="zh-CN" sz="1200" dirty="0" smtClean="0"/>
              <a:t>nter-frame space</a:t>
            </a:r>
            <a:r>
              <a:rPr lang="en-US" altLang="zh-CN" sz="1200" baseline="0" dirty="0" smtClean="0"/>
              <a:t> and a random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back-off period is the extra overhead 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 completion of the last frame and starting of the next frame.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【】</a:t>
            </a:r>
            <a:r>
              <a:rPr lang="en-US" altLang="zh-CN" dirty="0" smtClean="0"/>
              <a:t>Since</a:t>
            </a:r>
            <a:r>
              <a:rPr lang="en-US" altLang="zh-CN" baseline="0" dirty="0" smtClean="0"/>
              <a:t> the e</a:t>
            </a:r>
            <a:r>
              <a:rPr lang="en-US" altLang="zh-CN" dirty="0" smtClean="0"/>
              <a:t>xtra overhead for sending each packet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 independent with packet size,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ACKs cause almost similar medium access overhead despite the much smaller size.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As</a:t>
            </a:r>
            <a:r>
              <a:rPr lang="en-US" altLang="zh-CN" baseline="0" dirty="0" smtClean="0"/>
              <a:t> a result, the internal interference between data packets and ACKs is non-negligible.</a:t>
            </a:r>
            <a:endParaRPr lang="zh-CN" altLang="en-US" dirty="0"/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365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Basically, TCP sends an ACK for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every one or two packets which is frequent.</a:t>
            </a:r>
            <a:r>
              <a:rPr lang="en-US" altLang="zh-CN" baseline="0" dirty="0" smtClean="0"/>
              <a:t> </a:t>
            </a:r>
            <a:endParaRPr lang="zh-CN" alt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aseline="0" dirty="0" smtClean="0"/>
              <a:t>As shown in the left figure,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aseline="0" dirty="0" smtClean="0"/>
              <a:t>【】the throughput on the ACK path is relatively low, however, as shown in the right figure,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aseline="0" dirty="0" smtClean="0"/>
              <a:t>【】the throughput on the data path decreases significantly with the increase of ACK frequency.  </a:t>
            </a:r>
            <a:endParaRPr lang="zh-CN" altLang="en-US" dirty="0"/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454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In wireless scenarios, </a:t>
            </a:r>
            <a:endParaRPr lang="zh-CN" altLang="en-US" sz="1200" b="0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reducing ACK frequency has a “positive effect” on the transport performance </a:t>
            </a:r>
            <a:endParaRPr lang="zh-CN" altLang="en-US" sz="1200" b="0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due to the reduced contentions.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Unfortunately, simply reducing ACK frequency hurts TCP performance,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is called negative effect.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negative effect is because that TCP’s transport control depends on frequent ACKs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transport is disturbed when ACK frequency is excessively reduced. </a:t>
            </a: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73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In</a:t>
            </a:r>
            <a:r>
              <a:rPr lang="en-US" altLang="zh-CN" baseline="0" dirty="0" smtClean="0"/>
              <a:t> this case</a:t>
            </a:r>
            <a:r>
              <a:rPr lang="en-US" altLang="zh-CN" dirty="0" smtClean="0"/>
              <a:t>, let’s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tame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acknowledgements.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This paper aims to seek the optimized ACK frequency that is exactly required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and a corresponding acknowledgement mechanism that avoids the “negative effect”.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831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propose TACK, a new acknowledgement whose frequency is decided by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bdp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bandwidth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delay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【】Qualitatively, TACK applies periodic ACK when bdp is large,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【】and falls back to byte-counting ACK when bdp is small.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185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First,</a:t>
            </a: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to better estimate TACK’s “positive effect”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various wireless links</a:t>
            </a: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, </a:t>
            </a:r>
            <a:endParaRPr lang="zh-CN" altLang="en-US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we build a UDP-based tool to assure that there is no “negative effect”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sender keeps sending large UDP packets,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receiver has implemented various ACK thinning technologies including TACK.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trigger condition is met,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receiver sends one small UDP packet as an ACK. </a:t>
            </a: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16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7537" y="2116397"/>
            <a:ext cx="7488767" cy="70433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1"/>
          </p:nvPr>
        </p:nvSpPr>
        <p:spPr>
          <a:xfrm>
            <a:off x="1007533" y="3068640"/>
            <a:ext cx="8534400" cy="55398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548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HotNets 2012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1307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8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29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1049030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34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6" name="竖排标题 1"/>
          <p:cNvSpPr>
            <a:spLocks noGrp="1"/>
          </p:cNvSpPr>
          <p:nvPr>
            <p:ph type="title" orient="vert"/>
          </p:nvPr>
        </p:nvSpPr>
        <p:spPr>
          <a:xfrm>
            <a:off x="8862484" y="163514"/>
            <a:ext cx="2766483" cy="59324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2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3033" y="163514"/>
            <a:ext cx="8096251" cy="59324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1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4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15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96" name="内容占位符 2"/>
          <p:cNvSpPr>
            <a:spLocks noGrp="1"/>
          </p:cNvSpPr>
          <p:nvPr>
            <p:ph sz="half" idx="1"/>
          </p:nvPr>
        </p:nvSpPr>
        <p:spPr>
          <a:xfrm>
            <a:off x="563034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97" name="内容占位符 3"/>
          <p:cNvSpPr>
            <a:spLocks noGrp="1"/>
          </p:cNvSpPr>
          <p:nvPr>
            <p:ph sz="half" idx="2"/>
          </p:nvPr>
        </p:nvSpPr>
        <p:spPr>
          <a:xfrm>
            <a:off x="6197601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0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10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0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10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8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99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00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9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10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1049111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08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6" name="竖排标题 1"/>
          <p:cNvSpPr>
            <a:spLocks noGrp="1"/>
          </p:cNvSpPr>
          <p:nvPr>
            <p:ph type="title" orient="vert"/>
          </p:nvPr>
        </p:nvSpPr>
        <p:spPr>
          <a:xfrm>
            <a:off x="8862484" y="163514"/>
            <a:ext cx="2766483" cy="59324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1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3033" y="163514"/>
            <a:ext cx="8096251" cy="59324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6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87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08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 smtClean="0"/>
              <a:t>HotNets 2012</a:t>
            </a:r>
            <a:endParaRPr lang="zh-CN" altLang="en-US"/>
          </a:p>
        </p:txBody>
      </p:sp>
      <p:sp>
        <p:nvSpPr>
          <p:cNvPr id="104908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9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87233F4D-2CAA-491E-B4DF-E780616905A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8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8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 smtClean="0"/>
              <a:t>HotNets 2012</a:t>
            </a:r>
            <a:endParaRPr lang="zh-CN" altLang="en-US"/>
          </a:p>
        </p:txBody>
      </p:sp>
      <p:sp>
        <p:nvSpPr>
          <p:cNvPr id="104898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898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416A353C-9417-4EC2-BDEB-456A05260DD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9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70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7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 smtClean="0"/>
              <a:t>HotNets 2012</a:t>
            </a:r>
            <a:endParaRPr lang="zh-CN" altLang="en-US"/>
          </a:p>
        </p:txBody>
      </p:sp>
      <p:sp>
        <p:nvSpPr>
          <p:cNvPr id="104907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7B8A47D2-E204-493A-9B8E-B405080D65F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64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65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6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 smtClean="0"/>
              <a:t>HotNets 2012</a:t>
            </a:r>
            <a:endParaRPr lang="zh-CN" altLang="en-US"/>
          </a:p>
        </p:txBody>
      </p:sp>
      <p:sp>
        <p:nvSpPr>
          <p:cNvPr id="104906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6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D0110B7E-15A7-46AE-963A-6A6D4DE407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79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80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81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82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 smtClean="0"/>
              <a:t>HotNets 2012</a:t>
            </a:r>
            <a:endParaRPr lang="zh-CN" altLang="en-US"/>
          </a:p>
        </p:txBody>
      </p:sp>
      <p:sp>
        <p:nvSpPr>
          <p:cNvPr id="10490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D6CBB88B-8711-4836-ADA9-002DDBFA6FF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7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 smtClean="0"/>
              <a:t>HotNets 2012</a:t>
            </a:r>
            <a:endParaRPr lang="zh-CN" altLang="en-US"/>
          </a:p>
        </p:txBody>
      </p:sp>
      <p:sp>
        <p:nvSpPr>
          <p:cNvPr id="104907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7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1F778F2C-0CC7-4B27-8033-CA2DE818D7B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标题 1"/>
          <p:cNvSpPr>
            <a:spLocks noGrp="1"/>
          </p:cNvSpPr>
          <p:nvPr>
            <p:ph type="title"/>
          </p:nvPr>
        </p:nvSpPr>
        <p:spPr>
          <a:xfrm>
            <a:off x="563034" y="163513"/>
            <a:ext cx="11065933" cy="831850"/>
          </a:xfrm>
        </p:spPr>
        <p:txBody>
          <a:bodyPr/>
          <a:lstStyle>
            <a:lvl1pPr>
              <a:defRPr sz="360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581" name="内容占位符 2"/>
          <p:cNvSpPr>
            <a:spLocks noGrp="1"/>
          </p:cNvSpPr>
          <p:nvPr>
            <p:ph idx="1"/>
          </p:nvPr>
        </p:nvSpPr>
        <p:spPr>
          <a:xfrm>
            <a:off x="563034" y="1506538"/>
            <a:ext cx="11065933" cy="458946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 smtClean="0"/>
              <a:t>HotNets 2012</a:t>
            </a:r>
            <a:endParaRPr lang="zh-CN" altLang="en-US"/>
          </a:p>
        </p:txBody>
      </p:sp>
      <p:sp>
        <p:nvSpPr>
          <p:cNvPr id="104905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C5BCEB90-0E69-4FF7-993F-1B544490ECA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5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5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5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 smtClean="0"/>
              <a:t>HotNets 2012</a:t>
            </a:r>
            <a:endParaRPr lang="zh-CN" altLang="en-US"/>
          </a:p>
        </p:txBody>
      </p:sp>
      <p:sp>
        <p:nvSpPr>
          <p:cNvPr id="104905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5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12DBEF3E-F340-4853-B294-FF418F4A3C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8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39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1049040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4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 smtClean="0"/>
              <a:t>HotNets 2012</a:t>
            </a:r>
            <a:endParaRPr lang="zh-CN" altLang="en-US"/>
          </a:p>
        </p:txBody>
      </p:sp>
      <p:sp>
        <p:nvSpPr>
          <p:cNvPr id="104904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4E704CCD-114B-4870-B317-CDDED4377C4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59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6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 smtClean="0"/>
              <a:t>HotNets 2012</a:t>
            </a:r>
            <a:endParaRPr lang="zh-CN" altLang="en-US"/>
          </a:p>
        </p:txBody>
      </p:sp>
      <p:sp>
        <p:nvSpPr>
          <p:cNvPr id="104906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6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1A6D2400-1677-4AB5-9FDD-D947CDEECAA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4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4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4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 smtClean="0"/>
              <a:t>HotNets 2012</a:t>
            </a:r>
            <a:endParaRPr lang="zh-CN" altLang="en-US"/>
          </a:p>
        </p:txBody>
      </p:sp>
      <p:sp>
        <p:nvSpPr>
          <p:cNvPr id="104904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4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93D3DD91-15A4-489C-AD7C-B7CACF95DDD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1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3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14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03" name="内容占位符 2"/>
          <p:cNvSpPr>
            <a:spLocks noGrp="1"/>
          </p:cNvSpPr>
          <p:nvPr>
            <p:ph sz="half" idx="1"/>
          </p:nvPr>
        </p:nvSpPr>
        <p:spPr>
          <a:xfrm>
            <a:off x="563034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04" name="内容占位符 3"/>
          <p:cNvSpPr>
            <a:spLocks noGrp="1"/>
          </p:cNvSpPr>
          <p:nvPr>
            <p:ph sz="half" idx="2"/>
          </p:nvPr>
        </p:nvSpPr>
        <p:spPr>
          <a:xfrm>
            <a:off x="6197601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1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32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07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08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0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10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7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98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99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5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16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1049017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01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8" name="竖排标题 1"/>
          <p:cNvSpPr>
            <a:spLocks noGrp="1"/>
          </p:cNvSpPr>
          <p:nvPr>
            <p:ph type="title" orient="vert"/>
          </p:nvPr>
        </p:nvSpPr>
        <p:spPr>
          <a:xfrm>
            <a:off x="8862484" y="163514"/>
            <a:ext cx="2766483" cy="59324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19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3033" y="163514"/>
            <a:ext cx="8096251" cy="59324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46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1219200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9030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HotNets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61772" y="1430708"/>
            <a:ext cx="11480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631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HotNets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62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592" name="内容占位符 2"/>
          <p:cNvSpPr>
            <a:spLocks noGrp="1"/>
          </p:cNvSpPr>
          <p:nvPr>
            <p:ph sz="half" idx="1"/>
          </p:nvPr>
        </p:nvSpPr>
        <p:spPr>
          <a:xfrm>
            <a:off x="563034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3" name="内容占位符 3"/>
          <p:cNvSpPr>
            <a:spLocks noGrp="1"/>
          </p:cNvSpPr>
          <p:nvPr>
            <p:ph sz="half" idx="2"/>
          </p:nvPr>
        </p:nvSpPr>
        <p:spPr>
          <a:xfrm>
            <a:off x="6197601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HotNets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18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HotNets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85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HotNets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61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HotNets 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81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HotNets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21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HotNets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22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HotNets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38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HotNets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35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0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21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22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23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24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5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36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37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3" Type="http://schemas.openxmlformats.org/officeDocument/2006/relationships/image" Target="../media/image3.pn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77"/>
          <p:cNvGrpSpPr>
            <a:grpSpLocks/>
          </p:cNvGrpSpPr>
          <p:nvPr/>
        </p:nvGrpSpPr>
        <p:grpSpPr bwMode="auto">
          <a:xfrm>
            <a:off x="12433301" y="3503296"/>
            <a:ext cx="1225551" cy="3225164"/>
            <a:chOff x="5839" y="2251"/>
            <a:chExt cx="579" cy="2031"/>
          </a:xfrm>
        </p:grpSpPr>
        <p:sp>
          <p:nvSpPr>
            <p:cNvPr id="1038" name="Rectangle 78"/>
            <p:cNvSpPr>
              <a:spLocks noChangeArrowheads="1"/>
            </p:cNvSpPr>
            <p:nvPr userDrawn="1"/>
          </p:nvSpPr>
          <p:spPr bwMode="auto">
            <a:xfrm>
              <a:off x="5839" y="3128"/>
              <a:ext cx="579" cy="26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12" rIns="91425" bIns="45712" anchor="ctr">
              <a:spAutoFit/>
            </a:bodyPr>
            <a:lstStyle/>
            <a:p>
              <a:pPr eaLnBrk="1" hangingPunct="1">
                <a:defRPr/>
              </a:pPr>
              <a:endParaRPr lang="zh-CN" altLang="en-US" sz="2160"/>
            </a:p>
          </p:txBody>
        </p:sp>
        <p:grpSp>
          <p:nvGrpSpPr>
            <p:cNvPr id="2063" name="Group 79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1100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101" name="Rectangle 81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102" name="Rectangle 82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103" name="Rectangle 83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4" name="Group 84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1096" name="Rectangle 85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7" name="Rectangle 86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8" name="Rectangle 87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9" name="Rectangle 88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5" name="Group 89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1092" name="Rectangle 90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3" name="Rectangle 91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4" name="Rectangle 92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5" name="Rectangle 93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6" name="Group 94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1088" name="Rectangle 95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9" name="Rectangle 96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0" name="Rectangle 97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1" name="Rectangle 98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7" name="Group 99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1084" name="Rectangle 100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5" name="Rectangle 101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6" name="Rectangle 102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7" name="Rectangle 103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8" name="Group 104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1080" name="Rectangle 105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1" name="Rectangle 106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2" name="Rectangle 107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3" name="Rectangle 108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9" name="Group 109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1076" name="Rectangle 110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7" name="Rectangle 111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8" name="Rectangle 112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9" name="Rectangle 113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0" name="Group 114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1072" name="Rectangle 115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3" name="Rectangle 116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4" name="Rectangle 117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5" name="Rectangle 118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1" name="Group 119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1068" name="Rectangle 120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9" name="Rectangle 121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0" name="Rectangle 122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1" name="Rectangle 123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2" name="Group 124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1064" name="Rectangle 125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5" name="Rectangle 126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6" name="Rectangle 127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7" name="Rectangle 128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3" name="Group 129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1060" name="Rectangle 130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1" name="Rectangle 131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2" name="Rectangle 132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3" name="Rectangle 133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4" name="Group 134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1056" name="Rectangle 135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2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7" name="Rectangle 136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2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8" name="Rectangle 137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9" name="Rectangle 138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5" name="Group 139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1052" name="Rectangle 140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3" name="Rectangle 141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4" name="Rectangle 142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5" name="Rectangle 143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</p:grpSp>
      <p:sp>
        <p:nvSpPr>
          <p:cNvPr id="1027" name="Rectangle 144"/>
          <p:cNvSpPr>
            <a:spLocks noChangeArrowheads="1"/>
          </p:cNvSpPr>
          <p:nvPr/>
        </p:nvSpPr>
        <p:spPr bwMode="auto">
          <a:xfrm>
            <a:off x="12335936" y="1333500"/>
            <a:ext cx="1589617" cy="18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136" tIns="48070" rIns="96136" bIns="4807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配色参考方案：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建议同一页面内不超过四种颜色，以下是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13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组配色方案，同一页面内只选择一组使用。（仅供参考）</a:t>
            </a:r>
          </a:p>
        </p:txBody>
      </p:sp>
      <p:sp>
        <p:nvSpPr>
          <p:cNvPr id="1028" name="Rectangle 145"/>
          <p:cNvSpPr>
            <a:spLocks noChangeArrowheads="1"/>
          </p:cNvSpPr>
          <p:nvPr/>
        </p:nvSpPr>
        <p:spPr bwMode="auto">
          <a:xfrm>
            <a:off x="12335934" y="1"/>
            <a:ext cx="1494367" cy="82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136" tIns="48070" rIns="96136" bIns="4807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客户或者合作伙伴的标志放在右上角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.</a:t>
            </a: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</p:txBody>
      </p:sp>
      <p:pic>
        <p:nvPicPr>
          <p:cNvPr id="2053" name="Picture 146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73456"/>
            <a:ext cx="12192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3" name="Text Box 7"/>
          <p:cNvSpPr txBox="1">
            <a:spLocks noChangeArrowheads="1"/>
          </p:cNvSpPr>
          <p:nvPr/>
        </p:nvSpPr>
        <p:spPr bwMode="auto">
          <a:xfrm>
            <a:off x="9639301" y="4011931"/>
            <a:ext cx="1507560" cy="29544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09712" tIns="54856" rIns="109712" bIns="5485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200" dirty="0" smtClean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07535" y="2115762"/>
            <a:ext cx="7488767" cy="70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793" rIns="91427" bIns="46793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5" y="3068958"/>
            <a:ext cx="7105651" cy="553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3" rIns="91427" bIns="45713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-2603498" y="691517"/>
            <a:ext cx="2459567" cy="662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136" tIns="48070" rIns="96136" bIns="48070">
            <a:spAutoFit/>
          </a:bodyPr>
          <a:lstStyle/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英文标题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:32-35pt  </a:t>
            </a: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颜色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 R153 G0 B0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内部使用字体 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en-US" altLang="zh-CN" sz="1320" dirty="0" err="1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FrutigerNext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 LT Medium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外部使用字体 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 Arial</a:t>
            </a:r>
          </a:p>
          <a:p>
            <a:pPr algn="r" eaLnBrk="1" hangingPunct="1">
              <a:lnSpc>
                <a:spcPct val="75000"/>
              </a:lnSpc>
              <a:spcBef>
                <a:spcPct val="20000"/>
              </a:spcBef>
              <a:defRPr/>
            </a:pPr>
            <a:endParaRPr lang="en-US" altLang="zh-CN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中文标题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:30-32pt  </a:t>
            </a: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颜色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 R153 G0 B0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字体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黑体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英文正文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:20-22pt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子目录 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(2-5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级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) :18pt  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颜色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黑色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内部使用字体 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en-US" altLang="zh-CN" sz="1320" dirty="0" err="1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FrutigerNext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 LT Regular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外部使用字体 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 Arial</a:t>
            </a:r>
          </a:p>
          <a:p>
            <a:pPr algn="r" eaLnBrk="1" hangingPunct="1">
              <a:lnSpc>
                <a:spcPct val="75000"/>
              </a:lnSpc>
              <a:spcBef>
                <a:spcPct val="20000"/>
              </a:spcBef>
              <a:defRPr/>
            </a:pPr>
            <a:endParaRPr lang="en-US" altLang="zh-CN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中文正文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:18-20pt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子目录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(2-5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级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):18pt </a:t>
            </a: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颜色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黑色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字体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细黑体 </a:t>
            </a:r>
            <a:endParaRPr lang="zh-CN" altLang="en-US" sz="1320" dirty="0">
              <a:solidFill>
                <a:srgbClr val="00000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1034" name="Rectangle 13"/>
          <p:cNvSpPr>
            <a:spLocks noChangeArrowheads="1"/>
          </p:cNvSpPr>
          <p:nvPr/>
        </p:nvSpPr>
        <p:spPr bwMode="auto">
          <a:xfrm>
            <a:off x="9647769" y="476250"/>
            <a:ext cx="1953684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40938">
              <a:defRPr/>
            </a:pPr>
            <a:r>
              <a:rPr lang="en-US" altLang="zh-CN" sz="1680" b="1" dirty="0">
                <a:solidFill>
                  <a:srgbClr val="666666"/>
                </a:solidFill>
                <a:latin typeface="FrutigerNext LT Bold" pitchFamily="34" charset="0"/>
                <a:ea typeface="MS PGothic" pitchFamily="34" charset="-128"/>
              </a:rPr>
              <a:t>Security Level: </a:t>
            </a:r>
          </a:p>
        </p:txBody>
      </p:sp>
      <p:sp>
        <p:nvSpPr>
          <p:cNvPr id="310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007535" y="480060"/>
            <a:ext cx="2844800" cy="2585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68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HotNets 2012</a:t>
            </a:r>
            <a:endParaRPr lang="en-US" altLang="zh-CN"/>
          </a:p>
        </p:txBody>
      </p:sp>
      <p:pic>
        <p:nvPicPr>
          <p:cNvPr id="2060" name="Picture 6" descr="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25619" y="5684522"/>
            <a:ext cx="941916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1007533" y="6219827"/>
            <a:ext cx="3549225" cy="25853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109712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80" dirty="0" smtClean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</p:spTree>
    <p:extLst>
      <p:ext uri="{BB962C8B-B14F-4D97-AF65-F5344CB8AC3E}">
        <p14:creationId xmlns:p14="http://schemas.microsoft.com/office/powerpoint/2010/main" val="270640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3840" b="1" dirty="0">
          <a:solidFill>
            <a:schemeClr val="bg1"/>
          </a:solidFill>
          <a:latin typeface="+mj-lt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4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4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4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4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5pPr>
      <a:lvl6pPr marL="548563" algn="l" rtl="0" eaLnBrk="1" fontAlgn="base" hangingPunct="1">
        <a:spcBef>
          <a:spcPct val="0"/>
        </a:spcBef>
        <a:spcAft>
          <a:spcPct val="0"/>
        </a:spcAft>
        <a:defRPr sz="384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1097126" algn="l" rtl="0" eaLnBrk="1" fontAlgn="base" hangingPunct="1">
        <a:spcBef>
          <a:spcPct val="0"/>
        </a:spcBef>
        <a:spcAft>
          <a:spcPct val="0"/>
        </a:spcAft>
        <a:defRPr sz="384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645690" algn="l" rtl="0" eaLnBrk="1" fontAlgn="base" hangingPunct="1">
        <a:spcBef>
          <a:spcPct val="0"/>
        </a:spcBef>
        <a:spcAft>
          <a:spcPct val="0"/>
        </a:spcAft>
        <a:defRPr sz="384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2194252" algn="l" rtl="0" eaLnBrk="1" fontAlgn="base" hangingPunct="1">
        <a:spcBef>
          <a:spcPct val="0"/>
        </a:spcBef>
        <a:spcAft>
          <a:spcPct val="0"/>
        </a:spcAft>
        <a:defRPr sz="384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11422" indent="-411422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defRPr sz="2880" b="1">
          <a:solidFill>
            <a:schemeClr val="bg1"/>
          </a:solidFill>
          <a:latin typeface="+mn-lt"/>
          <a:ea typeface="黑体" pitchFamily="49" charset="-122"/>
          <a:cs typeface="+mn-cs"/>
        </a:defRPr>
      </a:lvl1pPr>
      <a:lvl2pPr marL="891414" indent="-34285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371408" indent="-274282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919970" indent="-274282" algn="l" rtl="0" eaLnBrk="0" fontAlgn="base" hangingPunct="0">
        <a:spcBef>
          <a:spcPct val="20000"/>
        </a:spcBef>
        <a:spcAft>
          <a:spcPct val="0"/>
        </a:spcAft>
        <a:buChar char="–"/>
        <a:defRPr sz="1920">
          <a:solidFill>
            <a:schemeClr val="tx1"/>
          </a:solidFill>
          <a:latin typeface="+mn-lt"/>
          <a:ea typeface="+mn-ea"/>
          <a:cs typeface="+mn-cs"/>
        </a:defRPr>
      </a:lvl4pPr>
      <a:lvl5pPr marL="2468533" indent="-2742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~"/>
        <a:defRPr sz="1920">
          <a:solidFill>
            <a:schemeClr val="tx1"/>
          </a:solidFill>
          <a:latin typeface="+mn-lt"/>
          <a:ea typeface="+mn-ea"/>
          <a:cs typeface="+mn-cs"/>
        </a:defRPr>
      </a:lvl5pPr>
      <a:lvl6pPr marL="3017096" indent="-27428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920">
          <a:solidFill>
            <a:schemeClr val="tx1"/>
          </a:solidFill>
          <a:latin typeface="+mn-lt"/>
          <a:ea typeface="+mn-ea"/>
          <a:cs typeface="+mn-cs"/>
        </a:defRPr>
      </a:lvl6pPr>
      <a:lvl7pPr marL="3565660" indent="-27428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920">
          <a:solidFill>
            <a:schemeClr val="tx1"/>
          </a:solidFill>
          <a:latin typeface="+mn-lt"/>
          <a:ea typeface="+mn-ea"/>
          <a:cs typeface="+mn-cs"/>
        </a:defRPr>
      </a:lvl7pPr>
      <a:lvl8pPr marL="4114223" indent="-27428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920">
          <a:solidFill>
            <a:schemeClr val="tx1"/>
          </a:solidFill>
          <a:latin typeface="+mn-lt"/>
          <a:ea typeface="+mn-ea"/>
          <a:cs typeface="+mn-cs"/>
        </a:defRPr>
      </a:lvl8pPr>
      <a:lvl9pPr marL="4662786" indent="-27428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92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563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26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690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252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815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378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39941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504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3034" y="163513"/>
            <a:ext cx="11065933" cy="83185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13" rIns="0" bIns="4571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10485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3034" y="1506538"/>
            <a:ext cx="11065933" cy="45894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Body text</a:t>
            </a:r>
          </a:p>
          <a:p>
            <a:pPr lvl="1"/>
            <a:r>
              <a:rPr lang="en-US" altLang="zh-CN"/>
              <a:t>First level</a:t>
            </a:r>
          </a:p>
          <a:p>
            <a:pPr lvl="2"/>
            <a:r>
              <a:rPr lang="en-US" altLang="zh-CN"/>
              <a:t>Second level</a:t>
            </a:r>
          </a:p>
          <a:p>
            <a:pPr lvl="3"/>
            <a:r>
              <a:rPr lang="en-US" altLang="zh-CN"/>
              <a:t>Third level</a:t>
            </a:r>
          </a:p>
          <a:p>
            <a:pPr lvl="4"/>
            <a:r>
              <a:rPr lang="en-US" altLang="zh-CN"/>
              <a:t>Quotation level</a:t>
            </a:r>
          </a:p>
        </p:txBody>
      </p:sp>
      <p:sp>
        <p:nvSpPr>
          <p:cNvPr id="1048578" name="Text Box 4"/>
          <p:cNvSpPr txBox="1">
            <a:spLocks noChangeArrowheads="1"/>
          </p:cNvSpPr>
          <p:nvPr/>
        </p:nvSpPr>
        <p:spPr bwMode="auto">
          <a:xfrm>
            <a:off x="11394018" y="6553200"/>
            <a:ext cx="234949" cy="133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A61E3A38-215C-424D-A702-53BF40936F3E}" type="slidenum">
              <a:rPr lang="en-US" altLang="zh-CN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048579" name="Line 5"/>
          <p:cNvSpPr>
            <a:spLocks noChangeShapeType="1"/>
          </p:cNvSpPr>
          <p:nvPr/>
        </p:nvSpPr>
        <p:spPr bwMode="auto">
          <a:xfrm flipH="1">
            <a:off x="0" y="1003300"/>
            <a:ext cx="12192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>
            <a:outerShdw dist="25400" dir="5400000" algn="ctr" rotWithShape="0">
              <a:schemeClr val="folHlink"/>
            </a:outerShdw>
          </a:effec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376363" indent="-233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301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61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33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305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77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3034" y="163513"/>
            <a:ext cx="11065933" cy="83185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13" rIns="0" bIns="4571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10490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3034" y="1506538"/>
            <a:ext cx="11065933" cy="45894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Body text</a:t>
            </a:r>
          </a:p>
          <a:p>
            <a:pPr lvl="1"/>
            <a:r>
              <a:rPr lang="en-US" altLang="zh-CN"/>
              <a:t>First level</a:t>
            </a:r>
          </a:p>
          <a:p>
            <a:pPr lvl="2"/>
            <a:r>
              <a:rPr lang="en-US" altLang="zh-CN"/>
              <a:t>Second level</a:t>
            </a:r>
          </a:p>
          <a:p>
            <a:pPr lvl="3"/>
            <a:r>
              <a:rPr lang="en-US" altLang="zh-CN"/>
              <a:t>Third level</a:t>
            </a:r>
          </a:p>
          <a:p>
            <a:pPr lvl="4"/>
            <a:r>
              <a:rPr lang="en-US" altLang="zh-CN"/>
              <a:t>Quotation level</a:t>
            </a:r>
          </a:p>
        </p:txBody>
      </p:sp>
      <p:sp>
        <p:nvSpPr>
          <p:cNvPr id="1049093" name="Text Box 4"/>
          <p:cNvSpPr txBox="1">
            <a:spLocks noChangeArrowheads="1"/>
          </p:cNvSpPr>
          <p:nvPr/>
        </p:nvSpPr>
        <p:spPr bwMode="auto">
          <a:xfrm>
            <a:off x="11394018" y="6553200"/>
            <a:ext cx="234949" cy="133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A61E3A38-215C-424D-A702-53BF40936F3E}" type="slidenum">
              <a:rPr lang="en-US" altLang="zh-CN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049094" name="Line 5"/>
          <p:cNvSpPr>
            <a:spLocks noChangeShapeType="1"/>
          </p:cNvSpPr>
          <p:nvPr/>
        </p:nvSpPr>
        <p:spPr bwMode="auto">
          <a:xfrm flipH="1">
            <a:off x="0" y="1003300"/>
            <a:ext cx="12192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>
            <a:outerShdw dist="25400" dir="5400000" algn="ctr" rotWithShape="0">
              <a:schemeClr val="folHlink"/>
            </a:outerShdw>
          </a:effec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376363" indent="-233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301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61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33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305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77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8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4897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80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r>
              <a:rPr lang="en-US" altLang="zh-CN" smtClean="0"/>
              <a:t>HotNets 2012</a:t>
            </a:r>
            <a:endParaRPr lang="zh-CN" altLang="en-US"/>
          </a:p>
        </p:txBody>
      </p:sp>
      <p:sp>
        <p:nvSpPr>
          <p:cNvPr id="104898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4898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fld id="{A33BD18D-C0E9-4504-9440-C18781EDD45D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3034" y="163513"/>
            <a:ext cx="11065933" cy="831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45713" rIns="0" bIns="4571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10489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3034" y="1506538"/>
            <a:ext cx="11065933" cy="45894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Body text</a:t>
            </a:r>
          </a:p>
          <a:p>
            <a:pPr lvl="1"/>
            <a:r>
              <a:rPr lang="en-US" altLang="zh-CN"/>
              <a:t>First level</a:t>
            </a:r>
          </a:p>
          <a:p>
            <a:pPr lvl="2"/>
            <a:r>
              <a:rPr lang="en-US" altLang="zh-CN"/>
              <a:t>Second level</a:t>
            </a:r>
          </a:p>
          <a:p>
            <a:pPr lvl="3"/>
            <a:r>
              <a:rPr lang="en-US" altLang="zh-CN"/>
              <a:t>Third level</a:t>
            </a:r>
          </a:p>
          <a:p>
            <a:pPr lvl="4"/>
            <a:r>
              <a:rPr lang="en-US" altLang="zh-CN"/>
              <a:t>Quotation level</a:t>
            </a:r>
          </a:p>
        </p:txBody>
      </p:sp>
      <p:sp>
        <p:nvSpPr>
          <p:cNvPr id="1048995" name="Text Box 4"/>
          <p:cNvSpPr txBox="1">
            <a:spLocks noChangeArrowheads="1"/>
          </p:cNvSpPr>
          <p:nvPr/>
        </p:nvSpPr>
        <p:spPr bwMode="auto">
          <a:xfrm>
            <a:off x="11394018" y="6553200"/>
            <a:ext cx="234949" cy="133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22A54AD8-5C99-4471-AA3A-6D5002DBC86E}" type="slidenum">
              <a:rPr lang="en-US" altLang="zh-CN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048996" name="Line 5"/>
          <p:cNvSpPr>
            <a:spLocks noChangeShapeType="1"/>
          </p:cNvSpPr>
          <p:nvPr/>
        </p:nvSpPr>
        <p:spPr bwMode="auto">
          <a:xfrm flipH="1">
            <a:off x="0" y="1003300"/>
            <a:ext cx="12192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>
            <a:outerShdw dist="25400" dir="5400000" algn="ctr" rotWithShape="0">
              <a:schemeClr val="folHlink"/>
            </a:outerShdw>
          </a:effec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376363" indent="-233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301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61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33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305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77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pic>
        <p:nvPicPr>
          <p:cNvPr id="7" name="Picture 79" descr="dd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5362"/>
            <a:ext cx="12192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632504" y="6448822"/>
            <a:ext cx="13112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9984432" y="6525344"/>
            <a:ext cx="723280" cy="3063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/>
          <a:p>
            <a:pPr>
              <a:lnSpc>
                <a:spcPct val="85000"/>
              </a:lnSpc>
              <a:defRPr/>
            </a:pPr>
            <a:r>
              <a:rPr lang="de-DE" altLang="zh-CN" sz="1200" dirty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 </a:t>
            </a:r>
            <a:fld id="{D577959C-E91E-437F-AC05-F83E8C047747}" type="slidenum">
              <a:rPr lang="de-DE" altLang="zh-CN" sz="120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pPr>
                <a:lnSpc>
                  <a:spcPct val="85000"/>
                </a:lnSpc>
                <a:defRPr/>
              </a:pPr>
              <a:t>‹#›</a:t>
            </a:fld>
            <a:endParaRPr lang="en-GB" altLang="zh-CN" sz="1200" dirty="0">
              <a:solidFill>
                <a:srgbClr val="000000"/>
              </a:solidFill>
              <a:latin typeface="FrutigerNext LT Bold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288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accent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24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fillthepipe/TcpAckThinni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8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li.tong@huawei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jpeg"/><Relationship Id="rId6" Type="http://schemas.openxmlformats.org/officeDocument/2006/relationships/image" Target="../media/image15.jpeg"/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48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6" Type="http://schemas.openxmlformats.org/officeDocument/2006/relationships/image" Target="../media/image20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llthepipe/ackemu" TargetMode="External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77360"/>
            <a:ext cx="8976320" cy="1152128"/>
          </a:xfrm>
        </p:spPr>
        <p:txBody>
          <a:bodyPr>
            <a:noAutofit/>
          </a:bodyPr>
          <a:lstStyle/>
          <a:p>
            <a:pPr>
              <a:lnSpc>
                <a:spcPts val="4100"/>
              </a:lnSpc>
            </a:pPr>
            <a:r>
              <a:rPr lang="en-US" sz="2400" b="1" dirty="0">
                <a:solidFill>
                  <a:schemeClr val="bg1"/>
                </a:solidFill>
              </a:rPr>
              <a:t>TACK: Improving Wireless Transport Performance </a:t>
            </a:r>
            <a:r>
              <a:rPr lang="en-US" sz="2400" b="1" dirty="0" smtClean="0">
                <a:solidFill>
                  <a:schemeClr val="bg1"/>
                </a:solidFill>
              </a:rPr>
              <a:t/>
            </a:r>
            <a:br>
              <a:rPr lang="en-US" sz="2400" b="1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</a:rPr>
              <a:t>by Taming Acknowledgments</a:t>
            </a:r>
            <a:endParaRPr lang="en-US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4294967295"/>
              </p:nvPr>
            </p:nvSpPr>
            <p:spPr>
              <a:xfrm>
                <a:off x="0" y="3669686"/>
                <a:ext cx="8400899" cy="1078604"/>
              </a:xfrm>
            </p:spPr>
            <p:txBody>
              <a:bodyPr wrap="square"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200" b="1" dirty="0" smtClean="0">
                    <a:solidFill>
                      <a:srgbClr val="FFFF00"/>
                    </a:solidFill>
                  </a:rPr>
                  <a:t>T</a:t>
                </a:r>
                <a:r>
                  <a:rPr lang="en-US" altLang="zh-CN" sz="2200" b="1" dirty="0" smtClean="0">
                    <a:solidFill>
                      <a:srgbClr val="FFFF00"/>
                    </a:solidFill>
                  </a:rPr>
                  <a:t>ong Li</a:t>
                </a:r>
                <a:r>
                  <a:rPr lang="zh-CN" altLang="en-US" sz="2200" baseline="30000" dirty="0" smtClean="0">
                    <a:solidFill>
                      <a:srgbClr val="FFFF00"/>
                    </a:solidFill>
                  </a:rPr>
                  <a:t>♥</a:t>
                </a:r>
                <a:r>
                  <a:rPr lang="en-US" sz="2200" dirty="0" smtClean="0">
                    <a:solidFill>
                      <a:schemeClr val="bg1"/>
                    </a:solidFill>
                  </a:rPr>
                  <a:t>, Kai Zheng</a:t>
                </a:r>
                <a:r>
                  <a:rPr lang="zh-CN" altLang="en-US" sz="2200" baseline="30000" dirty="0" smtClean="0">
                    <a:solidFill>
                      <a:schemeClr val="bg1"/>
                    </a:solidFill>
                  </a:rPr>
                  <a:t>♥</a:t>
                </a:r>
                <a:r>
                  <a:rPr lang="en-US" sz="2200" dirty="0" smtClean="0">
                    <a:solidFill>
                      <a:schemeClr val="bg1"/>
                    </a:solidFill>
                  </a:rPr>
                  <a:t>, Ke Xu</a:t>
                </a:r>
                <a14:m>
                  <m:oMath xmlns:m="http://schemas.openxmlformats.org/officeDocument/2006/math">
                    <m:r>
                      <a:rPr lang="zh-CN" altLang="en-US" sz="2200" i="1" baseline="30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♠</m:t>
                    </m:r>
                  </m:oMath>
                </a14:m>
                <a:r>
                  <a:rPr lang="en-US" sz="2200" dirty="0" smtClean="0">
                    <a:solidFill>
                      <a:schemeClr val="bg1"/>
                    </a:solidFill>
                  </a:rPr>
                  <a:t>, </a:t>
                </a:r>
                <a:r>
                  <a:rPr lang="en-US" altLang="zh-CN" sz="2200" dirty="0">
                    <a:solidFill>
                      <a:schemeClr val="bg1"/>
                    </a:solidFill>
                  </a:rPr>
                  <a:t>Rahul Arvind </a:t>
                </a:r>
                <a:r>
                  <a:rPr lang="en-US" altLang="zh-CN" sz="2200" dirty="0" smtClean="0">
                    <a:solidFill>
                      <a:schemeClr val="bg1"/>
                    </a:solidFill>
                  </a:rPr>
                  <a:t>Jadhav</a:t>
                </a:r>
                <a:r>
                  <a:rPr lang="zh-CN" altLang="en-US" sz="2200" baseline="30000" dirty="0" smtClean="0">
                    <a:solidFill>
                      <a:schemeClr val="bg1"/>
                    </a:solidFill>
                  </a:rPr>
                  <a:t>♥</a:t>
                </a:r>
                <a:r>
                  <a:rPr lang="en-US" altLang="zh-CN" sz="2200" dirty="0" smtClean="0">
                    <a:solidFill>
                      <a:schemeClr val="bg1"/>
                    </a:solidFill>
                  </a:rPr>
                  <a:t>, </a:t>
                </a:r>
              </a:p>
              <a:p>
                <a:pPr marL="0" indent="0" algn="ctr">
                  <a:buNone/>
                </a:pPr>
                <a:r>
                  <a:rPr lang="en-US" altLang="zh-CN" sz="2200" dirty="0" smtClean="0">
                    <a:solidFill>
                      <a:schemeClr val="bg1"/>
                    </a:solidFill>
                  </a:rPr>
                  <a:t>Tao Xiong</a:t>
                </a:r>
                <a:r>
                  <a:rPr lang="zh-CN" altLang="en-US" sz="2200" baseline="30000" dirty="0" smtClean="0">
                    <a:solidFill>
                      <a:schemeClr val="bg1"/>
                    </a:solidFill>
                  </a:rPr>
                  <a:t>♥</a:t>
                </a:r>
                <a:r>
                  <a:rPr lang="en-US" altLang="zh-CN" sz="2200" dirty="0" smtClean="0">
                    <a:solidFill>
                      <a:schemeClr val="bg1"/>
                    </a:solidFill>
                  </a:rPr>
                  <a:t>, Keith Winstein</a:t>
                </a:r>
                <a14:m>
                  <m:oMath xmlns:m="http://schemas.openxmlformats.org/officeDocument/2006/math">
                    <m:r>
                      <a:rPr lang="zh-CN" altLang="en-US" sz="2200" i="1" baseline="30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♦</m:t>
                    </m:r>
                  </m:oMath>
                </a14:m>
                <a:r>
                  <a:rPr lang="en-US" sz="2200" dirty="0" smtClean="0">
                    <a:solidFill>
                      <a:schemeClr val="bg1"/>
                    </a:solidFill>
                  </a:rPr>
                  <a:t>, Kun Tan</a:t>
                </a:r>
                <a:r>
                  <a:rPr lang="zh-CN" altLang="en-US" sz="2200" baseline="30000" dirty="0" smtClean="0">
                    <a:solidFill>
                      <a:schemeClr val="bg1"/>
                    </a:solidFill>
                  </a:rPr>
                  <a:t>♥</a:t>
                </a:r>
                <a:r>
                  <a:rPr lang="en-US" altLang="zh-CN" sz="2200" dirty="0" smtClean="0">
                    <a:solidFill>
                      <a:schemeClr val="bg1"/>
                    </a:solidFill>
                  </a:rPr>
                  <a:t> </a:t>
                </a:r>
                <a:endParaRPr lang="en-US" sz="2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0" y="3669686"/>
                <a:ext cx="8400899" cy="1078604"/>
              </a:xfrm>
              <a:blipFill rotWithShape="0">
                <a:blip r:embed="rId5"/>
                <a:stretch>
                  <a:fillRect t="-3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âtsinghuaâçå¾çæç´¢ç»æ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558" y="5138135"/>
            <a:ext cx="1833944" cy="65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âhuaweiâçå¾çæç´¢ç»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835" y="5006117"/>
            <a:ext cx="963416" cy="91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8"/>
          <a:stretch/>
        </p:blipFill>
        <p:spPr bwMode="auto">
          <a:xfrm>
            <a:off x="7755543" y="5036914"/>
            <a:ext cx="1220777" cy="86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9480376" y="3789040"/>
            <a:ext cx="25483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784115">
              <a:defRPr/>
            </a:pP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acm sigcomm</a:t>
            </a:r>
          </a:p>
          <a:p>
            <a:pPr algn="ctr" defTabSz="784115">
              <a:defRPr/>
            </a:pPr>
            <a:r>
              <a:rPr lang="en-US" altLang="zh-CN" sz="1400" b="1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August 10–14, 2020</a:t>
            </a:r>
            <a:endParaRPr lang="en-US" altLang="zh-CN" sz="1400" b="1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244864" y="5899338"/>
                <a:ext cx="4151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3600" b="1" i="0" smtClean="0">
                          <a:solidFill>
                            <a:srgbClr val="C2726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♥</m:t>
                      </m:r>
                    </m:oMath>
                  </m:oMathPara>
                </a14:m>
                <a:endParaRPr lang="en-US" sz="3600" b="1" dirty="0">
                  <a:solidFill>
                    <a:srgbClr val="C2726E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864" y="5899338"/>
                <a:ext cx="415178" cy="55399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112899" y="5844283"/>
            <a:ext cx="57600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2726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♦</a:t>
            </a:r>
            <a:endParaRPr lang="en-US" sz="3600" b="1" dirty="0">
              <a:solidFill>
                <a:srgbClr val="C2726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20397" y="5894225"/>
            <a:ext cx="57600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2726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♠</a:t>
            </a:r>
            <a:endParaRPr lang="en-US" sz="3600" b="1" dirty="0">
              <a:solidFill>
                <a:srgbClr val="C2726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" name="Picture 2" descr="ACM SIGCOMM 2020, New York City, USA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04" y="235699"/>
            <a:ext cx="2278852" cy="85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257" y="1772816"/>
            <a:ext cx="1660625" cy="179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2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3576"/>
    </mc:Choice>
    <mc:Fallback xmlns="">
      <p:transition advTm="1357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TACK </a:t>
            </a:r>
            <a:r>
              <a:rPr lang="en-US" altLang="zh-CN" b="1" dirty="0" smtClean="0"/>
              <a:t>reduces ACK frequency significantly</a:t>
            </a: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998" y="1556792"/>
            <a:ext cx="9842003" cy="39342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64152" y="3074539"/>
            <a:ext cx="1728192" cy="4563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4696" y="5697413"/>
            <a:ext cx="11545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Quantitative analysis of TACK frequency over </a:t>
            </a:r>
            <a:r>
              <a:rPr lang="en-US" altLang="zh-CN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IEEE 802.11 </a:t>
            </a:r>
            <a:r>
              <a:rPr lang="en-US" altLang="zh-CN" sz="20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b/g/n/ac </a:t>
            </a:r>
            <a:r>
              <a:rPr lang="en-US" altLang="zh-CN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wireless </a:t>
            </a:r>
            <a:r>
              <a:rPr lang="en-US" altLang="zh-CN" sz="20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links</a:t>
            </a:r>
            <a:endParaRPr lang="zh-CN" altLang="en-US" sz="2000" dirty="0">
              <a:latin typeface="Verdana" panose="020B060403050404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567699" y="3530908"/>
            <a:ext cx="3312277" cy="653466"/>
            <a:chOff x="-3793902" y="3324000"/>
            <a:chExt cx="3626793" cy="653466"/>
          </a:xfrm>
        </p:grpSpPr>
        <p:sp>
          <p:nvSpPr>
            <p:cNvPr id="10" name="右箭头 9"/>
            <p:cNvSpPr/>
            <p:nvPr/>
          </p:nvSpPr>
          <p:spPr>
            <a:xfrm>
              <a:off x="-3793902" y="3324000"/>
              <a:ext cx="3626793" cy="653466"/>
            </a:xfrm>
            <a:prstGeom prst="rightArrow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  <a:alpha val="56000"/>
                  </a:sysClr>
                </a:gs>
                <a:gs pos="35000">
                  <a:sysClr val="windowText" lastClr="000000">
                    <a:tint val="37000"/>
                    <a:satMod val="300000"/>
                    <a:alpha val="68000"/>
                  </a:sysClr>
                </a:gs>
                <a:gs pos="100000">
                  <a:sysClr val="windowText" lastClr="000000">
                    <a:tint val="15000"/>
                    <a:satMod val="350000"/>
                    <a:alpha val="58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3715156" y="3419900"/>
              <a:ext cx="33633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PHY </a:t>
              </a:r>
              <a:r>
                <a:rPr lang="en-US" sz="2400" kern="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rate 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increases</a:t>
              </a:r>
            </a:p>
          </p:txBody>
        </p: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98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406"/>
    </mc:Choice>
    <mc:Fallback xmlns="">
      <p:transition advTm="384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48148E-6 L 0.15352 -0.0025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352 -0.00254 L 0.15352 0.091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Ideally, TACK approaches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transport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bound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4696" y="1362899"/>
            <a:ext cx="117373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en-US" altLang="zh-CN" sz="2400" b="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92" y="1746389"/>
            <a:ext cx="8778342" cy="369883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571840" y="5114129"/>
            <a:ext cx="22589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100" kern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(RTT=80 ms, IEEE 802.11n) </a:t>
            </a:r>
            <a:endParaRPr lang="en-US" altLang="zh-CN" sz="1100" kern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07086" y="2396565"/>
            <a:ext cx="2513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</a:rPr>
              <a:t>transport upper bound</a:t>
            </a:r>
            <a:endParaRPr lang="zh-CN" altLang="en-US" sz="1600" dirty="0">
              <a:latin typeface="Verdana" panose="020B060403050404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786418" y="2499484"/>
            <a:ext cx="472352" cy="6480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720531" y="4447262"/>
            <a:ext cx="606634" cy="415044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5793464"/>
            <a:ext cx="120726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Ideal goodput </a:t>
            </a:r>
            <a:r>
              <a:rPr lang="en-US" altLang="zh-CN" sz="16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without</a:t>
            </a:r>
            <a:r>
              <a:rPr lang="en-US" altLang="zh-CN" sz="1600" b="1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“negative effect”: </a:t>
            </a:r>
            <a:r>
              <a:rPr lang="en-US" altLang="zh-CN" sz="16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altLang="zh-CN" sz="16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ransport control </a:t>
            </a:r>
            <a:r>
              <a:rPr lang="en-US" altLang="zh-CN" sz="16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will </a:t>
            </a:r>
            <a:r>
              <a:rPr lang="en-US" altLang="zh-CN" sz="16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 </a:t>
            </a:r>
            <a:r>
              <a:rPr lang="en-US" altLang="zh-CN" sz="16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be disturbed by reducing </a:t>
            </a:r>
            <a:r>
              <a:rPr lang="en-US" altLang="zh-CN" sz="16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ACK frequency</a:t>
            </a:r>
            <a:endParaRPr lang="en-US" altLang="zh-CN" sz="1600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931"/>
    </mc:Choice>
    <mc:Fallback xmlns="">
      <p:transition advTm="1293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How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to avoid TACK’s “</a:t>
            </a:r>
            <a:r>
              <a:rPr lang="en-US" altLang="zh-CN" b="1" dirty="0"/>
              <a:t>negative effect</a:t>
            </a:r>
            <a:r>
              <a:rPr lang="en-US" altLang="zh-CN" b="1" dirty="0" smtClean="0"/>
              <a:t>”? </a:t>
            </a:r>
            <a:endParaRPr lang="zh-CN" altLang="en-US" b="1" dirty="0"/>
          </a:p>
        </p:txBody>
      </p:sp>
      <p:graphicFrame>
        <p:nvGraphicFramePr>
          <p:cNvPr id="4194308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518212"/>
              </p:ext>
            </p:extLst>
          </p:nvPr>
        </p:nvGraphicFramePr>
        <p:xfrm>
          <a:off x="609600" y="1484784"/>
          <a:ext cx="10972800" cy="4772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8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6021"/>
    </mc:Choice>
    <mc:Fallback xmlns="">
      <p:transition advTm="1602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Not TACK, but TACK-based acknowledgement mechanism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95400" y="1484784"/>
            <a:ext cx="10854841" cy="3619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0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More types of ACKs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Apart from the ACK type of TACK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, also introduce the ACK type of IACK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(“Instant ACK”</a:t>
            </a:r>
            <a:r>
              <a:rPr lang="zh-CN" altLang="en-US" sz="1600" kern="0" dirty="0" smtClean="0">
                <a:latin typeface="Verdana" panose="020B0604030504040204" pitchFamily="34" charset="0"/>
                <a:ea typeface="微软雅黑" pitchFamily="34" charset="-122"/>
              </a:rPr>
              <a:t>）</a:t>
            </a:r>
            <a:endParaRPr lang="en-US" altLang="zh-CN" sz="1600" kern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IACK and TACK are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complementary </a:t>
            </a:r>
          </a:p>
          <a:p>
            <a:pPr>
              <a:defRPr/>
            </a:pPr>
            <a:r>
              <a:rPr lang="en-US" altLang="zh-CN" sz="20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More necessary information carried in ACKs</a:t>
            </a: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Carry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more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contiguous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range of lost packets w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hen ACK loss rate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has reached a critical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level</a:t>
            </a: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Sync ACK delay, timestamp,  loss rate, delivery rate, etc. between endpoints</a:t>
            </a:r>
          </a:p>
          <a:p>
            <a:pPr>
              <a:defRPr/>
            </a:pPr>
            <a:r>
              <a:rPr lang="en-US" altLang="zh-CN" sz="2000" kern="0" dirty="0">
                <a:latin typeface="Verdana" panose="020B0604030504040204" pitchFamily="34" charset="0"/>
                <a:ea typeface="Verdana" panose="020B0604030504040204" pitchFamily="34" charset="0"/>
              </a:rPr>
              <a:t>Less number of </a:t>
            </a:r>
            <a:r>
              <a:rPr lang="en-US" altLang="zh-CN" sz="20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ACKs, </a:t>
            </a:r>
            <a:r>
              <a:rPr lang="en-US" altLang="zh-CN" sz="2000" kern="0" dirty="0">
                <a:latin typeface="Verdana" panose="020B0604030504040204" pitchFamily="34" charset="0"/>
                <a:ea typeface="Verdana" panose="020B0604030504040204" pitchFamily="34" charset="0"/>
              </a:rPr>
              <a:t>but </a:t>
            </a:r>
            <a:r>
              <a:rPr lang="en-US" altLang="zh-CN" sz="20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are exactly what are required by transport</a:t>
            </a:r>
            <a:endParaRPr lang="en-US" altLang="zh-CN" sz="20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IACK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is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instant event-driven ,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whose frequency is usually low and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negligible</a:t>
            </a:r>
            <a:endParaRPr lang="en-US" altLang="zh-CN" sz="16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endParaRPr lang="en-US" altLang="zh-CN" sz="16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587" y="4725144"/>
            <a:ext cx="5081733" cy="124753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71881" y="6021288"/>
            <a:ext cx="4827759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0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design rationale: an analogy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5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392"/>
    </mc:Choice>
    <mc:Fallback xmlns="">
      <p:transition advTm="75392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TACK-based protocol </a:t>
            </a:r>
            <a:r>
              <a:rPr lang="en-US" altLang="zh-CN" b="1" dirty="0" smtClean="0"/>
              <a:t>design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 bwMode="auto">
          <a:xfrm>
            <a:off x="8787817" y="1988840"/>
            <a:ext cx="2996815" cy="367240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877888" eaLnBrk="0" hangingPunct="0">
              <a:buClrTx/>
              <a:buNone/>
            </a:pPr>
            <a:endParaRPr lang="zh-CN" altLang="en-US" sz="1000" dirty="0" smtClean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935761" y="1988840"/>
            <a:ext cx="4024746" cy="367240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877888" eaLnBrk="0" hangingPunct="0">
              <a:buClrTx/>
              <a:buNone/>
            </a:pPr>
            <a:endParaRPr lang="zh-CN" altLang="en-US" sz="1000" dirty="0" smtClean="0">
              <a:latin typeface="+mn-ea"/>
              <a:ea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336626" y="2467943"/>
            <a:ext cx="2043438" cy="382334"/>
            <a:chOff x="2546722" y="3578769"/>
            <a:chExt cx="2138058" cy="335560"/>
          </a:xfrm>
        </p:grpSpPr>
        <p:sp>
          <p:nvSpPr>
            <p:cNvPr id="8" name="矩形 7"/>
            <p:cNvSpPr/>
            <p:nvPr/>
          </p:nvSpPr>
          <p:spPr bwMode="auto">
            <a:xfrm>
              <a:off x="2546722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 smtClean="0">
                  <a:latin typeface="+mn-ea"/>
                  <a:ea typeface="+mn-ea"/>
                </a:rPr>
                <a:t>5</a:t>
              </a:r>
              <a:endParaRPr lang="zh-CN" altLang="en-US" sz="1600" dirty="0" smtClean="0">
                <a:latin typeface="+mn-ea"/>
                <a:ea typeface="+mn-ea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2889418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 smtClean="0">
                  <a:latin typeface="+mn-ea"/>
                  <a:ea typeface="+mn-ea"/>
                </a:rPr>
                <a:t>6</a:t>
              </a:r>
              <a:endParaRPr lang="zh-CN" altLang="en-US" sz="1600" dirty="0" smtClean="0">
                <a:latin typeface="+mn-ea"/>
                <a:ea typeface="+mn-ea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3234495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 smtClean="0">
                  <a:latin typeface="+mn-ea"/>
                  <a:ea typeface="+mn-ea"/>
                </a:rPr>
                <a:t>7</a:t>
              </a:r>
              <a:endParaRPr lang="zh-CN" altLang="en-US" sz="1600" dirty="0" smtClean="0">
                <a:latin typeface="+mn-ea"/>
                <a:ea typeface="+mn-ea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3580934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 smtClean="0">
                  <a:latin typeface="+mn-ea"/>
                  <a:ea typeface="+mn-ea"/>
                </a:rPr>
                <a:t>8</a:t>
              </a:r>
              <a:endParaRPr lang="zh-CN" altLang="en-US" sz="1600" dirty="0" smtClean="0">
                <a:latin typeface="+mn-ea"/>
                <a:ea typeface="+mn-ea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3918688" y="3578769"/>
              <a:ext cx="766092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endParaRPr lang="zh-CN" altLang="en-US" sz="1600" dirty="0" smtClean="0">
                <a:latin typeface="+mn-ea"/>
                <a:ea typeface="+mn-ea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4070911" y="4468700"/>
            <a:ext cx="860159" cy="442285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>
            <a:stCxn id="8" idx="2"/>
            <a:endCxn id="13" idx="0"/>
          </p:cNvCxnSpPr>
          <p:nvPr/>
        </p:nvCxnSpPr>
        <p:spPr bwMode="auto">
          <a:xfrm>
            <a:off x="4500990" y="2850277"/>
            <a:ext cx="0" cy="161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" name="圆角矩形 14"/>
          <p:cNvSpPr/>
          <p:nvPr/>
        </p:nvSpPr>
        <p:spPr>
          <a:xfrm>
            <a:off x="5157728" y="3195319"/>
            <a:ext cx="1399358" cy="442285"/>
          </a:xfrm>
          <a:prstGeom prst="roundRect">
            <a:avLst/>
          </a:prstGeom>
          <a:solidFill>
            <a:srgbClr val="00B0F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Loss Recovery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158855" y="3828288"/>
            <a:ext cx="1398228" cy="442285"/>
          </a:xfrm>
          <a:prstGeom prst="roundRect">
            <a:avLst/>
          </a:prstGeom>
          <a:solidFill>
            <a:srgbClr val="00B0F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Round-trip Timing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159896" y="4461256"/>
            <a:ext cx="1397189" cy="442285"/>
          </a:xfrm>
          <a:prstGeom prst="roundRect">
            <a:avLst/>
          </a:prstGeom>
          <a:solidFill>
            <a:srgbClr val="00B0F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 Rate Control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>
            <a:stCxn id="17" idx="1"/>
            <a:endCxn id="13" idx="3"/>
          </p:cNvCxnSpPr>
          <p:nvPr/>
        </p:nvCxnSpPr>
        <p:spPr bwMode="auto">
          <a:xfrm flipH="1">
            <a:off x="4931070" y="4682399"/>
            <a:ext cx="228826" cy="744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9" name="圆角矩形 18"/>
          <p:cNvSpPr/>
          <p:nvPr/>
        </p:nvSpPr>
        <p:spPr>
          <a:xfrm>
            <a:off x="6960096" y="3828287"/>
            <a:ext cx="860159" cy="442285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Feedback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Handling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肘形连接符 19"/>
          <p:cNvCxnSpPr>
            <a:stCxn id="17" idx="3"/>
            <a:endCxn id="15" idx="3"/>
          </p:cNvCxnSpPr>
          <p:nvPr/>
        </p:nvCxnSpPr>
        <p:spPr bwMode="auto">
          <a:xfrm flipV="1">
            <a:off x="6557085" y="3416462"/>
            <a:ext cx="1" cy="1265937"/>
          </a:xfrm>
          <a:prstGeom prst="bentConnector3">
            <a:avLst>
              <a:gd name="adj1" fmla="val 2286010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1" name="直接箭头连接符 20"/>
          <p:cNvCxnSpPr>
            <a:stCxn id="19" idx="1"/>
            <a:endCxn id="16" idx="3"/>
          </p:cNvCxnSpPr>
          <p:nvPr/>
        </p:nvCxnSpPr>
        <p:spPr bwMode="auto">
          <a:xfrm flipH="1">
            <a:off x="6557083" y="4049430"/>
            <a:ext cx="403013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直接箭头连接符 21"/>
          <p:cNvCxnSpPr>
            <a:endCxn id="12" idx="2"/>
          </p:cNvCxnSpPr>
          <p:nvPr/>
        </p:nvCxnSpPr>
        <p:spPr bwMode="auto">
          <a:xfrm flipV="1">
            <a:off x="6013970" y="2850277"/>
            <a:ext cx="0" cy="34504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3" name="矩形 22"/>
          <p:cNvSpPr/>
          <p:nvPr/>
        </p:nvSpPr>
        <p:spPr>
          <a:xfrm>
            <a:off x="5751767" y="2475782"/>
            <a:ext cx="5549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 </a:t>
            </a:r>
          </a:p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460993" y="2469772"/>
            <a:ext cx="2043436" cy="382334"/>
            <a:chOff x="2546723" y="3578769"/>
            <a:chExt cx="2138057" cy="335560"/>
          </a:xfrm>
        </p:grpSpPr>
        <p:sp>
          <p:nvSpPr>
            <p:cNvPr id="25" name="矩形 24"/>
            <p:cNvSpPr/>
            <p:nvPr/>
          </p:nvSpPr>
          <p:spPr bwMode="auto">
            <a:xfrm>
              <a:off x="2546723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 smtClean="0">
                  <a:latin typeface="+mn-ea"/>
                  <a:ea typeface="+mn-ea"/>
                </a:rPr>
                <a:t>1</a:t>
              </a:r>
              <a:endParaRPr lang="zh-CN" altLang="en-US" sz="1600" dirty="0" smtClean="0">
                <a:latin typeface="+mn-ea"/>
                <a:ea typeface="+mn-ea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2889418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 smtClean="0">
                  <a:latin typeface="+mn-ea"/>
                  <a:ea typeface="+mn-ea"/>
                </a:rPr>
                <a:t>2</a:t>
              </a:r>
              <a:endParaRPr lang="zh-CN" altLang="en-US" sz="1600" dirty="0" smtClean="0">
                <a:latin typeface="+mn-ea"/>
                <a:ea typeface="+mn-ea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3234496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 smtClean="0">
                  <a:latin typeface="+mn-ea"/>
                  <a:ea typeface="+mn-ea"/>
                </a:rPr>
                <a:t>3</a:t>
              </a:r>
              <a:endParaRPr lang="zh-CN" altLang="en-US" sz="1600" dirty="0" smtClean="0">
                <a:latin typeface="+mn-ea"/>
                <a:ea typeface="+mn-ea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3580937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 smtClean="0">
                  <a:latin typeface="+mn-ea"/>
                  <a:ea typeface="+mn-ea"/>
                </a:rPr>
                <a:t>4</a:t>
              </a:r>
              <a:endParaRPr lang="zh-CN" altLang="en-US" sz="1600" dirty="0" smtClean="0">
                <a:latin typeface="+mn-ea"/>
                <a:ea typeface="+mn-ea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3918687" y="3578769"/>
              <a:ext cx="766093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endParaRPr lang="zh-CN" altLang="en-US" sz="1600" dirty="0" smtClean="0">
                <a:latin typeface="+mn-ea"/>
                <a:ea typeface="+mn-ea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0822620" y="2462518"/>
            <a:ext cx="649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Receive</a:t>
            </a:r>
          </a:p>
          <a:p>
            <a:pPr algn="ctr"/>
            <a:r>
              <a:rPr 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8979576" y="3833127"/>
            <a:ext cx="1410929" cy="442285"/>
          </a:xfrm>
          <a:prstGeom prst="roundRect">
            <a:avLst/>
          </a:prstGeom>
          <a:solidFill>
            <a:srgbClr val="92D05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TACK-based ACK Mechanism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0717310" y="3153814"/>
            <a:ext cx="860159" cy="442285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Receive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218"/>
          <p:cNvCxnSpPr>
            <a:stCxn id="13" idx="2"/>
            <a:endCxn id="32" idx="2"/>
          </p:cNvCxnSpPr>
          <p:nvPr/>
        </p:nvCxnSpPr>
        <p:spPr bwMode="auto">
          <a:xfrm rot="5400000" flipH="1" flipV="1">
            <a:off x="7166747" y="930342"/>
            <a:ext cx="1314886" cy="6646399"/>
          </a:xfrm>
          <a:prstGeom prst="bentConnector3">
            <a:avLst>
              <a:gd name="adj1" fmla="val -1738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4" name="直接箭头连接符 218"/>
          <p:cNvCxnSpPr>
            <a:stCxn id="31" idx="2"/>
            <a:endCxn id="19" idx="2"/>
          </p:cNvCxnSpPr>
          <p:nvPr/>
        </p:nvCxnSpPr>
        <p:spPr bwMode="auto">
          <a:xfrm rot="5400000" flipH="1">
            <a:off x="8535189" y="3125560"/>
            <a:ext cx="4840" cy="2294865"/>
          </a:xfrm>
          <a:prstGeom prst="bentConnector3">
            <a:avLst>
              <a:gd name="adj1" fmla="val -472314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直接箭头连接符 34"/>
          <p:cNvCxnSpPr>
            <a:stCxn id="37" idx="2"/>
            <a:endCxn id="31" idx="0"/>
          </p:cNvCxnSpPr>
          <p:nvPr/>
        </p:nvCxnSpPr>
        <p:spPr bwMode="auto">
          <a:xfrm>
            <a:off x="9685040" y="3593529"/>
            <a:ext cx="1" cy="23959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直接箭头连接符 35"/>
          <p:cNvCxnSpPr>
            <a:stCxn id="32" idx="0"/>
            <a:endCxn id="29" idx="2"/>
          </p:cNvCxnSpPr>
          <p:nvPr/>
        </p:nvCxnSpPr>
        <p:spPr bwMode="auto">
          <a:xfrm flipH="1" flipV="1">
            <a:off x="11138336" y="2852105"/>
            <a:ext cx="9053" cy="3017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7" name="圆角矩形 36"/>
          <p:cNvSpPr/>
          <p:nvPr/>
        </p:nvSpPr>
        <p:spPr>
          <a:xfrm>
            <a:off x="8979575" y="3151244"/>
            <a:ext cx="1410929" cy="442285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Monitor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箭头连接符 37"/>
          <p:cNvCxnSpPr>
            <a:stCxn id="32" idx="1"/>
            <a:endCxn id="37" idx="3"/>
          </p:cNvCxnSpPr>
          <p:nvPr/>
        </p:nvCxnSpPr>
        <p:spPr bwMode="auto">
          <a:xfrm flipH="1" flipV="1">
            <a:off x="10390504" y="3372387"/>
            <a:ext cx="326806" cy="257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9" name="矩形 38"/>
          <p:cNvSpPr/>
          <p:nvPr/>
        </p:nvSpPr>
        <p:spPr>
          <a:xfrm>
            <a:off x="7955031" y="4281211"/>
            <a:ext cx="8675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TACK/IACK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925384" y="4910985"/>
            <a:ext cx="9140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 Packet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/>
          <p:cNvCxnSpPr>
            <a:endCxn id="12" idx="0"/>
          </p:cNvCxnSpPr>
          <p:nvPr/>
        </p:nvCxnSpPr>
        <p:spPr bwMode="auto">
          <a:xfrm>
            <a:off x="6013970" y="2252192"/>
            <a:ext cx="0" cy="21575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2" name="矩形 41"/>
          <p:cNvSpPr/>
          <p:nvPr/>
        </p:nvSpPr>
        <p:spPr>
          <a:xfrm>
            <a:off x="5803158" y="1994933"/>
            <a:ext cx="4716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>
            <a:off x="9628495" y="2254021"/>
            <a:ext cx="0" cy="21575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4" name="矩形 43"/>
          <p:cNvSpPr/>
          <p:nvPr/>
        </p:nvSpPr>
        <p:spPr>
          <a:xfrm>
            <a:off x="9389554" y="2051749"/>
            <a:ext cx="4716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248128" y="2044848"/>
            <a:ext cx="6767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Sender</a:t>
            </a:r>
            <a:endParaRPr 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0880227" y="2067350"/>
            <a:ext cx="7825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endParaRPr 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347735" y="2050998"/>
            <a:ext cx="3356723" cy="352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zh-CN" sz="20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Advancements in loss recovery</a:t>
            </a:r>
          </a:p>
          <a:p>
            <a:pPr lvl="1">
              <a:defRPr/>
            </a:pPr>
            <a:r>
              <a:rPr lang="en-US" altLang="zh-CN" sz="14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Packet number, TACK+IACK</a:t>
            </a:r>
            <a:endParaRPr lang="en-US" altLang="zh-CN" sz="1400" b="0" kern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altLang="zh-CN" sz="20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Advancements in round-trip timing</a:t>
            </a:r>
          </a:p>
          <a:p>
            <a:pPr lvl="1">
              <a:defRPr/>
            </a:pPr>
            <a:r>
              <a:rPr lang="en-US" altLang="zh-CN"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One-way delay as auxiliary </a:t>
            </a:r>
            <a:endParaRPr lang="en-US" altLang="zh-CN" sz="1400" b="0" kern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altLang="zh-CN" sz="2000" kern="0" dirty="0">
                <a:latin typeface="Verdana" panose="020B0604030504040204" pitchFamily="34" charset="0"/>
                <a:ea typeface="Verdana" panose="020B0604030504040204" pitchFamily="34" charset="0"/>
              </a:rPr>
              <a:t>Advancements in </a:t>
            </a:r>
            <a:r>
              <a:rPr lang="en-US" altLang="zh-CN" sz="20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send rate control</a:t>
            </a:r>
            <a:endParaRPr lang="en-US" altLang="zh-CN" sz="20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en-US" altLang="zh-CN" sz="14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Congestion control: Pacing</a:t>
            </a:r>
          </a:p>
          <a:p>
            <a:pPr lvl="1">
              <a:defRPr/>
            </a:pPr>
            <a:r>
              <a:rPr lang="en-US" altLang="zh-CN" sz="14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Flow control: IACK</a:t>
            </a:r>
            <a:endParaRPr lang="en-US" altLang="zh-CN" sz="14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277464" y="5802059"/>
            <a:ext cx="69004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Goal: Decrease</a:t>
            </a:r>
            <a:r>
              <a:rPr lang="zh-CN" altLang="en-US" sz="20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20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TCP’s</a:t>
            </a:r>
            <a:r>
              <a:rPr lang="zh-CN" altLang="en-US" sz="20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20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dependence</a:t>
            </a:r>
            <a:r>
              <a:rPr lang="zh-CN" altLang="en-US" sz="20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20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</a:t>
            </a:r>
            <a:r>
              <a:rPr lang="zh-CN" altLang="en-US" sz="20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20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frequent</a:t>
            </a:r>
            <a:r>
              <a:rPr lang="zh-CN" altLang="en-US" sz="20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20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ACKs</a:t>
            </a:r>
            <a:endParaRPr lang="zh-CN" altLang="en-US" sz="2000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1321"/>
    </mc:Choice>
    <mc:Fallback xmlns="">
      <p:transition advTm="2132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Evaluation</a:t>
            </a:r>
            <a:endParaRPr lang="zh-CN" altLang="en-US" b="1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700808"/>
            <a:ext cx="10974854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0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TCP-TACK implementation</a:t>
            </a: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TCP-TACK: A TCP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implementation that applies TACK and deploys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advancements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as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specified above</a:t>
            </a:r>
            <a:endParaRPr lang="en-US" altLang="zh-CN" sz="16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Co-design the receiver-based BBR as a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TACK-based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congestion controller </a:t>
            </a:r>
          </a:p>
          <a:p>
            <a:pPr lvl="1">
              <a:defRPr/>
            </a:pPr>
            <a:r>
              <a:rPr lang="zh-CN" altLang="en-US" sz="1600" kern="0" dirty="0" smtClean="0">
                <a:latin typeface="Verdana" panose="020B0604030504040204" pitchFamily="34" charset="0"/>
                <a:ea typeface="微软雅黑" pitchFamily="34" charset="-122"/>
              </a:rPr>
              <a:t>𝐿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= 2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zh-CN" altLang="en-US" sz="1600" kern="0" dirty="0" smtClean="0">
                <a:latin typeface="Verdana" panose="020B0604030504040204" pitchFamily="34" charset="0"/>
                <a:ea typeface="微软雅黑" pitchFamily="34" charset="-122"/>
              </a:rPr>
              <a:t>𝜷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=4</a:t>
            </a:r>
          </a:p>
          <a:p>
            <a:pPr>
              <a:defRPr/>
            </a:pPr>
            <a:r>
              <a:rPr lang="en-US" altLang="zh-CN" sz="20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Experiment setup</a:t>
            </a:r>
            <a:endParaRPr lang="en-US" altLang="zh-CN" sz="2000" b="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TCP BBR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represents TCP using BBR as congestion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controller and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RACK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as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loss detection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algorithm</a:t>
            </a: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New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BPF socket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option, BPF_SOCK_OPS_ACK_THRESH_INIT, to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allow changing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TCP ACK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frequency (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github.com/fillthepipe/TcpAckThinning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US" altLang="zh-CN" sz="16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Wireless tests are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in a public room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with over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10 additional APs and over 100 wireless users at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peak time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. Ping test shows that the RTT varies between 4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to 200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ms and slight burst losses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exist</a:t>
            </a:r>
            <a:endParaRPr lang="en-US" altLang="zh-CN" sz="16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1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4299"/>
    </mc:Choice>
    <mc:Fallback xmlns="">
      <p:transition advTm="34299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TACK-based protocol in WLAN 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712" y="2924944"/>
            <a:ext cx="5544616" cy="11760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66967" y="4199745"/>
            <a:ext cx="6096000" cy="76944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Percentage of goodput improvement of</a:t>
            </a:r>
          </a:p>
          <a:p>
            <a:pPr algn="ctr"/>
            <a:r>
              <a:rPr lang="en-US" altLang="zh-CN" sz="20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TCP-TACK over TCP-BBR in </a:t>
            </a:r>
            <a:r>
              <a:rPr lang="en-US" altLang="zh-CN" sz="2000" kern="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WLAN</a:t>
            </a:r>
            <a:endParaRPr lang="zh-CN" altLang="en-US" sz="2000" kern="0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2132856"/>
            <a:ext cx="5289805" cy="3783437"/>
          </a:xfrm>
          <a:prstGeom prst="rect">
            <a:avLst/>
          </a:prstGeom>
        </p:spPr>
      </p:pic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4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7736"/>
    </mc:Choice>
    <mc:Fallback xmlns="">
      <p:transition advTm="27736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TACK-based protocol in WAN 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1573040"/>
            <a:ext cx="7755358" cy="39493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7073" y="5589240"/>
            <a:ext cx="10852332" cy="76944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000" kern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zh-CN" altLang="en-US" sz="20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Violin-plots of performance ranking </a:t>
            </a:r>
            <a:endParaRPr lang="en-US" altLang="zh-CN" sz="2000" kern="0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spcBef>
                <a:spcPct val="20000"/>
              </a:spcBef>
            </a:pPr>
            <a:r>
              <a:rPr lang="zh-CN" altLang="en-US" sz="2000" kern="0" dirty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(Results are from data traces during 200 </a:t>
            </a:r>
            <a:r>
              <a:rPr lang="zh-CN" altLang="en-US" sz="2000" kern="0" dirty="0" smtClean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days</a:t>
            </a:r>
            <a:r>
              <a:rPr lang="en-US" altLang="zh-CN" sz="2000" kern="0" dirty="0" smtClean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pantheon.stanford.edu/summary</a:t>
            </a:r>
            <a:r>
              <a:rPr lang="zh-CN" altLang="en-US" sz="2000" kern="0" dirty="0" smtClean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zh-CN" altLang="en-US" sz="2000" kern="0" dirty="0">
              <a:solidFill>
                <a:schemeClr val="bg1">
                  <a:lumMod val="6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791744" y="4293096"/>
            <a:ext cx="432048" cy="1080120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2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4010"/>
    </mc:Choice>
    <mc:Fallback xmlns="">
      <p:transition advTm="2401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Key Takeaways</a:t>
            </a:r>
            <a:endParaRPr lang="zh-CN" altLang="en-US" b="1" dirty="0"/>
          </a:p>
        </p:txBody>
      </p:sp>
      <p:sp>
        <p:nvSpPr>
          <p:cNvPr id="1048587" name="内容占位符 3"/>
          <p:cNvSpPr>
            <a:spLocks noGrp="1"/>
          </p:cNvSpPr>
          <p:nvPr>
            <p:ph idx="1"/>
          </p:nvPr>
        </p:nvSpPr>
        <p:spPr>
          <a:xfrm>
            <a:off x="767408" y="1727805"/>
            <a:ext cx="9721080" cy="3954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dirty="0" smtClean="0"/>
              <a:t>WLAN </a:t>
            </a:r>
            <a:r>
              <a:rPr lang="en-US" altLang="x-none" sz="2000" dirty="0"/>
              <a:t>transport can be improved on the transport layer by </a:t>
            </a:r>
            <a:r>
              <a:rPr lang="en-US" altLang="x-none" sz="2000" b="1" dirty="0"/>
              <a:t>reducing the ACK frequency </a:t>
            </a:r>
            <a:r>
              <a:rPr lang="en-US" altLang="x-none" sz="2000" b="1" dirty="0" smtClean="0"/>
              <a:t>required</a:t>
            </a:r>
            <a:endParaRPr lang="en-US" altLang="x-none" sz="2000" b="1" dirty="0"/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b="1" dirty="0"/>
              <a:t>Ideally</a:t>
            </a:r>
            <a:r>
              <a:rPr lang="en-US" altLang="x-none" sz="2000" dirty="0"/>
              <a:t>, TACK improves </a:t>
            </a:r>
            <a:r>
              <a:rPr lang="en-US" altLang="x-none" sz="2000" dirty="0" smtClean="0"/>
              <a:t>goodput due to significantly reducing </a:t>
            </a:r>
            <a:r>
              <a:rPr lang="en-US" altLang="x-none" sz="2000" dirty="0"/>
              <a:t>ACK </a:t>
            </a:r>
            <a:r>
              <a:rPr lang="en-US" altLang="x-none" sz="2000" dirty="0" smtClean="0"/>
              <a:t>frequency</a:t>
            </a:r>
            <a:endParaRPr lang="en-US" altLang="x-none" sz="2000" dirty="0"/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b="1" dirty="0" smtClean="0"/>
              <a:t>Actually</a:t>
            </a:r>
            <a:r>
              <a:rPr lang="en-US" altLang="x-none" sz="2000" dirty="0" smtClean="0"/>
              <a:t>, </a:t>
            </a:r>
            <a:r>
              <a:rPr lang="en-US" altLang="x-none" sz="2000" dirty="0"/>
              <a:t>independently applying TACK hurts TCP performance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b="1" dirty="0" smtClean="0"/>
              <a:t>Advanced TACK-based protocol </a:t>
            </a:r>
            <a:r>
              <a:rPr lang="en-US" altLang="x-none" sz="2000" dirty="0" smtClean="0"/>
              <a:t>provides </a:t>
            </a:r>
            <a:r>
              <a:rPr lang="en-US" altLang="x-none" sz="2000" dirty="0"/>
              <a:t>a good replacement of legacy TCP to compensate for scenarios where the acknowledgement overhead is </a:t>
            </a:r>
            <a:r>
              <a:rPr lang="en-US" altLang="x-none" sz="2000" dirty="0" smtClean="0"/>
              <a:t>non-negligible</a:t>
            </a:r>
            <a:endParaRPr lang="en-US" altLang="x-none" sz="20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405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887"/>
    </mc:Choice>
    <mc:Fallback xmlns="">
      <p:transition advTm="398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9416" y="1844824"/>
            <a:ext cx="10363200" cy="3096344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You!</a:t>
            </a:r>
            <a:b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dirty="0" smtClean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Email: </a:t>
            </a:r>
            <a:r>
              <a:rPr lang="en-US" sz="2000" dirty="0" smtClean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li.tong@huawei.com</a:t>
            </a:r>
            <a:r>
              <a:rPr lang="en-US" sz="2000" dirty="0" smtClean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2000" dirty="0" smtClean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dirty="0" smtClean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2000" dirty="0" smtClean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20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 &amp; </a:t>
            </a:r>
            <a:r>
              <a:rPr lang="en-US" altLang="zh-C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55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83"/>
    </mc:Choice>
    <mc:Fallback xmlns="">
      <p:transition advTm="608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79CF106-0351-457B-98B8-78CD7784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734" y="172049"/>
            <a:ext cx="6696744" cy="1299808"/>
          </a:xfr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High Speed Rails (HSRs)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标题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altLang="zh-CN" b="1" dirty="0" smtClean="0">
                <a:cs typeface="Tahoma" panose="020B0604030504040204" pitchFamily="34" charset="0"/>
              </a:rPr>
              <a:t>Wireless </a:t>
            </a:r>
            <a:r>
              <a:rPr lang="en-US" altLang="zh-CN" b="1" dirty="0">
                <a:cs typeface="Tahoma" panose="020B0604030504040204" pitchFamily="34" charset="0"/>
              </a:rPr>
              <a:t>local area </a:t>
            </a:r>
            <a:r>
              <a:rPr lang="en-US" altLang="zh-CN" b="1" dirty="0" smtClean="0">
                <a:cs typeface="Tahoma" panose="020B0604030504040204" pitchFamily="34" charset="0"/>
              </a:rPr>
              <a:t>network (WLAN) </a:t>
            </a:r>
            <a:r>
              <a:rPr lang="en-US" altLang="zh-CN" b="1" dirty="0">
                <a:cs typeface="Tahoma" panose="020B0604030504040204" pitchFamily="34" charset="0"/>
              </a:rPr>
              <a:t>demands high throughput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297044" y="1611363"/>
            <a:ext cx="1231383" cy="1169566"/>
            <a:chOff x="10404600" y="1942306"/>
            <a:chExt cx="1517549" cy="1446985"/>
          </a:xfrm>
        </p:grpSpPr>
        <p:grpSp>
          <p:nvGrpSpPr>
            <p:cNvPr id="68" name="组合 67"/>
            <p:cNvGrpSpPr/>
            <p:nvPr/>
          </p:nvGrpSpPr>
          <p:grpSpPr>
            <a:xfrm>
              <a:off x="10404600" y="1942306"/>
              <a:ext cx="1460500" cy="1306513"/>
              <a:chOff x="2236242" y="1888372"/>
              <a:chExt cx="1460500" cy="1306513"/>
            </a:xfrm>
          </p:grpSpPr>
          <p:sp>
            <p:nvSpPr>
              <p:cNvPr id="69" name="AutoShape 39"/>
              <p:cNvSpPr>
                <a:spLocks noChangeArrowheads="1"/>
              </p:cNvSpPr>
              <p:nvPr/>
            </p:nvSpPr>
            <p:spPr bwMode="auto">
              <a:xfrm>
                <a:off x="2236242" y="1888372"/>
                <a:ext cx="1460500" cy="1306513"/>
              </a:xfrm>
              <a:prstGeom prst="hexagon">
                <a:avLst>
                  <a:gd name="adj" fmla="val 28860"/>
                  <a:gd name="vf" fmla="val 115470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5E831A"/>
                </a:prstShdw>
              </a:effectLst>
            </p:spPr>
            <p:txBody>
              <a:bodyPr wrap="none" lIns="91422" tIns="45711" rIns="91422" bIns="45711" anchor="ctr"/>
              <a:lstStyle/>
              <a:p>
                <a:pPr>
                  <a:defRPr/>
                </a:pPr>
                <a:endParaRPr lang="zh-CN" altLang="zh-CN" sz="1600"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70" name="AutoShape 40"/>
              <p:cNvSpPr>
                <a:spLocks noChangeArrowheads="1"/>
              </p:cNvSpPr>
              <p:nvPr/>
            </p:nvSpPr>
            <p:spPr bwMode="auto">
              <a:xfrm>
                <a:off x="2374355" y="2098473"/>
                <a:ext cx="1181100" cy="932899"/>
              </a:xfrm>
              <a:prstGeom prst="hexagon">
                <a:avLst>
                  <a:gd name="adj" fmla="val 28986"/>
                  <a:gd name="vf" fmla="val 115470"/>
                </a:avLst>
              </a:prstGeom>
              <a:solidFill>
                <a:srgbClr val="009999"/>
              </a:solidFill>
              <a:ln w="19050">
                <a:noFill/>
                <a:prstDash val="sysDot"/>
                <a:miter lim="800000"/>
                <a:headEnd/>
                <a:tailEnd/>
              </a:ln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rgbClr val="000066"/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71" name="Rectangle 71"/>
              <p:cNvSpPr>
                <a:spLocks noChangeArrowheads="1"/>
              </p:cNvSpPr>
              <p:nvPr/>
            </p:nvSpPr>
            <p:spPr bwMode="auto">
              <a:xfrm>
                <a:off x="2638174" y="2263815"/>
                <a:ext cx="720725" cy="55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100 </a:t>
                </a:r>
              </a:p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Mbps</a:t>
                </a:r>
                <a:endParaRPr lang="en-US" altLang="zh-CN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82" name="内容占位符 2"/>
            <p:cNvSpPr txBox="1"/>
            <p:nvPr/>
          </p:nvSpPr>
          <p:spPr bwMode="auto">
            <a:xfrm rot="10800000" flipV="1">
              <a:off x="10428807" y="3112815"/>
              <a:ext cx="1493342" cy="2764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itchFamily="34" charset="0"/>
                <a:buChar char="•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Ø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fontAlgn="auto" hangingPunct="1">
                <a:spcAft>
                  <a:spcPts val="0"/>
                </a:spcAft>
                <a:buNone/>
              </a:pPr>
              <a:r>
                <a:rPr lang="en-US" altLang="zh-CN" sz="1800" b="0" dirty="0" smtClean="0">
                  <a:solidFill>
                    <a:srgbClr val="36363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Average</a:t>
              </a:r>
              <a:endParaRPr lang="en-US" altLang="zh-CN" sz="1800" b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515253" y="1611361"/>
            <a:ext cx="1231383" cy="1169566"/>
            <a:chOff x="10404600" y="1942306"/>
            <a:chExt cx="1517549" cy="1446986"/>
          </a:xfrm>
        </p:grpSpPr>
        <p:grpSp>
          <p:nvGrpSpPr>
            <p:cNvPr id="84" name="组合 83"/>
            <p:cNvGrpSpPr/>
            <p:nvPr/>
          </p:nvGrpSpPr>
          <p:grpSpPr>
            <a:xfrm>
              <a:off x="10404600" y="1942306"/>
              <a:ext cx="1460500" cy="1306513"/>
              <a:chOff x="2236242" y="1888372"/>
              <a:chExt cx="1460500" cy="1306513"/>
            </a:xfrm>
          </p:grpSpPr>
          <p:sp>
            <p:nvSpPr>
              <p:cNvPr id="86" name="AutoShape 39"/>
              <p:cNvSpPr>
                <a:spLocks noChangeArrowheads="1"/>
              </p:cNvSpPr>
              <p:nvPr/>
            </p:nvSpPr>
            <p:spPr bwMode="auto">
              <a:xfrm>
                <a:off x="2236242" y="1888372"/>
                <a:ext cx="1460500" cy="1306513"/>
              </a:xfrm>
              <a:prstGeom prst="hexagon">
                <a:avLst>
                  <a:gd name="adj" fmla="val 28860"/>
                  <a:gd name="vf" fmla="val 115470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5E831A"/>
                </a:prstShdw>
              </a:effectLst>
            </p:spPr>
            <p:txBody>
              <a:bodyPr wrap="none" lIns="91422" tIns="45711" rIns="91422" bIns="45711" anchor="ctr"/>
              <a:lstStyle/>
              <a:p>
                <a:pPr>
                  <a:defRPr/>
                </a:pPr>
                <a:endParaRPr lang="zh-CN" altLang="zh-CN" sz="1600"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87" name="AutoShape 40"/>
              <p:cNvSpPr>
                <a:spLocks noChangeArrowheads="1"/>
              </p:cNvSpPr>
              <p:nvPr/>
            </p:nvSpPr>
            <p:spPr bwMode="auto">
              <a:xfrm>
                <a:off x="2374355" y="2098473"/>
                <a:ext cx="1181100" cy="932899"/>
              </a:xfrm>
              <a:prstGeom prst="hexagon">
                <a:avLst>
                  <a:gd name="adj" fmla="val 28986"/>
                  <a:gd name="vf" fmla="val 115470"/>
                </a:avLst>
              </a:prstGeom>
              <a:solidFill>
                <a:srgbClr val="009999"/>
              </a:solidFill>
              <a:ln w="19050">
                <a:noFill/>
                <a:prstDash val="sysDot"/>
                <a:miter lim="800000"/>
                <a:headEnd/>
                <a:tailEnd/>
              </a:ln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rgbClr val="000066"/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88" name="Rectangle 71"/>
              <p:cNvSpPr>
                <a:spLocks noChangeArrowheads="1"/>
              </p:cNvSpPr>
              <p:nvPr/>
            </p:nvSpPr>
            <p:spPr bwMode="auto">
              <a:xfrm>
                <a:off x="2638174" y="2263815"/>
                <a:ext cx="720725" cy="55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200 </a:t>
                </a:r>
              </a:p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Mbps</a:t>
                </a:r>
                <a:endParaRPr lang="en-US" altLang="zh-CN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85" name="内容占位符 2"/>
            <p:cNvSpPr txBox="1"/>
            <p:nvPr/>
          </p:nvSpPr>
          <p:spPr bwMode="auto">
            <a:xfrm rot="10800000" flipV="1">
              <a:off x="10428807" y="3112816"/>
              <a:ext cx="1493342" cy="2764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itchFamily="34" charset="0"/>
                <a:buChar char="•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Ø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fontAlgn="auto" hangingPunct="1">
                <a:spcAft>
                  <a:spcPts val="0"/>
                </a:spcAft>
                <a:buNone/>
              </a:pPr>
              <a:r>
                <a:rPr lang="en-US" altLang="zh-CN" sz="1800" b="0" dirty="0" smtClean="0">
                  <a:solidFill>
                    <a:srgbClr val="36363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Peek</a:t>
              </a:r>
              <a:endParaRPr lang="en-US" altLang="zh-CN" sz="1800" b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733461" y="1611361"/>
            <a:ext cx="1231383" cy="1169566"/>
            <a:chOff x="10404600" y="1942306"/>
            <a:chExt cx="1517549" cy="1446986"/>
          </a:xfrm>
        </p:grpSpPr>
        <p:grpSp>
          <p:nvGrpSpPr>
            <p:cNvPr id="90" name="组合 89"/>
            <p:cNvGrpSpPr/>
            <p:nvPr/>
          </p:nvGrpSpPr>
          <p:grpSpPr>
            <a:xfrm>
              <a:off x="10404600" y="1942306"/>
              <a:ext cx="1460500" cy="1306513"/>
              <a:chOff x="2236242" y="1888372"/>
              <a:chExt cx="1460500" cy="1306513"/>
            </a:xfrm>
          </p:grpSpPr>
          <p:sp>
            <p:nvSpPr>
              <p:cNvPr id="92" name="AutoShape 39"/>
              <p:cNvSpPr>
                <a:spLocks noChangeArrowheads="1"/>
              </p:cNvSpPr>
              <p:nvPr/>
            </p:nvSpPr>
            <p:spPr bwMode="auto">
              <a:xfrm>
                <a:off x="2236242" y="1888372"/>
                <a:ext cx="1460500" cy="1306513"/>
              </a:xfrm>
              <a:prstGeom prst="hexagon">
                <a:avLst>
                  <a:gd name="adj" fmla="val 28860"/>
                  <a:gd name="vf" fmla="val 115470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5E831A"/>
                </a:prstShdw>
              </a:effectLst>
            </p:spPr>
            <p:txBody>
              <a:bodyPr wrap="none" lIns="91422" tIns="45711" rIns="91422" bIns="45711" anchor="ctr"/>
              <a:lstStyle/>
              <a:p>
                <a:pPr>
                  <a:defRPr/>
                </a:pPr>
                <a:endParaRPr lang="zh-CN" altLang="zh-CN" sz="1600"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93" name="AutoShape 40"/>
              <p:cNvSpPr>
                <a:spLocks noChangeArrowheads="1"/>
              </p:cNvSpPr>
              <p:nvPr/>
            </p:nvSpPr>
            <p:spPr bwMode="auto">
              <a:xfrm>
                <a:off x="2374355" y="2098473"/>
                <a:ext cx="1181100" cy="932899"/>
              </a:xfrm>
              <a:prstGeom prst="hexagon">
                <a:avLst>
                  <a:gd name="adj" fmla="val 28986"/>
                  <a:gd name="vf" fmla="val 115470"/>
                </a:avLst>
              </a:prstGeom>
              <a:solidFill>
                <a:srgbClr val="009999"/>
              </a:solidFill>
              <a:ln w="19050">
                <a:noFill/>
                <a:prstDash val="sysDot"/>
                <a:miter lim="800000"/>
                <a:headEnd/>
                <a:tailEnd/>
              </a:ln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rgbClr val="000066"/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94" name="Rectangle 71"/>
              <p:cNvSpPr>
                <a:spLocks noChangeArrowheads="1"/>
              </p:cNvSpPr>
              <p:nvPr/>
            </p:nvSpPr>
            <p:spPr bwMode="auto">
              <a:xfrm>
                <a:off x="2638174" y="2263815"/>
                <a:ext cx="720725" cy="55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500 </a:t>
                </a:r>
              </a:p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Mbps</a:t>
                </a:r>
                <a:endParaRPr lang="en-US" altLang="zh-CN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91" name="内容占位符 2"/>
            <p:cNvSpPr txBox="1"/>
            <p:nvPr/>
          </p:nvSpPr>
          <p:spPr bwMode="auto">
            <a:xfrm rot="10800000" flipV="1">
              <a:off x="10428807" y="3112816"/>
              <a:ext cx="1493342" cy="2764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itchFamily="34" charset="0"/>
                <a:buChar char="•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Ø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fontAlgn="auto" hangingPunct="1">
                <a:spcAft>
                  <a:spcPts val="0"/>
                </a:spcAft>
                <a:buNone/>
              </a:pPr>
              <a:r>
                <a:rPr lang="en-US" altLang="zh-CN" sz="1800" b="0" dirty="0" smtClean="0">
                  <a:solidFill>
                    <a:srgbClr val="36363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UHD VR</a:t>
              </a:r>
              <a:endParaRPr lang="en-US" altLang="zh-CN" sz="1800" b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8903959" y="1611361"/>
            <a:ext cx="1231383" cy="1169566"/>
            <a:chOff x="10404600" y="1942306"/>
            <a:chExt cx="1517549" cy="1446986"/>
          </a:xfrm>
        </p:grpSpPr>
        <p:grpSp>
          <p:nvGrpSpPr>
            <p:cNvPr id="96" name="组合 95"/>
            <p:cNvGrpSpPr/>
            <p:nvPr/>
          </p:nvGrpSpPr>
          <p:grpSpPr>
            <a:xfrm>
              <a:off x="10404600" y="1942306"/>
              <a:ext cx="1460500" cy="1306513"/>
              <a:chOff x="2236242" y="1888372"/>
              <a:chExt cx="1460500" cy="1306513"/>
            </a:xfrm>
          </p:grpSpPr>
          <p:sp>
            <p:nvSpPr>
              <p:cNvPr id="98" name="AutoShape 39"/>
              <p:cNvSpPr>
                <a:spLocks noChangeArrowheads="1"/>
              </p:cNvSpPr>
              <p:nvPr/>
            </p:nvSpPr>
            <p:spPr bwMode="auto">
              <a:xfrm>
                <a:off x="2236242" y="1888372"/>
                <a:ext cx="1460500" cy="1306513"/>
              </a:xfrm>
              <a:prstGeom prst="hexagon">
                <a:avLst>
                  <a:gd name="adj" fmla="val 28860"/>
                  <a:gd name="vf" fmla="val 115470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5E831A"/>
                </a:prstShdw>
              </a:effectLst>
            </p:spPr>
            <p:txBody>
              <a:bodyPr wrap="none" lIns="91422" tIns="45711" rIns="91422" bIns="45711" anchor="ctr"/>
              <a:lstStyle/>
              <a:p>
                <a:pPr>
                  <a:defRPr/>
                </a:pPr>
                <a:endParaRPr lang="zh-CN" altLang="zh-CN" sz="1600"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99" name="AutoShape 40"/>
              <p:cNvSpPr>
                <a:spLocks noChangeArrowheads="1"/>
              </p:cNvSpPr>
              <p:nvPr/>
            </p:nvSpPr>
            <p:spPr bwMode="auto">
              <a:xfrm>
                <a:off x="2374355" y="2098473"/>
                <a:ext cx="1181100" cy="932899"/>
              </a:xfrm>
              <a:prstGeom prst="hexagon">
                <a:avLst>
                  <a:gd name="adj" fmla="val 28986"/>
                  <a:gd name="vf" fmla="val 115470"/>
                </a:avLst>
              </a:prstGeom>
              <a:solidFill>
                <a:srgbClr val="009999"/>
              </a:solidFill>
              <a:ln w="19050">
                <a:noFill/>
                <a:prstDash val="sysDot"/>
                <a:miter lim="800000"/>
                <a:headEnd/>
                <a:tailEnd/>
              </a:ln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rgbClr val="000066"/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100" name="Rectangle 71"/>
              <p:cNvSpPr>
                <a:spLocks noChangeArrowheads="1"/>
              </p:cNvSpPr>
              <p:nvPr/>
            </p:nvSpPr>
            <p:spPr bwMode="auto">
              <a:xfrm>
                <a:off x="2638174" y="2263815"/>
                <a:ext cx="720725" cy="55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30</a:t>
                </a:r>
              </a:p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Mbps</a:t>
                </a:r>
                <a:endParaRPr lang="en-US" altLang="zh-CN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97" name="内容占位符 2"/>
            <p:cNvSpPr txBox="1"/>
            <p:nvPr/>
          </p:nvSpPr>
          <p:spPr bwMode="auto">
            <a:xfrm rot="10800000" flipV="1">
              <a:off x="10428807" y="3112816"/>
              <a:ext cx="1493342" cy="2764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itchFamily="34" charset="0"/>
                <a:buChar char="•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Ø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fontAlgn="auto" hangingPunct="1">
                <a:spcAft>
                  <a:spcPts val="0"/>
                </a:spcAft>
                <a:buNone/>
              </a:pPr>
              <a:r>
                <a:rPr lang="en-US" altLang="zh-CN" sz="1800" b="0" dirty="0" smtClean="0">
                  <a:solidFill>
                    <a:srgbClr val="36363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2018</a:t>
              </a:r>
              <a:endParaRPr lang="en-US" altLang="zh-CN" sz="1800" b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10026502" y="1611361"/>
            <a:ext cx="1231383" cy="1169566"/>
            <a:chOff x="10404600" y="1942306"/>
            <a:chExt cx="1517549" cy="1446986"/>
          </a:xfrm>
        </p:grpSpPr>
        <p:grpSp>
          <p:nvGrpSpPr>
            <p:cNvPr id="102" name="组合 101"/>
            <p:cNvGrpSpPr/>
            <p:nvPr/>
          </p:nvGrpSpPr>
          <p:grpSpPr>
            <a:xfrm>
              <a:off x="10404600" y="1942306"/>
              <a:ext cx="1460500" cy="1306513"/>
              <a:chOff x="2236242" y="1888372"/>
              <a:chExt cx="1460500" cy="1306513"/>
            </a:xfrm>
          </p:grpSpPr>
          <p:sp>
            <p:nvSpPr>
              <p:cNvPr id="104" name="AutoShape 39"/>
              <p:cNvSpPr>
                <a:spLocks noChangeArrowheads="1"/>
              </p:cNvSpPr>
              <p:nvPr/>
            </p:nvSpPr>
            <p:spPr bwMode="auto">
              <a:xfrm>
                <a:off x="2236242" y="1888372"/>
                <a:ext cx="1460500" cy="1306513"/>
              </a:xfrm>
              <a:prstGeom prst="hexagon">
                <a:avLst>
                  <a:gd name="adj" fmla="val 28860"/>
                  <a:gd name="vf" fmla="val 115470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5E831A"/>
                </a:prstShdw>
              </a:effectLst>
            </p:spPr>
            <p:txBody>
              <a:bodyPr wrap="none" lIns="91422" tIns="45711" rIns="91422" bIns="45711" anchor="ctr"/>
              <a:lstStyle/>
              <a:p>
                <a:pPr>
                  <a:defRPr/>
                </a:pPr>
                <a:endParaRPr lang="zh-CN" altLang="zh-CN" sz="1600"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105" name="AutoShape 40"/>
              <p:cNvSpPr>
                <a:spLocks noChangeArrowheads="1"/>
              </p:cNvSpPr>
              <p:nvPr/>
            </p:nvSpPr>
            <p:spPr bwMode="auto">
              <a:xfrm>
                <a:off x="2374355" y="2098473"/>
                <a:ext cx="1181100" cy="932899"/>
              </a:xfrm>
              <a:prstGeom prst="hexagon">
                <a:avLst>
                  <a:gd name="adj" fmla="val 28986"/>
                  <a:gd name="vf" fmla="val 115470"/>
                </a:avLst>
              </a:prstGeom>
              <a:solidFill>
                <a:srgbClr val="009999"/>
              </a:solidFill>
              <a:ln w="19050">
                <a:noFill/>
                <a:prstDash val="sysDot"/>
                <a:miter lim="800000"/>
                <a:headEnd/>
                <a:tailEnd/>
              </a:ln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rgbClr val="000066"/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106" name="Rectangle 71"/>
              <p:cNvSpPr>
                <a:spLocks noChangeArrowheads="1"/>
              </p:cNvSpPr>
              <p:nvPr/>
            </p:nvSpPr>
            <p:spPr bwMode="auto">
              <a:xfrm>
                <a:off x="2638174" y="2263815"/>
                <a:ext cx="720725" cy="55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92</a:t>
                </a:r>
              </a:p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Mbps</a:t>
                </a:r>
                <a:endParaRPr lang="en-US" altLang="zh-CN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03" name="内容占位符 2"/>
            <p:cNvSpPr txBox="1"/>
            <p:nvPr/>
          </p:nvSpPr>
          <p:spPr bwMode="auto">
            <a:xfrm rot="10800000" flipV="1">
              <a:off x="10428807" y="3112816"/>
              <a:ext cx="1493342" cy="2764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itchFamily="34" charset="0"/>
                <a:buChar char="•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Ø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fontAlgn="auto" hangingPunct="1">
                <a:spcAft>
                  <a:spcPts val="0"/>
                </a:spcAft>
                <a:buNone/>
              </a:pPr>
              <a:r>
                <a:rPr lang="en-US" altLang="zh-CN" sz="1800" b="0" dirty="0" smtClean="0">
                  <a:solidFill>
                    <a:srgbClr val="36363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2023</a:t>
              </a:r>
              <a:endParaRPr lang="en-US" altLang="zh-CN" sz="1800" b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07" name="Group 84"/>
          <p:cNvGrpSpPr>
            <a:grpSpLocks/>
          </p:cNvGrpSpPr>
          <p:nvPr/>
        </p:nvGrpSpPr>
        <p:grpSpPr bwMode="auto">
          <a:xfrm rot="10800000" flipH="1">
            <a:off x="3099475" y="1611362"/>
            <a:ext cx="692269" cy="4561864"/>
            <a:chOff x="3787" y="1423"/>
            <a:chExt cx="543" cy="1860"/>
          </a:xfrm>
        </p:grpSpPr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3787" y="1423"/>
              <a:ext cx="407" cy="1085"/>
            </a:xfrm>
            <a:custGeom>
              <a:avLst/>
              <a:gdLst/>
              <a:ahLst/>
              <a:cxnLst>
                <a:cxn ang="0">
                  <a:pos x="27" y="26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27" y="35"/>
                </a:cxn>
                <a:cxn ang="0">
                  <a:pos x="27" y="26"/>
                </a:cxn>
              </a:cxnLst>
              <a:rect l="0" t="0" r="r" b="b"/>
              <a:pathLst>
                <a:path w="27" h="35">
                  <a:moveTo>
                    <a:pt x="27" y="26"/>
                  </a:moveTo>
                  <a:cubicBezTo>
                    <a:pt x="27" y="26"/>
                    <a:pt x="10" y="18"/>
                    <a:pt x="0" y="0"/>
                  </a:cubicBezTo>
                  <a:lnTo>
                    <a:pt x="0" y="25"/>
                  </a:lnTo>
                  <a:cubicBezTo>
                    <a:pt x="0" y="25"/>
                    <a:pt x="12" y="33"/>
                    <a:pt x="27" y="35"/>
                  </a:cubicBezTo>
                  <a:lnTo>
                    <a:pt x="27" y="26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969696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900" dirty="0">
                <a:latin typeface="Verdana" panose="020B0604030504040204" pitchFamily="34" charset="0"/>
                <a:ea typeface="微软雅黑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3787" y="2198"/>
              <a:ext cx="407" cy="1085"/>
            </a:xfrm>
            <a:custGeom>
              <a:avLst/>
              <a:gdLst/>
              <a:ahLst/>
              <a:cxnLst>
                <a:cxn ang="0">
                  <a:pos x="27" y="10"/>
                </a:cxn>
                <a:cxn ang="0">
                  <a:pos x="0" y="35"/>
                </a:cxn>
                <a:cxn ang="0">
                  <a:pos x="0" y="11"/>
                </a:cxn>
                <a:cxn ang="0">
                  <a:pos x="27" y="0"/>
                </a:cxn>
                <a:cxn ang="0">
                  <a:pos x="27" y="10"/>
                </a:cxn>
              </a:cxnLst>
              <a:rect l="0" t="0" r="r" b="b"/>
              <a:pathLst>
                <a:path w="27" h="35">
                  <a:moveTo>
                    <a:pt x="27" y="10"/>
                  </a:moveTo>
                  <a:cubicBezTo>
                    <a:pt x="27" y="10"/>
                    <a:pt x="10" y="17"/>
                    <a:pt x="0" y="35"/>
                  </a:cubicBezTo>
                  <a:lnTo>
                    <a:pt x="0" y="11"/>
                  </a:lnTo>
                  <a:cubicBezTo>
                    <a:pt x="0" y="11"/>
                    <a:pt x="12" y="3"/>
                    <a:pt x="27" y="0"/>
                  </a:cubicBezTo>
                  <a:lnTo>
                    <a:pt x="27" y="10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B2B2B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900" dirty="0">
                <a:latin typeface="Verdana" panose="020B0604030504040204" pitchFamily="34" charset="0"/>
                <a:ea typeface="微软雅黑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3954" y="2229"/>
              <a:ext cx="240" cy="279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9"/>
                </a:cxn>
                <a:cxn ang="0">
                  <a:pos x="15" y="9"/>
                </a:cxn>
                <a:cxn ang="0">
                  <a:pos x="0" y="4"/>
                </a:cxn>
                <a:cxn ang="0">
                  <a:pos x="15" y="0"/>
                </a:cxn>
                <a:cxn ang="0">
                  <a:pos x="16" y="0"/>
                </a:cxn>
              </a:cxnLst>
              <a:rect l="0" t="0" r="r" b="b"/>
              <a:pathLst>
                <a:path w="16" h="9">
                  <a:moveTo>
                    <a:pt x="16" y="0"/>
                  </a:moveTo>
                  <a:lnTo>
                    <a:pt x="16" y="9"/>
                  </a:lnTo>
                  <a:cubicBezTo>
                    <a:pt x="16" y="9"/>
                    <a:pt x="16" y="9"/>
                    <a:pt x="15" y="9"/>
                  </a:cubicBezTo>
                  <a:cubicBezTo>
                    <a:pt x="9" y="8"/>
                    <a:pt x="4" y="6"/>
                    <a:pt x="0" y="4"/>
                  </a:cubicBezTo>
                  <a:cubicBezTo>
                    <a:pt x="4" y="2"/>
                    <a:pt x="9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B2B2B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900" dirty="0">
                <a:latin typeface="Verdana" panose="020B0604030504040204" pitchFamily="34" charset="0"/>
                <a:ea typeface="微软雅黑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4180" y="2043"/>
              <a:ext cx="150" cy="6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0"/>
                </a:cxn>
                <a:cxn ang="0">
                  <a:pos x="10" y="10"/>
                </a:cxn>
                <a:cxn ang="0">
                  <a:pos x="0" y="20"/>
                </a:cxn>
              </a:cxnLst>
              <a:rect l="0" t="0" r="r" b="b"/>
              <a:pathLst>
                <a:path w="10" h="20">
                  <a:moveTo>
                    <a:pt x="0" y="20"/>
                  </a:moveTo>
                  <a:lnTo>
                    <a:pt x="0" y="0"/>
                  </a:lnTo>
                  <a:lnTo>
                    <a:pt x="10" y="10"/>
                  </a:lnTo>
                  <a:lnTo>
                    <a:pt x="0" y="20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B2B2B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900" dirty="0">
                <a:latin typeface="Verdana" panose="020B0604030504040204" pitchFamily="34" charset="0"/>
                <a:ea typeface="微软雅黑" pitchFamily="34" charset="-122"/>
                <a:cs typeface="Tahoma" panose="020B0604030504040204" pitchFamily="34" charset="0"/>
              </a:endParaRPr>
            </a:p>
          </p:txBody>
        </p:sp>
      </p:grpSp>
      <p:pic>
        <p:nvPicPr>
          <p:cNvPr id="112" name="图片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849" y="1873298"/>
            <a:ext cx="674756" cy="749368"/>
          </a:xfrm>
          <a:prstGeom prst="rect">
            <a:avLst/>
          </a:prstGeom>
        </p:spPr>
      </p:pic>
      <p:graphicFrame>
        <p:nvGraphicFramePr>
          <p:cNvPr id="49" name="表格 48">
            <a:extLst>
              <a:ext uri="{FF2B5EF4-FFF2-40B4-BE49-F238E27FC236}">
                <a16:creationId xmlns="" xmlns:a16="http://schemas.microsoft.com/office/drawing/2014/main" id="{A0C37414-7276-C047-91BC-29308E528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84108"/>
              </p:ext>
            </p:extLst>
          </p:nvPr>
        </p:nvGraphicFramePr>
        <p:xfrm>
          <a:off x="4170064" y="2975436"/>
          <a:ext cx="7252910" cy="11023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9149">
                  <a:extLst>
                    <a:ext uri="{9D8B030D-6E8A-4147-A177-3AD203B41FA5}">
                      <a16:colId xmlns="" xmlns:a16="http://schemas.microsoft.com/office/drawing/2014/main" val="1065620882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3161035441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596457088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618260496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1277439450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224338439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451052075"/>
                    </a:ext>
                  </a:extLst>
                </a:gridCol>
                <a:gridCol w="576064"/>
                <a:gridCol w="576064"/>
                <a:gridCol w="669145"/>
              </a:tblGrid>
              <a:tr h="5842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1"/>
                          </a:solidFill>
                        </a:rPr>
                        <a:t>Application</a:t>
                      </a:r>
                    </a:p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1"/>
                          </a:solidFill>
                        </a:rPr>
                        <a:t>Requirements</a:t>
                      </a:r>
                      <a:endParaRPr lang="zh-CN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UHD Cameras (Security)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UHD Streaming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VR Streaming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Self Driving Vehicle Diagnostics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Cloud Gaming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UHD IP Video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8K</a:t>
                      </a:r>
                      <a:r>
                        <a:rPr lang="en-US" altLang="zh-CN" sz="1050" b="1" baseline="0" dirty="0" smtClean="0"/>
                        <a:t> Wall TV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HD</a:t>
                      </a:r>
                      <a:r>
                        <a:rPr lang="en-US" altLang="zh-CN" sz="1050" b="1" baseline="0" dirty="0" smtClean="0"/>
                        <a:t> VR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UHD VR</a:t>
                      </a:r>
                      <a:endParaRPr lang="zh-CN" altLang="en-US" sz="105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024524"/>
                  </a:ext>
                </a:extLst>
              </a:tr>
              <a:tr h="458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 smtClean="0">
                          <a:solidFill>
                            <a:schemeClr val="bg1"/>
                          </a:solidFill>
                        </a:rPr>
                        <a:t>Average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(Mbps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17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20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30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51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100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167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500</a:t>
                      </a:r>
                      <a:endParaRPr lang="zh-CN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80313880"/>
                  </a:ext>
                </a:extLst>
              </a:tr>
            </a:tbl>
          </a:graphicData>
        </a:graphic>
      </p:graphicFrame>
      <p:sp>
        <p:nvSpPr>
          <p:cNvPr id="53" name="TextBox 48"/>
          <p:cNvSpPr txBox="1"/>
          <p:nvPr/>
        </p:nvSpPr>
        <p:spPr>
          <a:xfrm>
            <a:off x="7921050" y="4079198"/>
            <a:ext cx="3503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kern="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Source: Cisco Annual Internet Report, 2018–2023</a:t>
            </a:r>
            <a:endParaRPr lang="zh-CN" altLang="en-US" sz="1000" kern="0" dirty="0" err="1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graphicFrame>
        <p:nvGraphicFramePr>
          <p:cNvPr id="58" name="表格 57">
            <a:extLst>
              <a:ext uri="{FF2B5EF4-FFF2-40B4-BE49-F238E27FC236}">
                <a16:creationId xmlns="" xmlns:a16="http://schemas.microsoft.com/office/drawing/2014/main" id="{A0C37414-7276-C047-91BC-29308E528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074183"/>
              </p:ext>
            </p:extLst>
          </p:nvPr>
        </p:nvGraphicFramePr>
        <p:xfrm>
          <a:off x="4170065" y="4417503"/>
          <a:ext cx="7254527" cy="1493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4813">
                  <a:extLst>
                    <a:ext uri="{9D8B030D-6E8A-4147-A177-3AD203B41FA5}">
                      <a16:colId xmlns="" xmlns:a16="http://schemas.microsoft.com/office/drawing/2014/main" val="1065620882"/>
                    </a:ext>
                  </a:extLst>
                </a:gridCol>
                <a:gridCol w="857102">
                  <a:extLst>
                    <a:ext uri="{9D8B030D-6E8A-4147-A177-3AD203B41FA5}">
                      <a16:colId xmlns="" xmlns:a16="http://schemas.microsoft.com/office/drawing/2014/main" val="3161035441"/>
                    </a:ext>
                  </a:extLst>
                </a:gridCol>
                <a:gridCol w="857102">
                  <a:extLst>
                    <a:ext uri="{9D8B030D-6E8A-4147-A177-3AD203B41FA5}">
                      <a16:colId xmlns="" xmlns:a16="http://schemas.microsoft.com/office/drawing/2014/main" val="2596457088"/>
                    </a:ext>
                  </a:extLst>
                </a:gridCol>
                <a:gridCol w="857102">
                  <a:extLst>
                    <a:ext uri="{9D8B030D-6E8A-4147-A177-3AD203B41FA5}">
                      <a16:colId xmlns="" xmlns:a16="http://schemas.microsoft.com/office/drawing/2014/main" val="2618260496"/>
                    </a:ext>
                  </a:extLst>
                </a:gridCol>
                <a:gridCol w="857102">
                  <a:extLst>
                    <a:ext uri="{9D8B030D-6E8A-4147-A177-3AD203B41FA5}">
                      <a16:colId xmlns="" xmlns:a16="http://schemas.microsoft.com/office/drawing/2014/main" val="1277439450"/>
                    </a:ext>
                  </a:extLst>
                </a:gridCol>
                <a:gridCol w="857102">
                  <a:extLst>
                    <a:ext uri="{9D8B030D-6E8A-4147-A177-3AD203B41FA5}">
                      <a16:colId xmlns="" xmlns:a16="http://schemas.microsoft.com/office/drawing/2014/main" val="2224338439"/>
                    </a:ext>
                  </a:extLst>
                </a:gridCol>
                <a:gridCol w="857102">
                  <a:extLst>
                    <a:ext uri="{9D8B030D-6E8A-4147-A177-3AD203B41FA5}">
                      <a16:colId xmlns="" xmlns:a16="http://schemas.microsoft.com/office/drawing/2014/main" val="2451052075"/>
                    </a:ext>
                  </a:extLst>
                </a:gridCol>
                <a:gridCol w="857102"/>
              </a:tblGrid>
              <a:tr h="421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8K</a:t>
                      </a:r>
                      <a:r>
                        <a:rPr lang="en-US" altLang="zh-CN" sz="12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Videos from</a:t>
                      </a:r>
                      <a:r>
                        <a:rPr lang="en-US" altLang="zh-CN" sz="12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Youtube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Asteroid Discovery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NORWAY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The Las Vegas Strip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TOKYO HDR Time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50" b="1" dirty="0" smtClean="0"/>
                        <a:t>Lapse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Angel Falls,</a:t>
                      </a:r>
                    </a:p>
                    <a:p>
                      <a:pPr algn="ctr"/>
                      <a:r>
                        <a:rPr lang="en-US" altLang="zh-CN" sz="1050" b="1" dirty="0" smtClean="0"/>
                        <a:t>Venezuela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Tigers Go For A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50" b="1" dirty="0" smtClean="0"/>
                        <a:t>Swim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Henosis(8K Short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50" b="1" dirty="0" smtClean="0"/>
                        <a:t>Film)</a:t>
                      </a:r>
                      <a:endParaRPr lang="zh-CN" altLang="en-US" sz="105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024524"/>
                  </a:ext>
                </a:extLst>
              </a:tr>
              <a:tr h="3310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(Mbps</a:t>
                      </a:r>
                      <a:r>
                        <a:rPr lang="en-US" altLang="zh-CN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129.1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62.8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57.7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72.0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40.6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80313880"/>
                  </a:ext>
                </a:extLst>
              </a:tr>
              <a:tr h="3310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Peek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(Mbps)</a:t>
                      </a:r>
                      <a:endParaRPr lang="zh-CN" altLang="en-US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206.9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196.9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134.2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83.2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81.3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72.1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71.1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1" name="TextBox 48"/>
          <p:cNvSpPr txBox="1"/>
          <p:nvPr/>
        </p:nvSpPr>
        <p:spPr>
          <a:xfrm>
            <a:off x="7868957" y="5927005"/>
            <a:ext cx="3503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kern="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Source: </a:t>
            </a:r>
            <a:r>
              <a:rPr lang="en-US" altLang="zh-CN" sz="1000" kern="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Huawei iLab, 2017</a:t>
            </a:r>
            <a:endParaRPr lang="zh-CN" altLang="en-US" sz="1000" kern="0" dirty="0" err="1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07368" y="1597640"/>
            <a:ext cx="2690550" cy="1703486"/>
            <a:chOff x="2424510" y="1368680"/>
            <a:chExt cx="1405201" cy="1202026"/>
          </a:xfrm>
        </p:grpSpPr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8050" y="1368680"/>
              <a:ext cx="1091104" cy="789770"/>
            </a:xfrm>
            <a:prstGeom prst="rect">
              <a:avLst/>
            </a:prstGeom>
          </p:spPr>
        </p:pic>
        <p:sp>
          <p:nvSpPr>
            <p:cNvPr id="60" name="矩形 59"/>
            <p:cNvSpPr/>
            <p:nvPr/>
          </p:nvSpPr>
          <p:spPr>
            <a:xfrm>
              <a:off x="2424510" y="2201508"/>
              <a:ext cx="1405201" cy="369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Ultra-high-definition</a:t>
              </a:r>
              <a:endPara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(UHD) wireless projection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86130" y="3380830"/>
            <a:ext cx="2203790" cy="1354596"/>
            <a:chOff x="602219" y="4305034"/>
            <a:chExt cx="2729019" cy="1756264"/>
          </a:xfrm>
        </p:grpSpPr>
        <p:sp>
          <p:nvSpPr>
            <p:cNvPr id="54" name="矩形 53"/>
            <p:cNvSpPr/>
            <p:nvPr/>
          </p:nvSpPr>
          <p:spPr>
            <a:xfrm>
              <a:off x="602219" y="5662258"/>
              <a:ext cx="2729019" cy="399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VR </a:t>
              </a: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interactive gaming</a:t>
              </a:r>
            </a:p>
          </p:txBody>
        </p: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905" y="4305034"/>
              <a:ext cx="2149646" cy="1321556"/>
            </a:xfrm>
            <a:prstGeom prst="rect">
              <a:avLst/>
            </a:prstGeom>
          </p:spPr>
        </p:pic>
      </p:grpSp>
      <p:grpSp>
        <p:nvGrpSpPr>
          <p:cNvPr id="64" name="组合 63"/>
          <p:cNvGrpSpPr/>
          <p:nvPr/>
        </p:nvGrpSpPr>
        <p:grpSpPr>
          <a:xfrm>
            <a:off x="729308" y="4837885"/>
            <a:ext cx="2203790" cy="1335341"/>
            <a:chOff x="602219" y="4329999"/>
            <a:chExt cx="2729019" cy="1731299"/>
          </a:xfrm>
        </p:grpSpPr>
        <p:sp>
          <p:nvSpPr>
            <p:cNvPr id="65" name="矩形 64"/>
            <p:cNvSpPr/>
            <p:nvPr/>
          </p:nvSpPr>
          <p:spPr>
            <a:xfrm>
              <a:off x="602219" y="5662258"/>
              <a:ext cx="2729019" cy="399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AR </a:t>
              </a: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interactive gaming</a:t>
              </a:r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905" y="4329999"/>
              <a:ext cx="2149647" cy="1271625"/>
            </a:xfrm>
            <a:prstGeom prst="rect">
              <a:avLst/>
            </a:prstGeom>
          </p:spPr>
        </p:pic>
      </p:grp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 smtClean="0"/>
              <a:pPr algn="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5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1362"/>
    </mc:Choice>
    <mc:Fallback xmlns="">
      <p:transition advTm="6136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TCP ACKs cause internal interference</a:t>
            </a:r>
            <a:endParaRPr lang="zh-CN" altLang="en-US" b="1" dirty="0"/>
          </a:p>
        </p:txBody>
      </p:sp>
      <p:sp>
        <p:nvSpPr>
          <p:cNvPr id="30" name="矩形 29"/>
          <p:cNvSpPr/>
          <p:nvPr/>
        </p:nvSpPr>
        <p:spPr>
          <a:xfrm>
            <a:off x="1120654" y="5661248"/>
            <a:ext cx="10087914" cy="52322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External Interference</a:t>
            </a:r>
            <a:r>
              <a:rPr lang="zh-CN" altLang="en-US" sz="1400" kern="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altLang="zh-CN" sz="14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etween wireless devices on the same channel</a:t>
            </a:r>
          </a:p>
          <a:p>
            <a:r>
              <a:rPr lang="en-US" altLang="zh-CN" sz="1400" b="1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Internal Interference</a:t>
            </a:r>
            <a:r>
              <a:rPr lang="zh-CN" altLang="en-US" sz="1400" b="1" kern="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sz="1400" b="1" kern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1400" b="1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Between data packets and ACKs in the same connection</a:t>
            </a:r>
            <a:endParaRPr lang="en-US" sz="1400" b="1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120654" y="1484784"/>
            <a:ext cx="9249846" cy="4074847"/>
            <a:chOff x="-249745" y="1365895"/>
            <a:chExt cx="7541589" cy="3105687"/>
          </a:xfrm>
        </p:grpSpPr>
        <p:sp>
          <p:nvSpPr>
            <p:cNvPr id="32" name="椭圆 31"/>
            <p:cNvSpPr/>
            <p:nvPr/>
          </p:nvSpPr>
          <p:spPr bwMode="auto">
            <a:xfrm>
              <a:off x="360480" y="2394983"/>
              <a:ext cx="2166959" cy="2076599"/>
            </a:xfrm>
            <a:prstGeom prst="ellipse">
              <a:avLst/>
            </a:prstGeom>
            <a:gradFill flip="none" rotWithShape="1">
              <a:gsLst>
                <a:gs pos="0">
                  <a:srgbClr val="FFC000"/>
                </a:gs>
                <a:gs pos="7500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miter lim="800000"/>
              <a:headEnd/>
              <a:tailEnd/>
            </a:ln>
            <a:effectLst>
              <a:softEdge rad="127000"/>
            </a:effectLst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784225" eaLnBrk="0" hangingPunct="0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mtClean="0">
                <a:solidFill>
                  <a:srgbClr val="000000"/>
                </a:solidFill>
                <a:latin typeface="Verdana" panose="020B0604030504040204" pitchFamily="34" charset="0"/>
                <a:ea typeface="微软雅黑" pitchFamily="34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875751" y="1365895"/>
              <a:ext cx="2002087" cy="1815913"/>
              <a:chOff x="4457799" y="1231901"/>
              <a:chExt cx="2002087" cy="1815913"/>
            </a:xfrm>
          </p:grpSpPr>
          <p:sp>
            <p:nvSpPr>
              <p:cNvPr id="69" name="椭圆 68"/>
              <p:cNvSpPr/>
              <p:nvPr/>
            </p:nvSpPr>
            <p:spPr bwMode="auto">
              <a:xfrm>
                <a:off x="4457799" y="1231901"/>
                <a:ext cx="2002087" cy="1815913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F0"/>
                  </a:gs>
                  <a:gs pos="54000">
                    <a:srgbClr val="92D050"/>
                  </a:gs>
                  <a:gs pos="83000">
                    <a:schemeClr val="bg1">
                      <a:lumMod val="9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  <a:miter lim="800000"/>
                <a:headEnd/>
                <a:tailEnd/>
              </a:ln>
              <a:effectLst>
                <a:softEdge rad="63500"/>
              </a:effectLst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784225" eaLnBrk="0" hangingPunct="0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dirty="0" smtClean="0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grpSp>
            <p:nvGrpSpPr>
              <p:cNvPr id="70" name="组合 647"/>
              <p:cNvGrpSpPr>
                <a:grpSpLocks noChangeAspect="1"/>
              </p:cNvGrpSpPr>
              <p:nvPr/>
            </p:nvGrpSpPr>
            <p:grpSpPr>
              <a:xfrm>
                <a:off x="5321809" y="1913762"/>
                <a:ext cx="256669" cy="466692"/>
                <a:chOff x="11514138" y="5227638"/>
                <a:chExt cx="354013" cy="59213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1" name="Freeform 954"/>
                <p:cNvSpPr>
                  <a:spLocks/>
                </p:cNvSpPr>
                <p:nvPr/>
              </p:nvSpPr>
              <p:spPr bwMode="auto">
                <a:xfrm>
                  <a:off x="11514138" y="5227638"/>
                  <a:ext cx="354013" cy="592138"/>
                </a:xfrm>
                <a:custGeom>
                  <a:avLst/>
                  <a:gdLst/>
                  <a:ahLst/>
                  <a:cxnLst>
                    <a:cxn ang="0">
                      <a:pos x="196" y="326"/>
                    </a:cxn>
                    <a:cxn ang="0">
                      <a:pos x="196" y="334"/>
                    </a:cxn>
                    <a:cxn ang="0">
                      <a:pos x="184" y="345"/>
                    </a:cxn>
                    <a:cxn ang="0">
                      <a:pos x="47" y="347"/>
                    </a:cxn>
                    <a:cxn ang="0">
                      <a:pos x="39" y="345"/>
                    </a:cxn>
                    <a:cxn ang="0">
                      <a:pos x="29" y="334"/>
                    </a:cxn>
                    <a:cxn ang="0">
                      <a:pos x="27" y="47"/>
                    </a:cxn>
                    <a:cxn ang="0">
                      <a:pos x="29" y="39"/>
                    </a:cxn>
                    <a:cxn ang="0">
                      <a:pos x="39" y="29"/>
                    </a:cxn>
                    <a:cxn ang="0">
                      <a:pos x="176" y="27"/>
                    </a:cxn>
                    <a:cxn ang="0">
                      <a:pos x="184" y="29"/>
                    </a:cxn>
                    <a:cxn ang="0">
                      <a:pos x="196" y="39"/>
                    </a:cxn>
                    <a:cxn ang="0">
                      <a:pos x="196" y="326"/>
                    </a:cxn>
                    <a:cxn ang="0">
                      <a:pos x="223" y="326"/>
                    </a:cxn>
                    <a:cxn ang="0">
                      <a:pos x="223" y="47"/>
                    </a:cxn>
                    <a:cxn ang="0">
                      <a:pos x="218" y="29"/>
                    </a:cxn>
                    <a:cxn ang="0">
                      <a:pos x="208" y="14"/>
                    </a:cxn>
                    <a:cxn ang="0">
                      <a:pos x="194" y="4"/>
                    </a:cxn>
                    <a:cxn ang="0">
                      <a:pos x="176" y="0"/>
                    </a:cxn>
                    <a:cxn ang="0">
                      <a:pos x="47" y="0"/>
                    </a:cxn>
                    <a:cxn ang="0">
                      <a:pos x="29" y="4"/>
                    </a:cxn>
                    <a:cxn ang="0">
                      <a:pos x="15" y="14"/>
                    </a:cxn>
                    <a:cxn ang="0">
                      <a:pos x="4" y="29"/>
                    </a:cxn>
                    <a:cxn ang="0">
                      <a:pos x="0" y="47"/>
                    </a:cxn>
                    <a:cxn ang="0">
                      <a:pos x="0" y="326"/>
                    </a:cxn>
                    <a:cxn ang="0">
                      <a:pos x="4" y="345"/>
                    </a:cxn>
                    <a:cxn ang="0">
                      <a:pos x="15" y="359"/>
                    </a:cxn>
                    <a:cxn ang="0">
                      <a:pos x="29" y="369"/>
                    </a:cxn>
                    <a:cxn ang="0">
                      <a:pos x="47" y="373"/>
                    </a:cxn>
                    <a:cxn ang="0">
                      <a:pos x="176" y="373"/>
                    </a:cxn>
                    <a:cxn ang="0">
                      <a:pos x="194" y="369"/>
                    </a:cxn>
                    <a:cxn ang="0">
                      <a:pos x="208" y="359"/>
                    </a:cxn>
                    <a:cxn ang="0">
                      <a:pos x="218" y="345"/>
                    </a:cxn>
                    <a:cxn ang="0">
                      <a:pos x="223" y="326"/>
                    </a:cxn>
                  </a:cxnLst>
                  <a:rect l="0" t="0" r="r" b="b"/>
                  <a:pathLst>
                    <a:path w="223" h="373">
                      <a:moveTo>
                        <a:pt x="210" y="326"/>
                      </a:moveTo>
                      <a:lnTo>
                        <a:pt x="196" y="326"/>
                      </a:lnTo>
                      <a:lnTo>
                        <a:pt x="196" y="326"/>
                      </a:lnTo>
                      <a:lnTo>
                        <a:pt x="196" y="334"/>
                      </a:lnTo>
                      <a:lnTo>
                        <a:pt x="190" y="340"/>
                      </a:lnTo>
                      <a:lnTo>
                        <a:pt x="184" y="345"/>
                      </a:lnTo>
                      <a:lnTo>
                        <a:pt x="176" y="347"/>
                      </a:lnTo>
                      <a:lnTo>
                        <a:pt x="47" y="347"/>
                      </a:lnTo>
                      <a:lnTo>
                        <a:pt x="47" y="347"/>
                      </a:lnTo>
                      <a:lnTo>
                        <a:pt x="39" y="345"/>
                      </a:lnTo>
                      <a:lnTo>
                        <a:pt x="33" y="340"/>
                      </a:lnTo>
                      <a:lnTo>
                        <a:pt x="29" y="334"/>
                      </a:lnTo>
                      <a:lnTo>
                        <a:pt x="27" y="326"/>
                      </a:lnTo>
                      <a:lnTo>
                        <a:pt x="27" y="47"/>
                      </a:lnTo>
                      <a:lnTo>
                        <a:pt x="27" y="47"/>
                      </a:lnTo>
                      <a:lnTo>
                        <a:pt x="29" y="39"/>
                      </a:lnTo>
                      <a:lnTo>
                        <a:pt x="33" y="33"/>
                      </a:lnTo>
                      <a:lnTo>
                        <a:pt x="39" y="29"/>
                      </a:lnTo>
                      <a:lnTo>
                        <a:pt x="47" y="27"/>
                      </a:lnTo>
                      <a:lnTo>
                        <a:pt x="176" y="27"/>
                      </a:lnTo>
                      <a:lnTo>
                        <a:pt x="176" y="27"/>
                      </a:lnTo>
                      <a:lnTo>
                        <a:pt x="184" y="29"/>
                      </a:lnTo>
                      <a:lnTo>
                        <a:pt x="190" y="33"/>
                      </a:lnTo>
                      <a:lnTo>
                        <a:pt x="196" y="39"/>
                      </a:lnTo>
                      <a:lnTo>
                        <a:pt x="196" y="47"/>
                      </a:lnTo>
                      <a:lnTo>
                        <a:pt x="196" y="326"/>
                      </a:lnTo>
                      <a:lnTo>
                        <a:pt x="210" y="326"/>
                      </a:lnTo>
                      <a:lnTo>
                        <a:pt x="223" y="326"/>
                      </a:lnTo>
                      <a:lnTo>
                        <a:pt x="223" y="47"/>
                      </a:lnTo>
                      <a:lnTo>
                        <a:pt x="223" y="47"/>
                      </a:lnTo>
                      <a:lnTo>
                        <a:pt x="223" y="39"/>
                      </a:lnTo>
                      <a:lnTo>
                        <a:pt x="218" y="29"/>
                      </a:lnTo>
                      <a:lnTo>
                        <a:pt x="214" y="20"/>
                      </a:lnTo>
                      <a:lnTo>
                        <a:pt x="208" y="14"/>
                      </a:lnTo>
                      <a:lnTo>
                        <a:pt x="202" y="8"/>
                      </a:lnTo>
                      <a:lnTo>
                        <a:pt x="194" y="4"/>
                      </a:lnTo>
                      <a:lnTo>
                        <a:pt x="186" y="2"/>
                      </a:lnTo>
                      <a:lnTo>
                        <a:pt x="176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39" y="2"/>
                      </a:lnTo>
                      <a:lnTo>
                        <a:pt x="29" y="4"/>
                      </a:lnTo>
                      <a:lnTo>
                        <a:pt x="23" y="8"/>
                      </a:lnTo>
                      <a:lnTo>
                        <a:pt x="15" y="14"/>
                      </a:lnTo>
                      <a:lnTo>
                        <a:pt x="8" y="20"/>
                      </a:lnTo>
                      <a:lnTo>
                        <a:pt x="4" y="29"/>
                      </a:lnTo>
                      <a:lnTo>
                        <a:pt x="2" y="39"/>
                      </a:lnTo>
                      <a:lnTo>
                        <a:pt x="0" y="47"/>
                      </a:lnTo>
                      <a:lnTo>
                        <a:pt x="0" y="326"/>
                      </a:lnTo>
                      <a:lnTo>
                        <a:pt x="0" y="326"/>
                      </a:lnTo>
                      <a:lnTo>
                        <a:pt x="2" y="334"/>
                      </a:lnTo>
                      <a:lnTo>
                        <a:pt x="4" y="345"/>
                      </a:lnTo>
                      <a:lnTo>
                        <a:pt x="8" y="353"/>
                      </a:lnTo>
                      <a:lnTo>
                        <a:pt x="15" y="359"/>
                      </a:lnTo>
                      <a:lnTo>
                        <a:pt x="23" y="365"/>
                      </a:lnTo>
                      <a:lnTo>
                        <a:pt x="29" y="369"/>
                      </a:lnTo>
                      <a:lnTo>
                        <a:pt x="39" y="371"/>
                      </a:lnTo>
                      <a:lnTo>
                        <a:pt x="47" y="373"/>
                      </a:lnTo>
                      <a:lnTo>
                        <a:pt x="176" y="373"/>
                      </a:lnTo>
                      <a:lnTo>
                        <a:pt x="176" y="373"/>
                      </a:lnTo>
                      <a:lnTo>
                        <a:pt x="186" y="371"/>
                      </a:lnTo>
                      <a:lnTo>
                        <a:pt x="194" y="369"/>
                      </a:lnTo>
                      <a:lnTo>
                        <a:pt x="202" y="365"/>
                      </a:lnTo>
                      <a:lnTo>
                        <a:pt x="208" y="359"/>
                      </a:lnTo>
                      <a:lnTo>
                        <a:pt x="214" y="353"/>
                      </a:lnTo>
                      <a:lnTo>
                        <a:pt x="218" y="345"/>
                      </a:lnTo>
                      <a:lnTo>
                        <a:pt x="223" y="334"/>
                      </a:lnTo>
                      <a:lnTo>
                        <a:pt x="223" y="326"/>
                      </a:lnTo>
                      <a:lnTo>
                        <a:pt x="210" y="32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2" name="Rectangle 955"/>
                <p:cNvSpPr>
                  <a:spLocks noChangeArrowheads="1"/>
                </p:cNvSpPr>
                <p:nvPr/>
              </p:nvSpPr>
              <p:spPr bwMode="auto">
                <a:xfrm>
                  <a:off x="11582400" y="5354638"/>
                  <a:ext cx="220663" cy="32543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3" name="Freeform 956"/>
                <p:cNvSpPr>
                  <a:spLocks/>
                </p:cNvSpPr>
                <p:nvPr/>
              </p:nvSpPr>
              <p:spPr bwMode="auto">
                <a:xfrm>
                  <a:off x="11660188" y="5302251"/>
                  <a:ext cx="65088" cy="15875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0" y="2"/>
                    </a:cxn>
                    <a:cxn ang="0">
                      <a:pos x="4" y="0"/>
                    </a:cxn>
                    <a:cxn ang="0">
                      <a:pos x="35" y="0"/>
                    </a:cxn>
                    <a:cxn ang="0">
                      <a:pos x="35" y="0"/>
                    </a:cxn>
                    <a:cxn ang="0">
                      <a:pos x="39" y="2"/>
                    </a:cxn>
                    <a:cxn ang="0">
                      <a:pos x="41" y="6"/>
                    </a:cxn>
                    <a:cxn ang="0">
                      <a:pos x="41" y="6"/>
                    </a:cxn>
                    <a:cxn ang="0">
                      <a:pos x="39" y="8"/>
                    </a:cxn>
                    <a:cxn ang="0">
                      <a:pos x="35" y="10"/>
                    </a:cxn>
                    <a:cxn ang="0">
                      <a:pos x="4" y="10"/>
                    </a:cxn>
                    <a:cxn ang="0">
                      <a:pos x="4" y="10"/>
                    </a:cxn>
                    <a:cxn ang="0">
                      <a:pos x="0" y="8"/>
                    </a:cxn>
                    <a:cxn ang="0">
                      <a:pos x="0" y="6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41" h="10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35" y="0"/>
                      </a:lnTo>
                      <a:lnTo>
                        <a:pt x="35" y="0"/>
                      </a:lnTo>
                      <a:lnTo>
                        <a:pt x="39" y="2"/>
                      </a:lnTo>
                      <a:lnTo>
                        <a:pt x="41" y="6"/>
                      </a:lnTo>
                      <a:lnTo>
                        <a:pt x="41" y="6"/>
                      </a:lnTo>
                      <a:lnTo>
                        <a:pt x="39" y="8"/>
                      </a:lnTo>
                      <a:lnTo>
                        <a:pt x="35" y="10"/>
                      </a:lnTo>
                      <a:lnTo>
                        <a:pt x="4" y="10"/>
                      </a:lnTo>
                      <a:lnTo>
                        <a:pt x="4" y="10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4" name="Freeform 957"/>
                <p:cNvSpPr>
                  <a:spLocks/>
                </p:cNvSpPr>
                <p:nvPr/>
              </p:nvSpPr>
              <p:spPr bwMode="auto">
                <a:xfrm>
                  <a:off x="11631613" y="5710238"/>
                  <a:ext cx="31750" cy="31750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0" y="10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10" y="0"/>
                    </a:cxn>
                    <a:cxn ang="0">
                      <a:pos x="10" y="0"/>
                    </a:cxn>
                    <a:cxn ang="0">
                      <a:pos x="14" y="0"/>
                    </a:cxn>
                    <a:cxn ang="0">
                      <a:pos x="16" y="2"/>
                    </a:cxn>
                    <a:cxn ang="0">
                      <a:pos x="18" y="6"/>
                    </a:cxn>
                    <a:cxn ang="0">
                      <a:pos x="20" y="10"/>
                    </a:cxn>
                    <a:cxn ang="0">
                      <a:pos x="20" y="10"/>
                    </a:cxn>
                    <a:cxn ang="0">
                      <a:pos x="18" y="14"/>
                    </a:cxn>
                    <a:cxn ang="0">
                      <a:pos x="16" y="16"/>
                    </a:cxn>
                    <a:cxn ang="0">
                      <a:pos x="14" y="20"/>
                    </a:cxn>
                    <a:cxn ang="0">
                      <a:pos x="10" y="20"/>
                    </a:cxn>
                    <a:cxn ang="0">
                      <a:pos x="10" y="20"/>
                    </a:cxn>
                    <a:cxn ang="0">
                      <a:pos x="6" y="20"/>
                    </a:cxn>
                    <a:cxn ang="0">
                      <a:pos x="2" y="16"/>
                    </a:cxn>
                    <a:cxn ang="0">
                      <a:pos x="0" y="14"/>
                    </a:cxn>
                    <a:cxn ang="0">
                      <a:pos x="0" y="10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20" h="2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14" y="0"/>
                      </a:lnTo>
                      <a:lnTo>
                        <a:pt x="16" y="2"/>
                      </a:lnTo>
                      <a:lnTo>
                        <a:pt x="18" y="6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18" y="14"/>
                      </a:lnTo>
                      <a:lnTo>
                        <a:pt x="16" y="16"/>
                      </a:lnTo>
                      <a:lnTo>
                        <a:pt x="14" y="20"/>
                      </a:lnTo>
                      <a:lnTo>
                        <a:pt x="10" y="20"/>
                      </a:lnTo>
                      <a:lnTo>
                        <a:pt x="10" y="20"/>
                      </a:lnTo>
                      <a:lnTo>
                        <a:pt x="6" y="20"/>
                      </a:lnTo>
                      <a:lnTo>
                        <a:pt x="2" y="16"/>
                      </a:lnTo>
                      <a:lnTo>
                        <a:pt x="0" y="14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5" name="Freeform 958"/>
                <p:cNvSpPr>
                  <a:spLocks/>
                </p:cNvSpPr>
                <p:nvPr/>
              </p:nvSpPr>
              <p:spPr bwMode="auto">
                <a:xfrm>
                  <a:off x="11676063" y="5710238"/>
                  <a:ext cx="33338" cy="31750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0" y="10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10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17" y="2"/>
                    </a:cxn>
                    <a:cxn ang="0">
                      <a:pos x="19" y="6"/>
                    </a:cxn>
                    <a:cxn ang="0">
                      <a:pos x="21" y="10"/>
                    </a:cxn>
                    <a:cxn ang="0">
                      <a:pos x="21" y="10"/>
                    </a:cxn>
                    <a:cxn ang="0">
                      <a:pos x="19" y="14"/>
                    </a:cxn>
                    <a:cxn ang="0">
                      <a:pos x="17" y="16"/>
                    </a:cxn>
                    <a:cxn ang="0">
                      <a:pos x="15" y="20"/>
                    </a:cxn>
                    <a:cxn ang="0">
                      <a:pos x="10" y="20"/>
                    </a:cxn>
                    <a:cxn ang="0">
                      <a:pos x="10" y="20"/>
                    </a:cxn>
                    <a:cxn ang="0">
                      <a:pos x="6" y="20"/>
                    </a:cxn>
                    <a:cxn ang="0">
                      <a:pos x="2" y="16"/>
                    </a:cxn>
                    <a:cxn ang="0">
                      <a:pos x="0" y="14"/>
                    </a:cxn>
                    <a:cxn ang="0">
                      <a:pos x="0" y="10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21" h="2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15" y="0"/>
                      </a:lnTo>
                      <a:lnTo>
                        <a:pt x="17" y="2"/>
                      </a:lnTo>
                      <a:lnTo>
                        <a:pt x="19" y="6"/>
                      </a:lnTo>
                      <a:lnTo>
                        <a:pt x="21" y="10"/>
                      </a:lnTo>
                      <a:lnTo>
                        <a:pt x="21" y="10"/>
                      </a:lnTo>
                      <a:lnTo>
                        <a:pt x="19" y="14"/>
                      </a:lnTo>
                      <a:lnTo>
                        <a:pt x="17" y="16"/>
                      </a:lnTo>
                      <a:lnTo>
                        <a:pt x="15" y="20"/>
                      </a:lnTo>
                      <a:lnTo>
                        <a:pt x="10" y="20"/>
                      </a:lnTo>
                      <a:lnTo>
                        <a:pt x="10" y="20"/>
                      </a:lnTo>
                      <a:lnTo>
                        <a:pt x="6" y="20"/>
                      </a:lnTo>
                      <a:lnTo>
                        <a:pt x="2" y="16"/>
                      </a:lnTo>
                      <a:lnTo>
                        <a:pt x="0" y="14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6" name="Freeform 959"/>
                <p:cNvSpPr>
                  <a:spLocks/>
                </p:cNvSpPr>
                <p:nvPr/>
              </p:nvSpPr>
              <p:spPr bwMode="auto">
                <a:xfrm>
                  <a:off x="11722100" y="5710238"/>
                  <a:ext cx="31750" cy="31750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0" y="10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10" y="0"/>
                    </a:cxn>
                    <a:cxn ang="0">
                      <a:pos x="10" y="0"/>
                    </a:cxn>
                    <a:cxn ang="0">
                      <a:pos x="14" y="0"/>
                    </a:cxn>
                    <a:cxn ang="0">
                      <a:pos x="16" y="2"/>
                    </a:cxn>
                    <a:cxn ang="0">
                      <a:pos x="18" y="6"/>
                    </a:cxn>
                    <a:cxn ang="0">
                      <a:pos x="20" y="10"/>
                    </a:cxn>
                    <a:cxn ang="0">
                      <a:pos x="20" y="10"/>
                    </a:cxn>
                    <a:cxn ang="0">
                      <a:pos x="18" y="14"/>
                    </a:cxn>
                    <a:cxn ang="0">
                      <a:pos x="16" y="16"/>
                    </a:cxn>
                    <a:cxn ang="0">
                      <a:pos x="14" y="20"/>
                    </a:cxn>
                    <a:cxn ang="0">
                      <a:pos x="10" y="20"/>
                    </a:cxn>
                    <a:cxn ang="0">
                      <a:pos x="10" y="20"/>
                    </a:cxn>
                    <a:cxn ang="0">
                      <a:pos x="6" y="20"/>
                    </a:cxn>
                    <a:cxn ang="0">
                      <a:pos x="2" y="16"/>
                    </a:cxn>
                    <a:cxn ang="0">
                      <a:pos x="0" y="14"/>
                    </a:cxn>
                    <a:cxn ang="0">
                      <a:pos x="0" y="10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20" h="2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14" y="0"/>
                      </a:lnTo>
                      <a:lnTo>
                        <a:pt x="16" y="2"/>
                      </a:lnTo>
                      <a:lnTo>
                        <a:pt x="18" y="6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18" y="14"/>
                      </a:lnTo>
                      <a:lnTo>
                        <a:pt x="16" y="16"/>
                      </a:lnTo>
                      <a:lnTo>
                        <a:pt x="14" y="20"/>
                      </a:lnTo>
                      <a:lnTo>
                        <a:pt x="10" y="20"/>
                      </a:lnTo>
                      <a:lnTo>
                        <a:pt x="10" y="20"/>
                      </a:lnTo>
                      <a:lnTo>
                        <a:pt x="6" y="20"/>
                      </a:lnTo>
                      <a:lnTo>
                        <a:pt x="2" y="16"/>
                      </a:lnTo>
                      <a:lnTo>
                        <a:pt x="0" y="14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椭圆 33"/>
            <p:cNvSpPr>
              <a:spLocks noChangeAspect="1"/>
            </p:cNvSpPr>
            <p:nvPr/>
          </p:nvSpPr>
          <p:spPr bwMode="auto">
            <a:xfrm>
              <a:off x="5160916" y="2505450"/>
              <a:ext cx="2130928" cy="1954925"/>
            </a:xfrm>
            <a:prstGeom prst="ellipse">
              <a:avLst/>
            </a:prstGeom>
            <a:solidFill>
              <a:srgbClr val="00B0F0"/>
            </a:solidFill>
            <a:ln w="9525">
              <a:noFill/>
              <a:miter lim="800000"/>
              <a:headEnd/>
              <a:tailEnd/>
            </a:ln>
            <a:effectLst>
              <a:softEdge rad="127000"/>
            </a:effectLst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784225" eaLnBrk="0" hangingPunct="0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mtClean="0">
                <a:solidFill>
                  <a:srgbClr val="000000"/>
                </a:solidFill>
                <a:latin typeface="Verdana" panose="020B0604030504040204" pitchFamily="34" charset="0"/>
                <a:ea typeface="微软雅黑" pitchFamily="34" charset="-122"/>
              </a:endParaRPr>
            </a:p>
          </p:txBody>
        </p:sp>
        <p:pic>
          <p:nvPicPr>
            <p:cNvPr id="35" name="Picture 6" descr="C:\Users\z00110961.CHINA\Desktop\u=3933330429,2630813785&amp;fm=21&amp;gp=0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5400000">
              <a:off x="1618455" y="3566564"/>
              <a:ext cx="352056" cy="265660"/>
            </a:xfrm>
            <a:prstGeom prst="rect">
              <a:avLst/>
            </a:prstGeom>
            <a:noFill/>
          </p:spPr>
        </p:pic>
        <p:cxnSp>
          <p:nvCxnSpPr>
            <p:cNvPr id="36" name="直接箭头连接符 35"/>
            <p:cNvCxnSpPr/>
            <p:nvPr/>
          </p:nvCxnSpPr>
          <p:spPr>
            <a:xfrm>
              <a:off x="919811" y="2325743"/>
              <a:ext cx="407015" cy="3194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-249745" y="2094532"/>
              <a:ext cx="1379281" cy="492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Verdana" panose="020B0604030504040204" pitchFamily="34" charset="0"/>
                  <a:ea typeface="Verdana" panose="020B0604030504040204" pitchFamily="34" charset="0"/>
                </a:rPr>
                <a:t>External Interference</a:t>
              </a:r>
              <a:endParaRPr lang="en-US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268624" y="3256447"/>
              <a:ext cx="2995303" cy="100464"/>
              <a:chOff x="2402319" y="3213769"/>
              <a:chExt cx="2394705" cy="144020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2425179" y="3213772"/>
                <a:ext cx="2348986" cy="1440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4751305" y="3213769"/>
                <a:ext cx="45719" cy="14401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2402319" y="3213770"/>
                <a:ext cx="45719" cy="14401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297216" y="3482913"/>
              <a:ext cx="2995303" cy="100463"/>
              <a:chOff x="2402319" y="3213769"/>
              <a:chExt cx="2394705" cy="144018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2425179" y="3213770"/>
                <a:ext cx="2348986" cy="1440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751305" y="3213769"/>
                <a:ext cx="45719" cy="14401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2402319" y="3213770"/>
                <a:ext cx="45719" cy="14401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40" name="右箭头 39"/>
            <p:cNvSpPr/>
            <p:nvPr/>
          </p:nvSpPr>
          <p:spPr>
            <a:xfrm>
              <a:off x="3529816" y="3295581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1" name="右箭头 40"/>
            <p:cNvSpPr/>
            <p:nvPr/>
          </p:nvSpPr>
          <p:spPr>
            <a:xfrm rot="10800000">
              <a:off x="3203004" y="3523770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2" name="右箭头 41"/>
            <p:cNvSpPr/>
            <p:nvPr/>
          </p:nvSpPr>
          <p:spPr>
            <a:xfrm>
              <a:off x="3837853" y="3297678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3" name="右箭头 42"/>
            <p:cNvSpPr/>
            <p:nvPr/>
          </p:nvSpPr>
          <p:spPr>
            <a:xfrm>
              <a:off x="3228237" y="3297678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4" name="右箭头 43"/>
            <p:cNvSpPr/>
            <p:nvPr/>
          </p:nvSpPr>
          <p:spPr>
            <a:xfrm rot="10800000">
              <a:off x="3518485" y="3520968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5" name="右箭头 44"/>
            <p:cNvSpPr/>
            <p:nvPr/>
          </p:nvSpPr>
          <p:spPr>
            <a:xfrm rot="10800000">
              <a:off x="3833965" y="3520848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779576" y="2773408"/>
              <a:ext cx="1747766" cy="445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TCP forward path</a:t>
              </a:r>
              <a:r>
                <a:rPr lang="zh-CN" altLang="en-US" sz="1600" dirty="0" smtClean="0">
                  <a:latin typeface="Verdana" panose="020B0604030504040204" pitchFamily="34" charset="0"/>
                  <a:ea typeface="微软雅黑" panose="020B0503020204020204" pitchFamily="34" charset="-122"/>
                </a:rPr>
                <a:t>：</a:t>
              </a:r>
              <a:r>
                <a:rPr lang="en-US" altLang="zh-CN" sz="16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Data packets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2762221" y="3649456"/>
              <a:ext cx="1818881" cy="445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TCP backward </a:t>
              </a:r>
              <a:r>
                <a:rPr lang="en-US" altLang="zh-CN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path</a:t>
              </a:r>
              <a:r>
                <a:rPr lang="zh-CN" altLang="en-US" sz="1600" dirty="0" smtClean="0">
                  <a:latin typeface="Verdana" panose="020B0604030504040204" pitchFamily="34" charset="0"/>
                  <a:ea typeface="微软雅黑" panose="020B0503020204020204" pitchFamily="34" charset="-122"/>
                </a:rPr>
                <a:t>：</a:t>
              </a:r>
              <a:endPara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ACK packets</a:t>
              </a:r>
              <a:endParaRPr lang="en-US" sz="1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4349734" y="2638687"/>
              <a:ext cx="419110" cy="4118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4280786" y="2161025"/>
              <a:ext cx="1732139" cy="492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Internal Interference</a:t>
              </a:r>
              <a:endParaRPr lang="en-US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50" name="组合 647"/>
            <p:cNvGrpSpPr>
              <a:grpSpLocks noChangeAspect="1"/>
            </p:cNvGrpSpPr>
            <p:nvPr/>
          </p:nvGrpSpPr>
          <p:grpSpPr>
            <a:xfrm>
              <a:off x="1293963" y="3159691"/>
              <a:ext cx="343596" cy="624749"/>
              <a:chOff x="11514138" y="5227638"/>
              <a:chExt cx="354013" cy="59213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7" name="Freeform 954"/>
              <p:cNvSpPr>
                <a:spLocks/>
              </p:cNvSpPr>
              <p:nvPr/>
            </p:nvSpPr>
            <p:spPr bwMode="auto">
              <a:xfrm>
                <a:off x="11514138" y="5227638"/>
                <a:ext cx="354013" cy="592138"/>
              </a:xfrm>
              <a:custGeom>
                <a:avLst/>
                <a:gdLst/>
                <a:ahLst/>
                <a:cxnLst>
                  <a:cxn ang="0">
                    <a:pos x="196" y="326"/>
                  </a:cxn>
                  <a:cxn ang="0">
                    <a:pos x="196" y="334"/>
                  </a:cxn>
                  <a:cxn ang="0">
                    <a:pos x="184" y="345"/>
                  </a:cxn>
                  <a:cxn ang="0">
                    <a:pos x="47" y="347"/>
                  </a:cxn>
                  <a:cxn ang="0">
                    <a:pos x="39" y="345"/>
                  </a:cxn>
                  <a:cxn ang="0">
                    <a:pos x="29" y="334"/>
                  </a:cxn>
                  <a:cxn ang="0">
                    <a:pos x="27" y="47"/>
                  </a:cxn>
                  <a:cxn ang="0">
                    <a:pos x="29" y="39"/>
                  </a:cxn>
                  <a:cxn ang="0">
                    <a:pos x="39" y="29"/>
                  </a:cxn>
                  <a:cxn ang="0">
                    <a:pos x="176" y="27"/>
                  </a:cxn>
                  <a:cxn ang="0">
                    <a:pos x="184" y="29"/>
                  </a:cxn>
                  <a:cxn ang="0">
                    <a:pos x="196" y="39"/>
                  </a:cxn>
                  <a:cxn ang="0">
                    <a:pos x="196" y="326"/>
                  </a:cxn>
                  <a:cxn ang="0">
                    <a:pos x="223" y="326"/>
                  </a:cxn>
                  <a:cxn ang="0">
                    <a:pos x="223" y="47"/>
                  </a:cxn>
                  <a:cxn ang="0">
                    <a:pos x="218" y="29"/>
                  </a:cxn>
                  <a:cxn ang="0">
                    <a:pos x="208" y="14"/>
                  </a:cxn>
                  <a:cxn ang="0">
                    <a:pos x="194" y="4"/>
                  </a:cxn>
                  <a:cxn ang="0">
                    <a:pos x="176" y="0"/>
                  </a:cxn>
                  <a:cxn ang="0">
                    <a:pos x="47" y="0"/>
                  </a:cxn>
                  <a:cxn ang="0">
                    <a:pos x="29" y="4"/>
                  </a:cxn>
                  <a:cxn ang="0">
                    <a:pos x="15" y="14"/>
                  </a:cxn>
                  <a:cxn ang="0">
                    <a:pos x="4" y="29"/>
                  </a:cxn>
                  <a:cxn ang="0">
                    <a:pos x="0" y="47"/>
                  </a:cxn>
                  <a:cxn ang="0">
                    <a:pos x="0" y="326"/>
                  </a:cxn>
                  <a:cxn ang="0">
                    <a:pos x="4" y="345"/>
                  </a:cxn>
                  <a:cxn ang="0">
                    <a:pos x="15" y="359"/>
                  </a:cxn>
                  <a:cxn ang="0">
                    <a:pos x="29" y="369"/>
                  </a:cxn>
                  <a:cxn ang="0">
                    <a:pos x="47" y="373"/>
                  </a:cxn>
                  <a:cxn ang="0">
                    <a:pos x="176" y="373"/>
                  </a:cxn>
                  <a:cxn ang="0">
                    <a:pos x="194" y="369"/>
                  </a:cxn>
                  <a:cxn ang="0">
                    <a:pos x="208" y="359"/>
                  </a:cxn>
                  <a:cxn ang="0">
                    <a:pos x="218" y="345"/>
                  </a:cxn>
                  <a:cxn ang="0">
                    <a:pos x="223" y="326"/>
                  </a:cxn>
                </a:cxnLst>
                <a:rect l="0" t="0" r="r" b="b"/>
                <a:pathLst>
                  <a:path w="223" h="373">
                    <a:moveTo>
                      <a:pt x="210" y="326"/>
                    </a:moveTo>
                    <a:lnTo>
                      <a:pt x="196" y="326"/>
                    </a:lnTo>
                    <a:lnTo>
                      <a:pt x="196" y="326"/>
                    </a:lnTo>
                    <a:lnTo>
                      <a:pt x="196" y="334"/>
                    </a:lnTo>
                    <a:lnTo>
                      <a:pt x="190" y="340"/>
                    </a:lnTo>
                    <a:lnTo>
                      <a:pt x="184" y="345"/>
                    </a:lnTo>
                    <a:lnTo>
                      <a:pt x="176" y="347"/>
                    </a:lnTo>
                    <a:lnTo>
                      <a:pt x="47" y="347"/>
                    </a:lnTo>
                    <a:lnTo>
                      <a:pt x="47" y="347"/>
                    </a:lnTo>
                    <a:lnTo>
                      <a:pt x="39" y="345"/>
                    </a:lnTo>
                    <a:lnTo>
                      <a:pt x="33" y="340"/>
                    </a:lnTo>
                    <a:lnTo>
                      <a:pt x="29" y="334"/>
                    </a:lnTo>
                    <a:lnTo>
                      <a:pt x="27" y="326"/>
                    </a:lnTo>
                    <a:lnTo>
                      <a:pt x="27" y="47"/>
                    </a:lnTo>
                    <a:lnTo>
                      <a:pt x="27" y="47"/>
                    </a:lnTo>
                    <a:lnTo>
                      <a:pt x="29" y="39"/>
                    </a:lnTo>
                    <a:lnTo>
                      <a:pt x="33" y="33"/>
                    </a:lnTo>
                    <a:lnTo>
                      <a:pt x="39" y="29"/>
                    </a:lnTo>
                    <a:lnTo>
                      <a:pt x="47" y="27"/>
                    </a:lnTo>
                    <a:lnTo>
                      <a:pt x="176" y="27"/>
                    </a:lnTo>
                    <a:lnTo>
                      <a:pt x="176" y="27"/>
                    </a:lnTo>
                    <a:lnTo>
                      <a:pt x="184" y="29"/>
                    </a:lnTo>
                    <a:lnTo>
                      <a:pt x="190" y="33"/>
                    </a:lnTo>
                    <a:lnTo>
                      <a:pt x="196" y="39"/>
                    </a:lnTo>
                    <a:lnTo>
                      <a:pt x="196" y="47"/>
                    </a:lnTo>
                    <a:lnTo>
                      <a:pt x="196" y="326"/>
                    </a:lnTo>
                    <a:lnTo>
                      <a:pt x="210" y="326"/>
                    </a:lnTo>
                    <a:lnTo>
                      <a:pt x="223" y="326"/>
                    </a:lnTo>
                    <a:lnTo>
                      <a:pt x="223" y="47"/>
                    </a:lnTo>
                    <a:lnTo>
                      <a:pt x="223" y="47"/>
                    </a:lnTo>
                    <a:lnTo>
                      <a:pt x="223" y="39"/>
                    </a:lnTo>
                    <a:lnTo>
                      <a:pt x="218" y="29"/>
                    </a:lnTo>
                    <a:lnTo>
                      <a:pt x="214" y="20"/>
                    </a:lnTo>
                    <a:lnTo>
                      <a:pt x="208" y="14"/>
                    </a:lnTo>
                    <a:lnTo>
                      <a:pt x="202" y="8"/>
                    </a:lnTo>
                    <a:lnTo>
                      <a:pt x="194" y="4"/>
                    </a:lnTo>
                    <a:lnTo>
                      <a:pt x="186" y="2"/>
                    </a:lnTo>
                    <a:lnTo>
                      <a:pt x="176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39" y="2"/>
                    </a:lnTo>
                    <a:lnTo>
                      <a:pt x="29" y="4"/>
                    </a:lnTo>
                    <a:lnTo>
                      <a:pt x="23" y="8"/>
                    </a:lnTo>
                    <a:lnTo>
                      <a:pt x="15" y="14"/>
                    </a:lnTo>
                    <a:lnTo>
                      <a:pt x="8" y="20"/>
                    </a:lnTo>
                    <a:lnTo>
                      <a:pt x="4" y="29"/>
                    </a:lnTo>
                    <a:lnTo>
                      <a:pt x="2" y="39"/>
                    </a:lnTo>
                    <a:lnTo>
                      <a:pt x="0" y="47"/>
                    </a:lnTo>
                    <a:lnTo>
                      <a:pt x="0" y="326"/>
                    </a:lnTo>
                    <a:lnTo>
                      <a:pt x="0" y="326"/>
                    </a:lnTo>
                    <a:lnTo>
                      <a:pt x="2" y="334"/>
                    </a:lnTo>
                    <a:lnTo>
                      <a:pt x="4" y="345"/>
                    </a:lnTo>
                    <a:lnTo>
                      <a:pt x="8" y="353"/>
                    </a:lnTo>
                    <a:lnTo>
                      <a:pt x="15" y="359"/>
                    </a:lnTo>
                    <a:lnTo>
                      <a:pt x="23" y="365"/>
                    </a:lnTo>
                    <a:lnTo>
                      <a:pt x="29" y="369"/>
                    </a:lnTo>
                    <a:lnTo>
                      <a:pt x="39" y="371"/>
                    </a:lnTo>
                    <a:lnTo>
                      <a:pt x="47" y="373"/>
                    </a:lnTo>
                    <a:lnTo>
                      <a:pt x="176" y="373"/>
                    </a:lnTo>
                    <a:lnTo>
                      <a:pt x="176" y="373"/>
                    </a:lnTo>
                    <a:lnTo>
                      <a:pt x="186" y="371"/>
                    </a:lnTo>
                    <a:lnTo>
                      <a:pt x="194" y="369"/>
                    </a:lnTo>
                    <a:lnTo>
                      <a:pt x="202" y="365"/>
                    </a:lnTo>
                    <a:lnTo>
                      <a:pt x="208" y="359"/>
                    </a:lnTo>
                    <a:lnTo>
                      <a:pt x="214" y="353"/>
                    </a:lnTo>
                    <a:lnTo>
                      <a:pt x="218" y="345"/>
                    </a:lnTo>
                    <a:lnTo>
                      <a:pt x="223" y="334"/>
                    </a:lnTo>
                    <a:lnTo>
                      <a:pt x="223" y="326"/>
                    </a:lnTo>
                    <a:lnTo>
                      <a:pt x="210" y="3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sp>
            <p:nvSpPr>
              <p:cNvPr id="58" name="Rectangle 955"/>
              <p:cNvSpPr>
                <a:spLocks noChangeArrowheads="1"/>
              </p:cNvSpPr>
              <p:nvPr/>
            </p:nvSpPr>
            <p:spPr bwMode="auto">
              <a:xfrm>
                <a:off x="11582400" y="5354638"/>
                <a:ext cx="220663" cy="32543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sp>
            <p:nvSpPr>
              <p:cNvPr id="59" name="Freeform 956"/>
              <p:cNvSpPr>
                <a:spLocks/>
              </p:cNvSpPr>
              <p:nvPr/>
            </p:nvSpPr>
            <p:spPr bwMode="auto">
              <a:xfrm>
                <a:off x="11660188" y="5302251"/>
                <a:ext cx="65088" cy="15875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35" y="0"/>
                  </a:cxn>
                  <a:cxn ang="0">
                    <a:pos x="35" y="0"/>
                  </a:cxn>
                  <a:cxn ang="0">
                    <a:pos x="39" y="2"/>
                  </a:cxn>
                  <a:cxn ang="0">
                    <a:pos x="41" y="6"/>
                  </a:cxn>
                  <a:cxn ang="0">
                    <a:pos x="41" y="6"/>
                  </a:cxn>
                  <a:cxn ang="0">
                    <a:pos x="39" y="8"/>
                  </a:cxn>
                  <a:cxn ang="0">
                    <a:pos x="35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0" y="8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41" h="10">
                    <a:moveTo>
                      <a:pt x="0" y="6"/>
                    </a:moveTo>
                    <a:lnTo>
                      <a:pt x="0" y="6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39" y="2"/>
                    </a:lnTo>
                    <a:lnTo>
                      <a:pt x="41" y="6"/>
                    </a:lnTo>
                    <a:lnTo>
                      <a:pt x="41" y="6"/>
                    </a:lnTo>
                    <a:lnTo>
                      <a:pt x="39" y="8"/>
                    </a:lnTo>
                    <a:lnTo>
                      <a:pt x="35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sp>
            <p:nvSpPr>
              <p:cNvPr id="60" name="Freeform 957"/>
              <p:cNvSpPr>
                <a:spLocks/>
              </p:cNvSpPr>
              <p:nvPr/>
            </p:nvSpPr>
            <p:spPr bwMode="auto">
              <a:xfrm>
                <a:off x="11631613" y="5710238"/>
                <a:ext cx="31750" cy="3175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2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4" y="0"/>
                  </a:cxn>
                  <a:cxn ang="0">
                    <a:pos x="16" y="2"/>
                  </a:cxn>
                  <a:cxn ang="0">
                    <a:pos x="18" y="6"/>
                  </a:cxn>
                  <a:cxn ang="0">
                    <a:pos x="20" y="10"/>
                  </a:cxn>
                  <a:cxn ang="0">
                    <a:pos x="20" y="10"/>
                  </a:cxn>
                  <a:cxn ang="0">
                    <a:pos x="18" y="14"/>
                  </a:cxn>
                  <a:cxn ang="0">
                    <a:pos x="16" y="16"/>
                  </a:cxn>
                  <a:cxn ang="0">
                    <a:pos x="14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6" y="20"/>
                  </a:cxn>
                  <a:cxn ang="0">
                    <a:pos x="2" y="16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6" y="2"/>
                    </a:lnTo>
                    <a:lnTo>
                      <a:pt x="18" y="6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18" y="14"/>
                    </a:lnTo>
                    <a:lnTo>
                      <a:pt x="16" y="16"/>
                    </a:lnTo>
                    <a:lnTo>
                      <a:pt x="14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6" y="20"/>
                    </a:lnTo>
                    <a:lnTo>
                      <a:pt x="2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sp>
            <p:nvSpPr>
              <p:cNvPr id="61" name="Freeform 958"/>
              <p:cNvSpPr>
                <a:spLocks/>
              </p:cNvSpPr>
              <p:nvPr/>
            </p:nvSpPr>
            <p:spPr bwMode="auto">
              <a:xfrm>
                <a:off x="11676063" y="5710238"/>
                <a:ext cx="33338" cy="3175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2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5" y="0"/>
                  </a:cxn>
                  <a:cxn ang="0">
                    <a:pos x="17" y="2"/>
                  </a:cxn>
                  <a:cxn ang="0">
                    <a:pos x="19" y="6"/>
                  </a:cxn>
                  <a:cxn ang="0">
                    <a:pos x="21" y="10"/>
                  </a:cxn>
                  <a:cxn ang="0">
                    <a:pos x="21" y="10"/>
                  </a:cxn>
                  <a:cxn ang="0">
                    <a:pos x="19" y="14"/>
                  </a:cxn>
                  <a:cxn ang="0">
                    <a:pos x="17" y="16"/>
                  </a:cxn>
                  <a:cxn ang="0">
                    <a:pos x="15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6" y="20"/>
                  </a:cxn>
                  <a:cxn ang="0">
                    <a:pos x="2" y="16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21" h="20">
                    <a:moveTo>
                      <a:pt x="0" y="10"/>
                    </a:move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7" y="2"/>
                    </a:lnTo>
                    <a:lnTo>
                      <a:pt x="19" y="6"/>
                    </a:lnTo>
                    <a:lnTo>
                      <a:pt x="21" y="10"/>
                    </a:lnTo>
                    <a:lnTo>
                      <a:pt x="21" y="10"/>
                    </a:lnTo>
                    <a:lnTo>
                      <a:pt x="19" y="14"/>
                    </a:lnTo>
                    <a:lnTo>
                      <a:pt x="17" y="16"/>
                    </a:lnTo>
                    <a:lnTo>
                      <a:pt x="15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6" y="20"/>
                    </a:lnTo>
                    <a:lnTo>
                      <a:pt x="2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sp>
            <p:nvSpPr>
              <p:cNvPr id="62" name="Freeform 959"/>
              <p:cNvSpPr>
                <a:spLocks/>
              </p:cNvSpPr>
              <p:nvPr/>
            </p:nvSpPr>
            <p:spPr bwMode="auto">
              <a:xfrm>
                <a:off x="11722100" y="5710238"/>
                <a:ext cx="31750" cy="3175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2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4" y="0"/>
                  </a:cxn>
                  <a:cxn ang="0">
                    <a:pos x="16" y="2"/>
                  </a:cxn>
                  <a:cxn ang="0">
                    <a:pos x="18" y="6"/>
                  </a:cxn>
                  <a:cxn ang="0">
                    <a:pos x="20" y="10"/>
                  </a:cxn>
                  <a:cxn ang="0">
                    <a:pos x="20" y="10"/>
                  </a:cxn>
                  <a:cxn ang="0">
                    <a:pos x="18" y="14"/>
                  </a:cxn>
                  <a:cxn ang="0">
                    <a:pos x="16" y="16"/>
                  </a:cxn>
                  <a:cxn ang="0">
                    <a:pos x="14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6" y="20"/>
                  </a:cxn>
                  <a:cxn ang="0">
                    <a:pos x="2" y="16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6" y="2"/>
                    </a:lnTo>
                    <a:lnTo>
                      <a:pt x="18" y="6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18" y="14"/>
                    </a:lnTo>
                    <a:lnTo>
                      <a:pt x="16" y="16"/>
                    </a:lnTo>
                    <a:lnTo>
                      <a:pt x="14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6" y="20"/>
                    </a:lnTo>
                    <a:lnTo>
                      <a:pt x="2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5824181" y="3319027"/>
              <a:ext cx="606679" cy="383341"/>
              <a:chOff x="608441" y="2934628"/>
              <a:chExt cx="373326" cy="210007"/>
            </a:xfrm>
          </p:grpSpPr>
          <p:sp>
            <p:nvSpPr>
              <p:cNvPr id="53" name="Freeform 30"/>
              <p:cNvSpPr>
                <a:spLocks noEditPoints="1"/>
              </p:cNvSpPr>
              <p:nvPr/>
            </p:nvSpPr>
            <p:spPr bwMode="auto">
              <a:xfrm flipH="1">
                <a:off x="744370" y="2937176"/>
                <a:ext cx="237397" cy="207459"/>
              </a:xfrm>
              <a:custGeom>
                <a:avLst/>
                <a:gdLst/>
                <a:ahLst/>
                <a:cxnLst>
                  <a:cxn ang="0">
                    <a:pos x="360" y="13"/>
                  </a:cxn>
                  <a:cxn ang="0">
                    <a:pos x="329" y="0"/>
                  </a:cxn>
                  <a:cxn ang="0">
                    <a:pos x="44" y="0"/>
                  </a:cxn>
                  <a:cxn ang="0">
                    <a:pos x="13" y="13"/>
                  </a:cxn>
                  <a:cxn ang="0">
                    <a:pos x="5" y="26"/>
                  </a:cxn>
                  <a:cxn ang="0">
                    <a:pos x="0" y="268"/>
                  </a:cxn>
                  <a:cxn ang="0">
                    <a:pos x="5" y="285"/>
                  </a:cxn>
                  <a:cxn ang="0">
                    <a:pos x="13" y="298"/>
                  </a:cxn>
                  <a:cxn ang="0">
                    <a:pos x="44" y="307"/>
                  </a:cxn>
                  <a:cxn ang="0">
                    <a:pos x="329" y="307"/>
                  </a:cxn>
                  <a:cxn ang="0">
                    <a:pos x="360" y="298"/>
                  </a:cxn>
                  <a:cxn ang="0">
                    <a:pos x="368" y="285"/>
                  </a:cxn>
                  <a:cxn ang="0">
                    <a:pos x="372" y="43"/>
                  </a:cxn>
                  <a:cxn ang="0">
                    <a:pos x="368" y="26"/>
                  </a:cxn>
                  <a:cxn ang="0">
                    <a:pos x="360" y="13"/>
                  </a:cxn>
                  <a:cxn ang="0">
                    <a:pos x="351" y="268"/>
                  </a:cxn>
                  <a:cxn ang="0">
                    <a:pos x="347" y="281"/>
                  </a:cxn>
                  <a:cxn ang="0">
                    <a:pos x="338" y="285"/>
                  </a:cxn>
                  <a:cxn ang="0">
                    <a:pos x="44" y="290"/>
                  </a:cxn>
                  <a:cxn ang="0">
                    <a:pos x="35" y="285"/>
                  </a:cxn>
                  <a:cxn ang="0">
                    <a:pos x="26" y="281"/>
                  </a:cxn>
                  <a:cxn ang="0">
                    <a:pos x="22" y="268"/>
                  </a:cxn>
                  <a:cxn ang="0">
                    <a:pos x="22" y="43"/>
                  </a:cxn>
                  <a:cxn ang="0">
                    <a:pos x="26" y="26"/>
                  </a:cxn>
                  <a:cxn ang="0">
                    <a:pos x="35" y="21"/>
                  </a:cxn>
                  <a:cxn ang="0">
                    <a:pos x="329" y="21"/>
                  </a:cxn>
                  <a:cxn ang="0">
                    <a:pos x="338" y="21"/>
                  </a:cxn>
                  <a:cxn ang="0">
                    <a:pos x="347" y="26"/>
                  </a:cxn>
                  <a:cxn ang="0">
                    <a:pos x="351" y="43"/>
                  </a:cxn>
                  <a:cxn ang="0">
                    <a:pos x="360" y="316"/>
                  </a:cxn>
                  <a:cxn ang="0">
                    <a:pos x="13" y="316"/>
                  </a:cxn>
                  <a:cxn ang="0">
                    <a:pos x="9" y="316"/>
                  </a:cxn>
                  <a:cxn ang="0">
                    <a:pos x="5" y="398"/>
                  </a:cxn>
                  <a:cxn ang="0">
                    <a:pos x="9" y="402"/>
                  </a:cxn>
                  <a:cxn ang="0">
                    <a:pos x="13" y="407"/>
                  </a:cxn>
                  <a:cxn ang="0">
                    <a:pos x="360" y="407"/>
                  </a:cxn>
                  <a:cxn ang="0">
                    <a:pos x="364" y="402"/>
                  </a:cxn>
                  <a:cxn ang="0">
                    <a:pos x="368" y="324"/>
                  </a:cxn>
                  <a:cxn ang="0">
                    <a:pos x="364" y="316"/>
                  </a:cxn>
                  <a:cxn ang="0">
                    <a:pos x="360" y="316"/>
                  </a:cxn>
                  <a:cxn ang="0">
                    <a:pos x="347" y="385"/>
                  </a:cxn>
                  <a:cxn ang="0">
                    <a:pos x="26" y="337"/>
                  </a:cxn>
                  <a:cxn ang="0">
                    <a:pos x="347" y="385"/>
                  </a:cxn>
                  <a:cxn ang="0">
                    <a:pos x="204" y="376"/>
                  </a:cxn>
                  <a:cxn ang="0">
                    <a:pos x="212" y="376"/>
                  </a:cxn>
                  <a:cxn ang="0">
                    <a:pos x="217" y="368"/>
                  </a:cxn>
                  <a:cxn ang="0">
                    <a:pos x="217" y="355"/>
                  </a:cxn>
                  <a:cxn ang="0">
                    <a:pos x="212" y="350"/>
                  </a:cxn>
                  <a:cxn ang="0">
                    <a:pos x="44" y="346"/>
                  </a:cxn>
                  <a:cxn ang="0">
                    <a:pos x="35" y="350"/>
                  </a:cxn>
                  <a:cxn ang="0">
                    <a:pos x="35" y="355"/>
                  </a:cxn>
                  <a:cxn ang="0">
                    <a:pos x="35" y="368"/>
                  </a:cxn>
                  <a:cxn ang="0">
                    <a:pos x="35" y="376"/>
                  </a:cxn>
                  <a:cxn ang="0">
                    <a:pos x="44" y="376"/>
                  </a:cxn>
                </a:cxnLst>
                <a:rect l="0" t="0" r="r" b="b"/>
                <a:pathLst>
                  <a:path w="372" h="407">
                    <a:moveTo>
                      <a:pt x="360" y="13"/>
                    </a:moveTo>
                    <a:lnTo>
                      <a:pt x="360" y="13"/>
                    </a:lnTo>
                    <a:lnTo>
                      <a:pt x="347" y="4"/>
                    </a:lnTo>
                    <a:lnTo>
                      <a:pt x="329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26" y="4"/>
                    </a:lnTo>
                    <a:lnTo>
                      <a:pt x="13" y="13"/>
                    </a:lnTo>
                    <a:lnTo>
                      <a:pt x="13" y="13"/>
                    </a:lnTo>
                    <a:lnTo>
                      <a:pt x="5" y="26"/>
                    </a:lnTo>
                    <a:lnTo>
                      <a:pt x="0" y="43"/>
                    </a:lnTo>
                    <a:lnTo>
                      <a:pt x="0" y="268"/>
                    </a:lnTo>
                    <a:lnTo>
                      <a:pt x="0" y="268"/>
                    </a:lnTo>
                    <a:lnTo>
                      <a:pt x="5" y="285"/>
                    </a:lnTo>
                    <a:lnTo>
                      <a:pt x="13" y="298"/>
                    </a:lnTo>
                    <a:lnTo>
                      <a:pt x="13" y="298"/>
                    </a:lnTo>
                    <a:lnTo>
                      <a:pt x="26" y="307"/>
                    </a:lnTo>
                    <a:lnTo>
                      <a:pt x="44" y="307"/>
                    </a:lnTo>
                    <a:lnTo>
                      <a:pt x="329" y="307"/>
                    </a:lnTo>
                    <a:lnTo>
                      <a:pt x="329" y="307"/>
                    </a:lnTo>
                    <a:lnTo>
                      <a:pt x="347" y="307"/>
                    </a:lnTo>
                    <a:lnTo>
                      <a:pt x="360" y="298"/>
                    </a:lnTo>
                    <a:lnTo>
                      <a:pt x="360" y="298"/>
                    </a:lnTo>
                    <a:lnTo>
                      <a:pt x="368" y="285"/>
                    </a:lnTo>
                    <a:lnTo>
                      <a:pt x="372" y="268"/>
                    </a:lnTo>
                    <a:lnTo>
                      <a:pt x="372" y="43"/>
                    </a:lnTo>
                    <a:lnTo>
                      <a:pt x="372" y="43"/>
                    </a:lnTo>
                    <a:lnTo>
                      <a:pt x="368" y="26"/>
                    </a:lnTo>
                    <a:lnTo>
                      <a:pt x="360" y="13"/>
                    </a:lnTo>
                    <a:lnTo>
                      <a:pt x="360" y="13"/>
                    </a:lnTo>
                    <a:close/>
                    <a:moveTo>
                      <a:pt x="351" y="268"/>
                    </a:moveTo>
                    <a:lnTo>
                      <a:pt x="351" y="268"/>
                    </a:lnTo>
                    <a:lnTo>
                      <a:pt x="351" y="277"/>
                    </a:lnTo>
                    <a:lnTo>
                      <a:pt x="347" y="281"/>
                    </a:lnTo>
                    <a:lnTo>
                      <a:pt x="347" y="281"/>
                    </a:lnTo>
                    <a:lnTo>
                      <a:pt x="338" y="285"/>
                    </a:lnTo>
                    <a:lnTo>
                      <a:pt x="329" y="290"/>
                    </a:lnTo>
                    <a:lnTo>
                      <a:pt x="44" y="290"/>
                    </a:lnTo>
                    <a:lnTo>
                      <a:pt x="44" y="290"/>
                    </a:lnTo>
                    <a:lnTo>
                      <a:pt x="35" y="285"/>
                    </a:lnTo>
                    <a:lnTo>
                      <a:pt x="26" y="281"/>
                    </a:lnTo>
                    <a:lnTo>
                      <a:pt x="26" y="281"/>
                    </a:lnTo>
                    <a:lnTo>
                      <a:pt x="22" y="277"/>
                    </a:lnTo>
                    <a:lnTo>
                      <a:pt x="22" y="268"/>
                    </a:lnTo>
                    <a:lnTo>
                      <a:pt x="22" y="43"/>
                    </a:lnTo>
                    <a:lnTo>
                      <a:pt x="22" y="43"/>
                    </a:lnTo>
                    <a:lnTo>
                      <a:pt x="22" y="34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5" y="21"/>
                    </a:lnTo>
                    <a:lnTo>
                      <a:pt x="44" y="21"/>
                    </a:lnTo>
                    <a:lnTo>
                      <a:pt x="329" y="21"/>
                    </a:lnTo>
                    <a:lnTo>
                      <a:pt x="329" y="21"/>
                    </a:lnTo>
                    <a:lnTo>
                      <a:pt x="338" y="21"/>
                    </a:lnTo>
                    <a:lnTo>
                      <a:pt x="347" y="26"/>
                    </a:lnTo>
                    <a:lnTo>
                      <a:pt x="347" y="26"/>
                    </a:lnTo>
                    <a:lnTo>
                      <a:pt x="351" y="34"/>
                    </a:lnTo>
                    <a:lnTo>
                      <a:pt x="351" y="43"/>
                    </a:lnTo>
                    <a:lnTo>
                      <a:pt x="351" y="268"/>
                    </a:lnTo>
                    <a:close/>
                    <a:moveTo>
                      <a:pt x="360" y="316"/>
                    </a:moveTo>
                    <a:lnTo>
                      <a:pt x="13" y="316"/>
                    </a:lnTo>
                    <a:lnTo>
                      <a:pt x="13" y="316"/>
                    </a:lnTo>
                    <a:lnTo>
                      <a:pt x="9" y="316"/>
                    </a:lnTo>
                    <a:lnTo>
                      <a:pt x="9" y="316"/>
                    </a:lnTo>
                    <a:lnTo>
                      <a:pt x="5" y="324"/>
                    </a:lnTo>
                    <a:lnTo>
                      <a:pt x="5" y="398"/>
                    </a:lnTo>
                    <a:lnTo>
                      <a:pt x="5" y="398"/>
                    </a:lnTo>
                    <a:lnTo>
                      <a:pt x="9" y="402"/>
                    </a:lnTo>
                    <a:lnTo>
                      <a:pt x="9" y="402"/>
                    </a:lnTo>
                    <a:lnTo>
                      <a:pt x="13" y="407"/>
                    </a:lnTo>
                    <a:lnTo>
                      <a:pt x="360" y="407"/>
                    </a:lnTo>
                    <a:lnTo>
                      <a:pt x="360" y="407"/>
                    </a:lnTo>
                    <a:lnTo>
                      <a:pt x="364" y="402"/>
                    </a:lnTo>
                    <a:lnTo>
                      <a:pt x="364" y="402"/>
                    </a:lnTo>
                    <a:lnTo>
                      <a:pt x="368" y="398"/>
                    </a:lnTo>
                    <a:lnTo>
                      <a:pt x="368" y="324"/>
                    </a:lnTo>
                    <a:lnTo>
                      <a:pt x="368" y="324"/>
                    </a:lnTo>
                    <a:lnTo>
                      <a:pt x="364" y="316"/>
                    </a:lnTo>
                    <a:lnTo>
                      <a:pt x="364" y="316"/>
                    </a:lnTo>
                    <a:lnTo>
                      <a:pt x="360" y="316"/>
                    </a:lnTo>
                    <a:lnTo>
                      <a:pt x="360" y="316"/>
                    </a:lnTo>
                    <a:close/>
                    <a:moveTo>
                      <a:pt x="347" y="385"/>
                    </a:moveTo>
                    <a:lnTo>
                      <a:pt x="26" y="385"/>
                    </a:lnTo>
                    <a:lnTo>
                      <a:pt x="26" y="337"/>
                    </a:lnTo>
                    <a:lnTo>
                      <a:pt x="347" y="337"/>
                    </a:lnTo>
                    <a:lnTo>
                      <a:pt x="347" y="385"/>
                    </a:lnTo>
                    <a:close/>
                    <a:moveTo>
                      <a:pt x="44" y="376"/>
                    </a:moveTo>
                    <a:lnTo>
                      <a:pt x="204" y="376"/>
                    </a:lnTo>
                    <a:lnTo>
                      <a:pt x="204" y="376"/>
                    </a:lnTo>
                    <a:lnTo>
                      <a:pt x="212" y="376"/>
                    </a:lnTo>
                    <a:lnTo>
                      <a:pt x="212" y="376"/>
                    </a:lnTo>
                    <a:lnTo>
                      <a:pt x="217" y="368"/>
                    </a:lnTo>
                    <a:lnTo>
                      <a:pt x="217" y="355"/>
                    </a:lnTo>
                    <a:lnTo>
                      <a:pt x="217" y="355"/>
                    </a:lnTo>
                    <a:lnTo>
                      <a:pt x="212" y="350"/>
                    </a:lnTo>
                    <a:lnTo>
                      <a:pt x="212" y="350"/>
                    </a:lnTo>
                    <a:lnTo>
                      <a:pt x="204" y="346"/>
                    </a:lnTo>
                    <a:lnTo>
                      <a:pt x="44" y="346"/>
                    </a:lnTo>
                    <a:lnTo>
                      <a:pt x="44" y="346"/>
                    </a:lnTo>
                    <a:lnTo>
                      <a:pt x="35" y="350"/>
                    </a:lnTo>
                    <a:lnTo>
                      <a:pt x="35" y="350"/>
                    </a:lnTo>
                    <a:lnTo>
                      <a:pt x="35" y="355"/>
                    </a:lnTo>
                    <a:lnTo>
                      <a:pt x="35" y="368"/>
                    </a:lnTo>
                    <a:lnTo>
                      <a:pt x="35" y="368"/>
                    </a:lnTo>
                    <a:lnTo>
                      <a:pt x="35" y="376"/>
                    </a:lnTo>
                    <a:lnTo>
                      <a:pt x="35" y="376"/>
                    </a:lnTo>
                    <a:lnTo>
                      <a:pt x="44" y="376"/>
                    </a:lnTo>
                    <a:lnTo>
                      <a:pt x="44" y="376"/>
                    </a:lnTo>
                    <a:close/>
                  </a:path>
                </a:pathLst>
              </a:custGeom>
              <a:solidFill>
                <a:sysClr val="windowText" lastClr="000000">
                  <a:lumMod val="50000"/>
                  <a:lumOff val="50000"/>
                </a:sysClr>
              </a:solidFill>
              <a:ln w="9525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54" name="Freeform 31"/>
              <p:cNvSpPr>
                <a:spLocks/>
              </p:cNvSpPr>
              <p:nvPr/>
            </p:nvSpPr>
            <p:spPr bwMode="auto">
              <a:xfrm flipH="1">
                <a:off x="608441" y="2934628"/>
                <a:ext cx="49777" cy="134568"/>
              </a:xfrm>
              <a:custGeom>
                <a:avLst/>
                <a:gdLst/>
                <a:ahLst/>
                <a:cxnLst>
                  <a:cxn ang="0">
                    <a:pos x="30" y="260"/>
                  </a:cxn>
                  <a:cxn ang="0">
                    <a:pos x="30" y="260"/>
                  </a:cxn>
                  <a:cxn ang="0">
                    <a:pos x="52" y="234"/>
                  </a:cxn>
                  <a:cxn ang="0">
                    <a:pos x="65" y="204"/>
                  </a:cxn>
                  <a:cxn ang="0">
                    <a:pos x="73" y="174"/>
                  </a:cxn>
                  <a:cxn ang="0">
                    <a:pos x="78" y="139"/>
                  </a:cxn>
                  <a:cxn ang="0">
                    <a:pos x="78" y="139"/>
                  </a:cxn>
                  <a:cxn ang="0">
                    <a:pos x="73" y="104"/>
                  </a:cxn>
                  <a:cxn ang="0">
                    <a:pos x="65" y="65"/>
                  </a:cxn>
                  <a:cxn ang="0">
                    <a:pos x="47" y="3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9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26" y="48"/>
                  </a:cxn>
                  <a:cxn ang="0">
                    <a:pos x="43" y="74"/>
                  </a:cxn>
                  <a:cxn ang="0">
                    <a:pos x="52" y="109"/>
                  </a:cxn>
                  <a:cxn ang="0">
                    <a:pos x="56" y="139"/>
                  </a:cxn>
                  <a:cxn ang="0">
                    <a:pos x="56" y="139"/>
                  </a:cxn>
                  <a:cxn ang="0">
                    <a:pos x="52" y="169"/>
                  </a:cxn>
                  <a:cxn ang="0">
                    <a:pos x="43" y="195"/>
                  </a:cxn>
                  <a:cxn ang="0">
                    <a:pos x="30" y="221"/>
                  </a:cxn>
                  <a:cxn ang="0">
                    <a:pos x="13" y="247"/>
                  </a:cxn>
                  <a:cxn ang="0">
                    <a:pos x="13" y="247"/>
                  </a:cxn>
                  <a:cxn ang="0">
                    <a:pos x="8" y="251"/>
                  </a:cxn>
                  <a:cxn ang="0">
                    <a:pos x="13" y="260"/>
                  </a:cxn>
                  <a:cxn ang="0">
                    <a:pos x="13" y="260"/>
                  </a:cxn>
                  <a:cxn ang="0">
                    <a:pos x="21" y="264"/>
                  </a:cxn>
                  <a:cxn ang="0">
                    <a:pos x="30" y="260"/>
                  </a:cxn>
                  <a:cxn ang="0">
                    <a:pos x="30" y="260"/>
                  </a:cxn>
                </a:cxnLst>
                <a:rect l="0" t="0" r="r" b="b"/>
                <a:pathLst>
                  <a:path w="78" h="264">
                    <a:moveTo>
                      <a:pt x="30" y="260"/>
                    </a:moveTo>
                    <a:lnTo>
                      <a:pt x="30" y="260"/>
                    </a:lnTo>
                    <a:lnTo>
                      <a:pt x="52" y="234"/>
                    </a:lnTo>
                    <a:lnTo>
                      <a:pt x="65" y="204"/>
                    </a:lnTo>
                    <a:lnTo>
                      <a:pt x="73" y="174"/>
                    </a:lnTo>
                    <a:lnTo>
                      <a:pt x="78" y="139"/>
                    </a:lnTo>
                    <a:lnTo>
                      <a:pt x="78" y="139"/>
                    </a:lnTo>
                    <a:lnTo>
                      <a:pt x="73" y="104"/>
                    </a:lnTo>
                    <a:lnTo>
                      <a:pt x="65" y="65"/>
                    </a:lnTo>
                    <a:lnTo>
                      <a:pt x="47" y="35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3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9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26" y="48"/>
                    </a:lnTo>
                    <a:lnTo>
                      <a:pt x="43" y="74"/>
                    </a:lnTo>
                    <a:lnTo>
                      <a:pt x="52" y="109"/>
                    </a:lnTo>
                    <a:lnTo>
                      <a:pt x="56" y="139"/>
                    </a:lnTo>
                    <a:lnTo>
                      <a:pt x="56" y="139"/>
                    </a:lnTo>
                    <a:lnTo>
                      <a:pt x="52" y="169"/>
                    </a:lnTo>
                    <a:lnTo>
                      <a:pt x="43" y="195"/>
                    </a:lnTo>
                    <a:lnTo>
                      <a:pt x="30" y="221"/>
                    </a:lnTo>
                    <a:lnTo>
                      <a:pt x="13" y="247"/>
                    </a:lnTo>
                    <a:lnTo>
                      <a:pt x="13" y="247"/>
                    </a:lnTo>
                    <a:lnTo>
                      <a:pt x="8" y="251"/>
                    </a:lnTo>
                    <a:lnTo>
                      <a:pt x="13" y="260"/>
                    </a:lnTo>
                    <a:lnTo>
                      <a:pt x="13" y="260"/>
                    </a:lnTo>
                    <a:lnTo>
                      <a:pt x="21" y="264"/>
                    </a:lnTo>
                    <a:lnTo>
                      <a:pt x="30" y="260"/>
                    </a:lnTo>
                    <a:lnTo>
                      <a:pt x="30" y="260"/>
                    </a:lnTo>
                    <a:close/>
                  </a:path>
                </a:pathLst>
              </a:custGeom>
              <a:solidFill>
                <a:sysClr val="windowText" lastClr="000000">
                  <a:lumMod val="50000"/>
                  <a:lumOff val="50000"/>
                </a:sysClr>
              </a:solidFill>
              <a:ln w="9525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55" name="Freeform 32"/>
              <p:cNvSpPr>
                <a:spLocks/>
              </p:cNvSpPr>
              <p:nvPr/>
            </p:nvSpPr>
            <p:spPr bwMode="auto">
              <a:xfrm flipH="1">
                <a:off x="647369" y="2943803"/>
                <a:ext cx="44033" cy="114688"/>
              </a:xfrm>
              <a:custGeom>
                <a:avLst/>
                <a:gdLst/>
                <a:ahLst/>
                <a:cxnLst>
                  <a:cxn ang="0">
                    <a:pos x="26" y="225"/>
                  </a:cxn>
                  <a:cxn ang="0">
                    <a:pos x="26" y="225"/>
                  </a:cxn>
                  <a:cxn ang="0">
                    <a:pos x="43" y="199"/>
                  </a:cxn>
                  <a:cxn ang="0">
                    <a:pos x="56" y="177"/>
                  </a:cxn>
                  <a:cxn ang="0">
                    <a:pos x="65" y="147"/>
                  </a:cxn>
                  <a:cxn ang="0">
                    <a:pos x="69" y="121"/>
                  </a:cxn>
                  <a:cxn ang="0">
                    <a:pos x="69" y="121"/>
                  </a:cxn>
                  <a:cxn ang="0">
                    <a:pos x="65" y="91"/>
                  </a:cxn>
                  <a:cxn ang="0">
                    <a:pos x="56" y="60"/>
                  </a:cxn>
                  <a:cxn ang="0">
                    <a:pos x="43" y="30"/>
                  </a:cxn>
                  <a:cxn ang="0">
                    <a:pos x="21" y="4"/>
                  </a:cxn>
                  <a:cxn ang="0">
                    <a:pos x="21" y="4"/>
                  </a:cxn>
                  <a:cxn ang="0">
                    <a:pos x="13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13"/>
                  </a:cxn>
                  <a:cxn ang="0">
                    <a:pos x="4" y="21"/>
                  </a:cxn>
                  <a:cxn ang="0">
                    <a:pos x="4" y="21"/>
                  </a:cxn>
                  <a:cxn ang="0">
                    <a:pos x="21" y="43"/>
                  </a:cxn>
                  <a:cxn ang="0">
                    <a:pos x="34" y="69"/>
                  </a:cxn>
                  <a:cxn ang="0">
                    <a:pos x="43" y="95"/>
                  </a:cxn>
                  <a:cxn ang="0">
                    <a:pos x="47" y="121"/>
                  </a:cxn>
                  <a:cxn ang="0">
                    <a:pos x="47" y="121"/>
                  </a:cxn>
                  <a:cxn ang="0">
                    <a:pos x="43" y="143"/>
                  </a:cxn>
                  <a:cxn ang="0">
                    <a:pos x="39" y="168"/>
                  </a:cxn>
                  <a:cxn ang="0">
                    <a:pos x="26" y="186"/>
                  </a:cxn>
                  <a:cxn ang="0">
                    <a:pos x="8" y="207"/>
                  </a:cxn>
                  <a:cxn ang="0">
                    <a:pos x="8" y="207"/>
                  </a:cxn>
                  <a:cxn ang="0">
                    <a:pos x="8" y="216"/>
                  </a:cxn>
                  <a:cxn ang="0">
                    <a:pos x="8" y="225"/>
                  </a:cxn>
                  <a:cxn ang="0">
                    <a:pos x="8" y="225"/>
                  </a:cxn>
                  <a:cxn ang="0">
                    <a:pos x="17" y="225"/>
                  </a:cxn>
                  <a:cxn ang="0">
                    <a:pos x="26" y="225"/>
                  </a:cxn>
                  <a:cxn ang="0">
                    <a:pos x="26" y="225"/>
                  </a:cxn>
                </a:cxnLst>
                <a:rect l="0" t="0" r="r" b="b"/>
                <a:pathLst>
                  <a:path w="69" h="225">
                    <a:moveTo>
                      <a:pt x="26" y="225"/>
                    </a:moveTo>
                    <a:lnTo>
                      <a:pt x="26" y="225"/>
                    </a:lnTo>
                    <a:lnTo>
                      <a:pt x="43" y="199"/>
                    </a:lnTo>
                    <a:lnTo>
                      <a:pt x="56" y="177"/>
                    </a:lnTo>
                    <a:lnTo>
                      <a:pt x="65" y="147"/>
                    </a:lnTo>
                    <a:lnTo>
                      <a:pt x="69" y="121"/>
                    </a:lnTo>
                    <a:lnTo>
                      <a:pt x="69" y="121"/>
                    </a:lnTo>
                    <a:lnTo>
                      <a:pt x="65" y="91"/>
                    </a:lnTo>
                    <a:lnTo>
                      <a:pt x="56" y="60"/>
                    </a:lnTo>
                    <a:lnTo>
                      <a:pt x="43" y="30"/>
                    </a:lnTo>
                    <a:lnTo>
                      <a:pt x="21" y="4"/>
                    </a:lnTo>
                    <a:lnTo>
                      <a:pt x="21" y="4"/>
                    </a:lnTo>
                    <a:lnTo>
                      <a:pt x="13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13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21" y="43"/>
                    </a:lnTo>
                    <a:lnTo>
                      <a:pt x="34" y="69"/>
                    </a:lnTo>
                    <a:lnTo>
                      <a:pt x="43" y="95"/>
                    </a:lnTo>
                    <a:lnTo>
                      <a:pt x="47" y="121"/>
                    </a:lnTo>
                    <a:lnTo>
                      <a:pt x="47" y="121"/>
                    </a:lnTo>
                    <a:lnTo>
                      <a:pt x="43" y="143"/>
                    </a:lnTo>
                    <a:lnTo>
                      <a:pt x="39" y="168"/>
                    </a:lnTo>
                    <a:lnTo>
                      <a:pt x="26" y="186"/>
                    </a:lnTo>
                    <a:lnTo>
                      <a:pt x="8" y="207"/>
                    </a:lnTo>
                    <a:lnTo>
                      <a:pt x="8" y="207"/>
                    </a:lnTo>
                    <a:lnTo>
                      <a:pt x="8" y="216"/>
                    </a:lnTo>
                    <a:lnTo>
                      <a:pt x="8" y="225"/>
                    </a:lnTo>
                    <a:lnTo>
                      <a:pt x="8" y="225"/>
                    </a:lnTo>
                    <a:lnTo>
                      <a:pt x="17" y="225"/>
                    </a:lnTo>
                    <a:lnTo>
                      <a:pt x="26" y="225"/>
                    </a:lnTo>
                    <a:lnTo>
                      <a:pt x="26" y="225"/>
                    </a:lnTo>
                    <a:close/>
                  </a:path>
                </a:pathLst>
              </a:custGeom>
              <a:solidFill>
                <a:sysClr val="windowText" lastClr="000000">
                  <a:lumMod val="50000"/>
                  <a:lumOff val="50000"/>
                </a:sysClr>
              </a:solidFill>
              <a:ln w="9525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56" name="Freeform 33"/>
              <p:cNvSpPr>
                <a:spLocks/>
              </p:cNvSpPr>
              <p:nvPr/>
            </p:nvSpPr>
            <p:spPr bwMode="auto">
              <a:xfrm flipH="1">
                <a:off x="686297" y="2954507"/>
                <a:ext cx="38290" cy="94809"/>
              </a:xfrm>
              <a:custGeom>
                <a:avLst/>
                <a:gdLst/>
                <a:ahLst/>
                <a:cxnLst>
                  <a:cxn ang="0">
                    <a:pos x="26" y="182"/>
                  </a:cxn>
                  <a:cxn ang="0">
                    <a:pos x="26" y="182"/>
                  </a:cxn>
                  <a:cxn ang="0">
                    <a:pos x="39" y="165"/>
                  </a:cxn>
                  <a:cxn ang="0">
                    <a:pos x="52" y="143"/>
                  </a:cxn>
                  <a:cxn ang="0">
                    <a:pos x="56" y="122"/>
                  </a:cxn>
                  <a:cxn ang="0">
                    <a:pos x="60" y="100"/>
                  </a:cxn>
                  <a:cxn ang="0">
                    <a:pos x="60" y="100"/>
                  </a:cxn>
                  <a:cxn ang="0">
                    <a:pos x="56" y="74"/>
                  </a:cxn>
                  <a:cxn ang="0">
                    <a:pos x="47" y="48"/>
                  </a:cxn>
                  <a:cxn ang="0">
                    <a:pos x="34" y="26"/>
                  </a:cxn>
                  <a:cxn ang="0">
                    <a:pos x="17" y="5"/>
                  </a:cxn>
                  <a:cxn ang="0">
                    <a:pos x="17" y="5"/>
                  </a:cxn>
                  <a:cxn ang="0">
                    <a:pos x="13" y="0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0" y="13"/>
                  </a:cxn>
                  <a:cxn ang="0">
                    <a:pos x="4" y="22"/>
                  </a:cxn>
                  <a:cxn ang="0">
                    <a:pos x="4" y="22"/>
                  </a:cxn>
                  <a:cxn ang="0">
                    <a:pos x="17" y="39"/>
                  </a:cxn>
                  <a:cxn ang="0">
                    <a:pos x="26" y="57"/>
                  </a:cxn>
                  <a:cxn ang="0">
                    <a:pos x="34" y="78"/>
                  </a:cxn>
                  <a:cxn ang="0">
                    <a:pos x="34" y="100"/>
                  </a:cxn>
                  <a:cxn ang="0">
                    <a:pos x="34" y="100"/>
                  </a:cxn>
                  <a:cxn ang="0">
                    <a:pos x="34" y="117"/>
                  </a:cxn>
                  <a:cxn ang="0">
                    <a:pos x="30" y="135"/>
                  </a:cxn>
                  <a:cxn ang="0">
                    <a:pos x="21" y="152"/>
                  </a:cxn>
                  <a:cxn ang="0">
                    <a:pos x="8" y="165"/>
                  </a:cxn>
                  <a:cxn ang="0">
                    <a:pos x="8" y="165"/>
                  </a:cxn>
                  <a:cxn ang="0">
                    <a:pos x="4" y="173"/>
                  </a:cxn>
                  <a:cxn ang="0">
                    <a:pos x="8" y="182"/>
                  </a:cxn>
                  <a:cxn ang="0">
                    <a:pos x="8" y="182"/>
                  </a:cxn>
                  <a:cxn ang="0">
                    <a:pos x="17" y="186"/>
                  </a:cxn>
                  <a:cxn ang="0">
                    <a:pos x="26" y="182"/>
                  </a:cxn>
                  <a:cxn ang="0">
                    <a:pos x="26" y="182"/>
                  </a:cxn>
                </a:cxnLst>
                <a:rect l="0" t="0" r="r" b="b"/>
                <a:pathLst>
                  <a:path w="60" h="186">
                    <a:moveTo>
                      <a:pt x="26" y="182"/>
                    </a:moveTo>
                    <a:lnTo>
                      <a:pt x="26" y="182"/>
                    </a:lnTo>
                    <a:lnTo>
                      <a:pt x="39" y="165"/>
                    </a:lnTo>
                    <a:lnTo>
                      <a:pt x="52" y="143"/>
                    </a:lnTo>
                    <a:lnTo>
                      <a:pt x="56" y="122"/>
                    </a:lnTo>
                    <a:lnTo>
                      <a:pt x="60" y="100"/>
                    </a:lnTo>
                    <a:lnTo>
                      <a:pt x="60" y="100"/>
                    </a:lnTo>
                    <a:lnTo>
                      <a:pt x="56" y="74"/>
                    </a:lnTo>
                    <a:lnTo>
                      <a:pt x="47" y="48"/>
                    </a:lnTo>
                    <a:lnTo>
                      <a:pt x="34" y="26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3" y="0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13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17" y="39"/>
                    </a:lnTo>
                    <a:lnTo>
                      <a:pt x="26" y="57"/>
                    </a:lnTo>
                    <a:lnTo>
                      <a:pt x="34" y="78"/>
                    </a:lnTo>
                    <a:lnTo>
                      <a:pt x="34" y="100"/>
                    </a:lnTo>
                    <a:lnTo>
                      <a:pt x="34" y="100"/>
                    </a:lnTo>
                    <a:lnTo>
                      <a:pt x="34" y="117"/>
                    </a:lnTo>
                    <a:lnTo>
                      <a:pt x="30" y="135"/>
                    </a:lnTo>
                    <a:lnTo>
                      <a:pt x="21" y="152"/>
                    </a:lnTo>
                    <a:lnTo>
                      <a:pt x="8" y="165"/>
                    </a:lnTo>
                    <a:lnTo>
                      <a:pt x="8" y="165"/>
                    </a:lnTo>
                    <a:lnTo>
                      <a:pt x="4" y="173"/>
                    </a:lnTo>
                    <a:lnTo>
                      <a:pt x="8" y="182"/>
                    </a:lnTo>
                    <a:lnTo>
                      <a:pt x="8" y="182"/>
                    </a:lnTo>
                    <a:lnTo>
                      <a:pt x="17" y="186"/>
                    </a:lnTo>
                    <a:lnTo>
                      <a:pt x="26" y="182"/>
                    </a:lnTo>
                    <a:lnTo>
                      <a:pt x="26" y="182"/>
                    </a:lnTo>
                    <a:close/>
                  </a:path>
                </a:pathLst>
              </a:custGeom>
              <a:solidFill>
                <a:sysClr val="windowText" lastClr="000000">
                  <a:lumMod val="50000"/>
                  <a:lumOff val="50000"/>
                </a:sysClr>
              </a:solidFill>
              <a:ln w="9525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52" name="椭圆 51"/>
            <p:cNvSpPr/>
            <p:nvPr/>
          </p:nvSpPr>
          <p:spPr bwMode="auto">
            <a:xfrm>
              <a:off x="2593406" y="2354670"/>
              <a:ext cx="2071431" cy="1878032"/>
            </a:xfrm>
            <a:prstGeom prst="ellipse">
              <a:avLst/>
            </a:prstGeom>
            <a:noFill/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endParaRPr lang="zh-CN" altLang="en-US" dirty="0" smtClean="0">
                <a:latin typeface="Verdana" panose="020B0604030504040204" pitchFamily="34" charset="0"/>
              </a:endParaRPr>
            </a:p>
          </p:txBody>
        </p:sp>
      </p:grpSp>
      <p:pic>
        <p:nvPicPr>
          <p:cNvPr id="1026" name="Picture 2" descr="IEEE 802.11 คือ อะไร? - COMSI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1722333"/>
            <a:ext cx="2247176" cy="95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矩形 76"/>
          <p:cNvSpPr/>
          <p:nvPr/>
        </p:nvSpPr>
        <p:spPr>
          <a:xfrm>
            <a:off x="8205545" y="1311145"/>
            <a:ext cx="3759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Verdana" panose="020B0604030504040204" pitchFamily="34" charset="0"/>
                <a:ea typeface="Verdana" panose="020B0604030504040204" pitchFamily="34" charset="0"/>
              </a:rPr>
              <a:t>ACK:</a:t>
            </a:r>
            <a:r>
              <a:rPr lang="zh-CN" alt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ACKnowdedgement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 smtClean="0"/>
              <a:pPr algn="r"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858"/>
    </mc:Choice>
    <mc:Fallback xmlns="">
      <p:transition advTm="2385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ACKs cause similar medium access </a:t>
            </a:r>
            <a:r>
              <a:rPr lang="en-US" altLang="zh-CN" b="1" dirty="0"/>
              <a:t>overhead</a:t>
            </a:r>
            <a:endParaRPr lang="zh-CN" altLang="en-US" b="1" dirty="0"/>
          </a:p>
        </p:txBody>
      </p:sp>
      <p:sp>
        <p:nvSpPr>
          <p:cNvPr id="5" name="object 29"/>
          <p:cNvSpPr txBox="1"/>
          <p:nvPr/>
        </p:nvSpPr>
        <p:spPr>
          <a:xfrm>
            <a:off x="10000597" y="4308925"/>
            <a:ext cx="81279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000" b="1" spc="-10" dirty="0" smtClean="0">
                <a:latin typeface="Verdana" panose="020B0604030504040204" pitchFamily="34" charset="0"/>
                <a:ea typeface="Verdana" panose="020B0604030504040204" pitchFamily="34" charset="0"/>
                <a:cs typeface="黑体"/>
              </a:rPr>
              <a:t>Time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  <a:cs typeface="黑体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1869904" y="3253402"/>
            <a:ext cx="2059822" cy="1023913"/>
          </a:xfrm>
          <a:custGeom>
            <a:avLst/>
            <a:gdLst/>
            <a:ahLst/>
            <a:cxnLst/>
            <a:rect l="l" t="t" r="r" b="b"/>
            <a:pathLst>
              <a:path w="1224279" h="647700">
                <a:moveTo>
                  <a:pt x="0" y="0"/>
                </a:moveTo>
                <a:lnTo>
                  <a:pt x="0" y="647700"/>
                </a:lnTo>
                <a:lnTo>
                  <a:pt x="1223772" y="647700"/>
                </a:lnTo>
                <a:lnTo>
                  <a:pt x="1223772" y="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025139" y="3253402"/>
            <a:ext cx="2375479" cy="1023913"/>
            <a:chOff x="6025139" y="3253402"/>
            <a:chExt cx="2375479" cy="1023913"/>
          </a:xfrm>
        </p:grpSpPr>
        <p:sp>
          <p:nvSpPr>
            <p:cNvPr id="9" name="object 10"/>
            <p:cNvSpPr/>
            <p:nvPr/>
          </p:nvSpPr>
          <p:spPr>
            <a:xfrm>
              <a:off x="6112469" y="3253402"/>
              <a:ext cx="2179481" cy="1023913"/>
            </a:xfrm>
            <a:custGeom>
              <a:avLst/>
              <a:gdLst/>
              <a:ahLst/>
              <a:cxnLst/>
              <a:rect l="l" t="t" r="r" b="b"/>
              <a:pathLst>
                <a:path w="1295400" h="647700">
                  <a:moveTo>
                    <a:pt x="0" y="0"/>
                  </a:moveTo>
                  <a:lnTo>
                    <a:pt x="0" y="647700"/>
                  </a:lnTo>
                  <a:lnTo>
                    <a:pt x="1295399" y="647700"/>
                  </a:lnTo>
                  <a:lnTo>
                    <a:pt x="12953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AFE7"/>
            </a:solidFill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" name="object 11"/>
            <p:cNvSpPr txBox="1"/>
            <p:nvPr/>
          </p:nvSpPr>
          <p:spPr>
            <a:xfrm>
              <a:off x="6025139" y="3356992"/>
              <a:ext cx="237547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0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lvl="0"/>
              <a:r>
                <a:rPr lang="en-US" altLang="zh-CN" sz="160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Contention window</a:t>
              </a:r>
            </a:p>
            <a:p>
              <a:pPr lvl="0"/>
              <a:r>
                <a:rPr lang="en-US" altLang="zh-CN" sz="160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(random back off)</a:t>
              </a:r>
              <a:endParaRPr lang="zh-CN" altLang="en-US" sz="1600" dirty="0">
                <a:solidFill>
                  <a:prstClr val="black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1" name="object 13"/>
          <p:cNvSpPr/>
          <p:nvPr/>
        </p:nvSpPr>
        <p:spPr>
          <a:xfrm>
            <a:off x="8291950" y="3253402"/>
            <a:ext cx="2115044" cy="1023913"/>
          </a:xfrm>
          <a:custGeom>
            <a:avLst/>
            <a:gdLst/>
            <a:ahLst/>
            <a:cxnLst/>
            <a:rect l="l" t="t" r="r" b="b"/>
            <a:pathLst>
              <a:path w="1656079" h="647700">
                <a:moveTo>
                  <a:pt x="0" y="0"/>
                </a:moveTo>
                <a:lnTo>
                  <a:pt x="0" y="647700"/>
                </a:lnTo>
                <a:lnTo>
                  <a:pt x="1655826" y="647700"/>
                </a:lnTo>
                <a:lnTo>
                  <a:pt x="1655826" y="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928873" y="1916831"/>
            <a:ext cx="2183597" cy="1356985"/>
            <a:chOff x="3928873" y="1916831"/>
            <a:chExt cx="2183597" cy="1356985"/>
          </a:xfrm>
        </p:grpSpPr>
        <p:sp>
          <p:nvSpPr>
            <p:cNvPr id="16" name="object 21"/>
            <p:cNvSpPr/>
            <p:nvPr/>
          </p:nvSpPr>
          <p:spPr>
            <a:xfrm>
              <a:off x="3930155" y="1953383"/>
              <a:ext cx="2182315" cy="186902"/>
            </a:xfrm>
            <a:custGeom>
              <a:avLst/>
              <a:gdLst/>
              <a:ahLst/>
              <a:cxnLst/>
              <a:rect l="l" t="t" r="r" b="b"/>
              <a:pathLst>
                <a:path w="1872614" h="133350">
                  <a:moveTo>
                    <a:pt x="130301" y="16002"/>
                  </a:moveTo>
                  <a:lnTo>
                    <a:pt x="125730" y="9144"/>
                  </a:lnTo>
                  <a:lnTo>
                    <a:pt x="121920" y="2286"/>
                  </a:lnTo>
                  <a:lnTo>
                    <a:pt x="113537" y="0"/>
                  </a:lnTo>
                  <a:lnTo>
                    <a:pt x="106680" y="4572"/>
                  </a:lnTo>
                  <a:lnTo>
                    <a:pt x="0" y="66294"/>
                  </a:lnTo>
                  <a:lnTo>
                    <a:pt x="28194" y="82807"/>
                  </a:lnTo>
                  <a:lnTo>
                    <a:pt x="28194" y="52577"/>
                  </a:lnTo>
                  <a:lnTo>
                    <a:pt x="80714" y="52577"/>
                  </a:lnTo>
                  <a:lnTo>
                    <a:pt x="121158" y="28956"/>
                  </a:lnTo>
                  <a:lnTo>
                    <a:pt x="128015" y="25146"/>
                  </a:lnTo>
                  <a:lnTo>
                    <a:pt x="130301" y="16002"/>
                  </a:lnTo>
                  <a:close/>
                </a:path>
                <a:path w="1872614" h="133350">
                  <a:moveTo>
                    <a:pt x="80714" y="52578"/>
                  </a:moveTo>
                  <a:lnTo>
                    <a:pt x="28194" y="52577"/>
                  </a:lnTo>
                  <a:lnTo>
                    <a:pt x="28194" y="80772"/>
                  </a:lnTo>
                  <a:lnTo>
                    <a:pt x="35051" y="80772"/>
                  </a:lnTo>
                  <a:lnTo>
                    <a:pt x="35051" y="54102"/>
                  </a:lnTo>
                  <a:lnTo>
                    <a:pt x="56578" y="66675"/>
                  </a:lnTo>
                  <a:lnTo>
                    <a:pt x="80714" y="52578"/>
                  </a:lnTo>
                  <a:close/>
                </a:path>
                <a:path w="1872614" h="133350">
                  <a:moveTo>
                    <a:pt x="130301" y="117348"/>
                  </a:moveTo>
                  <a:lnTo>
                    <a:pt x="128015" y="108204"/>
                  </a:lnTo>
                  <a:lnTo>
                    <a:pt x="121158" y="104394"/>
                  </a:lnTo>
                  <a:lnTo>
                    <a:pt x="80714" y="80772"/>
                  </a:lnTo>
                  <a:lnTo>
                    <a:pt x="28194" y="80772"/>
                  </a:lnTo>
                  <a:lnTo>
                    <a:pt x="28194" y="82807"/>
                  </a:lnTo>
                  <a:lnTo>
                    <a:pt x="106680" y="128778"/>
                  </a:lnTo>
                  <a:lnTo>
                    <a:pt x="113537" y="133350"/>
                  </a:lnTo>
                  <a:lnTo>
                    <a:pt x="121920" y="130302"/>
                  </a:lnTo>
                  <a:lnTo>
                    <a:pt x="125730" y="124206"/>
                  </a:lnTo>
                  <a:lnTo>
                    <a:pt x="130301" y="117348"/>
                  </a:lnTo>
                  <a:close/>
                </a:path>
                <a:path w="1872614" h="133350">
                  <a:moveTo>
                    <a:pt x="56578" y="66675"/>
                  </a:moveTo>
                  <a:lnTo>
                    <a:pt x="35051" y="54102"/>
                  </a:lnTo>
                  <a:lnTo>
                    <a:pt x="35051" y="79248"/>
                  </a:lnTo>
                  <a:lnTo>
                    <a:pt x="56578" y="66675"/>
                  </a:lnTo>
                  <a:close/>
                </a:path>
                <a:path w="1872614" h="133350">
                  <a:moveTo>
                    <a:pt x="80714" y="80772"/>
                  </a:moveTo>
                  <a:lnTo>
                    <a:pt x="56578" y="66675"/>
                  </a:lnTo>
                  <a:lnTo>
                    <a:pt x="35051" y="79248"/>
                  </a:lnTo>
                  <a:lnTo>
                    <a:pt x="35051" y="80772"/>
                  </a:lnTo>
                  <a:lnTo>
                    <a:pt x="80714" y="80772"/>
                  </a:lnTo>
                  <a:close/>
                </a:path>
                <a:path w="1872614" h="133350">
                  <a:moveTo>
                    <a:pt x="1815655" y="66675"/>
                  </a:moveTo>
                  <a:lnTo>
                    <a:pt x="1791519" y="52577"/>
                  </a:lnTo>
                  <a:lnTo>
                    <a:pt x="80714" y="52578"/>
                  </a:lnTo>
                  <a:lnTo>
                    <a:pt x="56578" y="66675"/>
                  </a:lnTo>
                  <a:lnTo>
                    <a:pt x="80714" y="80772"/>
                  </a:lnTo>
                  <a:lnTo>
                    <a:pt x="1791519" y="80771"/>
                  </a:lnTo>
                  <a:lnTo>
                    <a:pt x="1815655" y="66675"/>
                  </a:lnTo>
                  <a:close/>
                </a:path>
                <a:path w="1872614" h="133350">
                  <a:moveTo>
                    <a:pt x="1872234" y="66293"/>
                  </a:moveTo>
                  <a:lnTo>
                    <a:pt x="1765554" y="4571"/>
                  </a:lnTo>
                  <a:lnTo>
                    <a:pt x="1758696" y="0"/>
                  </a:lnTo>
                  <a:lnTo>
                    <a:pt x="1750314" y="2286"/>
                  </a:lnTo>
                  <a:lnTo>
                    <a:pt x="1745742" y="9143"/>
                  </a:lnTo>
                  <a:lnTo>
                    <a:pt x="1741932" y="16001"/>
                  </a:lnTo>
                  <a:lnTo>
                    <a:pt x="1744218" y="25145"/>
                  </a:lnTo>
                  <a:lnTo>
                    <a:pt x="1751076" y="28955"/>
                  </a:lnTo>
                  <a:lnTo>
                    <a:pt x="1791519" y="52577"/>
                  </a:lnTo>
                  <a:lnTo>
                    <a:pt x="1844039" y="52577"/>
                  </a:lnTo>
                  <a:lnTo>
                    <a:pt x="1844039" y="82807"/>
                  </a:lnTo>
                  <a:lnTo>
                    <a:pt x="1872234" y="66293"/>
                  </a:lnTo>
                  <a:close/>
                </a:path>
                <a:path w="1872614" h="133350">
                  <a:moveTo>
                    <a:pt x="1844039" y="82807"/>
                  </a:moveTo>
                  <a:lnTo>
                    <a:pt x="1844039" y="80771"/>
                  </a:lnTo>
                  <a:lnTo>
                    <a:pt x="1791519" y="80772"/>
                  </a:lnTo>
                  <a:lnTo>
                    <a:pt x="1751076" y="104393"/>
                  </a:lnTo>
                  <a:lnTo>
                    <a:pt x="1744218" y="108203"/>
                  </a:lnTo>
                  <a:lnTo>
                    <a:pt x="1741932" y="117348"/>
                  </a:lnTo>
                  <a:lnTo>
                    <a:pt x="1745742" y="124205"/>
                  </a:lnTo>
                  <a:lnTo>
                    <a:pt x="1750314" y="130301"/>
                  </a:lnTo>
                  <a:lnTo>
                    <a:pt x="1758696" y="133350"/>
                  </a:lnTo>
                  <a:lnTo>
                    <a:pt x="1765554" y="128777"/>
                  </a:lnTo>
                  <a:lnTo>
                    <a:pt x="1844039" y="82807"/>
                  </a:lnTo>
                  <a:close/>
                </a:path>
                <a:path w="1872614" h="133350">
                  <a:moveTo>
                    <a:pt x="1844039" y="80771"/>
                  </a:moveTo>
                  <a:lnTo>
                    <a:pt x="1844039" y="52577"/>
                  </a:lnTo>
                  <a:lnTo>
                    <a:pt x="1791519" y="52577"/>
                  </a:lnTo>
                  <a:lnTo>
                    <a:pt x="1815655" y="66675"/>
                  </a:lnTo>
                  <a:lnTo>
                    <a:pt x="1837182" y="54101"/>
                  </a:lnTo>
                  <a:lnTo>
                    <a:pt x="1837182" y="80771"/>
                  </a:lnTo>
                  <a:lnTo>
                    <a:pt x="1844039" y="80771"/>
                  </a:lnTo>
                  <a:close/>
                </a:path>
                <a:path w="1872614" h="133350">
                  <a:moveTo>
                    <a:pt x="1837182" y="80771"/>
                  </a:moveTo>
                  <a:lnTo>
                    <a:pt x="1837182" y="79248"/>
                  </a:lnTo>
                  <a:lnTo>
                    <a:pt x="1815655" y="66675"/>
                  </a:lnTo>
                  <a:lnTo>
                    <a:pt x="1791519" y="80772"/>
                  </a:lnTo>
                  <a:lnTo>
                    <a:pt x="1837182" y="80771"/>
                  </a:lnTo>
                  <a:close/>
                </a:path>
                <a:path w="1872614" h="133350">
                  <a:moveTo>
                    <a:pt x="1837182" y="79248"/>
                  </a:moveTo>
                  <a:lnTo>
                    <a:pt x="1837182" y="54101"/>
                  </a:lnTo>
                  <a:lnTo>
                    <a:pt x="1815655" y="66675"/>
                  </a:lnTo>
                  <a:lnTo>
                    <a:pt x="1837182" y="79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6" name="object 15"/>
            <p:cNvSpPr/>
            <p:nvPr/>
          </p:nvSpPr>
          <p:spPr>
            <a:xfrm>
              <a:off x="6112469" y="1916831"/>
              <a:ext cx="0" cy="1356985"/>
            </a:xfrm>
            <a:custGeom>
              <a:avLst/>
              <a:gdLst/>
              <a:ahLst/>
              <a:cxnLst/>
              <a:rect l="l" t="t" r="r" b="b"/>
              <a:pathLst>
                <a:path h="1153160">
                  <a:moveTo>
                    <a:pt x="0" y="115290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7" name="object 19"/>
            <p:cNvSpPr/>
            <p:nvPr/>
          </p:nvSpPr>
          <p:spPr>
            <a:xfrm>
              <a:off x="3928873" y="1916831"/>
              <a:ext cx="0" cy="1356985"/>
            </a:xfrm>
            <a:custGeom>
              <a:avLst/>
              <a:gdLst/>
              <a:ahLst/>
              <a:cxnLst/>
              <a:rect l="l" t="t" r="r" b="b"/>
              <a:pathLst>
                <a:path h="1153160">
                  <a:moveTo>
                    <a:pt x="0" y="115290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8" name="object 26"/>
            <p:cNvSpPr txBox="1"/>
            <p:nvPr/>
          </p:nvSpPr>
          <p:spPr>
            <a:xfrm>
              <a:off x="4089516" y="2154526"/>
              <a:ext cx="1935623" cy="7643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200" b="1" spc="-5">
                  <a:solidFill>
                    <a:srgbClr val="85AF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defRPr>
              </a:lvl1pPr>
            </a:lstStyle>
            <a:p>
              <a:pPr algn="ctr"/>
              <a:r>
                <a:rPr lang="en-US" sz="16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Inter-frame space</a:t>
              </a:r>
            </a:p>
            <a:p>
              <a:pPr algn="ctr"/>
              <a:r>
                <a:rPr lang="en-US" sz="16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(IFS)</a:t>
              </a:r>
              <a:endParaRPr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1" name="左大括号 20"/>
          <p:cNvSpPr/>
          <p:nvPr/>
        </p:nvSpPr>
        <p:spPr>
          <a:xfrm rot="5400000" flipH="1">
            <a:off x="5955510" y="2335267"/>
            <a:ext cx="297356" cy="4375515"/>
          </a:xfrm>
          <a:prstGeom prst="leftBrace">
            <a:avLst>
              <a:gd name="adj1" fmla="val 8333"/>
              <a:gd name="adj2" fmla="val 49580"/>
            </a:avLst>
          </a:prstGeom>
          <a:solidFill>
            <a:srgbClr val="4F81BD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object 28"/>
          <p:cNvSpPr txBox="1"/>
          <p:nvPr/>
        </p:nvSpPr>
        <p:spPr>
          <a:xfrm>
            <a:off x="3700201" y="4685329"/>
            <a:ext cx="4824536" cy="2973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indent="0" algn="ctr" fontAlgn="auto">
              <a:spcBef>
                <a:spcPct val="20000"/>
              </a:spcBef>
              <a:spcAft>
                <a:spcPts val="0"/>
              </a:spcAft>
              <a:buNone/>
              <a:defRPr sz="2000" b="0" ker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/>
            </a:lvl2pPr>
            <a:lvl3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3pPr>
            <a:lvl4pPr marL="1376363" indent="-2333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4pPr>
            <a:lvl5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5pPr>
            <a:lvl6pPr marL="25161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6pPr>
            <a:lvl7pPr marL="29733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7pPr>
            <a:lvl8pPr marL="34305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8pPr>
            <a:lvl9pPr marL="38877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9pPr>
          </a:lstStyle>
          <a:p>
            <a:r>
              <a:rPr lang="en-US" altLang="zh-CN" sz="1600" dirty="0"/>
              <a:t>Extra overhead for sending each </a:t>
            </a:r>
            <a:r>
              <a:rPr lang="en-US" altLang="zh-CN" sz="1600" dirty="0" smtClean="0"/>
              <a:t>packet</a:t>
            </a:r>
            <a:endParaRPr sz="1600" b="1" dirty="0"/>
          </a:p>
        </p:txBody>
      </p:sp>
      <p:sp>
        <p:nvSpPr>
          <p:cNvPr id="23" name="矩形 22"/>
          <p:cNvSpPr/>
          <p:nvPr/>
        </p:nvSpPr>
        <p:spPr>
          <a:xfrm>
            <a:off x="1829219" y="3591162"/>
            <a:ext cx="2156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Last frame</a:t>
            </a:r>
            <a:endParaRPr lang="zh-CN" altLang="en-US" sz="1600" b="1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243114" y="3591162"/>
            <a:ext cx="21556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16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Next frame</a:t>
            </a:r>
            <a:endParaRPr lang="zh-CN" altLang="en-US" sz="1600" b="1" dirty="0">
              <a:solidFill>
                <a:prstClr val="black"/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object 5"/>
          <p:cNvSpPr/>
          <p:nvPr/>
        </p:nvSpPr>
        <p:spPr>
          <a:xfrm>
            <a:off x="1127448" y="4209391"/>
            <a:ext cx="9573649" cy="161823"/>
          </a:xfrm>
          <a:custGeom>
            <a:avLst/>
            <a:gdLst/>
            <a:ahLst/>
            <a:cxnLst/>
            <a:rect l="l" t="t" r="r" b="b"/>
            <a:pathLst>
              <a:path w="8418830" h="110490">
                <a:moveTo>
                  <a:pt x="8381159" y="55245"/>
                </a:moveTo>
                <a:lnTo>
                  <a:pt x="8364736" y="45720"/>
                </a:lnTo>
                <a:lnTo>
                  <a:pt x="0" y="45720"/>
                </a:lnTo>
                <a:lnTo>
                  <a:pt x="0" y="64770"/>
                </a:lnTo>
                <a:lnTo>
                  <a:pt x="8364736" y="64770"/>
                </a:lnTo>
                <a:lnTo>
                  <a:pt x="8381159" y="55245"/>
                </a:lnTo>
                <a:close/>
              </a:path>
              <a:path w="8418830" h="110490">
                <a:moveTo>
                  <a:pt x="8418563" y="55625"/>
                </a:moveTo>
                <a:lnTo>
                  <a:pt x="8327885" y="3048"/>
                </a:lnTo>
                <a:lnTo>
                  <a:pt x="8323313" y="0"/>
                </a:lnTo>
                <a:lnTo>
                  <a:pt x="8317992" y="1524"/>
                </a:lnTo>
                <a:lnTo>
                  <a:pt x="8314944" y="6096"/>
                </a:lnTo>
                <a:lnTo>
                  <a:pt x="8312658" y="10668"/>
                </a:lnTo>
                <a:lnTo>
                  <a:pt x="8314182" y="16764"/>
                </a:lnTo>
                <a:lnTo>
                  <a:pt x="8318754" y="19050"/>
                </a:lnTo>
                <a:lnTo>
                  <a:pt x="8364736" y="45719"/>
                </a:lnTo>
                <a:lnTo>
                  <a:pt x="8399526" y="45720"/>
                </a:lnTo>
                <a:lnTo>
                  <a:pt x="8399526" y="66664"/>
                </a:lnTo>
                <a:lnTo>
                  <a:pt x="8418563" y="55625"/>
                </a:lnTo>
                <a:close/>
              </a:path>
              <a:path w="8418830" h="110490">
                <a:moveTo>
                  <a:pt x="8399526" y="66664"/>
                </a:moveTo>
                <a:lnTo>
                  <a:pt x="8399526" y="64770"/>
                </a:lnTo>
                <a:lnTo>
                  <a:pt x="8364736" y="64770"/>
                </a:lnTo>
                <a:lnTo>
                  <a:pt x="8318754" y="91440"/>
                </a:lnTo>
                <a:lnTo>
                  <a:pt x="8314182" y="94487"/>
                </a:lnTo>
                <a:lnTo>
                  <a:pt x="8312658" y="99822"/>
                </a:lnTo>
                <a:lnTo>
                  <a:pt x="8314944" y="104394"/>
                </a:lnTo>
                <a:lnTo>
                  <a:pt x="8317992" y="108966"/>
                </a:lnTo>
                <a:lnTo>
                  <a:pt x="8323313" y="110490"/>
                </a:lnTo>
                <a:lnTo>
                  <a:pt x="8327885" y="108203"/>
                </a:lnTo>
                <a:lnTo>
                  <a:pt x="8399526" y="66664"/>
                </a:lnTo>
                <a:close/>
              </a:path>
              <a:path w="8418830" h="110490">
                <a:moveTo>
                  <a:pt x="8399526" y="64770"/>
                </a:moveTo>
                <a:lnTo>
                  <a:pt x="8399526" y="45720"/>
                </a:lnTo>
                <a:lnTo>
                  <a:pt x="8364736" y="45720"/>
                </a:lnTo>
                <a:lnTo>
                  <a:pt x="8381159" y="55245"/>
                </a:lnTo>
                <a:lnTo>
                  <a:pt x="8394954" y="47244"/>
                </a:lnTo>
                <a:lnTo>
                  <a:pt x="8394954" y="64770"/>
                </a:lnTo>
                <a:lnTo>
                  <a:pt x="8399526" y="64770"/>
                </a:lnTo>
                <a:close/>
              </a:path>
              <a:path w="8418830" h="110490">
                <a:moveTo>
                  <a:pt x="8394954" y="64770"/>
                </a:moveTo>
                <a:lnTo>
                  <a:pt x="8394954" y="63246"/>
                </a:lnTo>
                <a:lnTo>
                  <a:pt x="8381159" y="55245"/>
                </a:lnTo>
                <a:lnTo>
                  <a:pt x="8364736" y="64770"/>
                </a:lnTo>
                <a:lnTo>
                  <a:pt x="8394954" y="64770"/>
                </a:lnTo>
                <a:close/>
              </a:path>
              <a:path w="8418830" h="110490">
                <a:moveTo>
                  <a:pt x="8394954" y="63246"/>
                </a:moveTo>
                <a:lnTo>
                  <a:pt x="8394954" y="47244"/>
                </a:lnTo>
                <a:lnTo>
                  <a:pt x="8381159" y="55245"/>
                </a:lnTo>
                <a:lnTo>
                  <a:pt x="8394954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3492" y="5410085"/>
            <a:ext cx="9145016" cy="76944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000" kern="0" dirty="0" smtClean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Medium </a:t>
            </a:r>
            <a:r>
              <a:rPr lang="en-US" altLang="zh-CN" sz="2000" kern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acquisition overhead </a:t>
            </a:r>
            <a:r>
              <a:rPr lang="en-US" altLang="zh-CN" sz="2000" kern="0" dirty="0" smtClean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WLAN </a:t>
            </a:r>
            <a:r>
              <a:rPr lang="en-US" altLang="zh-CN" sz="2000" kern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based on </a:t>
            </a:r>
            <a:r>
              <a:rPr lang="en-US" altLang="zh-CN" sz="2000" kern="0" dirty="0" smtClean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IEEE </a:t>
            </a:r>
            <a:r>
              <a:rPr lang="en-US" altLang="zh-CN" sz="2000" kern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802.11 medium access </a:t>
            </a:r>
            <a:r>
              <a:rPr lang="en-US" altLang="zh-CN" sz="2000" kern="0" dirty="0" smtClean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 (MAC</a:t>
            </a:r>
            <a:r>
              <a:rPr lang="en-US" altLang="zh-CN" sz="2000" kern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protocol</a:t>
            </a:r>
            <a:endParaRPr lang="zh-CN" altLang="en-US" sz="2000" kern="0" dirty="0">
              <a:solidFill>
                <a:srgbClr val="3636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object 28"/>
          <p:cNvSpPr txBox="1"/>
          <p:nvPr/>
        </p:nvSpPr>
        <p:spPr>
          <a:xfrm>
            <a:off x="4193392" y="4927889"/>
            <a:ext cx="4104456" cy="2737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indent="0" algn="ctr" fontAlgn="auto">
              <a:spcBef>
                <a:spcPct val="20000"/>
              </a:spcBef>
              <a:spcAft>
                <a:spcPts val="0"/>
              </a:spcAft>
              <a:buNone/>
              <a:defRPr sz="2000" b="0" ker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/>
            </a:lvl2pPr>
            <a:lvl3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3pPr>
            <a:lvl4pPr marL="1376363" indent="-2333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4pPr>
            <a:lvl5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5pPr>
            <a:lvl6pPr marL="25161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6pPr>
            <a:lvl7pPr marL="29733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7pPr>
            <a:lvl8pPr marL="34305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8pPr>
            <a:lvl9pPr marL="38877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9pPr>
          </a:lstStyle>
          <a:p>
            <a:r>
              <a:rPr lang="en-US" altLang="zh-CN" sz="1600" b="1" dirty="0" smtClean="0"/>
              <a:t>independent </a:t>
            </a:r>
            <a:r>
              <a:rPr lang="en-US" altLang="zh-CN" sz="1600" b="1" dirty="0"/>
              <a:t>with packet size</a:t>
            </a:r>
            <a:endParaRPr sz="1600" b="1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002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421"/>
    </mc:Choice>
    <mc:Fallback xmlns="">
      <p:transition advTm="434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标题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Reducing </a:t>
            </a:r>
            <a:r>
              <a:rPr lang="en-US" altLang="zh-CN" b="1" dirty="0"/>
              <a:t>ACK frequency </a:t>
            </a:r>
            <a:r>
              <a:rPr lang="en-US" altLang="zh-CN" b="1" dirty="0" smtClean="0"/>
              <a:t>improves throughput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736" y="1484784"/>
            <a:ext cx="5243339" cy="39614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658" y="1556792"/>
            <a:ext cx="5294626" cy="3889454"/>
          </a:xfrm>
          <a:prstGeom prst="rect">
            <a:avLst/>
          </a:prstGeom>
        </p:spPr>
      </p:pic>
      <p:sp>
        <p:nvSpPr>
          <p:cNvPr id="78" name="内容占位符 2"/>
          <p:cNvSpPr txBox="1"/>
          <p:nvPr/>
        </p:nvSpPr>
        <p:spPr bwMode="auto">
          <a:xfrm rot="10800000" flipV="1">
            <a:off x="7320135" y="5421287"/>
            <a:ext cx="3970151" cy="2764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indent="0" algn="ctr" fontAlgn="auto">
              <a:spcBef>
                <a:spcPct val="20000"/>
              </a:spcBef>
              <a:spcAft>
                <a:spcPts val="0"/>
              </a:spcAft>
              <a:buNone/>
              <a:defRPr sz="2000" b="0" kern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/>
            </a:lvl2pPr>
            <a:lvl3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3pPr>
            <a:lvl4pPr marL="1376363" indent="-2333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4pPr>
            <a:lvl5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5pPr>
            <a:lvl6pPr marL="25161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6pPr>
            <a:lvl7pPr marL="29733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7pPr>
            <a:lvl8pPr marL="34305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8pPr>
            <a:lvl9pPr marL="38877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9pPr>
          </a:lstStyle>
          <a:p>
            <a:r>
              <a:rPr lang="en-US" altLang="zh-CN" dirty="0" smtClean="0">
                <a:solidFill>
                  <a:srgbClr val="4F81BD"/>
                </a:solidFill>
              </a:rPr>
              <a:t>(b) Data throughput</a:t>
            </a:r>
            <a:endParaRPr lang="en-US" altLang="zh-CN" dirty="0">
              <a:solidFill>
                <a:srgbClr val="4F81BD"/>
              </a:solidFill>
            </a:endParaRPr>
          </a:p>
        </p:txBody>
      </p:sp>
      <p:sp>
        <p:nvSpPr>
          <p:cNvPr id="79" name="内容占位符 2"/>
          <p:cNvSpPr txBox="1"/>
          <p:nvPr/>
        </p:nvSpPr>
        <p:spPr bwMode="auto">
          <a:xfrm rot="10800000" flipV="1">
            <a:off x="1147520" y="5421287"/>
            <a:ext cx="4667764" cy="2764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indent="0" algn="ctr" fontAlgn="auto">
              <a:spcBef>
                <a:spcPct val="20000"/>
              </a:spcBef>
              <a:spcAft>
                <a:spcPts val="0"/>
              </a:spcAft>
              <a:buNone/>
              <a:defRPr sz="2000" b="0" ker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/>
            </a:lvl2pPr>
            <a:lvl3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3pPr>
            <a:lvl4pPr marL="1376363" indent="-2333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4pPr>
            <a:lvl5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5pPr>
            <a:lvl6pPr marL="25161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6pPr>
            <a:lvl7pPr marL="29733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7pPr>
            <a:lvl8pPr marL="34305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8pPr>
            <a:lvl9pPr marL="38877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9pPr>
          </a:lstStyle>
          <a:p>
            <a:r>
              <a:rPr lang="en-US" altLang="zh-CN" dirty="0" smtClean="0"/>
              <a:t>(a) </a:t>
            </a:r>
            <a:r>
              <a:rPr lang="en-US" altLang="zh-CN" dirty="0"/>
              <a:t>ACK throughput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7558872" y="4005064"/>
            <a:ext cx="3659977" cy="653466"/>
            <a:chOff x="-3793902" y="3324000"/>
            <a:chExt cx="3659977" cy="653466"/>
          </a:xfrm>
        </p:grpSpPr>
        <p:sp>
          <p:nvSpPr>
            <p:cNvPr id="84" name="右箭头 83"/>
            <p:cNvSpPr/>
            <p:nvPr/>
          </p:nvSpPr>
          <p:spPr>
            <a:xfrm>
              <a:off x="-3793902" y="3324000"/>
              <a:ext cx="3626793" cy="653466"/>
            </a:xfrm>
            <a:prstGeom prst="rightArrow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-3793901" y="3395440"/>
              <a:ext cx="36599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</a:rPr>
                <a:t>ACK frequency increases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383704" y="5825355"/>
            <a:ext cx="11424592" cy="3258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000" kern="0" dirty="0" smtClean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Experiments for </a:t>
            </a:r>
            <a:r>
              <a:rPr lang="en-US" altLang="zh-CN" sz="2000" kern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contention between </a:t>
            </a:r>
            <a:r>
              <a:rPr lang="en-US" altLang="zh-CN" sz="2000" kern="0" dirty="0" smtClean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packets </a:t>
            </a:r>
            <a:r>
              <a:rPr lang="en-US" altLang="zh-CN" sz="2000" kern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ACKs over 802.11n wireless links</a:t>
            </a:r>
            <a:endParaRPr lang="zh-CN" altLang="en-US" sz="2000" kern="0" dirty="0">
              <a:solidFill>
                <a:srgbClr val="3636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4223792" y="4815457"/>
            <a:ext cx="1440160" cy="245259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圆角矩形 87"/>
          <p:cNvSpPr/>
          <p:nvPr/>
        </p:nvSpPr>
        <p:spPr>
          <a:xfrm>
            <a:off x="911424" y="1556792"/>
            <a:ext cx="576064" cy="323324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99856" y="6093296"/>
            <a:ext cx="72172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altLang="zh-CN" sz="1100" kern="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*Data is collected by a </a:t>
            </a:r>
            <a:r>
              <a:rPr lang="en-US" altLang="zh-CN" sz="1100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UDP-based </a:t>
            </a:r>
            <a:r>
              <a:rPr lang="en-US" altLang="zh-CN" sz="1100" kern="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simulation tool Ackemu </a:t>
            </a:r>
            <a:r>
              <a:rPr lang="en-US" altLang="zh-CN" sz="1100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(https://github.com/fillthepipe/ackemu)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63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152"/>
    </mc:Choice>
    <mc:Fallback xmlns="">
      <p:transition advTm="251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1263330" y="4676337"/>
            <a:ext cx="5227302" cy="23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B</a:t>
            </a:r>
            <a:r>
              <a:rPr lang="en-US" altLang="zh-CN" b="1" dirty="0" smtClean="0"/>
              <a:t>ut, </a:t>
            </a:r>
            <a:r>
              <a:rPr lang="en-US" altLang="zh-CN" b="1" dirty="0"/>
              <a:t>simply </a:t>
            </a:r>
            <a:r>
              <a:rPr lang="en-US" altLang="zh-CN" b="1" dirty="0" smtClean="0"/>
              <a:t>reducing ACK frequency hurts </a:t>
            </a:r>
            <a:r>
              <a:rPr lang="en-US" altLang="zh-CN" b="1" dirty="0"/>
              <a:t>TCP performance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301313" y="2883981"/>
            <a:ext cx="5197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1301313" y="2395700"/>
            <a:ext cx="0" cy="303272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271817" y="5418588"/>
            <a:ext cx="5338551" cy="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 rot="16200000">
            <a:off x="-241336" y="3312908"/>
            <a:ext cx="26405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throughput (Mbps)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99656" y="5450803"/>
            <a:ext cx="1800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kern="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Idea goodput</a:t>
            </a:r>
            <a:r>
              <a:rPr lang="en-US" altLang="zh-CN" sz="16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1600" kern="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with reduced ACK frequency</a:t>
            </a:r>
            <a:endParaRPr lang="zh-CN" altLang="en-US" sz="1600" dirty="0">
              <a:solidFill>
                <a:srgbClr val="4F81BD"/>
              </a:solidFill>
              <a:latin typeface="Verdana" panose="020B060403050404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27848" y="5450803"/>
            <a:ext cx="3312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kern="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Actual goodput</a:t>
            </a:r>
            <a:r>
              <a:rPr lang="en-US" altLang="zh-CN" sz="16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1600" kern="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with reduced ACK frequency but without advancements</a:t>
            </a:r>
            <a:endParaRPr lang="zh-CN" altLang="en-US" sz="1600" dirty="0">
              <a:solidFill>
                <a:srgbClr val="4F81BD"/>
              </a:solidFill>
              <a:latin typeface="Verdana" panose="020B060403050404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49845" y="5450803"/>
            <a:ext cx="16498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G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oodput</a:t>
            </a:r>
          </a:p>
          <a:p>
            <a:pPr algn="ctr"/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 of legacy TCP</a:t>
            </a:r>
          </a:p>
        </p:txBody>
      </p:sp>
      <p:sp>
        <p:nvSpPr>
          <p:cNvPr id="2" name="矩形 1"/>
          <p:cNvSpPr/>
          <p:nvPr/>
        </p:nvSpPr>
        <p:spPr>
          <a:xfrm>
            <a:off x="3618236" y="2883981"/>
            <a:ext cx="504000" cy="2499802"/>
          </a:xfrm>
          <a:prstGeom prst="rect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694527" y="4703275"/>
            <a:ext cx="504000" cy="680508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3143672" y="2891238"/>
            <a:ext cx="0" cy="108737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278078" y="4036237"/>
            <a:ext cx="23108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309516" y="3309804"/>
            <a:ext cx="1834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Positive Effect</a:t>
            </a:r>
            <a:endParaRPr lang="zh-CN" altLang="en-US" sz="1600" b="1" dirty="0">
              <a:latin typeface="Verdana" panose="020B0604030504040204" pitchFamily="34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5941586" y="2899756"/>
            <a:ext cx="0" cy="178719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954642" y="3686300"/>
            <a:ext cx="1941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Negative Effect</a:t>
            </a:r>
            <a:endParaRPr lang="zh-CN" altLang="en-US" sz="1600" b="1" dirty="0">
              <a:latin typeface="Verdana" panose="020B060403050404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54048" y="4039556"/>
            <a:ext cx="504000" cy="134422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sp>
        <p:nvSpPr>
          <p:cNvPr id="34" name="右箭头 33"/>
          <p:cNvSpPr/>
          <p:nvPr/>
        </p:nvSpPr>
        <p:spPr>
          <a:xfrm rot="10800000">
            <a:off x="7980524" y="3689617"/>
            <a:ext cx="347724" cy="36130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544272" y="3577881"/>
            <a:ext cx="2952328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TCP’s transport control depends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on frequent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ACKs</a:t>
            </a:r>
            <a:endParaRPr lang="en-US" altLang="zh-CN" sz="16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7607670" y="1692357"/>
            <a:ext cx="4104954" cy="64633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“A TCP receiver which does not generate an ACK for every second full-sized segment exhibits a "Stretch ACK Violation".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8904312" y="2486194"/>
            <a:ext cx="2952328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--- 1999</a:t>
            </a:r>
            <a:r>
              <a:rPr lang="en-US" altLang="en-US" sz="11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altLang="en-US" sz="11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RFC 2525</a:t>
            </a:r>
            <a:r>
              <a:rPr lang="en-US" altLang="en-US" sz="11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Vern </a:t>
            </a:r>
            <a:r>
              <a:rPr lang="en-US" altLang="en-US" sz="110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Paxson</a:t>
            </a:r>
            <a:r>
              <a:rPr lang="en-US" altLang="en-US" sz="11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et.al</a:t>
            </a: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1198773" y="1692357"/>
            <a:ext cx="46202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600" b="1" kern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Reducing ACK frequency has both “positive effect” and “negative effect”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2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977"/>
    </mc:Choice>
    <mc:Fallback xmlns="">
      <p:transition advTm="3297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263352" y="274638"/>
            <a:ext cx="11319048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So, let’s tame the acknowledgements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23392" y="2348880"/>
            <a:ext cx="10814991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zh-CN" sz="2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Goal:</a:t>
            </a:r>
          </a:p>
          <a:p>
            <a:pPr marL="0" indent="0" algn="ctr">
              <a:buNone/>
              <a:defRPr/>
            </a:pPr>
            <a:r>
              <a:rPr lang="en-US" altLang="zh-CN" sz="28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Seek the optimized ACK frequency that is </a:t>
            </a:r>
            <a:r>
              <a:rPr lang="en-US" altLang="zh-CN" sz="2800" b="0" u="sng" kern="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exactly required </a:t>
            </a:r>
            <a:r>
              <a:rPr lang="en-US" altLang="zh-CN" sz="28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and </a:t>
            </a:r>
            <a:r>
              <a:rPr lang="en-US" altLang="zh-CN" sz="2800" b="0" kern="0" dirty="0">
                <a:latin typeface="Verdana" panose="020B0604030504040204" pitchFamily="34" charset="0"/>
                <a:ea typeface="Verdana" panose="020B0604030504040204" pitchFamily="34" charset="0"/>
              </a:rPr>
              <a:t>a </a:t>
            </a:r>
            <a:r>
              <a:rPr lang="en-US" altLang="zh-CN" sz="28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corresponding acknowledgement </a:t>
            </a:r>
            <a:r>
              <a:rPr lang="en-US" altLang="zh-CN" sz="2800" b="0" kern="0" dirty="0">
                <a:latin typeface="Verdana" panose="020B0604030504040204" pitchFamily="34" charset="0"/>
                <a:ea typeface="Verdana" panose="020B0604030504040204" pitchFamily="34" charset="0"/>
              </a:rPr>
              <a:t>mechanism that </a:t>
            </a:r>
            <a:r>
              <a:rPr lang="en-US" altLang="zh-CN" sz="2800" b="0" u="sng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avoids the “negative effect”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4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11"/>
    </mc:Choice>
    <mc:Fallback xmlns="">
      <p:transition advTm="1871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Tame ACK (TACK</a:t>
            </a:r>
            <a:r>
              <a:rPr lang="en-US" altLang="zh-CN" b="1" dirty="0" smtClean="0"/>
              <a:t>)</a:t>
            </a:r>
            <a:endParaRPr lang="en-US" altLang="zh-C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213887" y="1700808"/>
                <a:ext cx="11716348" cy="13730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𝑡𝑎𝑐𝑘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i="1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𝑏𝑤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𝑀𝑆𝑆</m:t>
                              </m:r>
                            </m:den>
                          </m:f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d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i="1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0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𝑀𝑆𝑆</m:t>
                              </m:r>
                            </m:den>
                          </m:f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4000" i="1" smtClean="0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𝑅𝑇𝑇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40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87" y="1700808"/>
                <a:ext cx="11716348" cy="137306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1250847" y="3919093"/>
                <a:ext cx="479817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𝒃𝒅𝒑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𝑴𝑺𝑺</m:t>
                      </m:r>
                    </m:oMath>
                  </m:oMathPara>
                </a14:m>
                <a:endParaRPr lang="en-US" sz="4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847" y="3919093"/>
                <a:ext cx="4798173" cy="6155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6934351" y="3919093"/>
                <a:ext cx="479817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𝒃𝒅𝒑</m:t>
                      </m:r>
                      <m:r>
                        <a:rPr lang="zh-CN" altLang="en-US" sz="40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𝑴𝑺𝑺</m:t>
                      </m:r>
                    </m:oMath>
                  </m:oMathPara>
                </a14:m>
                <a:endParaRPr lang="en-US" sz="4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351" y="3919093"/>
                <a:ext cx="4798173" cy="6155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7730750" y="1753087"/>
            <a:ext cx="1751213" cy="14122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726794" y="1753087"/>
            <a:ext cx="1699385" cy="13940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645986" y="4534235"/>
            <a:ext cx="3911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(Byte-counting ACK)</a:t>
            </a:r>
            <a:endParaRPr lang="en-US" sz="28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766666" y="4534235"/>
            <a:ext cx="27991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(periodic ACK)</a:t>
            </a:r>
            <a:endParaRPr lang="en-US" sz="28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6125369" y="5057455"/>
                <a:ext cx="5798717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𝒃𝒘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: the maximum bandwidth estimate</a:t>
                </a:r>
                <a:endParaRPr lang="en-US" sz="1600" dirty="0" smtClean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𝑹𝑻𝑻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sz="1600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: </a:t>
                </a: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the </a:t>
                </a:r>
                <a:r>
                  <a:rPr 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minimum RTT estimate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1600" b="1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altLang="zh-CN" sz="1600" dirty="0">
                    <a:solidFill>
                      <a:schemeClr val="bg1">
                        <a:lumMod val="6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: </a:t>
                </a:r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the number of ACKs 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𝑅𝑇𝑇</m:t>
                        </m:r>
                      </m:e>
                      <m:sub>
                        <m:r>
                          <a:rPr lang="en-US" altLang="zh-CN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en-US" altLang="zh-CN" sz="1600" b="1" dirty="0" smtClean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bdp</a:t>
                </a:r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: the bandwidth and delay </a:t>
                </a: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product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𝑅𝑇𝑇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)</a:t>
                </a:r>
                <a:endPara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369" y="5057455"/>
                <a:ext cx="5798717" cy="1077218"/>
              </a:xfrm>
              <a:prstGeom prst="rect">
                <a:avLst/>
              </a:prstGeom>
              <a:blipFill rotWithShape="0">
                <a:blip r:embed="rId9"/>
                <a:stretch>
                  <a:fillRect l="-631" t="-1705" r="-2103" b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肘形连接符 37"/>
          <p:cNvCxnSpPr>
            <a:stCxn id="30" idx="0"/>
            <a:endCxn id="32" idx="2"/>
          </p:cNvCxnSpPr>
          <p:nvPr/>
        </p:nvCxnSpPr>
        <p:spPr>
          <a:xfrm rot="5400000" flipH="1" flipV="1">
            <a:off x="5751243" y="1063980"/>
            <a:ext cx="753804" cy="4956423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1" idx="0"/>
            <a:endCxn id="33" idx="2"/>
          </p:cNvCxnSpPr>
          <p:nvPr/>
        </p:nvCxnSpPr>
        <p:spPr>
          <a:xfrm rot="5400000" flipH="1" flipV="1">
            <a:off x="9569004" y="2911611"/>
            <a:ext cx="771917" cy="1243049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990078" y="5149787"/>
            <a:ext cx="46085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ACK frequency with unit of Hz, i.e., number of ACKs per 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number of full-sized packets counted before sending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ACK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342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9595"/>
    </mc:Choice>
    <mc:Fallback xmlns="">
      <p:transition advTm="195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How is </a:t>
            </a:r>
            <a:r>
              <a:rPr lang="en-US" altLang="zh-CN" b="1" dirty="0"/>
              <a:t>TACK’s “positive effect</a:t>
            </a:r>
            <a:r>
              <a:rPr lang="en-US" altLang="zh-CN" b="1" dirty="0" smtClean="0"/>
              <a:t>”? 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0963" y="1628800"/>
            <a:ext cx="11447685" cy="4547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0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Various wireless links</a:t>
            </a:r>
            <a:r>
              <a:rPr lang="en-US" altLang="zh-CN" sz="20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altLang="zh-CN" sz="20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IEEE </a:t>
            </a:r>
            <a:r>
              <a:rPr lang="en-US" altLang="zh-CN" sz="2000" b="0" kern="0" dirty="0">
                <a:latin typeface="Verdana" panose="020B0604030504040204" pitchFamily="34" charset="0"/>
                <a:ea typeface="Verdana" panose="020B0604030504040204" pitchFamily="34" charset="0"/>
              </a:rPr>
              <a:t>802.11 </a:t>
            </a:r>
            <a:r>
              <a:rPr lang="en-US" altLang="zh-CN" sz="20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b/g/n/ac</a:t>
            </a:r>
          </a:p>
          <a:p>
            <a:pPr marL="0" indent="0">
              <a:buNone/>
              <a:defRPr/>
            </a:pPr>
            <a:endParaRPr lang="en-US" altLang="zh-CN" sz="2000" b="0" kern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  <a:defRPr/>
            </a:pPr>
            <a:endParaRPr lang="en-US" altLang="zh-CN" sz="2400" b="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  <a:defRPr/>
            </a:pPr>
            <a:endParaRPr lang="en-US" altLang="zh-CN" sz="2400" b="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/>
            </a:pPr>
            <a:r>
              <a:rPr lang="en-US" altLang="zh-CN" sz="20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Method</a:t>
            </a:r>
            <a:endParaRPr lang="en-US" altLang="zh-CN" sz="2000" b="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To better estimate 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TACK’s “positive </a:t>
            </a: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effect”, we 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build a </a:t>
            </a: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UDP-based 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simulation tool </a:t>
            </a:r>
            <a:r>
              <a:rPr lang="en-US" altLang="zh-CN" sz="1800" b="1" kern="0" dirty="0">
                <a:latin typeface="Verdana" panose="020B0604030504040204" pitchFamily="34" charset="0"/>
                <a:ea typeface="Verdana" panose="020B0604030504040204" pitchFamily="34" charset="0"/>
              </a:rPr>
              <a:t>Ackemu</a:t>
            </a: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to assure that </a:t>
            </a: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there is no “negative 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effect”</a:t>
            </a:r>
          </a:p>
          <a:p>
            <a:pPr lvl="1">
              <a:defRPr/>
            </a:pP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Ackemu (</a:t>
            </a:r>
            <a:r>
              <a:rPr lang="en-US" altLang="zh-CN" sz="1800" u="sng" kern="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</a:t>
            </a:r>
            <a:r>
              <a:rPr lang="en-US" altLang="zh-CN" sz="1800" u="sng" kern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://</a:t>
            </a:r>
            <a:r>
              <a:rPr lang="en-US" altLang="zh-CN" sz="1800" u="sng" kern="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github.com/fillthepipe/ackemu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lvl="2">
              <a:defRPr/>
            </a:pPr>
            <a:r>
              <a:rPr lang="en-US" altLang="zh-CN" sz="1800" kern="0" dirty="0" err="1">
                <a:latin typeface="Verdana" panose="020B0604030504040204" pitchFamily="34" charset="0"/>
                <a:ea typeface="Verdana" panose="020B0604030504040204" pitchFamily="34" charset="0"/>
              </a:rPr>
              <a:t>Ackemu</a:t>
            </a: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 sender keeps sending 1518-byte UDP 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packets</a:t>
            </a:r>
          </a:p>
          <a:p>
            <a:pPr lvl="2">
              <a:defRPr/>
            </a:pP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When 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trigger </a:t>
            </a: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condition is met, 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Ackemu </a:t>
            </a: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receiver sends one 64-byte UDP packet as an 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ACK</a:t>
            </a:r>
          </a:p>
          <a:p>
            <a:pPr lvl="1">
              <a:defRPr/>
            </a:pPr>
            <a:endParaRPr lang="en-US" altLang="zh-CN" sz="20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08" y="2132856"/>
            <a:ext cx="6932690" cy="1446954"/>
          </a:xfrm>
          <a:prstGeom prst="rect">
            <a:avLst/>
          </a:prstGeom>
        </p:spPr>
      </p:pic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950"/>
    </mc:Choice>
    <mc:Fallback xmlns="">
      <p:transition advTm="2995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7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6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10.1|13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7.1|5.4"/>
</p:tagLst>
</file>

<file path=ppt/theme/theme1.xml><?xml version="1.0" encoding="utf-8"?>
<a:theme xmlns:a="http://schemas.openxmlformats.org/drawingml/2006/main" name="2_Blank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Blank 3">
      <a:dk1>
        <a:srgbClr val="000000"/>
      </a:dk1>
      <a:lt1>
        <a:srgbClr val="FFFFFF"/>
      </a:lt1>
      <a:dk2>
        <a:srgbClr val="0046A4"/>
      </a:dk2>
      <a:lt2>
        <a:srgbClr val="808080"/>
      </a:lt2>
      <a:accent1>
        <a:srgbClr val="E2E2E2"/>
      </a:accent1>
      <a:accent2>
        <a:srgbClr val="93C1FF"/>
      </a:accent2>
      <a:accent3>
        <a:srgbClr val="FFFFFF"/>
      </a:accent3>
      <a:accent4>
        <a:srgbClr val="000000"/>
      </a:accent4>
      <a:accent5>
        <a:srgbClr val="EEEEEE"/>
      </a:accent5>
      <a:accent6>
        <a:srgbClr val="85AFE7"/>
      </a:accent6>
      <a:hlink>
        <a:srgbClr val="1177FF"/>
      </a:hlink>
      <a:folHlink>
        <a:srgbClr val="4F92FF"/>
      </a:folHlink>
    </a:clrScheme>
    <a:fontScheme name="Blank">
      <a:majorFont>
        <a:latin typeface="楷体_GB2312"/>
        <a:ea typeface="楷体_GB2312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177B57"/>
        </a:dk2>
        <a:lt2>
          <a:srgbClr val="80808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177B57"/>
        </a:dk2>
        <a:lt2>
          <a:srgbClr val="00000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46A4"/>
        </a:dk2>
        <a:lt2>
          <a:srgbClr val="808080"/>
        </a:lt2>
        <a:accent1>
          <a:srgbClr val="E2E2E2"/>
        </a:accent1>
        <a:accent2>
          <a:srgbClr val="93C1FF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85AFE7"/>
        </a:accent6>
        <a:hlink>
          <a:srgbClr val="1177FF"/>
        </a:hlink>
        <a:folHlink>
          <a:srgbClr val="4F92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ank">
  <a:themeElements>
    <a:clrScheme name="Blank 3">
      <a:dk1>
        <a:srgbClr val="000000"/>
      </a:dk1>
      <a:lt1>
        <a:srgbClr val="FFFFFF"/>
      </a:lt1>
      <a:dk2>
        <a:srgbClr val="0046A4"/>
      </a:dk2>
      <a:lt2>
        <a:srgbClr val="808080"/>
      </a:lt2>
      <a:accent1>
        <a:srgbClr val="E2E2E2"/>
      </a:accent1>
      <a:accent2>
        <a:srgbClr val="93C1FF"/>
      </a:accent2>
      <a:accent3>
        <a:srgbClr val="FFFFFF"/>
      </a:accent3>
      <a:accent4>
        <a:srgbClr val="000000"/>
      </a:accent4>
      <a:accent5>
        <a:srgbClr val="EEEEEE"/>
      </a:accent5>
      <a:accent6>
        <a:srgbClr val="85AFE7"/>
      </a:accent6>
      <a:hlink>
        <a:srgbClr val="1177FF"/>
      </a:hlink>
      <a:folHlink>
        <a:srgbClr val="4F92FF"/>
      </a:folHlink>
    </a:clrScheme>
    <a:fontScheme name="Blank">
      <a:majorFont>
        <a:latin typeface="楷体_GB2312"/>
        <a:ea typeface="楷体_GB2312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177B57"/>
        </a:dk2>
        <a:lt2>
          <a:srgbClr val="80808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177B57"/>
        </a:dk2>
        <a:lt2>
          <a:srgbClr val="00000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46A4"/>
        </a:dk2>
        <a:lt2>
          <a:srgbClr val="808080"/>
        </a:lt2>
        <a:accent1>
          <a:srgbClr val="E2E2E2"/>
        </a:accent1>
        <a:accent2>
          <a:srgbClr val="93C1FF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85AFE7"/>
        </a:accent6>
        <a:hlink>
          <a:srgbClr val="1177FF"/>
        </a:hlink>
        <a:folHlink>
          <a:srgbClr val="4F92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7_Blank">
  <a:themeElements>
    <a:clrScheme name="Blank 3">
      <a:dk1>
        <a:srgbClr val="000000"/>
      </a:dk1>
      <a:lt1>
        <a:srgbClr val="FFFFFF"/>
      </a:lt1>
      <a:dk2>
        <a:srgbClr val="0046A4"/>
      </a:dk2>
      <a:lt2>
        <a:srgbClr val="808080"/>
      </a:lt2>
      <a:accent1>
        <a:srgbClr val="E2E2E2"/>
      </a:accent1>
      <a:accent2>
        <a:srgbClr val="93C1FF"/>
      </a:accent2>
      <a:accent3>
        <a:srgbClr val="FFFFFF"/>
      </a:accent3>
      <a:accent4>
        <a:srgbClr val="000000"/>
      </a:accent4>
      <a:accent5>
        <a:srgbClr val="EEEEEE"/>
      </a:accent5>
      <a:accent6>
        <a:srgbClr val="85AFE7"/>
      </a:accent6>
      <a:hlink>
        <a:srgbClr val="1177FF"/>
      </a:hlink>
      <a:folHlink>
        <a:srgbClr val="4F92FF"/>
      </a:folHlink>
    </a:clrScheme>
    <a:fontScheme name="Blank">
      <a:majorFont>
        <a:latin typeface="楷体_GB2312"/>
        <a:ea typeface="楷体_GB2312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177B57"/>
        </a:dk2>
        <a:lt2>
          <a:srgbClr val="80808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177B57"/>
        </a:dk2>
        <a:lt2>
          <a:srgbClr val="00000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46A4"/>
        </a:dk2>
        <a:lt2>
          <a:srgbClr val="808080"/>
        </a:lt2>
        <a:accent1>
          <a:srgbClr val="E2E2E2"/>
        </a:accent1>
        <a:accent2>
          <a:srgbClr val="93C1FF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85AFE7"/>
        </a:accent6>
        <a:hlink>
          <a:srgbClr val="1177FF"/>
        </a:hlink>
        <a:folHlink>
          <a:srgbClr val="4F92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B18D7599-1347-44A0-82BF-A195F5AF0932}" vid="{AB055D12-BF61-43BB-8BAB-3E034D03B9B0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12751</TotalTime>
  <Words>2202</Words>
  <Application>Microsoft Macintosh PowerPoint</Application>
  <PresentationFormat>宽屏</PresentationFormat>
  <Paragraphs>365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19</vt:i4>
      </vt:variant>
    </vt:vector>
  </HeadingPairs>
  <TitlesOfParts>
    <vt:vector size="40" baseType="lpstr">
      <vt:lpstr>Calibri</vt:lpstr>
      <vt:lpstr>Cambria Math</vt:lpstr>
      <vt:lpstr>FrutigerNext LT Bold</vt:lpstr>
      <vt:lpstr>FrutigerNext LT Medium</vt:lpstr>
      <vt:lpstr>MS PGothic</vt:lpstr>
      <vt:lpstr>Tahoma</vt:lpstr>
      <vt:lpstr>Times New Roman</vt:lpstr>
      <vt:lpstr>Verdana</vt:lpstr>
      <vt:lpstr>Wingdings</vt:lpstr>
      <vt:lpstr>华文细黑</vt:lpstr>
      <vt:lpstr>宋体</vt:lpstr>
      <vt:lpstr>微软雅黑</vt:lpstr>
      <vt:lpstr>楷体_GB2312</vt:lpstr>
      <vt:lpstr>黑体</vt:lpstr>
      <vt:lpstr>Arial</vt:lpstr>
      <vt:lpstr>2_Blank</vt:lpstr>
      <vt:lpstr>Blank</vt:lpstr>
      <vt:lpstr>1_Blank</vt:lpstr>
      <vt:lpstr>3_Office 主题​​</vt:lpstr>
      <vt:lpstr>7_Blank</vt:lpstr>
      <vt:lpstr>主题1</vt:lpstr>
      <vt:lpstr>TACK: Improving Wireless Transport Performance  by Taming Acknowledgments</vt:lpstr>
      <vt:lpstr>High Speed Rails (HSRs)</vt:lpstr>
      <vt:lpstr>TCP ACKs cause internal interference</vt:lpstr>
      <vt:lpstr>ACKs cause similar medium access overhead</vt:lpstr>
      <vt:lpstr>Reducing ACK frequency improves throughput</vt:lpstr>
      <vt:lpstr>But, simply reducing ACK frequency hurts TCP performance</vt:lpstr>
      <vt:lpstr>So, let’s tame the acknowledgements</vt:lpstr>
      <vt:lpstr>Tame ACK (TACK)</vt:lpstr>
      <vt:lpstr>How is TACK’s “positive effect”? </vt:lpstr>
      <vt:lpstr>TACK reduces ACK frequency significantly</vt:lpstr>
      <vt:lpstr>Ideally, TACK approaches transport bound</vt:lpstr>
      <vt:lpstr>How to avoid TACK’s “negative effect”? </vt:lpstr>
      <vt:lpstr>Not TACK, but TACK-based acknowledgement mechanism</vt:lpstr>
      <vt:lpstr>TACK-based protocol design</vt:lpstr>
      <vt:lpstr>Evaluation</vt:lpstr>
      <vt:lpstr>TACK-based protocol in WLAN </vt:lpstr>
      <vt:lpstr>TACK-based protocol in WAN </vt:lpstr>
      <vt:lpstr>Key Takeaways</vt:lpstr>
      <vt:lpstr>Thank You! Email: li.tong@huawei.com   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SIGCOMM_PAPER10_SLIDES</dc:title>
  <dc:creator>litong</dc:creator>
  <cp:lastModifiedBy>Microsoft Office 用户</cp:lastModifiedBy>
  <cp:revision>859</cp:revision>
  <dcterms:created xsi:type="dcterms:W3CDTF">2018-02-05T10:51:38Z</dcterms:created>
  <dcterms:modified xsi:type="dcterms:W3CDTF">2020-07-22T03:21:23Z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(3)zNjgLp6MtDYIn9F+nGJ3OZdHtQ6D88ZGsmY5orJOF79piW0RuYS1cuZwZ85u0n8qwDmvNt93
EfbH6vKWMVONSFdXj9quTxNAyXcPk+mXUAo4ZD2RI5fh8bK3vkqHksPbN+DSEBF7Y6cZ8DUQ
gcAxdxXIvHetf259yiOS5WbJGRInkREa16itXUYTm2cJbSknFNcWBgH2QF7wTrjatS9XtwOa
YtvBStTtz6UPaFDjgi</vt:lpwstr>
  </property>
  <property fmtid="{D5CDD505-2E9C-101B-9397-08002B2CF9AE}" pid="3" name="_2015_ms_pID_7253431">
    <vt:lpwstr>WhwtPw85yNRI2qDBesMdioD+l022EZ1A+qBeOd0z+xYqCqGRSBXLWF
y+eoeUu1K5kIDtvKt+lX0tNrUHySnBTSoTqLxoDsKx9HgKBtDMSCFCeiRg1Vho4zIx0SFl4n
HAKXh+CDHT9KSWNOyu5vNxPlHHBOxoajqC1ZRb8W01zxEjw/gVkl9bFgE8OchT+hniXdk2gk
LKVEEEd0J3LIBGuJUMx/eBa73V+7Q0xCNNip</vt:lpwstr>
  </property>
  <property fmtid="{D5CDD505-2E9C-101B-9397-08002B2CF9AE}" pid="4" name="_2015_ms_pID_7253432">
    <vt:lpwstr>7PqKV/R+pBflgixa4VDOCOU=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1594689236</vt:lpwstr>
  </property>
</Properties>
</file>