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0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1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8" r:id="rId1"/>
    <p:sldMasterId id="2147483697" r:id="rId2"/>
    <p:sldMasterId id="2147483698" r:id="rId3"/>
    <p:sldMasterId id="2147483699" r:id="rId4"/>
    <p:sldMasterId id="2147483700" r:id="rId5"/>
    <p:sldMasterId id="2147483746" r:id="rId6"/>
  </p:sldMasterIdLst>
  <p:notesMasterIdLst>
    <p:notesMasterId r:id="rId37"/>
  </p:notesMasterIdLst>
  <p:sldIdLst>
    <p:sldId id="469" r:id="rId7"/>
    <p:sldId id="471" r:id="rId8"/>
    <p:sldId id="388" r:id="rId9"/>
    <p:sldId id="493" r:id="rId10"/>
    <p:sldId id="494" r:id="rId11"/>
    <p:sldId id="501" r:id="rId12"/>
    <p:sldId id="515" r:id="rId13"/>
    <p:sldId id="473" r:id="rId14"/>
    <p:sldId id="495" r:id="rId15"/>
    <p:sldId id="497" r:id="rId16"/>
    <p:sldId id="498" r:id="rId17"/>
    <p:sldId id="394" r:id="rId18"/>
    <p:sldId id="499" r:id="rId19"/>
    <p:sldId id="500" r:id="rId20"/>
    <p:sldId id="402" r:id="rId21"/>
    <p:sldId id="502" r:id="rId22"/>
    <p:sldId id="503" r:id="rId23"/>
    <p:sldId id="504" r:id="rId24"/>
    <p:sldId id="505" r:id="rId25"/>
    <p:sldId id="506" r:id="rId26"/>
    <p:sldId id="507" r:id="rId27"/>
    <p:sldId id="513" r:id="rId28"/>
    <p:sldId id="516" r:id="rId29"/>
    <p:sldId id="508" r:id="rId30"/>
    <p:sldId id="512" r:id="rId31"/>
    <p:sldId id="511" r:id="rId32"/>
    <p:sldId id="509" r:id="rId33"/>
    <p:sldId id="510" r:id="rId34"/>
    <p:sldId id="486" r:id="rId35"/>
    <p:sldId id="472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9999"/>
    <a:srgbClr val="C2726E"/>
    <a:srgbClr val="85AFE7"/>
    <a:srgbClr val="00B0F0"/>
    <a:srgbClr val="3CB64A"/>
    <a:srgbClr val="666666"/>
    <a:srgbClr val="999999"/>
    <a:srgbClr val="F7836A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6" autoAdjust="0"/>
    <p:restoredTop sz="54124" autoAdjust="0"/>
  </p:normalViewPr>
  <p:slideViewPr>
    <p:cSldViewPr>
      <p:cViewPr varScale="1">
        <p:scale>
          <a:sx n="27" d="100"/>
          <a:sy n="27" d="100"/>
        </p:scale>
        <p:origin x="151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2376" y="4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39716-1242-4D21-A7D6-FB9332896BC0}" type="doc">
      <dgm:prSet loTypeId="urn:microsoft.com/office/officeart/2005/8/layout/vList4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A9C78913-0E52-412A-9B3D-8414F5674E4B}">
      <dgm:prSet custT="1"/>
      <dgm:spPr>
        <a:solidFill>
          <a:srgbClr val="00B0F0"/>
        </a:solidFill>
      </dgm:spPr>
      <dgm:t>
        <a:bodyPr/>
        <a:lstStyle/>
        <a:p>
          <a:pPr algn="just">
            <a:lnSpc>
              <a:spcPct val="90000"/>
            </a:lnSpc>
          </a:pPr>
          <a:r>
            <a:rPr lang="en-US" sz="2400" b="1" dirty="0" smtClean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loss recovery </a:t>
          </a:r>
          <a:endParaRPr lang="zh-CN" sz="24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83B09254-B0B7-4355-BB09-959FCE132883}" type="parTrans" cxnId="{0C1D69B9-5E61-47B0-9033-90320CA30FF8}">
      <dgm:prSet/>
      <dgm:spPr/>
      <dgm:t>
        <a:bodyPr/>
        <a:lstStyle/>
        <a:p>
          <a:pPr algn="just"/>
          <a:endParaRPr lang="zh-CN" altLang="en-US"/>
        </a:p>
      </dgm:t>
    </dgm:pt>
    <dgm:pt modelId="{76655690-70D6-4ED2-99DA-4CA2F15DCDAF}" type="sibTrans" cxnId="{0C1D69B9-5E61-47B0-9033-90320CA30FF8}">
      <dgm:prSet/>
      <dgm:spPr/>
      <dgm:t>
        <a:bodyPr/>
        <a:lstStyle/>
        <a:p>
          <a:pPr algn="just"/>
          <a:endParaRPr lang="zh-CN" altLang="en-US"/>
        </a:p>
      </dgm:t>
    </dgm:pt>
    <dgm:pt modelId="{D0AD8040-4144-4E4D-BE6A-B63E2ECD1869}">
      <dgm:prSet/>
      <dgm:spPr>
        <a:solidFill>
          <a:srgbClr val="92D050"/>
        </a:solidFill>
      </dgm:spPr>
      <dgm:t>
        <a:bodyPr/>
        <a:lstStyle/>
        <a:p>
          <a:pPr algn="just">
            <a:lnSpc>
              <a:spcPct val="90000"/>
            </a:lnSpc>
            <a:spcAft>
              <a:spcPct val="35000"/>
            </a:spcAft>
          </a:pPr>
          <a:r>
            <a:rPr lang="en-US" sz="2400" b="1" dirty="0" smtClean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round-trip timing</a:t>
          </a:r>
          <a:endParaRPr lang="zh-CN" sz="24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250E05A5-DE89-4ADB-8494-347F0E863D6E}" type="parTrans" cxnId="{8E1680AC-DE00-4799-9D0E-EB99749509D0}">
      <dgm:prSet/>
      <dgm:spPr/>
      <dgm:t>
        <a:bodyPr/>
        <a:lstStyle/>
        <a:p>
          <a:pPr algn="just"/>
          <a:endParaRPr lang="zh-CN" altLang="en-US"/>
        </a:p>
      </dgm:t>
    </dgm:pt>
    <dgm:pt modelId="{0C4F9432-F44E-406F-A684-662018040DC5}" type="sibTrans" cxnId="{8E1680AC-DE00-4799-9D0E-EB99749509D0}">
      <dgm:prSet/>
      <dgm:spPr/>
      <dgm:t>
        <a:bodyPr/>
        <a:lstStyle/>
        <a:p>
          <a:pPr algn="just"/>
          <a:endParaRPr lang="zh-CN" altLang="en-US"/>
        </a:p>
      </dgm:t>
    </dgm:pt>
    <dgm:pt modelId="{F2BED745-7D66-46FC-BD72-DE20C7B6DBEB}">
      <dgm:prSet custT="1"/>
      <dgm:spPr>
        <a:solidFill>
          <a:srgbClr val="F7836A"/>
        </a:solidFill>
      </dgm:spPr>
      <dgm:t>
        <a:bodyPr/>
        <a:lstStyle/>
        <a:p>
          <a:pPr algn="just">
            <a:lnSpc>
              <a:spcPct val="90000"/>
            </a:lnSpc>
          </a:pPr>
          <a:r>
            <a:rPr lang="en-US" sz="24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 </a:t>
          </a:r>
          <a:r>
            <a:rPr lang="en-US" altLang="zh-CN" sz="24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send rate control</a:t>
          </a:r>
          <a:endParaRPr lang="zh-CN" sz="24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76D05279-4B85-473C-9196-1F6D234D3738}" type="parTrans" cxnId="{AC957118-C566-4E5B-AEBA-5C4D71A08855}">
      <dgm:prSet/>
      <dgm:spPr/>
      <dgm:t>
        <a:bodyPr/>
        <a:lstStyle/>
        <a:p>
          <a:pPr algn="just"/>
          <a:endParaRPr lang="zh-CN" altLang="en-US"/>
        </a:p>
      </dgm:t>
    </dgm:pt>
    <dgm:pt modelId="{0B48289D-E783-41D3-9B75-164DC121911F}" type="sibTrans" cxnId="{AC957118-C566-4E5B-AEBA-5C4D71A08855}">
      <dgm:prSet/>
      <dgm:spPr/>
      <dgm:t>
        <a:bodyPr/>
        <a:lstStyle/>
        <a:p>
          <a:pPr algn="just"/>
          <a:endParaRPr lang="zh-CN" altLang="en-US"/>
        </a:p>
      </dgm:t>
    </dgm:pt>
    <dgm:pt modelId="{92C46407-0817-48C3-B87C-53DDD3FBE394}">
      <dgm:prSet custT="1"/>
      <dgm:spPr>
        <a:solidFill>
          <a:srgbClr val="00B0F0"/>
        </a:solidFill>
      </dgm:spPr>
      <dgm:t>
        <a:bodyPr/>
        <a:lstStyle/>
        <a:p>
          <a:pPr algn="just">
            <a:lnSpc>
              <a:spcPct val="100000"/>
            </a:lnSpc>
          </a:pPr>
          <a:r>
            <a:rPr lang="en-US" altLang="zh-CN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Reducing</a:t>
          </a:r>
          <a:r>
            <a:rPr lang="zh-CN" altLang="en-US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</a:t>
          </a: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ACK frequency enlarge</a:t>
          </a:r>
          <a:r>
            <a:rPr lang="en-US" altLang="zh-CN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feedback delay upon loss event</a:t>
          </a:r>
          <a:r>
            <a:rPr lang="en-US" altLang="zh-CN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.  ACK loss or retransmission loss doubles the delay</a:t>
          </a:r>
          <a:endParaRPr lang="zh-CN" sz="18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A2FA6632-823F-46D6-A1EC-510CC619FDCD}" type="parTrans" cxnId="{3A8A0D30-BB3F-4670-AE03-AA2E9D53691A}">
      <dgm:prSet/>
      <dgm:spPr/>
      <dgm:t>
        <a:bodyPr/>
        <a:lstStyle/>
        <a:p>
          <a:pPr algn="just"/>
          <a:endParaRPr lang="zh-CN" altLang="en-US"/>
        </a:p>
      </dgm:t>
    </dgm:pt>
    <dgm:pt modelId="{A95D310C-0DD9-4E88-A55E-EABA1D165FBF}" type="sibTrans" cxnId="{3A8A0D30-BB3F-4670-AE03-AA2E9D53691A}">
      <dgm:prSet/>
      <dgm:spPr/>
      <dgm:t>
        <a:bodyPr/>
        <a:lstStyle/>
        <a:p>
          <a:pPr algn="just"/>
          <a:endParaRPr lang="zh-CN" altLang="en-US"/>
        </a:p>
      </dgm:t>
    </dgm:pt>
    <dgm:pt modelId="{671F3300-B6E1-4DA8-B63D-7A9C257E99D7}">
      <dgm:prSet custT="1"/>
      <dgm:spPr>
        <a:solidFill>
          <a:srgbClr val="92D050"/>
        </a:solidFill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Generating only one RTT sample among multiple packets is likely to result in biases</a:t>
          </a:r>
          <a:endParaRPr lang="zh-CN" sz="18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59CCF5AC-4086-4D58-B7C7-59E91330AB6B}" type="parTrans" cxnId="{09BD5B6C-7FD3-4E64-858C-C9145B1BAD98}">
      <dgm:prSet/>
      <dgm:spPr/>
      <dgm:t>
        <a:bodyPr/>
        <a:lstStyle/>
        <a:p>
          <a:pPr algn="just"/>
          <a:endParaRPr lang="zh-CN" altLang="en-US"/>
        </a:p>
      </dgm:t>
    </dgm:pt>
    <dgm:pt modelId="{53B998FB-8C37-4CD8-8942-A5C36079D433}" type="sibTrans" cxnId="{09BD5B6C-7FD3-4E64-858C-C9145B1BAD98}">
      <dgm:prSet/>
      <dgm:spPr/>
      <dgm:t>
        <a:bodyPr/>
        <a:lstStyle/>
        <a:p>
          <a:pPr algn="just"/>
          <a:endParaRPr lang="zh-CN" altLang="en-US"/>
        </a:p>
      </dgm:t>
    </dgm:pt>
    <dgm:pt modelId="{95DB0902-96B2-4489-869E-9A922AFE93A2}">
      <dgm:prSet custT="1"/>
      <dgm:spPr>
        <a:solidFill>
          <a:srgbClr val="F7836A"/>
        </a:solidFill>
      </dgm:spPr>
      <dgm:t>
        <a:bodyPr/>
        <a:lstStyle/>
        <a:p>
          <a:pPr algn="just">
            <a:lnSpc>
              <a:spcPct val="100000"/>
            </a:lnSpc>
          </a:pP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CC: The fewer ACKs sent, the larger the bursts of packets released</a:t>
          </a:r>
          <a:endParaRPr lang="zh-CN" sz="18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3C305460-FF76-4EC1-ABA1-61E09BE7C932}" type="parTrans" cxnId="{C9729AD5-2416-4E0F-8045-06F660DC3FCA}">
      <dgm:prSet/>
      <dgm:spPr/>
      <dgm:t>
        <a:bodyPr/>
        <a:lstStyle/>
        <a:p>
          <a:pPr algn="just"/>
          <a:endParaRPr lang="zh-CN" altLang="en-US"/>
        </a:p>
      </dgm:t>
    </dgm:pt>
    <dgm:pt modelId="{06F4753F-51AD-4BE1-BB36-E0F666EF0B9F}" type="sibTrans" cxnId="{C9729AD5-2416-4E0F-8045-06F660DC3FCA}">
      <dgm:prSet/>
      <dgm:spPr/>
      <dgm:t>
        <a:bodyPr/>
        <a:lstStyle/>
        <a:p>
          <a:pPr algn="just"/>
          <a:endParaRPr lang="zh-CN" altLang="en-US"/>
        </a:p>
      </dgm:t>
    </dgm:pt>
    <dgm:pt modelId="{B6E8B6C9-A00F-4DEC-9F99-C193204403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FC: Delay acknowledging packet receipts and  reporting rwnd, resulting in feedback lags and bandwidth under-utilization</a:t>
          </a:r>
          <a:endParaRPr lang="zh-CN" altLang="x-none" sz="1800" dirty="0" smtClean="0">
            <a:solidFill>
              <a:schemeClr val="tx1"/>
            </a:solidFill>
            <a:latin typeface="Verdana" panose="020B0604030504040204" pitchFamily="34" charset="0"/>
            <a:cs typeface="Times New Roman" pitchFamily="18" charset="0"/>
          </a:endParaRPr>
        </a:p>
      </dgm:t>
    </dgm:pt>
    <dgm:pt modelId="{8CBC20F3-F97B-4BF7-A6A0-E28C0D504110}" type="parTrans" cxnId="{966DD7E9-3803-4A51-A274-ADAE335BB387}">
      <dgm:prSet/>
      <dgm:spPr/>
      <dgm:t>
        <a:bodyPr/>
        <a:lstStyle/>
        <a:p>
          <a:endParaRPr lang="zh-CN" altLang="en-US"/>
        </a:p>
      </dgm:t>
    </dgm:pt>
    <dgm:pt modelId="{540B437E-06BF-4529-97F1-83E9ACA27EB0}" type="sibTrans" cxnId="{966DD7E9-3803-4A51-A274-ADAE335BB387}">
      <dgm:prSet/>
      <dgm:spPr/>
      <dgm:t>
        <a:bodyPr/>
        <a:lstStyle/>
        <a:p>
          <a:endParaRPr lang="zh-CN" altLang="en-US"/>
        </a:p>
      </dgm:t>
    </dgm:pt>
    <dgm:pt modelId="{98FD1079-F6A1-46FB-9CF6-EB58966DC7D6}" type="pres">
      <dgm:prSet presAssocID="{D0139716-1242-4D21-A7D6-FB9332896BC0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E0D039-B3A7-497E-9E2A-115461104570}" type="pres">
      <dgm:prSet presAssocID="{A9C78913-0E52-412A-9B3D-8414F5674E4B}" presName="comp" presStyleCnt="0"/>
      <dgm:spPr/>
    </dgm:pt>
    <dgm:pt modelId="{BB4DE53D-9367-4146-B88C-F2EB63B2B624}" type="pres">
      <dgm:prSet presAssocID="{A9C78913-0E52-412A-9B3D-8414F5674E4B}" presName="box" presStyleLbl="node1" presStyleIdx="0" presStyleCnt="3" custScaleY="86923" custLinFactNeighborY="1387"/>
      <dgm:spPr/>
      <dgm:t>
        <a:bodyPr/>
        <a:lstStyle/>
        <a:p>
          <a:endParaRPr lang="zh-CN" altLang="en-US"/>
        </a:p>
      </dgm:t>
    </dgm:pt>
    <dgm:pt modelId="{7D580BAF-3B51-466C-90AC-BAEDD536BB54}" type="pres">
      <dgm:prSet presAssocID="{A9C78913-0E52-412A-9B3D-8414F5674E4B}" presName="img" presStyleLbl="fgImgPlace1" presStyleIdx="0" presStyleCnt="3" custScaleY="85912" custLinFactNeighborY="21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  <dgm:t>
        <a:bodyPr/>
        <a:lstStyle/>
        <a:p>
          <a:endParaRPr lang="zh-CN" altLang="en-US"/>
        </a:p>
      </dgm:t>
    </dgm:pt>
    <dgm:pt modelId="{6C313EC7-6710-454D-8483-09F2301F16FA}" type="pres">
      <dgm:prSet presAssocID="{A9C78913-0E52-412A-9B3D-8414F5674E4B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3B13D8-1147-40B3-8F84-D430A9D8CA9F}" type="pres">
      <dgm:prSet presAssocID="{76655690-70D6-4ED2-99DA-4CA2F15DCDAF}" presName="spacer" presStyleCnt="0"/>
      <dgm:spPr/>
    </dgm:pt>
    <dgm:pt modelId="{3A9790BB-6046-44C6-84AD-D48B3B40AC55}" type="pres">
      <dgm:prSet presAssocID="{D0AD8040-4144-4E4D-BE6A-B63E2ECD1869}" presName="comp" presStyleCnt="0"/>
      <dgm:spPr/>
    </dgm:pt>
    <dgm:pt modelId="{F2028D60-4CC8-4D46-BC1E-4088929EAA65}" type="pres">
      <dgm:prSet presAssocID="{D0AD8040-4144-4E4D-BE6A-B63E2ECD1869}" presName="box" presStyleLbl="node1" presStyleIdx="1" presStyleCnt="3" custScaleY="80439"/>
      <dgm:spPr/>
      <dgm:t>
        <a:bodyPr/>
        <a:lstStyle/>
        <a:p>
          <a:endParaRPr lang="zh-CN" altLang="en-US"/>
        </a:p>
      </dgm:t>
    </dgm:pt>
    <dgm:pt modelId="{2A51D3A9-2232-4438-AF15-72E4E1FE8743}" type="pres">
      <dgm:prSet presAssocID="{D0AD8040-4144-4E4D-BE6A-B63E2ECD1869}" presName="img" presStyleLbl="fgImgPlace1" presStyleIdx="1" presStyleCnt="3" custScaleY="8407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zh-CN" altLang="en-US"/>
        </a:p>
      </dgm:t>
    </dgm:pt>
    <dgm:pt modelId="{7A68EC96-DE50-4151-A712-40C1A2AB30C6}" type="pres">
      <dgm:prSet presAssocID="{D0AD8040-4144-4E4D-BE6A-B63E2ECD1869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87CCF-2F04-4406-A1FF-F8CF8B3E9602}" type="pres">
      <dgm:prSet presAssocID="{0C4F9432-F44E-406F-A684-662018040DC5}" presName="spacer" presStyleCnt="0"/>
      <dgm:spPr/>
    </dgm:pt>
    <dgm:pt modelId="{C26B41A9-B3AE-4A3E-B0B7-98521E3B73BF}" type="pres">
      <dgm:prSet presAssocID="{F2BED745-7D66-46FC-BD72-DE20C7B6DBEB}" presName="comp" presStyleCnt="0"/>
      <dgm:spPr/>
    </dgm:pt>
    <dgm:pt modelId="{58831281-5238-44E6-BCA2-6B1A6B691D95}" type="pres">
      <dgm:prSet presAssocID="{F2BED745-7D66-46FC-BD72-DE20C7B6DBEB}" presName="box" presStyleLbl="node1" presStyleIdx="2" presStyleCnt="3" custLinFactNeighborY="-2742"/>
      <dgm:spPr/>
      <dgm:t>
        <a:bodyPr/>
        <a:lstStyle/>
        <a:p>
          <a:endParaRPr lang="zh-CN" altLang="en-US"/>
        </a:p>
      </dgm:t>
    </dgm:pt>
    <dgm:pt modelId="{24BFEB80-F46F-4410-B291-10753EA6E2DD}" type="pres">
      <dgm:prSet presAssocID="{F2BED745-7D66-46FC-BD72-DE20C7B6DBEB}" presName="img" presStyleLbl="fgImgPlace1" presStyleIdx="2" presStyleCnt="3" custLinFactNeighborY="-385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zh-CN" altLang="en-US"/>
        </a:p>
      </dgm:t>
    </dgm:pt>
    <dgm:pt modelId="{EFB81D36-CCA3-46A7-9D9F-9D3DE4E46FC8}" type="pres">
      <dgm:prSet presAssocID="{F2BED745-7D66-46FC-BD72-DE20C7B6DBEB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9729AD5-2416-4E0F-8045-06F660DC3FCA}" srcId="{F2BED745-7D66-46FC-BD72-DE20C7B6DBEB}" destId="{95DB0902-96B2-4489-869E-9A922AFE93A2}" srcOrd="0" destOrd="0" parTransId="{3C305460-FF76-4EC1-ABA1-61E09BE7C932}" sibTransId="{06F4753F-51AD-4BE1-BB36-E0F666EF0B9F}"/>
    <dgm:cxn modelId="{180A0FE2-922D-4770-B2BF-C33F41C8531D}" type="presOf" srcId="{A9C78913-0E52-412A-9B3D-8414F5674E4B}" destId="{6C313EC7-6710-454D-8483-09F2301F16FA}" srcOrd="1" destOrd="0" presId="urn:microsoft.com/office/officeart/2005/8/layout/vList4"/>
    <dgm:cxn modelId="{8F344DEA-0C94-4898-98AA-26EF6A0A54A6}" type="presOf" srcId="{671F3300-B6E1-4DA8-B63D-7A9C257E99D7}" destId="{7A68EC96-DE50-4151-A712-40C1A2AB30C6}" srcOrd="1" destOrd="1" presId="urn:microsoft.com/office/officeart/2005/8/layout/vList4"/>
    <dgm:cxn modelId="{34FAF5D3-E931-4AEF-856C-3E289EF8D95D}" type="presOf" srcId="{B6E8B6C9-A00F-4DEC-9F99-C19320440339}" destId="{EFB81D36-CCA3-46A7-9D9F-9D3DE4E46FC8}" srcOrd="1" destOrd="2" presId="urn:microsoft.com/office/officeart/2005/8/layout/vList4"/>
    <dgm:cxn modelId="{AC957118-C566-4E5B-AEBA-5C4D71A08855}" srcId="{D0139716-1242-4D21-A7D6-FB9332896BC0}" destId="{F2BED745-7D66-46FC-BD72-DE20C7B6DBEB}" srcOrd="2" destOrd="0" parTransId="{76D05279-4B85-473C-9196-1F6D234D3738}" sibTransId="{0B48289D-E783-41D3-9B75-164DC121911F}"/>
    <dgm:cxn modelId="{E4A93F4D-334D-4D8C-968E-C10CD122B1B5}" type="presOf" srcId="{F2BED745-7D66-46FC-BD72-DE20C7B6DBEB}" destId="{EFB81D36-CCA3-46A7-9D9F-9D3DE4E46FC8}" srcOrd="1" destOrd="0" presId="urn:microsoft.com/office/officeart/2005/8/layout/vList4"/>
    <dgm:cxn modelId="{09BD5B6C-7FD3-4E64-858C-C9145B1BAD98}" srcId="{D0AD8040-4144-4E4D-BE6A-B63E2ECD1869}" destId="{671F3300-B6E1-4DA8-B63D-7A9C257E99D7}" srcOrd="0" destOrd="0" parTransId="{59CCF5AC-4086-4D58-B7C7-59E91330AB6B}" sibTransId="{53B998FB-8C37-4CD8-8942-A5C36079D433}"/>
    <dgm:cxn modelId="{C57A693C-C002-4EA1-86FF-2BDE18FD170A}" type="presOf" srcId="{F2BED745-7D66-46FC-BD72-DE20C7B6DBEB}" destId="{58831281-5238-44E6-BCA2-6B1A6B691D95}" srcOrd="0" destOrd="0" presId="urn:microsoft.com/office/officeart/2005/8/layout/vList4"/>
    <dgm:cxn modelId="{C207FD17-D5AC-45F3-BE9F-8D73AA6A83D2}" type="presOf" srcId="{92C46407-0817-48C3-B87C-53DDD3FBE394}" destId="{6C313EC7-6710-454D-8483-09F2301F16FA}" srcOrd="1" destOrd="1" presId="urn:microsoft.com/office/officeart/2005/8/layout/vList4"/>
    <dgm:cxn modelId="{D9954D12-E5B5-456B-A052-B605FB4697C8}" type="presOf" srcId="{B6E8B6C9-A00F-4DEC-9F99-C19320440339}" destId="{58831281-5238-44E6-BCA2-6B1A6B691D95}" srcOrd="0" destOrd="2" presId="urn:microsoft.com/office/officeart/2005/8/layout/vList4"/>
    <dgm:cxn modelId="{65B5FA00-B3FD-44F1-8483-9EA4A78C53D9}" type="presOf" srcId="{D0139716-1242-4D21-A7D6-FB9332896BC0}" destId="{98FD1079-F6A1-46FB-9CF6-EB58966DC7D6}" srcOrd="0" destOrd="0" presId="urn:microsoft.com/office/officeart/2005/8/layout/vList4"/>
    <dgm:cxn modelId="{D1C619B1-813D-40F4-8EB7-3B8B8D6327A9}" type="presOf" srcId="{A9C78913-0E52-412A-9B3D-8414F5674E4B}" destId="{BB4DE53D-9367-4146-B88C-F2EB63B2B624}" srcOrd="0" destOrd="0" presId="urn:microsoft.com/office/officeart/2005/8/layout/vList4"/>
    <dgm:cxn modelId="{3A8A0D30-BB3F-4670-AE03-AA2E9D53691A}" srcId="{A9C78913-0E52-412A-9B3D-8414F5674E4B}" destId="{92C46407-0817-48C3-B87C-53DDD3FBE394}" srcOrd="0" destOrd="0" parTransId="{A2FA6632-823F-46D6-A1EC-510CC619FDCD}" sibTransId="{A95D310C-0DD9-4E88-A55E-EABA1D165FBF}"/>
    <dgm:cxn modelId="{589161AB-67FE-4C19-8A5A-7C7245879A85}" type="presOf" srcId="{D0AD8040-4144-4E4D-BE6A-B63E2ECD1869}" destId="{7A68EC96-DE50-4151-A712-40C1A2AB30C6}" srcOrd="1" destOrd="0" presId="urn:microsoft.com/office/officeart/2005/8/layout/vList4"/>
    <dgm:cxn modelId="{68650D88-BA94-4EA2-9AE0-359238A24479}" type="presOf" srcId="{95DB0902-96B2-4489-869E-9A922AFE93A2}" destId="{58831281-5238-44E6-BCA2-6B1A6B691D95}" srcOrd="0" destOrd="1" presId="urn:microsoft.com/office/officeart/2005/8/layout/vList4"/>
    <dgm:cxn modelId="{826BF45E-71B6-4F45-AE13-809538199ED9}" type="presOf" srcId="{D0AD8040-4144-4E4D-BE6A-B63E2ECD1869}" destId="{F2028D60-4CC8-4D46-BC1E-4088929EAA65}" srcOrd="0" destOrd="0" presId="urn:microsoft.com/office/officeart/2005/8/layout/vList4"/>
    <dgm:cxn modelId="{966DD7E9-3803-4A51-A274-ADAE335BB387}" srcId="{F2BED745-7D66-46FC-BD72-DE20C7B6DBEB}" destId="{B6E8B6C9-A00F-4DEC-9F99-C19320440339}" srcOrd="1" destOrd="0" parTransId="{8CBC20F3-F97B-4BF7-A6A0-E28C0D504110}" sibTransId="{540B437E-06BF-4529-97F1-83E9ACA27EB0}"/>
    <dgm:cxn modelId="{8E1680AC-DE00-4799-9D0E-EB99749509D0}" srcId="{D0139716-1242-4D21-A7D6-FB9332896BC0}" destId="{D0AD8040-4144-4E4D-BE6A-B63E2ECD1869}" srcOrd="1" destOrd="0" parTransId="{250E05A5-DE89-4ADB-8494-347F0E863D6E}" sibTransId="{0C4F9432-F44E-406F-A684-662018040DC5}"/>
    <dgm:cxn modelId="{3F620B28-46C8-4BFE-89C9-8EE40AB3D9E9}" type="presOf" srcId="{671F3300-B6E1-4DA8-B63D-7A9C257E99D7}" destId="{F2028D60-4CC8-4D46-BC1E-4088929EAA65}" srcOrd="0" destOrd="1" presId="urn:microsoft.com/office/officeart/2005/8/layout/vList4"/>
    <dgm:cxn modelId="{0C1D69B9-5E61-47B0-9033-90320CA30FF8}" srcId="{D0139716-1242-4D21-A7D6-FB9332896BC0}" destId="{A9C78913-0E52-412A-9B3D-8414F5674E4B}" srcOrd="0" destOrd="0" parTransId="{83B09254-B0B7-4355-BB09-959FCE132883}" sibTransId="{76655690-70D6-4ED2-99DA-4CA2F15DCDAF}"/>
    <dgm:cxn modelId="{D8744A4A-FE25-48C5-8D95-25BD03E245CA}" type="presOf" srcId="{95DB0902-96B2-4489-869E-9A922AFE93A2}" destId="{EFB81D36-CCA3-46A7-9D9F-9D3DE4E46FC8}" srcOrd="1" destOrd="1" presId="urn:microsoft.com/office/officeart/2005/8/layout/vList4"/>
    <dgm:cxn modelId="{50B78C63-837A-475B-904A-298A1F686AD6}" type="presOf" srcId="{92C46407-0817-48C3-B87C-53DDD3FBE394}" destId="{BB4DE53D-9367-4146-B88C-F2EB63B2B624}" srcOrd="0" destOrd="1" presId="urn:microsoft.com/office/officeart/2005/8/layout/vList4"/>
    <dgm:cxn modelId="{F0525D60-72A0-48C2-A61F-053019DB04A1}" type="presParOf" srcId="{98FD1079-F6A1-46FB-9CF6-EB58966DC7D6}" destId="{D0E0D039-B3A7-497E-9E2A-115461104570}" srcOrd="0" destOrd="0" presId="urn:microsoft.com/office/officeart/2005/8/layout/vList4"/>
    <dgm:cxn modelId="{29DE4FA5-A9AB-4A16-8AC3-31FFF2B9796A}" type="presParOf" srcId="{D0E0D039-B3A7-497E-9E2A-115461104570}" destId="{BB4DE53D-9367-4146-B88C-F2EB63B2B624}" srcOrd="0" destOrd="0" presId="urn:microsoft.com/office/officeart/2005/8/layout/vList4"/>
    <dgm:cxn modelId="{C8346EF5-BFC7-4176-B9E9-B2D5CBD527E6}" type="presParOf" srcId="{D0E0D039-B3A7-497E-9E2A-115461104570}" destId="{7D580BAF-3B51-466C-90AC-BAEDD536BB54}" srcOrd="1" destOrd="0" presId="urn:microsoft.com/office/officeart/2005/8/layout/vList4"/>
    <dgm:cxn modelId="{7917DF8F-7933-4C12-9449-74C0378679BD}" type="presParOf" srcId="{D0E0D039-B3A7-497E-9E2A-115461104570}" destId="{6C313EC7-6710-454D-8483-09F2301F16FA}" srcOrd="2" destOrd="0" presId="urn:microsoft.com/office/officeart/2005/8/layout/vList4"/>
    <dgm:cxn modelId="{A26C5B8B-6974-443E-BCA5-2901DAD0A7DB}" type="presParOf" srcId="{98FD1079-F6A1-46FB-9CF6-EB58966DC7D6}" destId="{573B13D8-1147-40B3-8F84-D430A9D8CA9F}" srcOrd="1" destOrd="0" presId="urn:microsoft.com/office/officeart/2005/8/layout/vList4"/>
    <dgm:cxn modelId="{B78CF3FB-F856-4EFF-B97D-0830E3786B74}" type="presParOf" srcId="{98FD1079-F6A1-46FB-9CF6-EB58966DC7D6}" destId="{3A9790BB-6046-44C6-84AD-D48B3B40AC55}" srcOrd="2" destOrd="0" presId="urn:microsoft.com/office/officeart/2005/8/layout/vList4"/>
    <dgm:cxn modelId="{C71811BB-C914-4D69-8D27-2E5089ADB5E7}" type="presParOf" srcId="{3A9790BB-6046-44C6-84AD-D48B3B40AC55}" destId="{F2028D60-4CC8-4D46-BC1E-4088929EAA65}" srcOrd="0" destOrd="0" presId="urn:microsoft.com/office/officeart/2005/8/layout/vList4"/>
    <dgm:cxn modelId="{280E651B-C7FC-4651-8A6E-585DC227E973}" type="presParOf" srcId="{3A9790BB-6046-44C6-84AD-D48B3B40AC55}" destId="{2A51D3A9-2232-4438-AF15-72E4E1FE8743}" srcOrd="1" destOrd="0" presId="urn:microsoft.com/office/officeart/2005/8/layout/vList4"/>
    <dgm:cxn modelId="{71D8B2D9-82D1-47F4-95F9-B5B68CA18983}" type="presParOf" srcId="{3A9790BB-6046-44C6-84AD-D48B3B40AC55}" destId="{7A68EC96-DE50-4151-A712-40C1A2AB30C6}" srcOrd="2" destOrd="0" presId="urn:microsoft.com/office/officeart/2005/8/layout/vList4"/>
    <dgm:cxn modelId="{94E2E9E1-C12E-4488-A20C-C7BB9C7875E7}" type="presParOf" srcId="{98FD1079-F6A1-46FB-9CF6-EB58966DC7D6}" destId="{D1E87CCF-2F04-4406-A1FF-F8CF8B3E9602}" srcOrd="3" destOrd="0" presId="urn:microsoft.com/office/officeart/2005/8/layout/vList4"/>
    <dgm:cxn modelId="{00D6E248-A0D2-43CF-97A6-84E82273A6ED}" type="presParOf" srcId="{98FD1079-F6A1-46FB-9CF6-EB58966DC7D6}" destId="{C26B41A9-B3AE-4A3E-B0B7-98521E3B73BF}" srcOrd="4" destOrd="0" presId="urn:microsoft.com/office/officeart/2005/8/layout/vList4"/>
    <dgm:cxn modelId="{59B1CFEC-9D41-4E9A-B907-27B9E82F4000}" type="presParOf" srcId="{C26B41A9-B3AE-4A3E-B0B7-98521E3B73BF}" destId="{58831281-5238-44E6-BCA2-6B1A6B691D95}" srcOrd="0" destOrd="0" presId="urn:microsoft.com/office/officeart/2005/8/layout/vList4"/>
    <dgm:cxn modelId="{88E6C04D-F356-43FB-9C9E-6BE396FDDEFA}" type="presParOf" srcId="{C26B41A9-B3AE-4A3E-B0B7-98521E3B73BF}" destId="{24BFEB80-F46F-4410-B291-10753EA6E2DD}" srcOrd="1" destOrd="0" presId="urn:microsoft.com/office/officeart/2005/8/layout/vList4"/>
    <dgm:cxn modelId="{431C88FB-463F-4211-9005-016EB35DAA27}" type="presParOf" srcId="{C26B41A9-B3AE-4A3E-B0B7-98521E3B73BF}" destId="{EFB81D36-CCA3-46A7-9D9F-9D3DE4E46F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DE53D-9367-4146-B88C-F2EB63B2B624}">
      <dsp:nvSpPr>
        <dsp:cNvPr id="0" name=""/>
        <dsp:cNvSpPr/>
      </dsp:nvSpPr>
      <dsp:spPr>
        <a:xfrm>
          <a:off x="0" y="23014"/>
          <a:ext cx="10972800" cy="1442290"/>
        </a:xfrm>
        <a:prstGeom prst="roundRect">
          <a:avLst>
            <a:gd name="adj" fmla="val 10000"/>
          </a:avLst>
        </a:prstGeom>
        <a:solidFill>
          <a:srgbClr val="00B0F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loss recovery </a:t>
          </a:r>
          <a:endParaRPr lang="zh-CN" sz="24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just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Reducing</a:t>
          </a:r>
          <a:r>
            <a:rPr lang="zh-CN" altLang="en-US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</a:t>
          </a:r>
          <a:r>
            <a:rPr lang="en-US" altLang="x-none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ACK frequency enlarge</a:t>
          </a:r>
          <a:r>
            <a:rPr lang="en-US" altLang="zh-CN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feedback delay upon loss event</a:t>
          </a:r>
          <a:r>
            <a:rPr lang="en-US" altLang="zh-CN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.  ACK loss or retransmission loss doubles the delay</a:t>
          </a:r>
          <a:endParaRPr lang="zh-CN" sz="1800" kern="1200" dirty="0">
            <a:solidFill>
              <a:schemeClr val="tx1"/>
            </a:solidFill>
            <a:latin typeface="Verdana" panose="020B0604030504040204" pitchFamily="34" charset="0"/>
          </a:endParaRPr>
        </a:p>
      </dsp:txBody>
      <dsp:txXfrm>
        <a:off x="2360487" y="23014"/>
        <a:ext cx="8612312" cy="1442290"/>
      </dsp:txXfrm>
    </dsp:sp>
    <dsp:sp modelId="{7D580BAF-3B51-466C-90AC-BAEDD536BB54}">
      <dsp:nvSpPr>
        <dsp:cNvPr id="0" name=""/>
        <dsp:cNvSpPr/>
      </dsp:nvSpPr>
      <dsp:spPr>
        <a:xfrm>
          <a:off x="165927" y="179664"/>
          <a:ext cx="2194560" cy="11404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2028D60-4CC8-4D46-BC1E-4088929EAA65}">
      <dsp:nvSpPr>
        <dsp:cNvPr id="0" name=""/>
        <dsp:cNvSpPr/>
      </dsp:nvSpPr>
      <dsp:spPr>
        <a:xfrm>
          <a:off x="0" y="1608218"/>
          <a:ext cx="10972800" cy="1334703"/>
        </a:xfrm>
        <a:prstGeom prst="roundRect">
          <a:avLst>
            <a:gd name="adj" fmla="val 10000"/>
          </a:avLst>
        </a:prstGeom>
        <a:solidFill>
          <a:srgbClr val="92D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round-trip timing</a:t>
          </a:r>
          <a:endParaRPr lang="zh-CN" sz="24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just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altLang="x-none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Generating only one RTT sample among multiple packets is likely to result in biases</a:t>
          </a:r>
          <a:endParaRPr lang="zh-CN" sz="1800" kern="1200" dirty="0">
            <a:solidFill>
              <a:schemeClr val="tx1"/>
            </a:solidFill>
            <a:latin typeface="Verdana" panose="020B0604030504040204" pitchFamily="34" charset="0"/>
          </a:endParaRPr>
        </a:p>
      </dsp:txBody>
      <dsp:txXfrm>
        <a:off x="2360487" y="1608218"/>
        <a:ext cx="8612312" cy="1334703"/>
      </dsp:txXfrm>
    </dsp:sp>
    <dsp:sp modelId="{2A51D3A9-2232-4438-AF15-72E4E1FE8743}">
      <dsp:nvSpPr>
        <dsp:cNvPr id="0" name=""/>
        <dsp:cNvSpPr/>
      </dsp:nvSpPr>
      <dsp:spPr>
        <a:xfrm>
          <a:off x="165927" y="1717569"/>
          <a:ext cx="2194560" cy="111600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831281-5238-44E6-BCA2-6B1A6B691D95}">
      <dsp:nvSpPr>
        <dsp:cNvPr id="0" name=""/>
        <dsp:cNvSpPr/>
      </dsp:nvSpPr>
      <dsp:spPr>
        <a:xfrm>
          <a:off x="0" y="3063352"/>
          <a:ext cx="10972800" cy="1659274"/>
        </a:xfrm>
        <a:prstGeom prst="roundRect">
          <a:avLst>
            <a:gd name="adj" fmla="val 10000"/>
          </a:avLst>
        </a:prstGeom>
        <a:solidFill>
          <a:srgbClr val="F7836A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 </a:t>
          </a:r>
          <a:r>
            <a:rPr lang="en-US" altLang="zh-CN" sz="2400" b="1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send rate control</a:t>
          </a:r>
          <a:endParaRPr lang="zh-CN" sz="24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just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x-none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CC: The fewer ACKs sent, the larger the bursts of packets released</a:t>
          </a:r>
          <a:endParaRPr lang="zh-CN" sz="18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x-none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FC: Delay acknowledging packet receipts and  reporting rwnd, resulting in feedback lags and bandwidth under-utilization</a:t>
          </a:r>
          <a:endParaRPr lang="zh-CN" altLang="x-none" sz="1800" kern="1200" dirty="0" smtClean="0">
            <a:solidFill>
              <a:schemeClr val="tx1"/>
            </a:solidFill>
            <a:latin typeface="Verdana" panose="020B0604030504040204" pitchFamily="34" charset="0"/>
            <a:cs typeface="Times New Roman" pitchFamily="18" charset="0"/>
          </a:endParaRPr>
        </a:p>
      </dsp:txBody>
      <dsp:txXfrm>
        <a:off x="2360487" y="3063352"/>
        <a:ext cx="8612312" cy="1659274"/>
      </dsp:txXfrm>
    </dsp:sp>
    <dsp:sp modelId="{24BFEB80-F46F-4410-B291-10753EA6E2DD}">
      <dsp:nvSpPr>
        <dsp:cNvPr id="0" name=""/>
        <dsp:cNvSpPr/>
      </dsp:nvSpPr>
      <dsp:spPr>
        <a:xfrm>
          <a:off x="165927" y="3223565"/>
          <a:ext cx="2194560" cy="132741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1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A8A52-F1C0-4AA3-BE51-8D5FE75BAACD}" type="datetimeFigureOut">
              <a:rPr lang="zh-CN" altLang="en-US" smtClean="0"/>
              <a:t>20/7/24</a:t>
            </a:fld>
            <a:endParaRPr lang="zh-CN" altLang="en-US"/>
          </a:p>
        </p:txBody>
      </p:sp>
      <p:sp>
        <p:nvSpPr>
          <p:cNvPr id="104912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12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2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2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1C66E-145F-45C1-A05E-25E71E195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6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Hi, my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name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Tong Li. Today I am going to introduce</a:t>
            </a:r>
            <a:r>
              <a:rPr lang="en-US" altLang="zh-CN" baseline="0" dirty="0" smtClean="0"/>
              <a:t> TACK: </a:t>
            </a:r>
            <a:endParaRPr lang="zh-CN" altLang="en-US" baseline="0" dirty="0" smtClean="0"/>
          </a:p>
          <a:p>
            <a:r>
              <a:rPr lang="en-US" altLang="zh-CN" baseline="0" dirty="0" smtClean="0"/>
              <a:t>Improving Wireless Transport Performance by Taming Acknowledgments.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54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control ACK frequency in the context of network dynamics,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combine the above two ways to minimize ACK frequency.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【】When data throughput is high,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【】the ACK frequency is bounded. On the other hand,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【】when data throughput is low,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【】the ACK frequency is reduced proportionally.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81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propose TACK,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instance whose frequency is decided by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bdp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bandwidth and delay product.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【】Qualitatively,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 applies periodic ACK when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bdp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large,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【】and falls back to byte-counting ACK when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bdp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small.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185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To better estimate TACK’s “positive effect”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various wireless links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, </a:t>
            </a:r>
            <a:endParaRPr lang="zh-CN" altLang="en-US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we build a UDP-based tool to assure that there is no “negative effect”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sender keeps sending large UDP packets,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receiver has implemented various ACK thinning technologies including TACK.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trigger condition is met,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receiver sends one small UDP packet as an ACK. 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60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result is that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number of ACKs are reduced in the case of a faster physical rate.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【】For example, TACK has the same frequency as TCP’s delayed ACK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802.11b links with a small RTT.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【】However, for the 802.11ac links,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frequency of TACK has dropped two orders of magnitude when RTT is 10ms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【】and three orders of magnitude when RTT is 80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ms.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68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Ideally, links with faster physical rates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goodput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improvement.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 approaches the transport upper bound with a minimized ACK frequency.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65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apply TACK without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negative effect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list several major issues to handle in terms of loss recovery, round-trip timing,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send rate control including congestion control and flow control.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studies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7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well-known that head-of-line blocking incurs high delay of packet reassembling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thus leads to transport performance decline.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legacy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subsequent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packets.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158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TACK might be excessively delayed.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Applying TACK will further enlarge this delay incurred by head-of-line blocking.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97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subsequent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packets.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loss occurs during the TACK interval,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excessive TACK delay disturbs loss detection,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in costly retransmission timeouts.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 loss further aggravates this problem. 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790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round-trip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timing,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initial RTT can be computed during handshakes,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【】after that, the sender calculates an RTT sample upon receiving a TACK.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【】The problem here is that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data packets might be received during the TACK interval,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generating only one RTT sample among multiple packets is likely to result in biases.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a larger minimum RTT estimate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 smaller maximum RTT estimate.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general, the higher the throughput, the larger the biases. 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393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congestion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burst of packets can be sent in response to a single delayed ACK.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TACK might be excessively delayed,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burst send pattern may cause larger buffer requirement,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 loss rate,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longer queueing delay if not carefully handled. 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94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High-throughput transport over WLAN becomes a demanding requirement </a:t>
            </a:r>
            <a:endParaRPr lang="zh-CN" altLang="en-US" baseline="0" dirty="0" smtClean="0"/>
          </a:p>
          <a:p>
            <a:r>
              <a:rPr lang="en-US" altLang="zh-CN" baseline="0" dirty="0" smtClean="0"/>
              <a:t>with the emergence of applications such as </a:t>
            </a:r>
            <a:r>
              <a:rPr lang="en-US" altLang="zh-CN" sz="1200" kern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UHD</a:t>
            </a:r>
            <a:r>
              <a: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baseline="0" dirty="0" smtClean="0"/>
              <a:t>wireless projection, </a:t>
            </a:r>
            <a:endParaRPr lang="zh-CN" altLang="en-US" baseline="0" dirty="0" smtClean="0"/>
          </a:p>
          <a:p>
            <a:r>
              <a:rPr lang="en-US" altLang="zh-CN" baseline="0" dirty="0" smtClean="0"/>
              <a:t>VR/AR-based interactive gaming,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Particularly, the average throughput requirement is 100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8K video,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whose peak throughput requirement might reach 200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Mbps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UHD VR-based application, the throughput even reach 500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Mbps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reported that the average WLAN connection speed in 2018 was 30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will be more than triple by 2023.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Which, however, is still far from satisfactory for UHD-video-based applications.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22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kern="0" baseline="0" dirty="0" smtClean="0">
                <a:latin typeface="微软雅黑" pitchFamily="34" charset="-122"/>
                <a:ea typeface="微软雅黑" pitchFamily="34" charset="-122"/>
              </a:rPr>
              <a:t>send</a:t>
            </a:r>
            <a:r>
              <a:rPr lang="zh-CN" altLang="en-US" sz="1200" kern="0" baseline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kern="0" baseline="0" dirty="0" smtClean="0"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en-US" sz="1200" kern="0" baseline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kern="0" baseline="0" dirty="0" smtClean="0">
                <a:latin typeface="微软雅黑" pitchFamily="34" charset="-122"/>
                <a:ea typeface="微软雅黑" pitchFamily="34" charset="-122"/>
              </a:rPr>
              <a:t>update,</a:t>
            </a:r>
            <a:r>
              <a:rPr lang="zh-CN" altLang="en-US" sz="1200" kern="0" baseline="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kern="0" dirty="0" smtClean="0">
                <a:latin typeface="微软雅黑" pitchFamily="34" charset="-122"/>
                <a:ea typeface="微软雅黑" pitchFamily="34" charset="-122"/>
              </a:rPr>
              <a:t>TCP ACKs</a:t>
            </a:r>
            <a:r>
              <a:rPr lang="en-US" altLang="en-US" sz="1200" kern="0" baseline="0" dirty="0" smtClean="0">
                <a:latin typeface="微软雅黑" pitchFamily="34" charset="-122"/>
                <a:ea typeface="微软雅黑" pitchFamily="34" charset="-122"/>
              </a:rPr>
              <a:t> report the </a:t>
            </a:r>
            <a:r>
              <a:rPr lang="en-US" altLang="zh-CN" sz="1200" kern="0" baseline="0" dirty="0" smtClean="0">
                <a:latin typeface="微软雅黑" pitchFamily="34" charset="-122"/>
                <a:ea typeface="微软雅黑" pitchFamily="34" charset="-122"/>
              </a:rPr>
              <a:t>announcement</a:t>
            </a:r>
            <a:r>
              <a:rPr lang="zh-CN" altLang="en-US" sz="1200" kern="0" baseline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1200" kern="0" baseline="0" dirty="0" smtClean="0">
                <a:latin typeface="微软雅黑" pitchFamily="34" charset="-122"/>
                <a:ea typeface="微软雅黑" pitchFamily="34" charset="-122"/>
              </a:rPr>
              <a:t>window </a:t>
            </a:r>
            <a:r>
              <a:rPr lang="en-US" altLang="ja-JP" sz="1200" kern="0" dirty="0" smtClean="0">
                <a:latin typeface="微软雅黑" pitchFamily="34" charset="-122"/>
                <a:ea typeface="微软雅黑" pitchFamily="34" charset="-122"/>
              </a:rPr>
              <a:t>in the TCP header for</a:t>
            </a:r>
            <a:r>
              <a:rPr lang="en-US" altLang="ja-JP" sz="1200" kern="0" baseline="0" dirty="0" smtClean="0">
                <a:latin typeface="微软雅黑" pitchFamily="34" charset="-122"/>
                <a:ea typeface="微软雅黑" pitchFamily="34" charset="-122"/>
              </a:rPr>
              <a:t> flow control. </a:t>
            </a:r>
            <a:endParaRPr lang="zh-CN" altLang="en-US" sz="1200" kern="0" baseline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0" baseline="0" dirty="0" smtClean="0">
                <a:latin typeface="微软雅黑" pitchFamily="34" charset="-122"/>
                <a:ea typeface="微软雅黑" pitchFamily="34" charset="-122"/>
              </a:rPr>
              <a:t>Reducing ACK frequency might also 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lead</a:t>
            </a:r>
            <a:r>
              <a:rPr lang="en-US" altLang="zh-CN" sz="1200" kern="0" baseline="0" dirty="0" smtClean="0"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feedback lags </a:t>
            </a:r>
            <a:endParaRPr lang="zh-CN" altLang="en-US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and bandwidth under-utilization.</a:t>
            </a: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For example, </a:t>
            </a:r>
            <a:r>
              <a:rPr lang="en-US" altLang="zh-CN" dirty="0" smtClean="0"/>
              <a:t>assume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TACK </a:t>
            </a:r>
            <a:r>
              <a:rPr lang="en-US" altLang="zh-CN" dirty="0" smtClean="0"/>
              <a:t>is sent every 50 </a:t>
            </a:r>
            <a:r>
              <a:rPr lang="en-US" altLang="zh-CN" dirty="0" err="1" smtClean="0"/>
              <a:t>ms.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TACK1 </a:t>
            </a:r>
            <a:r>
              <a:rPr lang="en-US" altLang="zh-CN" dirty="0" smtClean="0"/>
              <a:t>notifies a</a:t>
            </a:r>
            <a:r>
              <a:rPr lang="zh-CN" altLang="en-US" dirty="0" smtClean="0"/>
              <a:t> </a:t>
            </a:r>
            <a:r>
              <a:rPr lang="en-US" altLang="zh-CN" dirty="0" smtClean="0"/>
              <a:t>zero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 </a:t>
            </a:r>
            <a:r>
              <a:rPr lang="en-US" altLang="zh-CN" dirty="0" smtClean="0"/>
              <a:t>due to 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receive buffer runs out,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upon receiving this TACK, the sender stops sending data.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In the case that the receiver buffer is released 5 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 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TACK1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due to loss recovery,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 sender continues to be blocked for another 45 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 until TACK2 is sent,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and thus wastes opportunity of sending data.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TACK loss further aggravates this issue.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85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summarize,</a:t>
            </a:r>
            <a:r>
              <a:rPr lang="zh-CN" altLang="en-US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a</a:t>
            </a:r>
            <a:r>
              <a:rPr lang="en-US" altLang="zh-CN" dirty="0" smtClean="0"/>
              <a:t>pplying TACK significantly reduces ACK frequency </a:t>
            </a: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and improves performance ideally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【】However, as discussed above, </a:t>
            </a:r>
            <a:endParaRPr lang="zh-CN" altLang="en-US" dirty="0" smtClean="0"/>
          </a:p>
          <a:p>
            <a:r>
              <a:rPr lang="en-US" altLang="zh-CN" dirty="0" smtClean="0"/>
              <a:t>independently applying TACK probably falls short of </a:t>
            </a:r>
            <a:endParaRPr lang="zh-CN" altLang="en-US" dirty="0" smtClean="0"/>
          </a:p>
          <a:p>
            <a:r>
              <a:rPr lang="en-US" altLang="zh-CN" dirty="0" smtClean="0"/>
              <a:t>robust loss recovery, accurate round-trip timing, and effective send rate control. </a:t>
            </a:r>
          </a:p>
          <a:p>
            <a:r>
              <a:rPr lang="en-US" altLang="zh-CN" dirty="0" smtClean="0"/>
              <a:t>【】What we really want, for WLAN, </a:t>
            </a:r>
            <a:endParaRPr lang="zh-CN" altLang="en-US" dirty="0" smtClean="0"/>
          </a:p>
          <a:p>
            <a:r>
              <a:rPr lang="en-US" altLang="zh-CN" dirty="0" smtClean="0"/>
              <a:t>is a full TACK-based acknowledgement mechanism </a:t>
            </a:r>
            <a:endParaRPr lang="zh-CN" altLang="en-US" dirty="0" smtClean="0"/>
          </a:p>
          <a:p>
            <a:r>
              <a:rPr lang="en-US" altLang="zh-CN" dirty="0" smtClean="0"/>
              <a:t>that overcomes the hurdles for applying TACK, </a:t>
            </a:r>
            <a:endParaRPr lang="zh-CN" altLang="en-US" dirty="0" smtClean="0"/>
          </a:p>
          <a:p>
            <a:r>
              <a:rPr lang="en-US" altLang="zh-CN" dirty="0" smtClean="0"/>
              <a:t>using a controlled frequency of ACKs to support efficient transport. </a:t>
            </a:r>
            <a:endParaRPr lang="zh-CN" altLang="en-US" dirty="0" smtClean="0"/>
          </a:p>
          <a:p>
            <a:r>
              <a:rPr lang="en-US" altLang="zh-CN" dirty="0" smtClean="0"/>
              <a:t>There are some notable features of the TACK-based acknowledgement mechanism </a:t>
            </a:r>
            <a:endParaRPr lang="zh-CN" altLang="en-US" dirty="0" smtClean="0"/>
          </a:p>
          <a:p>
            <a:r>
              <a:rPr lang="en-US" altLang="zh-CN" dirty="0" smtClean="0"/>
              <a:t>which are important for reasoning about the differences from legacy TCP. </a:t>
            </a:r>
            <a:endParaRPr lang="zh-CN" altLang="en-US" dirty="0" smtClean="0"/>
          </a:p>
          <a:p>
            <a:r>
              <a:rPr lang="en-US" altLang="zh-CN" dirty="0" smtClean="0"/>
              <a:t>We briefly describe these features below.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762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First, apart from the ACK type of TACK, </a:t>
            </a:r>
            <a:endParaRPr lang="zh-CN" altLang="en-US" dirty="0" smtClean="0"/>
          </a:p>
          <a:p>
            <a:r>
              <a:rPr lang="en-US" altLang="zh-CN" dirty="0" smtClean="0"/>
              <a:t>we also introduce the ACK type of IACK to assure timely feedback upon instant events. </a:t>
            </a:r>
            <a:endParaRPr lang="zh-CN" altLang="en-US" dirty="0" smtClean="0"/>
          </a:p>
          <a:p>
            <a:r>
              <a:rPr lang="en-US" altLang="zh-CN" dirty="0" smtClean="0"/>
              <a:t>IACK and TACK are complementary. </a:t>
            </a:r>
            <a:endParaRPr lang="zh-CN" altLang="en-US" dirty="0" smtClean="0"/>
          </a:p>
          <a:p>
            <a:r>
              <a:rPr lang="en-US" altLang="zh-CN" dirty="0" smtClean="0"/>
              <a:t>IACK assures timely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signaling </a:t>
            </a:r>
            <a:endParaRPr lang="zh-CN" altLang="en-US" dirty="0" smtClean="0"/>
          </a:p>
          <a:p>
            <a:r>
              <a:rPr lang="en-US" altLang="zh-CN" dirty="0" smtClean="0"/>
              <a:t>while TACK acts as the last resort mechanism in the case of ACK loss. </a:t>
            </a:r>
          </a:p>
          <a:p>
            <a:r>
              <a:rPr lang="en-US" altLang="zh-CN" dirty="0" smtClean="0"/>
              <a:t>Second, when the loss rate on the ACK path has reached a critical level, </a:t>
            </a:r>
            <a:endParaRPr lang="zh-CN" altLang="en-US" dirty="0" smtClean="0"/>
          </a:p>
          <a:p>
            <a:r>
              <a:rPr lang="en-US" altLang="zh-CN" dirty="0" smtClean="0"/>
              <a:t>TACK should carry more </a:t>
            </a: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information </a:t>
            </a:r>
            <a:endParaRPr lang="zh-CN" altLang="en-US" sz="1200" b="0" kern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such as contiguous range of lost packets</a:t>
            </a:r>
            <a:r>
              <a:rPr lang="zh-CN" altLang="en-US" sz="1200" b="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1200" b="0" kern="0" baseline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received</a:t>
            </a:r>
            <a:r>
              <a:rPr lang="zh-CN" altLang="en-US" sz="1200" b="0" kern="0" baseline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0" kern="0" baseline="0" dirty="0" smtClean="0">
                <a:latin typeface="微软雅黑" pitchFamily="34" charset="-122"/>
                <a:ea typeface="微软雅黑" pitchFamily="34" charset="-122"/>
              </a:rPr>
              <a:t>packets</a:t>
            </a: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With</a:t>
            </a:r>
            <a:r>
              <a:rPr lang="en-US" altLang="zh-CN" sz="1200" b="0" kern="0" baseline="0" dirty="0" smtClean="0">
                <a:latin typeface="微软雅黑" pitchFamily="34" charset="-122"/>
                <a:ea typeface="微软雅黑" pitchFamily="34" charset="-122"/>
              </a:rPr>
              <a:t> more types of ACKs and more necessary information carried in ACKs</a:t>
            </a:r>
            <a:r>
              <a:rPr lang="en-US" altLang="zh-CN" sz="1200" b="0" kern="1200" baseline="0" dirty="0" smtClean="0">
                <a:latin typeface="+mn-lt"/>
                <a:ea typeface="+mn-ea"/>
              </a:rPr>
              <a:t>, </a:t>
            </a:r>
            <a:endParaRPr lang="zh-CN" altLang="en-US" sz="1200" b="0" kern="1200" baseline="0" dirty="0" smtClean="0">
              <a:latin typeface="+mn-lt"/>
              <a:ea typeface="+mn-ea"/>
            </a:endParaRPr>
          </a:p>
          <a:p>
            <a:r>
              <a:rPr lang="en-US" altLang="zh-CN" sz="1200" b="0" kern="1200" baseline="0" dirty="0" smtClean="0">
                <a:latin typeface="+mn-lt"/>
                <a:ea typeface="+mn-ea"/>
              </a:rPr>
              <a:t>the TACK-based acknowledgement mechanism therefore </a:t>
            </a:r>
            <a:endParaRPr lang="zh-CN" altLang="en-US" sz="1200" b="0" kern="1200" baseline="0" dirty="0" smtClean="0">
              <a:latin typeface="+mn-lt"/>
              <a:ea typeface="+mn-ea"/>
            </a:endParaRPr>
          </a:p>
          <a:p>
            <a:r>
              <a:rPr lang="en-US" altLang="zh-CN" sz="1200" b="0" kern="1200" baseline="0" dirty="0" smtClean="0">
                <a:latin typeface="+mn-lt"/>
                <a:ea typeface="+mn-ea"/>
              </a:rPr>
              <a:t>is able to send less number of ACKs </a:t>
            </a:r>
            <a:endParaRPr lang="zh-CN" altLang="en-US" sz="1200" b="0" kern="1200" baseline="0" dirty="0" smtClean="0">
              <a:latin typeface="+mn-lt"/>
              <a:ea typeface="+mn-ea"/>
            </a:endParaRPr>
          </a:p>
          <a:p>
            <a:r>
              <a:rPr lang="en-US" altLang="zh-CN" sz="1200" b="0" kern="1200" baseline="0" dirty="0" smtClean="0">
                <a:latin typeface="+mn-lt"/>
                <a:ea typeface="+mn-ea"/>
              </a:rPr>
              <a:t>but are exactly what are required by transport.</a:t>
            </a:r>
            <a:endParaRPr lang="en-US" altLang="zh-CN" sz="1200" b="0" kern="0" baseline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599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 TACK-based protocol design, </a:t>
            </a:r>
            <a:endParaRPr lang="zh-CN" altLang="en-US" dirty="0" smtClean="0"/>
          </a:p>
          <a:p>
            <a:r>
              <a:rPr lang="en-US" altLang="zh-CN" dirty="0" smtClean="0"/>
              <a:t>the advancements in loss recovery, round-trip timing, and send rate control </a:t>
            </a:r>
            <a:endParaRPr lang="zh-CN" altLang="en-US" dirty="0" smtClean="0"/>
          </a:p>
          <a:p>
            <a:r>
              <a:rPr lang="en-US" altLang="zh-CN" dirty="0" smtClean="0"/>
              <a:t>are the most key reasons that </a:t>
            </a:r>
            <a:endParaRPr lang="zh-CN" altLang="en-US" dirty="0" smtClean="0"/>
          </a:p>
          <a:p>
            <a:r>
              <a:rPr lang="en-US" altLang="zh-CN" dirty="0" smtClean="0"/>
              <a:t>TCP’s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dependence on frequent ACKs has decreased.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49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the minimum RTT estimation as an example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legacy way of sender-side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RTT sampling is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either inaccurate or expensive.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paper, we sample the one-way delay at the receiver, </a:t>
            </a:r>
            <a:endParaRPr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TACK carries the timestamps for a packet </a:t>
            </a:r>
            <a:endParaRPr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achieves the minimum one-way delay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sender then generates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minimum RTT sample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according to this TACK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【】Because TACK only carries the necessary information,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TACK-based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only reduces overhead, 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also ensures accuracy.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2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For</a:t>
            </a:r>
            <a:r>
              <a:rPr lang="zh-CN" altLang="en-US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other</a:t>
            </a:r>
            <a:r>
              <a:rPr lang="zh-CN" altLang="en-US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advancements</a:t>
            </a:r>
            <a:r>
              <a:rPr lang="zh-CN" altLang="en-US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in</a:t>
            </a:r>
            <a:r>
              <a:rPr lang="zh-CN" altLang="en-US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x-none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TACK-based protocol</a:t>
            </a:r>
            <a:r>
              <a:rPr lang="en-US" altLang="zh-CN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,</a:t>
            </a:r>
            <a:r>
              <a:rPr lang="zh-CN" altLang="en-US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we</a:t>
            </a:r>
            <a:r>
              <a:rPr lang="zh-CN" altLang="en-US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x-none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adopt a receiver-based loss detection, </a:t>
            </a:r>
            <a:endParaRPr lang="zh-CN" altLang="en-US" sz="1200" dirty="0" smtClean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in which the packet number, the IACK, and the TACK play different roles. </a:t>
            </a:r>
            <a:endParaRPr lang="zh-CN" altLang="en-US" sz="1200" dirty="0" smtClean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Packet number enables receiver-based loss detection,</a:t>
            </a:r>
            <a:r>
              <a:rPr lang="en-US" altLang="x-none" sz="1200" baseline="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endParaRPr lang="zh-CN" altLang="en-US" sz="1200" baseline="0" dirty="0" smtClean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IACK speeds up loss recovery,</a:t>
            </a:r>
            <a:r>
              <a:rPr lang="en-US" altLang="x-none" sz="1200" baseline="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endParaRPr lang="zh-CN" altLang="en-US" sz="1200" baseline="0" dirty="0" smtClean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baseline="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and </a:t>
            </a:r>
            <a:r>
              <a:rPr lang="en-US" altLang="x-none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TACK assures loss recovery robustness.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In order to control the amount of sent data,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TACK-based congestion controller should integrate with pacing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instead of the burst send pattern.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Also, a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n IACK updating the </a:t>
            </a:r>
            <a:r>
              <a:rPr lang="en-US" altLang="zh-CN" sz="1200" kern="0" baseline="0" dirty="0" smtClean="0">
                <a:latin typeface="微软雅黑" pitchFamily="34" charset="-122"/>
                <a:ea typeface="微软雅黑" pitchFamily="34" charset="-122"/>
              </a:rPr>
              <a:t>announcement</a:t>
            </a:r>
            <a:r>
              <a:rPr lang="zh-CN" altLang="en-US" sz="1200" kern="0" baseline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1200" kern="0" baseline="0" dirty="0" smtClean="0">
                <a:latin typeface="微软雅黑" pitchFamily="34" charset="-122"/>
                <a:ea typeface="微软雅黑" pitchFamily="34" charset="-122"/>
              </a:rPr>
              <a:t>window 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should be sent without delay </a:t>
            </a:r>
            <a:endParaRPr lang="zh-CN" altLang="en-US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when the receive</a:t>
            </a:r>
            <a:r>
              <a:rPr lang="en-US" altLang="zh-CN" sz="1200" kern="0" baseline="0" dirty="0" smtClean="0">
                <a:latin typeface="微软雅黑" pitchFamily="34" charset="-122"/>
                <a:ea typeface="微软雅黑" pitchFamily="34" charset="-122"/>
              </a:rPr>
              <a:t> buffer runs out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. </a:t>
            </a:r>
            <a:endParaRPr lang="zh-CN" altLang="en-US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For more details, please refer to the paper.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214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CN" dirty="0" smtClean="0"/>
              <a:t>For evaluation, we implement TCP-TACK, a TCP implementation </a:t>
            </a:r>
            <a:endParaRPr lang="zh-CN" altLang="en-US" dirty="0" smtClean="0"/>
          </a:p>
          <a:p>
            <a:pPr lvl="0">
              <a:defRPr/>
            </a:pPr>
            <a:r>
              <a:rPr lang="en-US" altLang="zh-CN" dirty="0" smtClean="0"/>
              <a:t>that applies TACK and deploys the advancements as specified above. </a:t>
            </a:r>
            <a:endParaRPr lang="zh-CN" altLang="en-US" dirty="0" smtClean="0"/>
          </a:p>
          <a:p>
            <a:pPr lvl="0">
              <a:defRPr/>
            </a:pPr>
            <a:r>
              <a:rPr lang="en-US" altLang="zh-CN" dirty="0" smtClean="0"/>
              <a:t>We</a:t>
            </a:r>
            <a:r>
              <a:rPr lang="en-US" altLang="zh-CN" baseline="0" dirty="0" smtClean="0"/>
              <a:t> co-design the receiver-based BBR as a TACK-based congestion controller. </a:t>
            </a:r>
            <a:endParaRPr lang="zh-CN" altLang="en-US" baseline="0" dirty="0" smtClean="0"/>
          </a:p>
          <a:p>
            <a:pPr lvl="0">
              <a:defRPr/>
            </a:pPr>
            <a:r>
              <a:rPr lang="en-US" altLang="zh-CN" baseline="0" dirty="0" smtClean="0"/>
              <a:t>We also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introduce a new BPF socket option to allow changing the TCP ACK frequency. </a:t>
            </a:r>
            <a:endParaRPr lang="zh-CN" altLang="en-US" baseline="0" dirty="0" smtClean="0"/>
          </a:p>
          <a:p>
            <a:pPr lvl="0">
              <a:defRPr/>
            </a:pP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Wireless tests are in a public room with</a:t>
            </a:r>
            <a:r>
              <a:rPr lang="en-US" altLang="zh-CN" sz="1600" kern="0" baseline="0" dirty="0" smtClean="0">
                <a:latin typeface="微软雅黑" pitchFamily="34" charset="-122"/>
                <a:ea typeface="微软雅黑" pitchFamily="34" charset="-122"/>
              </a:rPr>
              <a:t> some interferences.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034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 is </a:t>
            </a:r>
            <a:r>
              <a:rPr lang="en-US" altLang="zh-CN" baseline="0" dirty="0" smtClean="0"/>
              <a:t>the result. </a:t>
            </a:r>
            <a:endParaRPr lang="zh-CN" altLang="en-US" baseline="0" dirty="0" smtClean="0"/>
          </a:p>
          <a:p>
            <a:r>
              <a:rPr lang="en-US" altLang="zh-CN" baseline="0" dirty="0" smtClean="0"/>
              <a:t>TCP-TACK achieves significant advantages over legacy TCP in WLAN scenarios </a:t>
            </a:r>
            <a:endParaRPr lang="zh-CN" altLang="en-US" baseline="0" dirty="0" smtClean="0"/>
          </a:p>
          <a:p>
            <a:r>
              <a:rPr lang="en-US" altLang="zh-CN" baseline="0" dirty="0" smtClean="0"/>
              <a:t>due to less contention between data packets and ACKs. </a:t>
            </a:r>
            <a:endParaRPr lang="zh-CN" altLang="en-US" baseline="0" dirty="0" smtClean="0"/>
          </a:p>
          <a:p>
            <a:r>
              <a:rPr lang="en-US" altLang="zh-CN" baseline="0" dirty="0" smtClean="0"/>
              <a:t>Specifically, TCP-TACK reduces over 90% of ACKs </a:t>
            </a:r>
            <a:endParaRPr lang="zh-CN" altLang="en-US" baseline="0" dirty="0" smtClean="0"/>
          </a:p>
          <a:p>
            <a:r>
              <a:rPr lang="en-US" altLang="zh-CN" baseline="0" dirty="0" smtClean="0"/>
              <a:t>and also obtains an improvement of 28% on goodput.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603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further find it performs equally well as high-speed TCP variants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wide area network scenarios,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attributed to the advancements of the TACK-based protocol design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loss recovery, round-trip timing, and send rate control.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serves as a strong validation of TACK.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691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To conclude,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this paper aims</a:t>
            </a:r>
            <a:r>
              <a:rPr lang="en-US" altLang="x-none" sz="1200" baseline="0" dirty="0" smtClean="0"/>
              <a:t> to improve the </a:t>
            </a:r>
            <a:r>
              <a:rPr lang="en-US" altLang="x-none" sz="1200" dirty="0" smtClean="0"/>
              <a:t>WLAN transport on the transport layer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by reducing the </a:t>
            </a:r>
            <a:r>
              <a:rPr lang="en-US" altLang="x-none" sz="1200" smtClean="0"/>
              <a:t>ACK frequency. </a:t>
            </a:r>
            <a:endParaRPr lang="en-US" altLang="x-none" sz="1200" dirty="0" smtClean="0"/>
          </a:p>
          <a:p>
            <a:pPr algn="just">
              <a:spcBef>
                <a:spcPts val="600"/>
              </a:spcBef>
            </a:pPr>
            <a:r>
              <a:rPr lang="en-US" altLang="zh-CN" sz="1200" dirty="0" smtClean="0"/>
              <a:t>【】</a:t>
            </a:r>
            <a:r>
              <a:rPr lang="en-US" altLang="x-none" sz="1200" dirty="0" smtClean="0"/>
              <a:t>We find that, ideally,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TACK improves goodput due to significantly reducing ACK frequency. </a:t>
            </a:r>
          </a:p>
          <a:p>
            <a:pPr algn="just">
              <a:spcBef>
                <a:spcPts val="600"/>
              </a:spcBef>
            </a:pPr>
            <a:r>
              <a:rPr lang="en-US" altLang="zh-CN" sz="1200" dirty="0" smtClean="0"/>
              <a:t>【】</a:t>
            </a:r>
            <a:r>
              <a:rPr lang="en-US" altLang="x-none" sz="1200" dirty="0" smtClean="0"/>
              <a:t>However, independently</a:t>
            </a:r>
            <a:r>
              <a:rPr lang="en-US" altLang="x-none" sz="1200" baseline="0" dirty="0" smtClean="0"/>
              <a:t> </a:t>
            </a:r>
            <a:r>
              <a:rPr lang="en-US" altLang="x-none" sz="1200" dirty="0" smtClean="0"/>
              <a:t>applying TACK hurts TCP performance. </a:t>
            </a:r>
          </a:p>
          <a:p>
            <a:pPr algn="just">
              <a:spcBef>
                <a:spcPts val="600"/>
              </a:spcBef>
            </a:pPr>
            <a:r>
              <a:rPr lang="en-US" altLang="zh-CN" sz="1200" dirty="0" smtClean="0"/>
              <a:t>【】</a:t>
            </a:r>
            <a:r>
              <a:rPr lang="en-US" altLang="x-none" sz="1200" dirty="0" smtClean="0"/>
              <a:t>Thus we design the advanced TACK-based protocol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and demonstrate that it is a good replacement of legacy TCP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to compensate for scenarios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where the acknowledgement overhead is non-negligible.</a:t>
            </a:r>
            <a:endParaRPr lang="en-US" altLang="zh-CN" dirty="0"/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85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Most modern WLANs are based on the IEEE 802.11 standards.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It is well-studied that medium access overhead in WLAN can significantly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reduce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TCP throughput,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this is because</a:t>
            </a:r>
            <a:r>
              <a:rPr lang="en-US" altLang="zh-CN" baseline="0" dirty="0" smtClean="0"/>
              <a:t> TCP ACKs cause internal interference on the same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connection.</a:t>
            </a:r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82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all for my report, </a:t>
            </a:r>
            <a:endParaRPr lang="zh-CN" altLang="en-US" smtClean="0"/>
          </a:p>
          <a:p>
            <a:r>
              <a:rPr lang="en-US" smtClean="0"/>
              <a:t>thank</a:t>
            </a:r>
            <a:r>
              <a:rPr lang="en-US" baseline="0" smtClean="0"/>
              <a:t> </a:t>
            </a:r>
            <a:r>
              <a:rPr lang="en-US" baseline="0" dirty="0" smtClean="0"/>
              <a:t>you for your attention.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7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frames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operated in the MAC layer, </a:t>
            </a:r>
            <a:endParaRPr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time period including the i</a:t>
            </a:r>
            <a:r>
              <a:rPr lang="en-US" altLang="zh-CN" sz="1200" dirty="0" smtClean="0"/>
              <a:t>nter-frame space</a:t>
            </a:r>
            <a:r>
              <a:rPr lang="en-US" altLang="zh-CN" sz="1200" baseline="0" dirty="0" smtClean="0"/>
              <a:t> and a random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back-off period is the extra overhead 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completion of the last frame and starting of the next frame.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【】</a:t>
            </a:r>
            <a:r>
              <a:rPr lang="en-US" altLang="zh-CN" dirty="0" smtClean="0"/>
              <a:t>Since</a:t>
            </a:r>
            <a:r>
              <a:rPr lang="en-US" altLang="zh-CN" baseline="0" dirty="0" smtClean="0"/>
              <a:t> the e</a:t>
            </a:r>
            <a:r>
              <a:rPr lang="en-US" altLang="zh-CN" dirty="0" smtClean="0"/>
              <a:t>xtra overhead for sending each packet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 independent with packet size,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ACKs cause almost similar medium access overhead despite the much smaller size.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As</a:t>
            </a:r>
            <a:r>
              <a:rPr lang="en-US" altLang="zh-CN" baseline="0" dirty="0" smtClean="0"/>
              <a:t> a result, the internal interference between data packets and ACKs is non-negligible.</a:t>
            </a:r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36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Basically, TCP sends an ACK for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every one or two packets which is frequent.</a:t>
            </a:r>
            <a:r>
              <a:rPr lang="en-US" altLang="zh-CN" baseline="0" dirty="0" smtClean="0"/>
              <a:t> </a:t>
            </a:r>
            <a:endParaRPr lang="zh-CN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 smtClean="0"/>
              <a:t>As shown in the left figure,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 smtClean="0"/>
              <a:t>【】the throughput on the ACK path is relatively low, however, as shown in the right figure,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 smtClean="0"/>
              <a:t>【】the throughput on the data path decreases significantly with the increase of ACK frequency.  </a:t>
            </a:r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454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In wireless scenarios, reducing ACK frequency has a “positive effect” on the transport performance </a:t>
            </a:r>
            <a:endParaRPr lang="zh-CN" altLang="en-US" sz="1200" b="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due to the reduced contentions.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Unfortunately, simply reducing ACK frequency hurts TCP performance,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is called negative effect.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negative effect is because that TCP’s transport control depends on frequent ACKs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packet-clocking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impacted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ACK frequency is excessively reduced. 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73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In</a:t>
            </a:r>
            <a:r>
              <a:rPr lang="en-US" altLang="zh-CN" baseline="0" dirty="0" smtClean="0"/>
              <a:t> this case</a:t>
            </a:r>
            <a:r>
              <a:rPr lang="en-US" altLang="zh-CN" dirty="0" smtClean="0"/>
              <a:t>, acknowledgements should be tamed.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This paper aims to </a:t>
            </a:r>
            <a:r>
              <a:rPr lang="en-US" altLang="zh-CN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seek the optimal</a:t>
            </a:r>
            <a:r>
              <a:rPr lang="zh-CN" altLang="en-US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 frequency </a:t>
            </a:r>
            <a:endParaRPr lang="zh-CN" altLang="en-US" sz="1200" b="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zh-CN" altLang="en-US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corresponding</a:t>
            </a:r>
            <a:r>
              <a:rPr lang="zh-CN" altLang="en-US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improvements</a:t>
            </a:r>
            <a:r>
              <a:rPr lang="zh-CN" altLang="en-US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in</a:t>
            </a:r>
            <a:r>
              <a:rPr lang="zh-CN" altLang="en-US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transport</a:t>
            </a:r>
            <a:r>
              <a:rPr lang="zh-CN" altLang="en-US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mechanism </a:t>
            </a:r>
            <a:endParaRPr lang="zh-CN" altLang="en-US" sz="1200" b="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to</a:t>
            </a:r>
            <a:r>
              <a:rPr lang="zh-CN" altLang="en-US" sz="12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200" b="0" u="sng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avoid the “negative effect”</a:t>
            </a:r>
            <a:endParaRPr lang="en-US" altLang="zh-CN" sz="1200" b="0" u="sng" kern="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831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 frequency can be denoted by 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unit of Hz,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is, the number of ACKs per second,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can be reduced in two fundamental ways: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byte-counting ACK and periodic 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【】Byte-counting ACK reduces ACK frequency by sending an ACK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every two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incoming full-sized packets.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frequency is proportional to data throughput.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【】We can also reduce ACK frequency by sending an ACK for each time interval,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is, periodic ACK.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08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for byte-counting ACK, when data throughput is high,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【】the ACK frequency still might be large.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other hand, for periodic ACK,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【】when data throughput is low,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【】ACK frequency is always as high as that in the case of a high throughput,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wastes resources.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summary,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frequency of both ways is not bounded or not minimized under bandwidth change.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2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7" y="2116397"/>
            <a:ext cx="7488767" cy="7043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/>
          </p:nvPr>
        </p:nvSpPr>
        <p:spPr>
          <a:xfrm>
            <a:off x="1007533" y="3068640"/>
            <a:ext cx="8534400" cy="5539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548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307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8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9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030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4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6" name="竖排标题 1"/>
          <p:cNvSpPr>
            <a:spLocks noGrp="1"/>
          </p:cNvSpPr>
          <p:nvPr>
            <p:ph type="title" orient="vert"/>
          </p:nvPr>
        </p:nvSpPr>
        <p:spPr>
          <a:xfrm>
            <a:off x="8862484" y="163514"/>
            <a:ext cx="2766483" cy="59324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3033" y="163514"/>
            <a:ext cx="8096251" cy="59324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4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5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96" name="内容占位符 2"/>
          <p:cNvSpPr>
            <a:spLocks noGrp="1"/>
          </p:cNvSpPr>
          <p:nvPr>
            <p:ph sz="half" idx="1"/>
          </p:nvPr>
        </p:nvSpPr>
        <p:spPr>
          <a:xfrm>
            <a:off x="563034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97" name="内容占位符 3"/>
          <p:cNvSpPr>
            <a:spLocks noGrp="1"/>
          </p:cNvSpPr>
          <p:nvPr>
            <p:ph sz="half" idx="2"/>
          </p:nvPr>
        </p:nvSpPr>
        <p:spPr>
          <a:xfrm>
            <a:off x="6197601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0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0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0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0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8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99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00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9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0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111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0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6" name="竖排标题 1"/>
          <p:cNvSpPr>
            <a:spLocks noGrp="1"/>
          </p:cNvSpPr>
          <p:nvPr>
            <p:ph type="title" orient="vert"/>
          </p:nvPr>
        </p:nvSpPr>
        <p:spPr>
          <a:xfrm>
            <a:off x="8862484" y="163514"/>
            <a:ext cx="2766483" cy="59324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3033" y="163514"/>
            <a:ext cx="8096251" cy="59324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6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87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08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8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87233F4D-2CAA-491E-B4DF-E780616905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8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8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898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89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416A353C-9417-4EC2-BDEB-456A05260DD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9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0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7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7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7B8A47D2-E204-493A-9B8E-B405080D65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64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65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6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6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D0110B7E-15A7-46AE-963A-6A6D4DE407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9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80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8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82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D6CBB88B-8711-4836-ADA9-002DDBFA6F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7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1F778F2C-0CC7-4B27-8033-CA2DE818D7B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标题 1"/>
          <p:cNvSpPr>
            <a:spLocks noGrp="1"/>
          </p:cNvSpPr>
          <p:nvPr>
            <p:ph type="title"/>
          </p:nvPr>
        </p:nvSpPr>
        <p:spPr>
          <a:xfrm>
            <a:off x="563034" y="163513"/>
            <a:ext cx="11065933" cy="831850"/>
          </a:xfrm>
        </p:spPr>
        <p:txBody>
          <a:bodyPr/>
          <a:lstStyle>
            <a:lvl1pPr>
              <a:defRPr sz="360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81" name="内容占位符 2"/>
          <p:cNvSpPr>
            <a:spLocks noGrp="1"/>
          </p:cNvSpPr>
          <p:nvPr>
            <p:ph idx="1"/>
          </p:nvPr>
        </p:nvSpPr>
        <p:spPr>
          <a:xfrm>
            <a:off x="563034" y="1506538"/>
            <a:ext cx="11065933" cy="458946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C5BCEB90-0E69-4FF7-993F-1B544490ECA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5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5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5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5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12DBEF3E-F340-4853-B294-FF418F4A3C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8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9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040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4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4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4E704CCD-114B-4870-B317-CDDED4377C4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59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6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6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1A6D2400-1677-4AB5-9FDD-D947CDEECAA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4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4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4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4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93D3DD91-15A4-489C-AD7C-B7CACF95DDD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3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4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03" name="内容占位符 2"/>
          <p:cNvSpPr>
            <a:spLocks noGrp="1"/>
          </p:cNvSpPr>
          <p:nvPr>
            <p:ph sz="half" idx="1"/>
          </p:nvPr>
        </p:nvSpPr>
        <p:spPr>
          <a:xfrm>
            <a:off x="563034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04" name="内容占位符 3"/>
          <p:cNvSpPr>
            <a:spLocks noGrp="1"/>
          </p:cNvSpPr>
          <p:nvPr>
            <p:ph sz="half" idx="2"/>
          </p:nvPr>
        </p:nvSpPr>
        <p:spPr>
          <a:xfrm>
            <a:off x="6197601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1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2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07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08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0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10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7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98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99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5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6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017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01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8" name="竖排标题 1"/>
          <p:cNvSpPr>
            <a:spLocks noGrp="1"/>
          </p:cNvSpPr>
          <p:nvPr>
            <p:ph type="title" orient="vert"/>
          </p:nvPr>
        </p:nvSpPr>
        <p:spPr>
          <a:xfrm>
            <a:off x="8862484" y="163514"/>
            <a:ext cx="2766483" cy="59324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3033" y="163514"/>
            <a:ext cx="8096251" cy="59324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6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12192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903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4592" y="6448251"/>
            <a:ext cx="589856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61772" y="1430708"/>
            <a:ext cx="11480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63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2584" y="6448251"/>
            <a:ext cx="517848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2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92" name="内容占位符 2"/>
          <p:cNvSpPr>
            <a:spLocks noGrp="1"/>
          </p:cNvSpPr>
          <p:nvPr>
            <p:ph sz="half" idx="1"/>
          </p:nvPr>
        </p:nvSpPr>
        <p:spPr>
          <a:xfrm>
            <a:off x="563034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3" name="内容占位符 3"/>
          <p:cNvSpPr>
            <a:spLocks noGrp="1"/>
          </p:cNvSpPr>
          <p:nvPr>
            <p:ph sz="half" idx="2"/>
          </p:nvPr>
        </p:nvSpPr>
        <p:spPr>
          <a:xfrm>
            <a:off x="6197601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85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2584" y="6448251"/>
            <a:ext cx="589856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61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8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21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2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3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0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1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22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2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24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5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6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37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3" Type="http://schemas.openxmlformats.org/officeDocument/2006/relationships/image" Target="../media/image3.pn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7"/>
          <p:cNvGrpSpPr>
            <a:grpSpLocks/>
          </p:cNvGrpSpPr>
          <p:nvPr/>
        </p:nvGrpSpPr>
        <p:grpSpPr bwMode="auto">
          <a:xfrm>
            <a:off x="12433301" y="3503296"/>
            <a:ext cx="1225551" cy="3225164"/>
            <a:chOff x="5839" y="2251"/>
            <a:chExt cx="579" cy="2031"/>
          </a:xfrm>
        </p:grpSpPr>
        <p:sp>
          <p:nvSpPr>
            <p:cNvPr id="1038" name="Rectangle 78"/>
            <p:cNvSpPr>
              <a:spLocks noChangeArrowheads="1"/>
            </p:cNvSpPr>
            <p:nvPr userDrawn="1"/>
          </p:nvSpPr>
          <p:spPr bwMode="auto">
            <a:xfrm>
              <a:off x="5839" y="3128"/>
              <a:ext cx="579" cy="26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12" rIns="91425" bIns="45712" anchor="ctr">
              <a:spAutoFit/>
            </a:bodyPr>
            <a:lstStyle/>
            <a:p>
              <a:pPr eaLnBrk="1" hangingPunct="1">
                <a:defRPr/>
              </a:pPr>
              <a:endParaRPr lang="zh-CN" altLang="en-US" sz="2160"/>
            </a:p>
          </p:txBody>
        </p:sp>
        <p:grpSp>
          <p:nvGrpSpPr>
            <p:cNvPr id="2063" name="Group 79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100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101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102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103" name="Rectangle 83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4" name="Group 84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96" name="Rectangle 85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7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8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9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5" name="Group 89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92" name="Rectangle 90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3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4" name="Rectangle 92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5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6" name="Group 94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88" name="Rectangle 95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9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0" name="Rectangle 97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1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7" name="Group 99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84" name="Rectangle 100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5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6" name="Rectangle 102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7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8" name="Group 104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80" name="Rectangle 105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1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2" name="Rectangle 107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3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9" name="Group 109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76" name="Rectangle 110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7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8" name="Rectangle 112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9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0" name="Group 114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72" name="Rectangle 115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3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4" name="Rectangle 117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5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1" name="Group 119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68" name="Rectangle 120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9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0" name="Rectangle 122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1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2" name="Group 124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64" name="Rectangle 125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5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6" name="Rectangle 127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7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3" name="Group 129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60" name="Rectangle 130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1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2" name="Rectangle 132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3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4" name="Group 134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56" name="Rectangle 135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2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7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2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8" name="Rectangle 137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9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5" name="Group 139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52" name="Rectangle 140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3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4" name="Rectangle 142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5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</p:grpSp>
      <p:sp>
        <p:nvSpPr>
          <p:cNvPr id="1027" name="Rectangle 144"/>
          <p:cNvSpPr>
            <a:spLocks noChangeArrowheads="1"/>
          </p:cNvSpPr>
          <p:nvPr/>
        </p:nvSpPr>
        <p:spPr bwMode="auto">
          <a:xfrm>
            <a:off x="12335936" y="1333500"/>
            <a:ext cx="1589617" cy="18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136" tIns="48070" rIns="96136" bIns="4807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配色参考方案：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建议同一页面内不超过四种颜色，以下是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13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组配色方案，同一页面内只选择一组使用。（仅供参考）</a:t>
            </a:r>
          </a:p>
        </p:txBody>
      </p:sp>
      <p:sp>
        <p:nvSpPr>
          <p:cNvPr id="1028" name="Rectangle 145"/>
          <p:cNvSpPr>
            <a:spLocks noChangeArrowheads="1"/>
          </p:cNvSpPr>
          <p:nvPr/>
        </p:nvSpPr>
        <p:spPr bwMode="auto">
          <a:xfrm>
            <a:off x="12335934" y="1"/>
            <a:ext cx="1494367" cy="82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136" tIns="48070" rIns="96136" bIns="4807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客户或者合作伙伴的标志放在右上角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.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</p:txBody>
      </p:sp>
      <p:pic>
        <p:nvPicPr>
          <p:cNvPr id="2053" name="Picture 146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73456"/>
            <a:ext cx="12192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3" name="Text Box 7"/>
          <p:cNvSpPr txBox="1">
            <a:spLocks noChangeArrowheads="1"/>
          </p:cNvSpPr>
          <p:nvPr/>
        </p:nvSpPr>
        <p:spPr bwMode="auto">
          <a:xfrm>
            <a:off x="9639301" y="4011931"/>
            <a:ext cx="1507560" cy="29544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9712" tIns="54856" rIns="109712" bIns="548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7535" y="2115762"/>
            <a:ext cx="7488767" cy="70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793" rIns="91427" bIns="46793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5" y="3068958"/>
            <a:ext cx="7105651" cy="55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3" rIns="91427" bIns="4571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-2603498" y="691517"/>
            <a:ext cx="2459567" cy="662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136" tIns="48070" rIns="96136" bIns="48070">
            <a:spAutoFit/>
          </a:bodyPr>
          <a:lstStyle/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英文标题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:32-35pt  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R153 G0 B0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内部使用字体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1320" dirty="0" err="1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FrutigerNext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 LT Medium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外部使用字体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Arial</a:t>
            </a:r>
          </a:p>
          <a:p>
            <a:pPr algn="r" eaLnBrk="1" hangingPunct="1">
              <a:lnSpc>
                <a:spcPct val="75000"/>
              </a:lnSpc>
              <a:spcBef>
                <a:spcPct val="20000"/>
              </a:spcBef>
              <a:defRPr/>
            </a:pPr>
            <a:endParaRPr lang="en-US" altLang="zh-CN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中文标题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:30-32pt  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R153 G0 B0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字体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黑体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英文正文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:20-22pt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子目录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(2-5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级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) :18pt  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黑色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内部使用字体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1320" dirty="0" err="1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FrutigerNext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 LT Regular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外部使用字体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Arial</a:t>
            </a:r>
          </a:p>
          <a:p>
            <a:pPr algn="r" eaLnBrk="1" hangingPunct="1">
              <a:lnSpc>
                <a:spcPct val="75000"/>
              </a:lnSpc>
              <a:spcBef>
                <a:spcPct val="20000"/>
              </a:spcBef>
              <a:defRPr/>
            </a:pPr>
            <a:endParaRPr lang="en-US" altLang="zh-CN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中文正文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:18-20pt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子目录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(2-5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级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):18pt 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黑色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字体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细黑体 </a:t>
            </a:r>
            <a:endParaRPr lang="zh-CN" altLang="en-US" sz="1320" dirty="0">
              <a:solidFill>
                <a:srgbClr val="00000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034" name="Rectangle 13"/>
          <p:cNvSpPr>
            <a:spLocks noChangeArrowheads="1"/>
          </p:cNvSpPr>
          <p:nvPr/>
        </p:nvSpPr>
        <p:spPr bwMode="auto">
          <a:xfrm>
            <a:off x="9647769" y="476250"/>
            <a:ext cx="1953684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40938">
              <a:defRPr/>
            </a:pPr>
            <a:r>
              <a:rPr lang="en-US" altLang="zh-CN" sz="1680" b="1" dirty="0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310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007535" y="480060"/>
            <a:ext cx="2844800" cy="2585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68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2060" name="Picture 6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5619" y="5684522"/>
            <a:ext cx="941916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1007533" y="6219827"/>
            <a:ext cx="3549225" cy="25853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109712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80" dirty="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</p:spTree>
    <p:extLst>
      <p:ext uri="{BB962C8B-B14F-4D97-AF65-F5344CB8AC3E}">
        <p14:creationId xmlns:p14="http://schemas.microsoft.com/office/powerpoint/2010/main" val="270640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3840" b="1" dirty="0">
          <a:solidFill>
            <a:schemeClr val="bg1"/>
          </a:solidFill>
          <a:latin typeface="+mj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5pPr>
      <a:lvl6pPr marL="548563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1097126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645690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2194252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11422" indent="-411422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defRPr sz="2880" b="1">
          <a:solidFill>
            <a:schemeClr val="bg1"/>
          </a:solidFill>
          <a:latin typeface="+mn-lt"/>
          <a:ea typeface="黑体" pitchFamily="49" charset="-122"/>
          <a:cs typeface="+mn-cs"/>
        </a:defRPr>
      </a:lvl1pPr>
      <a:lvl2pPr marL="891414" indent="-34285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371408" indent="-274282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919970" indent="-274282" algn="l" rtl="0" eaLnBrk="0" fontAlgn="base" hangingPunct="0">
        <a:spcBef>
          <a:spcPct val="20000"/>
        </a:spcBef>
        <a:spcAft>
          <a:spcPct val="0"/>
        </a:spcAft>
        <a:buChar char="–"/>
        <a:defRPr sz="1920">
          <a:solidFill>
            <a:schemeClr val="tx1"/>
          </a:solidFill>
          <a:latin typeface="+mn-lt"/>
          <a:ea typeface="+mn-ea"/>
          <a:cs typeface="+mn-cs"/>
        </a:defRPr>
      </a:lvl4pPr>
      <a:lvl5pPr marL="2468533" indent="-2742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5pPr>
      <a:lvl6pPr marL="3017096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6pPr>
      <a:lvl7pPr marL="3565660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7pPr>
      <a:lvl8pPr marL="4114223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8pPr>
      <a:lvl9pPr marL="4662786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63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26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690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252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815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378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39941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504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034" y="163513"/>
            <a:ext cx="11065933" cy="8318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13" rIns="0" bIns="4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485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4" y="1506538"/>
            <a:ext cx="11065933" cy="4589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First level</a:t>
            </a:r>
          </a:p>
          <a:p>
            <a:pPr lvl="2"/>
            <a:r>
              <a:rPr lang="en-US" altLang="zh-CN"/>
              <a:t>Second level</a:t>
            </a:r>
          </a:p>
          <a:p>
            <a:pPr lvl="3"/>
            <a:r>
              <a:rPr lang="en-US" altLang="zh-CN"/>
              <a:t>Third level</a:t>
            </a:r>
          </a:p>
          <a:p>
            <a:pPr lvl="4"/>
            <a:r>
              <a:rPr lang="en-US" altLang="zh-CN"/>
              <a:t>Quotation level</a:t>
            </a:r>
          </a:p>
        </p:txBody>
      </p:sp>
      <p:sp>
        <p:nvSpPr>
          <p:cNvPr id="1048578" name="Text Box 4"/>
          <p:cNvSpPr txBox="1">
            <a:spLocks noChangeArrowheads="1"/>
          </p:cNvSpPr>
          <p:nvPr/>
        </p:nvSpPr>
        <p:spPr bwMode="auto">
          <a:xfrm>
            <a:off x="11394018" y="6553200"/>
            <a:ext cx="234949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A61E3A38-215C-424D-A702-53BF40936F3E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48579" name="Line 5"/>
          <p:cNvSpPr>
            <a:spLocks noChangeShapeType="1"/>
          </p:cNvSpPr>
          <p:nvPr/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61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33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305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77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034" y="163513"/>
            <a:ext cx="11065933" cy="8318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13" rIns="0" bIns="4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4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4" y="1506538"/>
            <a:ext cx="11065933" cy="4589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First level</a:t>
            </a:r>
          </a:p>
          <a:p>
            <a:pPr lvl="2"/>
            <a:r>
              <a:rPr lang="en-US" altLang="zh-CN"/>
              <a:t>Second level</a:t>
            </a:r>
          </a:p>
          <a:p>
            <a:pPr lvl="3"/>
            <a:r>
              <a:rPr lang="en-US" altLang="zh-CN"/>
              <a:t>Third level</a:t>
            </a:r>
          </a:p>
          <a:p>
            <a:pPr lvl="4"/>
            <a:r>
              <a:rPr lang="en-US" altLang="zh-CN"/>
              <a:t>Quotation level</a:t>
            </a:r>
          </a:p>
        </p:txBody>
      </p:sp>
      <p:sp>
        <p:nvSpPr>
          <p:cNvPr id="1049093" name="Text Box 4"/>
          <p:cNvSpPr txBox="1">
            <a:spLocks noChangeArrowheads="1"/>
          </p:cNvSpPr>
          <p:nvPr/>
        </p:nvSpPr>
        <p:spPr bwMode="auto">
          <a:xfrm>
            <a:off x="11394018" y="6553200"/>
            <a:ext cx="234949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A61E3A38-215C-424D-A702-53BF40936F3E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49094" name="Line 5"/>
          <p:cNvSpPr>
            <a:spLocks noChangeShapeType="1"/>
          </p:cNvSpPr>
          <p:nvPr/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61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33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305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77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97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80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4898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4898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fld id="{A33BD18D-C0E9-4504-9440-C18781EDD45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034" y="163513"/>
            <a:ext cx="11065933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45713" rIns="0" bIns="4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489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4" y="1506538"/>
            <a:ext cx="11065933" cy="4589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First level</a:t>
            </a:r>
          </a:p>
          <a:p>
            <a:pPr lvl="2"/>
            <a:r>
              <a:rPr lang="en-US" altLang="zh-CN"/>
              <a:t>Second level</a:t>
            </a:r>
          </a:p>
          <a:p>
            <a:pPr lvl="3"/>
            <a:r>
              <a:rPr lang="en-US" altLang="zh-CN"/>
              <a:t>Third level</a:t>
            </a:r>
          </a:p>
          <a:p>
            <a:pPr lvl="4"/>
            <a:r>
              <a:rPr lang="en-US" altLang="zh-CN"/>
              <a:t>Quotation level</a:t>
            </a:r>
          </a:p>
        </p:txBody>
      </p:sp>
      <p:sp>
        <p:nvSpPr>
          <p:cNvPr id="1048995" name="Text Box 4"/>
          <p:cNvSpPr txBox="1">
            <a:spLocks noChangeArrowheads="1"/>
          </p:cNvSpPr>
          <p:nvPr/>
        </p:nvSpPr>
        <p:spPr bwMode="auto">
          <a:xfrm>
            <a:off x="11394018" y="6553200"/>
            <a:ext cx="234949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22A54AD8-5C99-4471-AA3A-6D5002DBC86E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48996" name="Line 5"/>
          <p:cNvSpPr>
            <a:spLocks noChangeShapeType="1"/>
          </p:cNvSpPr>
          <p:nvPr/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61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33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305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77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7" name="Picture 79" descr="dd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5362"/>
            <a:ext cx="12192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504586" y="6460299"/>
            <a:ext cx="13112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9912424" y="6549200"/>
            <a:ext cx="504056" cy="264176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>
              <a:lnSpc>
                <a:spcPct val="85000"/>
              </a:lnSpc>
              <a:defRPr/>
            </a:pPr>
            <a:r>
              <a:rPr lang="de-DE" altLang="zh-CN" sz="1200" dirty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 </a:t>
            </a:r>
            <a:fld id="{D577959C-E91E-437F-AC05-F83E8C047747}" type="slidenum">
              <a:rPr lang="de-DE" altLang="zh-CN" sz="120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pPr>
                <a:lnSpc>
                  <a:spcPct val="85000"/>
                </a:lnSpc>
                <a:defRPr/>
              </a:pPr>
              <a:t>‹#›</a:t>
            </a:fld>
            <a:endParaRPr lang="en-GB" altLang="zh-CN" sz="1200" dirty="0">
              <a:solidFill>
                <a:srgbClr val="000000"/>
              </a:solidFill>
              <a:latin typeface="FrutigerNext LT Bold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288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lthepipe/ackemu" TargetMode="External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40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45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8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8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fillthepipe/TcpAckThinnin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8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0.xml"/><Relationship Id="rId3" Type="http://schemas.openxmlformats.org/officeDocument/2006/relationships/hyperlink" Target="mailto:li.tong@huawei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8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6" Type="http://schemas.openxmlformats.org/officeDocument/2006/relationships/image" Target="../media/image200.png"/><Relationship Id="rId7" Type="http://schemas.openxmlformats.org/officeDocument/2006/relationships/image" Target="../media/image21.png"/><Relationship Id="rId8" Type="http://schemas.openxmlformats.org/officeDocument/2006/relationships/image" Target="../media/image210.png"/><Relationship Id="rId9" Type="http://schemas.openxmlformats.org/officeDocument/2006/relationships/image" Target="../media/image22.png"/><Relationship Id="rId10" Type="http://schemas.openxmlformats.org/officeDocument/2006/relationships/image" Target="../media/image20.gif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77360"/>
            <a:ext cx="8976320" cy="1152128"/>
          </a:xfrm>
        </p:spPr>
        <p:txBody>
          <a:bodyPr>
            <a:noAutofit/>
          </a:bodyPr>
          <a:lstStyle/>
          <a:p>
            <a:pPr>
              <a:lnSpc>
                <a:spcPts val="4100"/>
              </a:lnSpc>
            </a:pPr>
            <a:r>
              <a:rPr lang="en-US" sz="2400" b="1" dirty="0">
                <a:solidFill>
                  <a:schemeClr val="bg1"/>
                </a:solidFill>
              </a:rPr>
              <a:t>TACK: Improving Wireless Transport Performance </a:t>
            </a:r>
            <a:r>
              <a:rPr lang="en-US" sz="2400" b="1" dirty="0" smtClean="0">
                <a:solidFill>
                  <a:schemeClr val="bg1"/>
                </a:solidFill>
              </a:rPr>
              <a:t/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by Taming Acknowledgments</a:t>
            </a:r>
            <a:endParaRPr 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4294967295"/>
              </p:nvPr>
            </p:nvSpPr>
            <p:spPr>
              <a:xfrm>
                <a:off x="0" y="3669686"/>
                <a:ext cx="8400899" cy="1078604"/>
              </a:xfrm>
            </p:spPr>
            <p:txBody>
              <a:bodyPr wrap="square"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200" b="1" dirty="0" smtClean="0">
                    <a:solidFill>
                      <a:srgbClr val="FFFF00"/>
                    </a:solidFill>
                  </a:rPr>
                  <a:t>T</a:t>
                </a:r>
                <a:r>
                  <a:rPr lang="en-US" altLang="zh-CN" sz="2200" b="1" dirty="0" smtClean="0">
                    <a:solidFill>
                      <a:srgbClr val="FFFF00"/>
                    </a:solidFill>
                  </a:rPr>
                  <a:t>ong Li</a:t>
                </a:r>
                <a:r>
                  <a:rPr lang="zh-CN" altLang="en-US" sz="2200" baseline="30000" dirty="0" smtClean="0">
                    <a:solidFill>
                      <a:srgbClr val="FFFF00"/>
                    </a:solidFill>
                  </a:rPr>
                  <a:t>♥</a:t>
                </a:r>
                <a:r>
                  <a:rPr lang="en-US" sz="2200" dirty="0" smtClean="0">
                    <a:solidFill>
                      <a:schemeClr val="bg1"/>
                    </a:solidFill>
                  </a:rPr>
                  <a:t>, Kai Zheng</a:t>
                </a:r>
                <a:r>
                  <a:rPr lang="zh-CN" altLang="en-US" sz="2200" baseline="30000" dirty="0" smtClean="0">
                    <a:solidFill>
                      <a:schemeClr val="bg1"/>
                    </a:solidFill>
                  </a:rPr>
                  <a:t>♥</a:t>
                </a:r>
                <a:r>
                  <a:rPr lang="en-US" sz="2200" dirty="0" smtClean="0">
                    <a:solidFill>
                      <a:schemeClr val="bg1"/>
                    </a:solidFill>
                  </a:rPr>
                  <a:t>, Ke Xu</a:t>
                </a:r>
                <a14:m>
                  <m:oMath xmlns:m="http://schemas.openxmlformats.org/officeDocument/2006/math">
                    <m:r>
                      <a:rPr lang="zh-CN" altLang="en-US" sz="2200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♠</m:t>
                    </m:r>
                  </m:oMath>
                </a14:m>
                <a:r>
                  <a:rPr lang="en-US" sz="2200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2200" dirty="0">
                    <a:solidFill>
                      <a:schemeClr val="bg1"/>
                    </a:solidFill>
                  </a:rPr>
                  <a:t>Rahul Arvind </a:t>
                </a:r>
                <a:r>
                  <a:rPr lang="en-US" altLang="zh-CN" sz="2200" dirty="0" smtClean="0">
                    <a:solidFill>
                      <a:schemeClr val="bg1"/>
                    </a:solidFill>
                  </a:rPr>
                  <a:t>Jadhav</a:t>
                </a:r>
                <a:r>
                  <a:rPr lang="zh-CN" altLang="en-US" sz="2200" baseline="30000" dirty="0" smtClean="0">
                    <a:solidFill>
                      <a:schemeClr val="bg1"/>
                    </a:solidFill>
                  </a:rPr>
                  <a:t>♥</a:t>
                </a:r>
                <a:r>
                  <a:rPr lang="en-US" altLang="zh-CN" sz="2200" dirty="0" smtClean="0">
                    <a:solidFill>
                      <a:schemeClr val="bg1"/>
                    </a:solidFill>
                  </a:rPr>
                  <a:t>, </a:t>
                </a:r>
              </a:p>
              <a:p>
                <a:pPr marL="0" indent="0" algn="ctr">
                  <a:buNone/>
                </a:pPr>
                <a:r>
                  <a:rPr lang="en-US" altLang="zh-CN" sz="2200" dirty="0" smtClean="0">
                    <a:solidFill>
                      <a:schemeClr val="bg1"/>
                    </a:solidFill>
                  </a:rPr>
                  <a:t>Tao Xiong</a:t>
                </a:r>
                <a:r>
                  <a:rPr lang="zh-CN" altLang="en-US" sz="2200" baseline="30000" dirty="0" smtClean="0">
                    <a:solidFill>
                      <a:schemeClr val="bg1"/>
                    </a:solidFill>
                  </a:rPr>
                  <a:t>♥</a:t>
                </a:r>
                <a:r>
                  <a:rPr lang="en-US" altLang="zh-CN" sz="2200" dirty="0" smtClean="0">
                    <a:solidFill>
                      <a:schemeClr val="bg1"/>
                    </a:solidFill>
                  </a:rPr>
                  <a:t>, Keith Winstein</a:t>
                </a:r>
                <a14:m>
                  <m:oMath xmlns:m="http://schemas.openxmlformats.org/officeDocument/2006/math">
                    <m:r>
                      <a:rPr lang="zh-CN" altLang="en-US" sz="2200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♦</m:t>
                    </m:r>
                  </m:oMath>
                </a14:m>
                <a:r>
                  <a:rPr lang="en-US" sz="2200" dirty="0" smtClean="0">
                    <a:solidFill>
                      <a:schemeClr val="bg1"/>
                    </a:solidFill>
                  </a:rPr>
                  <a:t>, Kun Tan</a:t>
                </a:r>
                <a:r>
                  <a:rPr lang="zh-CN" altLang="en-US" sz="2200" baseline="30000" dirty="0" smtClean="0">
                    <a:solidFill>
                      <a:schemeClr val="bg1"/>
                    </a:solidFill>
                  </a:rPr>
                  <a:t>♥</a:t>
                </a:r>
                <a:r>
                  <a:rPr lang="en-US" altLang="zh-CN" sz="2200" dirty="0" smtClean="0">
                    <a:solidFill>
                      <a:schemeClr val="bg1"/>
                    </a:solidFill>
                  </a:rPr>
                  <a:t> </a:t>
                </a:r>
                <a:endParaRPr lang="en-US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0" y="3669686"/>
                <a:ext cx="8400899" cy="1078604"/>
              </a:xfrm>
              <a:blipFill rotWithShape="0">
                <a:blip r:embed="rId5"/>
                <a:stretch>
                  <a:fillRect t="-3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âtsinghuaâçå¾çæç´¢ç»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558" y="5138135"/>
            <a:ext cx="1833944" cy="65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âhuaweiâçå¾çæç´¢ç»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35" y="5006117"/>
            <a:ext cx="963416" cy="91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8"/>
          <a:stretch/>
        </p:blipFill>
        <p:spPr bwMode="auto">
          <a:xfrm>
            <a:off x="7755543" y="5036914"/>
            <a:ext cx="1220777" cy="86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480376" y="3789040"/>
            <a:ext cx="25483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784115">
              <a:defRPr/>
            </a:pP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acm sigcomm</a:t>
            </a:r>
          </a:p>
          <a:p>
            <a:pPr algn="ctr" defTabSz="784115">
              <a:defRPr/>
            </a:pPr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August 10–14, 2020</a:t>
            </a:r>
            <a:endParaRPr lang="en-US" altLang="zh-CN" sz="1400" b="1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244864" y="5899338"/>
                <a:ext cx="4151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3600" b="1" i="0" smtClean="0">
                          <a:solidFill>
                            <a:srgbClr val="C2726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♥</m:t>
                      </m:r>
                    </m:oMath>
                  </m:oMathPara>
                </a14:m>
                <a:endParaRPr lang="en-US" sz="3600" b="1" dirty="0">
                  <a:solidFill>
                    <a:srgbClr val="C2726E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864" y="5899338"/>
                <a:ext cx="415178" cy="5539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112899" y="5844283"/>
            <a:ext cx="5760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2726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♦</a:t>
            </a:r>
            <a:endParaRPr lang="en-US" sz="3600" b="1" dirty="0">
              <a:solidFill>
                <a:srgbClr val="C2726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20397" y="5833035"/>
            <a:ext cx="5760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2726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♠</a:t>
            </a:r>
            <a:endParaRPr lang="en-US" sz="3600" b="1" dirty="0">
              <a:solidFill>
                <a:srgbClr val="C2726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Picture 2" descr="ACM SIGCOMM 2020, New York City, US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04" y="235699"/>
            <a:ext cx="2278852" cy="85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57" y="1772816"/>
            <a:ext cx="1660625" cy="17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2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530"/>
    </mc:Choice>
    <mc:Fallback xmlns="">
      <p:transition advTm="1053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-24681" y="274638"/>
            <a:ext cx="12216681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ACK </a:t>
            </a:r>
            <a:r>
              <a:rPr lang="en-US" altLang="zh-CN" b="1" dirty="0" smtClean="0"/>
              <a:t>frequency minimization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08955" y="1556792"/>
            <a:ext cx="1120050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US" altLang="zh-CN" sz="2600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ombining </a:t>
            </a:r>
            <a:r>
              <a:rPr lang="en-US" altLang="zh-CN" sz="2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above two ways to minimize ACK </a:t>
            </a:r>
            <a:r>
              <a:rPr lang="en-US" altLang="zh-CN" sz="2600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frequency</a:t>
            </a:r>
            <a:endParaRPr lang="en-US" sz="2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948881" y="2391376"/>
                <a:ext cx="5813002" cy="1647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80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𝑏𝑤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𝑀𝑆𝑆</m:t>
                              </m:r>
                            </m:den>
                          </m:f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4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881" y="2391376"/>
                <a:ext cx="5813002" cy="16476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7220664" y="4138582"/>
            <a:ext cx="2220105" cy="830997"/>
            <a:chOff x="6634739" y="4138582"/>
            <a:chExt cx="2220105" cy="830997"/>
          </a:xfrm>
        </p:grpSpPr>
        <p:sp>
          <p:nvSpPr>
            <p:cNvPr id="13" name="右箭头 12"/>
            <p:cNvSpPr/>
            <p:nvPr/>
          </p:nvSpPr>
          <p:spPr>
            <a:xfrm>
              <a:off x="7713466" y="4458739"/>
              <a:ext cx="487182" cy="20169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232558" y="4138582"/>
              <a:ext cx="62228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0</a:t>
              </a:r>
              <a:endParaRPr lang="en-US" sz="4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6634739" y="4166860"/>
                  <a:ext cx="1121333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𝑏𝑤</m:t>
                        </m:r>
                      </m:oMath>
                    </m:oMathPara>
                  </a14:m>
                  <a:endParaRPr lang="en-US" sz="4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4739" y="4166860"/>
                  <a:ext cx="1121333" cy="76944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336947" y="4095305"/>
            <a:ext cx="2436152" cy="923330"/>
            <a:chOff x="445946" y="4168072"/>
            <a:chExt cx="2436152" cy="923330"/>
          </a:xfrm>
        </p:grpSpPr>
        <p:sp>
          <p:nvSpPr>
            <p:cNvPr id="17" name="右箭头 16"/>
            <p:cNvSpPr/>
            <p:nvPr/>
          </p:nvSpPr>
          <p:spPr>
            <a:xfrm>
              <a:off x="1485761" y="4522397"/>
              <a:ext cx="487182" cy="20169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64859" y="4168072"/>
              <a:ext cx="9172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b="1" dirty="0" smtClean="0">
                  <a:latin typeface="Verdana" panose="020B0604030504040204" pitchFamily="34" charset="0"/>
                </a:rPr>
                <a:t>∞</a:t>
              </a:r>
              <a:endParaRPr lang="en-US" sz="54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445946" y="4230518"/>
                  <a:ext cx="1121333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𝑏𝑤</m:t>
                        </m:r>
                      </m:oMath>
                    </m:oMathPara>
                  </a14:m>
                  <a:endParaRPr lang="en-US" sz="4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46" y="4230518"/>
                  <a:ext cx="1121333" cy="76944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/>
          <p:cNvGrpSpPr/>
          <p:nvPr/>
        </p:nvGrpSpPr>
        <p:grpSpPr>
          <a:xfrm>
            <a:off x="2857227" y="4194598"/>
            <a:ext cx="3078610" cy="769441"/>
            <a:chOff x="3164983" y="4252628"/>
            <a:chExt cx="3078610" cy="7694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3164983" y="4252628"/>
                  <a:ext cx="710964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4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983" y="4252628"/>
                  <a:ext cx="710964" cy="76944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右箭头 21"/>
            <p:cNvSpPr/>
            <p:nvPr/>
          </p:nvSpPr>
          <p:spPr>
            <a:xfrm>
              <a:off x="3772970" y="4522397"/>
              <a:ext cx="487182" cy="20169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258754" y="4359121"/>
              <a:ext cx="19848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Constant</a:t>
              </a:r>
              <a:endParaRPr lang="en-US" sz="4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553500" y="4149874"/>
            <a:ext cx="1745417" cy="830997"/>
            <a:chOff x="8967575" y="4149874"/>
            <a:chExt cx="1745417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8967575" y="4195791"/>
                  <a:ext cx="710964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4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7575" y="4195791"/>
                  <a:ext cx="710964" cy="76944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右箭头 26"/>
            <p:cNvSpPr/>
            <p:nvPr/>
          </p:nvSpPr>
          <p:spPr>
            <a:xfrm>
              <a:off x="9627549" y="4480474"/>
              <a:ext cx="487182" cy="20169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090706" y="4149874"/>
              <a:ext cx="62228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0</a:t>
              </a:r>
              <a:endParaRPr lang="en-US" sz="4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83870" y="5123105"/>
            <a:ext cx="46085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ACK frequency with unit of Hz, i.e., number of ACKs per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number of full-sized packets counted before sending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ACK</a:t>
            </a:r>
          </a:p>
        </p:txBody>
      </p:sp>
      <p:sp>
        <p:nvSpPr>
          <p:cNvPr id="29" name="矩形 28"/>
          <p:cNvSpPr/>
          <p:nvPr/>
        </p:nvSpPr>
        <p:spPr>
          <a:xfrm>
            <a:off x="6939926" y="5105642"/>
            <a:ext cx="50607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MSS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maximum segment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bw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data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throughput</a:t>
            </a:r>
            <a:endParaRPr lang="en-US" altLang="zh-CN" b="1" dirty="0" smtClean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𝛼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 interval between two ACKs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289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150"/>
    </mc:Choice>
    <mc:Fallback xmlns="">
      <p:transition advTm="22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Tame ACK (TACK</a:t>
            </a:r>
            <a:r>
              <a:rPr lang="en-US" altLang="zh-CN" b="1" dirty="0" smtClean="0"/>
              <a:t>)</a:t>
            </a:r>
            <a:endParaRPr lang="en-US" altLang="zh-C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213887" y="1412776"/>
                <a:ext cx="11716348" cy="1373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𝑡𝑎𝑐𝑘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𝑏𝑤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𝑀𝑆𝑆</m:t>
                              </m:r>
                            </m:den>
                          </m:f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𝑀𝑆𝑆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400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𝑅𝑇𝑇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4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87" y="1412776"/>
                <a:ext cx="11716348" cy="13730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250847" y="3631061"/>
                <a:ext cx="47981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𝒃𝒅𝒑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𝑴𝑺𝑺</m:t>
                      </m:r>
                    </m:oMath>
                  </m:oMathPara>
                </a14:m>
                <a:endParaRPr lang="en-US" sz="4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47" y="3631061"/>
                <a:ext cx="4798173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934351" y="3631061"/>
                <a:ext cx="47981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𝒃𝒅𝒑</m:t>
                      </m:r>
                      <m:r>
                        <a:rPr lang="zh-CN" altLang="en-US" sz="40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𝑴𝑺𝑺</m:t>
                      </m:r>
                    </m:oMath>
                  </m:oMathPara>
                </a14:m>
                <a:endParaRPr lang="en-US" sz="4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351" y="3631061"/>
                <a:ext cx="4798173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7730750" y="1465055"/>
            <a:ext cx="1751213" cy="14122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26794" y="1465055"/>
            <a:ext cx="1699385" cy="13940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45986" y="4246203"/>
            <a:ext cx="3911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(Byte-counting ACK)</a:t>
            </a:r>
            <a:endParaRPr lang="en-US" sz="28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766666" y="4246203"/>
            <a:ext cx="2799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(periodic ACK)</a:t>
            </a:r>
            <a:endParaRPr lang="en-US" sz="28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055440" y="5101919"/>
                <a:ext cx="4607351" cy="720000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𝑏𝑑𝑝</m:t>
                      </m:r>
                      <m:r>
                        <a:rPr lang="en-US" sz="4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32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𝑅𝑇𝑇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5101919"/>
                <a:ext cx="4607351" cy="720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6484759" y="4861755"/>
                <a:ext cx="536297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𝒃𝒘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the maximum bandwidth estimate</a:t>
                </a:r>
                <a:endParaRPr lang="en-US" sz="1800" dirty="0" smtClean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𝑹𝑻𝑻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 smtClean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the </a:t>
                </a:r>
                <a:r>
                  <a:rPr lang="en-US" sz="1800" dirty="0" smtClean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minimum RTT estimate</a:t>
                </a:r>
              </a:p>
              <a:p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the number of ACKs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𝑹𝑻𝑻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endPara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panose="02040503050406030204" pitchFamily="18" charset="0"/>
                      </a:rPr>
                      <m:t>𝒃𝒅𝒑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the bandwidth and delay product</a:t>
                </a: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59" y="4861755"/>
                <a:ext cx="5362978" cy="1200329"/>
              </a:xfrm>
              <a:prstGeom prst="rect">
                <a:avLst/>
              </a:prstGeom>
              <a:blipFill rotWithShape="0">
                <a:blip r:embed="rId8"/>
                <a:stretch>
                  <a:fillRect l="-341" t="-6122" b="-7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肘形连接符 37"/>
          <p:cNvCxnSpPr>
            <a:stCxn id="30" idx="0"/>
            <a:endCxn id="32" idx="2"/>
          </p:cNvCxnSpPr>
          <p:nvPr/>
        </p:nvCxnSpPr>
        <p:spPr>
          <a:xfrm rot="5400000" flipH="1" flipV="1">
            <a:off x="5751243" y="775948"/>
            <a:ext cx="753804" cy="4956423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  <a:endCxn id="33" idx="2"/>
          </p:cNvCxnSpPr>
          <p:nvPr/>
        </p:nvCxnSpPr>
        <p:spPr>
          <a:xfrm rot="5400000" flipH="1" flipV="1">
            <a:off x="9569004" y="2623579"/>
            <a:ext cx="771917" cy="1243049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42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324"/>
    </mc:Choice>
    <mc:Fallback xmlns="">
      <p:transition advTm="223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How is TACK’s “positive effect”? 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0963" y="1628800"/>
            <a:ext cx="11447685" cy="4547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Various wireless links</a:t>
            </a: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IEEE 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802.11 </a:t>
            </a: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b/g/n/ac</a:t>
            </a:r>
          </a:p>
          <a:p>
            <a:pPr marL="0" indent="0">
              <a:buNone/>
              <a:defRPr/>
            </a:pPr>
            <a:endParaRPr lang="en-US" altLang="zh-CN" sz="2000" b="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n-US" altLang="zh-CN" sz="24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n-US" altLang="zh-CN" sz="24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/>
            </a:pP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Method</a:t>
            </a:r>
            <a:endParaRPr lang="en-US" altLang="zh-CN" sz="20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To better estimate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TACK’s “positive 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effect”, we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build a 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UDP-based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simulation tool </a:t>
            </a:r>
            <a:r>
              <a:rPr lang="en-US" altLang="zh-CN" sz="1800" b="1" kern="0" dirty="0">
                <a:latin typeface="Verdana" panose="020B0604030504040204" pitchFamily="34" charset="0"/>
                <a:ea typeface="Verdana" panose="020B0604030504040204" pitchFamily="34" charset="0"/>
              </a:rPr>
              <a:t>Ackemu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to assure that 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there is no “negative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effect”</a:t>
            </a:r>
          </a:p>
          <a:p>
            <a:pPr lvl="1">
              <a:defRPr/>
            </a:pP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Ackemu (</a:t>
            </a:r>
            <a:r>
              <a:rPr lang="en-US" altLang="zh-CN" sz="1800" u="sng" kern="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</a:t>
            </a:r>
            <a:r>
              <a:rPr lang="en-US" altLang="zh-CN" sz="1800" u="sng" kern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://</a:t>
            </a:r>
            <a:r>
              <a:rPr lang="en-US" altLang="zh-CN" sz="1800" u="sng" kern="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github.com/fillthepipe/ackemu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lvl="2">
              <a:defRPr/>
            </a:pPr>
            <a:r>
              <a:rPr lang="en-US" altLang="zh-CN" sz="18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Ackemu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 sender keeps sending 1518-byte UDP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packets</a:t>
            </a:r>
          </a:p>
          <a:p>
            <a:pPr lvl="2">
              <a:defRPr/>
            </a:pP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When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trigger 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condition is met,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Ackemu 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receiver sends one 64-byte UDP packet as an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</a:t>
            </a:r>
          </a:p>
          <a:p>
            <a:pPr lvl="1">
              <a:defRPr/>
            </a:pPr>
            <a:endParaRPr lang="en-US" altLang="zh-CN" sz="20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2132856"/>
            <a:ext cx="6932690" cy="1446954"/>
          </a:xfrm>
          <a:prstGeom prst="rect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200"/>
    </mc:Choice>
    <mc:Fallback xmlns="">
      <p:transition advTm="302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TACK </a:t>
            </a:r>
            <a:r>
              <a:rPr lang="en-US" altLang="zh-CN" b="1" dirty="0" smtClean="0"/>
              <a:t>reduces ACK frequency significantly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998" y="1556792"/>
            <a:ext cx="9842003" cy="39342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64152" y="3074539"/>
            <a:ext cx="1728192" cy="4563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4696" y="5697413"/>
            <a:ext cx="11545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Quantitative analysis of TACK frequency over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IEEE 802.11 </a:t>
            </a:r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b/g/n/ac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wireless </a:t>
            </a:r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links</a:t>
            </a:r>
            <a:endParaRPr lang="zh-CN" altLang="en-US" sz="2000" dirty="0">
              <a:latin typeface="Verdana" panose="020B060403050404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67699" y="3530908"/>
            <a:ext cx="3312277" cy="653466"/>
            <a:chOff x="-3793902" y="3324000"/>
            <a:chExt cx="3626793" cy="653466"/>
          </a:xfrm>
        </p:grpSpPr>
        <p:sp>
          <p:nvSpPr>
            <p:cNvPr id="10" name="右箭头 9"/>
            <p:cNvSpPr/>
            <p:nvPr/>
          </p:nvSpPr>
          <p:spPr>
            <a:xfrm>
              <a:off x="-3793902" y="3324000"/>
              <a:ext cx="3626793" cy="653466"/>
            </a:xfrm>
            <a:prstGeom prst="rightArrow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  <a:alpha val="56000"/>
                  </a:sysClr>
                </a:gs>
                <a:gs pos="35000">
                  <a:sysClr val="windowText" lastClr="000000">
                    <a:tint val="37000"/>
                    <a:satMod val="300000"/>
                    <a:alpha val="68000"/>
                  </a:sysClr>
                </a:gs>
                <a:gs pos="100000">
                  <a:sysClr val="windowText" lastClr="000000">
                    <a:tint val="15000"/>
                    <a:satMod val="350000"/>
                    <a:alpha val="58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3715156" y="3419900"/>
              <a:ext cx="33633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PHY </a:t>
              </a:r>
              <a:r>
                <a:rPr lang="en-US" sz="2400" kern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rate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increases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98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552"/>
    </mc:Choice>
    <mc:Fallback xmlns="">
      <p:transition advTm="365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0.15352 -0.0025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52 -0.00254 L 0.15352 0.091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Ideally, TACK improves goodput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696" y="1362899"/>
            <a:ext cx="117373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4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92" y="1746389"/>
            <a:ext cx="8778342" cy="369883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571840" y="5114129"/>
            <a:ext cx="22589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kern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(RTT=80 </a:t>
            </a:r>
            <a:r>
              <a:rPr lang="en-US" altLang="zh-CN" sz="1100" kern="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ms</a:t>
            </a:r>
            <a:r>
              <a:rPr lang="en-US" altLang="zh-CN" sz="1100" kern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1100" kern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IEEE 802.11n) </a:t>
            </a:r>
            <a:endParaRPr lang="en-US" altLang="zh-CN" sz="1100" kern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07086" y="2396565"/>
            <a:ext cx="2513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</a:rPr>
              <a:t>transport upper bound</a:t>
            </a:r>
            <a:endParaRPr lang="zh-CN" altLang="en-US" sz="1600" dirty="0">
              <a:latin typeface="Verdana" panose="020B060403050404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786418" y="2499484"/>
            <a:ext cx="472352" cy="6480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720531" y="4447262"/>
            <a:ext cx="606634" cy="415044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1178" y="5793464"/>
            <a:ext cx="117496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Ideal goodput </a:t>
            </a:r>
            <a:r>
              <a:rPr lang="en-US" altLang="zh-CN" sz="16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without</a:t>
            </a:r>
            <a:r>
              <a:rPr lang="en-US" altLang="zh-CN" sz="1600" b="1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“negative effect”: </a:t>
            </a:r>
            <a:r>
              <a:rPr lang="en-US" altLang="zh-CN" sz="16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altLang="zh-CN" sz="16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ransport control will </a:t>
            </a:r>
            <a:r>
              <a:rPr lang="en-US" altLang="zh-CN" sz="16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 be </a:t>
            </a:r>
            <a:r>
              <a:rPr lang="en-US" altLang="zh-CN" sz="16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impacted</a:t>
            </a:r>
            <a:r>
              <a:rPr lang="zh-CN" altLang="en-US" sz="16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6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 </a:t>
            </a:r>
            <a:r>
              <a:rPr lang="en-US" altLang="zh-CN" sz="16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reducing </a:t>
            </a:r>
            <a:r>
              <a:rPr lang="en-US" altLang="zh-CN" sz="16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ACK frequency</a:t>
            </a:r>
            <a:endParaRPr lang="en-US" altLang="zh-CN" sz="160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047"/>
    </mc:Choice>
    <mc:Fallback xmlns="">
      <p:transition advTm="1504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How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avoid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TACK’s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“negative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effect”?</a:t>
            </a:r>
            <a:endParaRPr lang="zh-CN" altLang="en-US" b="1" dirty="0"/>
          </a:p>
        </p:txBody>
      </p:sp>
      <p:graphicFrame>
        <p:nvGraphicFramePr>
          <p:cNvPr id="4194308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552865"/>
              </p:ext>
            </p:extLst>
          </p:nvPr>
        </p:nvGraphicFramePr>
        <p:xfrm>
          <a:off x="609600" y="1484784"/>
          <a:ext cx="10972800" cy="4772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728"/>
    </mc:Choice>
    <mc:Fallback xmlns="">
      <p:transition advTm="2472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Enlarged delay in loss recovery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696" y="1362899"/>
            <a:ext cx="117373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11423" y="1700808"/>
            <a:ext cx="10585177" cy="4156332"/>
            <a:chOff x="48915" y="981522"/>
            <a:chExt cx="12167258" cy="581019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2374655" y="1465649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5975055" y="1465649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9431439" y="1465649"/>
              <a:ext cx="0" cy="4392488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813568" y="1023089"/>
              <a:ext cx="11785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Sender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274382" y="981523"/>
              <a:ext cx="14013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Receiver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274680" y="981522"/>
              <a:ext cx="2313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Receiver’s APP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2374655" y="1753681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2374655" y="189769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2374655" y="2041713"/>
              <a:ext cx="1147955" cy="149894"/>
            </a:xfrm>
            <a:prstGeom prst="straightConnector1">
              <a:avLst/>
            </a:prstGeom>
            <a:ln w="38100">
              <a:headEnd type="none" w="med" len="med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8020567" y="5888201"/>
              <a:ext cx="3255093" cy="903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Packet 3 blocks the head </a:t>
              </a:r>
              <a:r>
                <a:rPr lang="en-US" altLang="zh-CN" dirty="0"/>
                <a:t>of line </a:t>
              </a:r>
              <a:r>
                <a:rPr lang="en-US" altLang="zh-CN" dirty="0" smtClean="0"/>
                <a:t>(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r>
                <a:rPr lang="en-US" altLang="zh-CN" dirty="0" smtClean="0"/>
                <a:t> subsequent packets)</a:t>
              </a:r>
              <a:endParaRPr lang="en-US" altLang="zh-CN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2374655" y="235071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2374655" y="249173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2374655" y="220969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8915" y="2277666"/>
              <a:ext cx="18818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</a:t>
              </a:r>
              <a:r>
                <a:rPr lang="en-US" altLang="zh-CN" dirty="0" smtClean="0">
                  <a:solidFill>
                    <a:srgbClr val="4F81BD"/>
                  </a:solidFill>
                </a:rPr>
                <a:t>1~11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901543" y="1731131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C000"/>
                  </a:solidFill>
                </a:rPr>
                <a:t>ACK2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5985774" y="2191670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5977794" y="2329745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7356424" y="1889016"/>
              <a:ext cx="13821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</a:t>
              </a:r>
              <a:r>
                <a:rPr lang="en-US" altLang="zh-CN" dirty="0" smtClean="0">
                  <a:solidFill>
                    <a:srgbClr val="4F81BD"/>
                  </a:solidFill>
                </a:rPr>
                <a:t>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356424" y="2372136"/>
              <a:ext cx="13821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</a:t>
              </a:r>
              <a:r>
                <a:rPr lang="en-US" altLang="zh-CN" dirty="0" smtClean="0">
                  <a:solidFill>
                    <a:srgbClr val="4F81BD"/>
                  </a:solidFill>
                </a:rPr>
                <a:t>2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>
              <a:off x="1893895" y="1809991"/>
              <a:ext cx="408752" cy="139583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大括号 27"/>
            <p:cNvSpPr/>
            <p:nvPr/>
          </p:nvSpPr>
          <p:spPr>
            <a:xfrm>
              <a:off x="9454182" y="2487780"/>
              <a:ext cx="450331" cy="1436089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2374655" y="277377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2374655" y="291479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2374655" y="263275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2374655" y="319683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374655" y="305581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 rot="373831">
              <a:off x="3619511" y="2047952"/>
              <a:ext cx="1467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Packet 3 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369296" y="3357786"/>
              <a:ext cx="3600400" cy="43204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5926993" y="3789834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5926993" y="3929689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7351554" y="3422315"/>
              <a:ext cx="18818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</a:t>
              </a:r>
              <a:r>
                <a:rPr lang="en-US" altLang="zh-CN" dirty="0" smtClean="0">
                  <a:solidFill>
                    <a:srgbClr val="4F81BD"/>
                  </a:solidFill>
                </a:rPr>
                <a:t>3~11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9869" y="3157691"/>
              <a:ext cx="2390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 smtClean="0">
                  <a:solidFill>
                    <a:srgbClr val="00B050"/>
                  </a:solidFill>
                </a:rPr>
                <a:t>Retransmit  Packet </a:t>
              </a:r>
              <a:r>
                <a:rPr lang="en-US" altLang="zh-CN" sz="1800" dirty="0">
                  <a:solidFill>
                    <a:srgbClr val="00B050"/>
                  </a:solidFill>
                </a:rPr>
                <a:t>3 </a:t>
              </a:r>
              <a:endParaRPr lang="zh-CN" altLang="en-US" sz="1800" dirty="0">
                <a:solidFill>
                  <a:srgbClr val="00B050"/>
                </a:solidFill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flipH="1">
              <a:off x="2389152" y="2215448"/>
              <a:ext cx="3533306" cy="396384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H="1">
              <a:off x="2382714" y="2365118"/>
              <a:ext cx="3542482" cy="41395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H="1">
              <a:off x="2411929" y="2652436"/>
              <a:ext cx="3542482" cy="41395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H="1">
              <a:off x="2382628" y="2813800"/>
              <a:ext cx="3542482" cy="41395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>
              <a:off x="2392320" y="2970980"/>
              <a:ext cx="3542482" cy="41395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5901543" y="2141893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C000"/>
                  </a:solidFill>
                </a:rPr>
                <a:t>ACK3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901543" y="2373739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C000"/>
                  </a:solidFill>
                </a:rPr>
                <a:t>ACK3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901543" y="2555408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C000"/>
                  </a:solidFill>
                </a:rPr>
                <a:t>ACK3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1543" y="2788359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C000"/>
                  </a:solidFill>
                </a:rPr>
                <a:t>ACK3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>
              <a:off x="2357946" y="350571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7381958" y="3955124"/>
              <a:ext cx="15536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</a:t>
              </a:r>
              <a:r>
                <a:rPr lang="en-US" altLang="zh-CN" dirty="0" smtClean="0">
                  <a:solidFill>
                    <a:srgbClr val="4F81BD"/>
                  </a:solidFill>
                </a:rPr>
                <a:t>12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83332" y="3374371"/>
              <a:ext cx="1210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4F81BD"/>
                  </a:solidFill>
                </a:rPr>
                <a:t>Packet </a:t>
              </a:r>
              <a:r>
                <a:rPr lang="en-US" altLang="zh-CN" sz="1800" dirty="0" smtClean="0">
                  <a:solidFill>
                    <a:srgbClr val="4F81BD"/>
                  </a:solidFill>
                </a:rPr>
                <a:t>12</a:t>
              </a:r>
              <a:endParaRPr lang="zh-CN" altLang="en-US" sz="1800" dirty="0">
                <a:solidFill>
                  <a:srgbClr val="4F81BD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707169" y="2742813"/>
              <a:ext cx="25090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delay of packet reassembling 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4151784" y="5891818"/>
            <a:ext cx="3904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Case study: Legacy TCP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9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845"/>
    </mc:Choice>
    <mc:Fallback xmlns="">
      <p:transition advTm="1284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Enlarged delay in loss recovery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696" y="1362899"/>
            <a:ext cx="117373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39416" y="1700808"/>
            <a:ext cx="10657184" cy="4217911"/>
            <a:chOff x="48915" y="981522"/>
            <a:chExt cx="12182691" cy="5794616"/>
          </a:xfrm>
        </p:grpSpPr>
        <p:cxnSp>
          <p:nvCxnSpPr>
            <p:cNvPr id="53" name="直接箭头连接符 52"/>
            <p:cNvCxnSpPr/>
            <p:nvPr/>
          </p:nvCxnSpPr>
          <p:spPr>
            <a:xfrm>
              <a:off x="2390088" y="1465649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5990488" y="1465649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9446872" y="1465649"/>
              <a:ext cx="0" cy="4392488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1829001" y="1023089"/>
              <a:ext cx="11785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Sender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289815" y="981523"/>
              <a:ext cx="14013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Receiver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8290113" y="981522"/>
              <a:ext cx="2313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Receiver’s APP</a:t>
              </a:r>
              <a:endParaRPr lang="zh-CN" altLang="en-US" dirty="0"/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2390088" y="1753681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2390088" y="189769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2390088" y="2041713"/>
              <a:ext cx="1147955" cy="149894"/>
            </a:xfrm>
            <a:prstGeom prst="straightConnector1">
              <a:avLst/>
            </a:prstGeom>
            <a:ln w="38100">
              <a:headEnd type="none" w="med" len="med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7868886" y="5888201"/>
              <a:ext cx="3422208" cy="8879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Packet 3 blocks the head </a:t>
              </a:r>
              <a:r>
                <a:rPr lang="en-US" altLang="zh-CN" dirty="0"/>
                <a:t>of line (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97</a:t>
              </a:r>
              <a:r>
                <a:rPr lang="en-US" altLang="zh-CN" dirty="0" smtClean="0"/>
                <a:t> subsequent packets)</a:t>
              </a:r>
              <a:endParaRPr lang="en-US" altLang="zh-CN" dirty="0"/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2390088" y="220969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48915" y="3066677"/>
              <a:ext cx="20762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</a:t>
              </a:r>
              <a:r>
                <a:rPr lang="en-US" altLang="zh-CN" dirty="0" smtClean="0">
                  <a:solidFill>
                    <a:srgbClr val="4F81BD"/>
                  </a:solidFill>
                </a:rPr>
                <a:t>1~100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931885" y="1731131"/>
              <a:ext cx="11540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C000"/>
                  </a:solidFill>
                </a:rPr>
                <a:t>TACK1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6001207" y="2191670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5993227" y="2329745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7371857" y="1889016"/>
              <a:ext cx="13821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</a:t>
              </a:r>
              <a:r>
                <a:rPr lang="en-US" altLang="zh-CN" dirty="0" smtClean="0">
                  <a:solidFill>
                    <a:srgbClr val="4F81BD"/>
                  </a:solidFill>
                </a:rPr>
                <a:t>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371857" y="2372136"/>
              <a:ext cx="13821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</a:t>
              </a:r>
              <a:r>
                <a:rPr lang="en-US" altLang="zh-CN" dirty="0" smtClean="0">
                  <a:solidFill>
                    <a:srgbClr val="4F81BD"/>
                  </a:solidFill>
                </a:rPr>
                <a:t>2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 flipH="1">
              <a:off x="2395331" y="4273961"/>
              <a:ext cx="3579428" cy="56292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5931884" y="4082864"/>
              <a:ext cx="11540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C000"/>
                  </a:solidFill>
                </a:rPr>
                <a:t>TACK2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72" name="左大括号 71"/>
            <p:cNvSpPr/>
            <p:nvPr/>
          </p:nvSpPr>
          <p:spPr>
            <a:xfrm>
              <a:off x="2030048" y="1753680"/>
              <a:ext cx="288032" cy="313739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右大括号 72"/>
            <p:cNvSpPr/>
            <p:nvPr/>
          </p:nvSpPr>
          <p:spPr>
            <a:xfrm>
              <a:off x="9472157" y="2467659"/>
              <a:ext cx="523543" cy="2960969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722602" y="3462418"/>
              <a:ext cx="25090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delay of packet reassembling 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>
            <a:xfrm>
              <a:off x="2390088" y="333785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 rot="373831">
              <a:off x="3634944" y="2047952"/>
              <a:ext cx="1467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Packet 3 </a:t>
              </a:r>
              <a:endParaRPr lang="zh-CN" altLang="en-US" dirty="0"/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2394693" y="4891079"/>
              <a:ext cx="3600400" cy="43204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/>
            <p:cNvSpPr/>
            <p:nvPr/>
          </p:nvSpPr>
          <p:spPr>
            <a:xfrm>
              <a:off x="9541444" y="5396472"/>
              <a:ext cx="20762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</a:t>
              </a:r>
              <a:r>
                <a:rPr lang="en-US" altLang="zh-CN" dirty="0" smtClean="0">
                  <a:solidFill>
                    <a:srgbClr val="4F81BD"/>
                  </a:solidFill>
                </a:rPr>
                <a:t>3~100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>
              <a:off x="5942426" y="5302002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 rot="164392">
              <a:off x="3548239" y="4686034"/>
              <a:ext cx="1467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Packet 3 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>
            <a:xfrm flipH="1">
              <a:off x="2404585" y="2215448"/>
              <a:ext cx="3533306" cy="396384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2362065" y="3832225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4F81BD"/>
                  </a:solidFill>
                </a:rPr>
                <a:t>…</a:t>
              </a:r>
              <a:endParaRPr lang="zh-CN" altLang="en-US" sz="3600" b="1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2371743" y="2421682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4F81BD"/>
                  </a:solidFill>
                </a:rPr>
                <a:t>…</a:t>
              </a:r>
              <a:endParaRPr lang="zh-CN" altLang="en-US" sz="3600" b="1" dirty="0">
                <a:solidFill>
                  <a:srgbClr val="4F81BD"/>
                </a:solidFill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>
              <a:off x="2395901" y="5157986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/>
            <p:cNvSpPr/>
            <p:nvPr/>
          </p:nvSpPr>
          <p:spPr>
            <a:xfrm>
              <a:off x="1086351" y="5013970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4F81BD"/>
                  </a:solidFill>
                </a:rPr>
                <a:t>Packet </a:t>
              </a:r>
              <a:r>
                <a:rPr lang="en-US" altLang="zh-CN" sz="1800" dirty="0" smtClean="0">
                  <a:solidFill>
                    <a:srgbClr val="4F81BD"/>
                  </a:solidFill>
                </a:rPr>
                <a:t>101</a:t>
              </a:r>
              <a:endParaRPr lang="zh-CN" altLang="en-US" sz="1800" dirty="0">
                <a:solidFill>
                  <a:srgbClr val="4F81BD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10673" y="4697899"/>
              <a:ext cx="2390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 smtClean="0">
                  <a:solidFill>
                    <a:srgbClr val="00B050"/>
                  </a:solidFill>
                </a:rPr>
                <a:t>Retransmit  Packet </a:t>
              </a:r>
              <a:r>
                <a:rPr lang="en-US" altLang="zh-CN" sz="1800" dirty="0">
                  <a:solidFill>
                    <a:srgbClr val="00B050"/>
                  </a:solidFill>
                </a:rPr>
                <a:t>3 </a:t>
              </a:r>
              <a:endParaRPr lang="zh-CN" altLang="en-US" sz="1800" dirty="0">
                <a:solidFill>
                  <a:srgbClr val="00B050"/>
                </a:solidFill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>
            <a:xfrm>
              <a:off x="2374359" y="3480954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2377446" y="3623119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40"/>
          <p:cNvSpPr/>
          <p:nvPr/>
        </p:nvSpPr>
        <p:spPr>
          <a:xfrm>
            <a:off x="4563862" y="5850132"/>
            <a:ext cx="2946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Case study: TACK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2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8488"/>
    </mc:Choice>
    <mc:Fallback xmlns="">
      <p:transition advTm="2848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Biased round-trip timing</a:t>
            </a:r>
            <a:endParaRPr lang="zh-CN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2364325" y="5517232"/>
            <a:ext cx="7208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TACK-based round-trip timing: </a:t>
            </a:r>
            <a:r>
              <a:rPr lang="en-US" altLang="zh-CN" sz="24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zh-CN" altLang="en-US" sz="24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zh-CN" altLang="en-US" sz="24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case study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34213" r="34350"/>
          <a:stretch/>
        </p:blipFill>
        <p:spPr>
          <a:xfrm>
            <a:off x="4443454" y="2074595"/>
            <a:ext cx="3168353" cy="2880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r="65704"/>
          <a:stretch/>
        </p:blipFill>
        <p:spPr>
          <a:xfrm>
            <a:off x="664994" y="2074595"/>
            <a:ext cx="3456384" cy="28803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66227"/>
          <a:stretch/>
        </p:blipFill>
        <p:spPr>
          <a:xfrm>
            <a:off x="7933883" y="2074595"/>
            <a:ext cx="3403674" cy="2880320"/>
          </a:xfrm>
          <a:prstGeom prst="rect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418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49"/>
    </mc:Choice>
    <mc:Fallback xmlns="">
      <p:transition advTm="32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Burst send pattern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696" y="1362899"/>
            <a:ext cx="117373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4402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9585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04768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9951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35134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50317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655012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172194" y="1662879"/>
            <a:ext cx="1768596" cy="859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579502" y="2826768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time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968951" y="2407020"/>
            <a:ext cx="287485" cy="423890"/>
            <a:chOff x="2857227" y="1845618"/>
            <a:chExt cx="287485" cy="423890"/>
          </a:xfrm>
        </p:grpSpPr>
        <p:sp>
          <p:nvSpPr>
            <p:cNvPr id="16" name="矩形 15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600661" y="2402878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725035" y="2407020"/>
            <a:ext cx="287485" cy="423890"/>
            <a:chOff x="2857227" y="1845618"/>
            <a:chExt cx="287485" cy="423890"/>
          </a:xfrm>
        </p:grpSpPr>
        <p:sp>
          <p:nvSpPr>
            <p:cNvPr id="20" name="矩形 19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481119" y="2407020"/>
            <a:ext cx="287485" cy="423890"/>
            <a:chOff x="2857227" y="1845618"/>
            <a:chExt cx="287485" cy="423890"/>
          </a:xfrm>
        </p:grpSpPr>
        <p:sp>
          <p:nvSpPr>
            <p:cNvPr id="23" name="矩形 22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237203" y="2407020"/>
            <a:ext cx="287485" cy="423890"/>
            <a:chOff x="2857227" y="1845618"/>
            <a:chExt cx="287485" cy="423890"/>
          </a:xfrm>
        </p:grpSpPr>
        <p:sp>
          <p:nvSpPr>
            <p:cNvPr id="26" name="矩形 25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993287" y="2407020"/>
            <a:ext cx="287485" cy="423890"/>
            <a:chOff x="2857227" y="1845618"/>
            <a:chExt cx="287485" cy="423890"/>
          </a:xfrm>
        </p:grpSpPr>
        <p:sp>
          <p:nvSpPr>
            <p:cNvPr id="29" name="矩形 28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749371" y="2407020"/>
            <a:ext cx="287485" cy="423890"/>
            <a:chOff x="2857227" y="1845618"/>
            <a:chExt cx="287485" cy="423890"/>
          </a:xfrm>
        </p:grpSpPr>
        <p:sp>
          <p:nvSpPr>
            <p:cNvPr id="32" name="矩形 31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505455" y="2407020"/>
            <a:ext cx="287485" cy="423890"/>
            <a:chOff x="2857227" y="1845618"/>
            <a:chExt cx="287485" cy="423890"/>
          </a:xfrm>
        </p:grpSpPr>
        <p:sp>
          <p:nvSpPr>
            <p:cNvPr id="35" name="矩形 34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3824935" y="1902964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</a:t>
            </a:r>
            <a:endParaRPr lang="zh-CN" altLang="en-US" sz="1400" dirty="0"/>
          </a:p>
        </p:txBody>
      </p:sp>
      <p:cxnSp>
        <p:nvCxnSpPr>
          <p:cNvPr id="38" name="直接箭头连接符 37"/>
          <p:cNvCxnSpPr>
            <a:stCxn id="37" idx="2"/>
            <a:endCxn id="16" idx="0"/>
          </p:cNvCxnSpPr>
          <p:nvPr/>
        </p:nvCxnSpPr>
        <p:spPr>
          <a:xfrm flipH="1">
            <a:off x="4040959" y="2210741"/>
            <a:ext cx="61456" cy="19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400999" y="1902964"/>
            <a:ext cx="1140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Data packet</a:t>
            </a:r>
            <a:endParaRPr lang="zh-CN" altLang="en-US" sz="1400" dirty="0"/>
          </a:p>
        </p:txBody>
      </p:sp>
      <p:cxnSp>
        <p:nvCxnSpPr>
          <p:cNvPr id="40" name="直接箭头连接符 39"/>
          <p:cNvCxnSpPr>
            <a:stCxn id="39" idx="2"/>
            <a:endCxn id="21" idx="0"/>
          </p:cNvCxnSpPr>
          <p:nvPr/>
        </p:nvCxnSpPr>
        <p:spPr>
          <a:xfrm flipH="1">
            <a:off x="4940512" y="2210741"/>
            <a:ext cx="30515" cy="19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左大括号 40"/>
          <p:cNvSpPr/>
          <p:nvPr/>
        </p:nvSpPr>
        <p:spPr>
          <a:xfrm rot="5400000">
            <a:off x="6569739" y="1867786"/>
            <a:ext cx="378498" cy="7566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188960" y="1758343"/>
            <a:ext cx="1191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 Interval</a:t>
            </a:r>
            <a:endParaRPr lang="zh-CN" altLang="en-US" sz="1400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501812" y="2839068"/>
            <a:ext cx="6515811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579502" y="4929662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time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600661" y="4505772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772809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ACK1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4535364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ACK2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6060474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ACK4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6823029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ACK5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7585585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ACK6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8348142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ACK7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5297919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ACK3</a:t>
            </a:r>
            <a:endParaRPr lang="zh-CN" altLang="en-US" sz="1400" dirty="0"/>
          </a:p>
        </p:txBody>
      </p:sp>
      <p:grpSp>
        <p:nvGrpSpPr>
          <p:cNvPr id="55" name="组合 54"/>
          <p:cNvGrpSpPr/>
          <p:nvPr/>
        </p:nvGrpSpPr>
        <p:grpSpPr>
          <a:xfrm>
            <a:off x="3968951" y="4509914"/>
            <a:ext cx="1201885" cy="423890"/>
            <a:chOff x="2920538" y="4509914"/>
            <a:chExt cx="1201885" cy="423890"/>
          </a:xfrm>
        </p:grpSpPr>
        <p:sp>
          <p:nvSpPr>
            <p:cNvPr id="56" name="矩形 55"/>
            <p:cNvSpPr/>
            <p:nvPr/>
          </p:nvSpPr>
          <p:spPr>
            <a:xfrm>
              <a:off x="2920538" y="4509914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30640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32164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688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35212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36736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8260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39784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7537747" y="4513993"/>
            <a:ext cx="144016" cy="42389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68121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83304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98487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813670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28853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844036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859219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3501812" y="4941962"/>
            <a:ext cx="6515811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左大括号 72"/>
          <p:cNvSpPr/>
          <p:nvPr/>
        </p:nvSpPr>
        <p:spPr>
          <a:xfrm rot="5400000">
            <a:off x="5702566" y="2523106"/>
            <a:ext cx="378498" cy="3578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5233491" y="3824748"/>
            <a:ext cx="1342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ACK Interval</a:t>
            </a:r>
            <a:endParaRPr lang="zh-CN" altLang="en-US" sz="1400" dirty="0"/>
          </a:p>
        </p:txBody>
      </p:sp>
      <p:sp>
        <p:nvSpPr>
          <p:cNvPr id="75" name="矩形 74"/>
          <p:cNvSpPr/>
          <p:nvPr/>
        </p:nvSpPr>
        <p:spPr>
          <a:xfrm>
            <a:off x="3682482" y="5000455"/>
            <a:ext cx="750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TACK1</a:t>
            </a:r>
            <a:endParaRPr lang="zh-CN" altLang="en-US" sz="1400" dirty="0"/>
          </a:p>
        </p:txBody>
      </p:sp>
      <p:sp>
        <p:nvSpPr>
          <p:cNvPr id="76" name="矩形 75"/>
          <p:cNvSpPr/>
          <p:nvPr/>
        </p:nvSpPr>
        <p:spPr>
          <a:xfrm>
            <a:off x="7953982" y="5011483"/>
            <a:ext cx="750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TACK2</a:t>
            </a:r>
            <a:endParaRPr lang="zh-CN" altLang="en-US" sz="1400" dirty="0"/>
          </a:p>
        </p:txBody>
      </p:sp>
      <p:sp>
        <p:nvSpPr>
          <p:cNvPr id="77" name="矩形 76"/>
          <p:cNvSpPr/>
          <p:nvPr/>
        </p:nvSpPr>
        <p:spPr>
          <a:xfrm>
            <a:off x="778595" y="2246101"/>
            <a:ext cx="2118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Frequent ACK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768995" y="4467997"/>
            <a:ext cx="2272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Infrequent ACK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10572638" y="1848238"/>
            <a:ext cx="143176" cy="205343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10572638" y="2154678"/>
            <a:ext cx="143176" cy="20520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0715814" y="2094927"/>
            <a:ext cx="1140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Data packet</a:t>
            </a:r>
            <a:endParaRPr lang="zh-CN" altLang="en-US" sz="1400" dirty="0"/>
          </a:p>
        </p:txBody>
      </p:sp>
      <p:sp>
        <p:nvSpPr>
          <p:cNvPr id="82" name="矩形 81"/>
          <p:cNvSpPr/>
          <p:nvPr/>
        </p:nvSpPr>
        <p:spPr>
          <a:xfrm>
            <a:off x="10737758" y="1787485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</a:t>
            </a:r>
            <a:endParaRPr lang="zh-CN" altLang="en-US" sz="1400" dirty="0"/>
          </a:p>
        </p:txBody>
      </p:sp>
      <p:sp>
        <p:nvSpPr>
          <p:cNvPr id="83" name="矩形 82"/>
          <p:cNvSpPr/>
          <p:nvPr/>
        </p:nvSpPr>
        <p:spPr>
          <a:xfrm>
            <a:off x="4561236" y="5464544"/>
            <a:ext cx="3193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Burst send pattern </a:t>
            </a:r>
            <a:endParaRPr lang="zh-CN" altLang="en-US" sz="240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758"/>
    </mc:Choice>
    <mc:Fallback xmlns="">
      <p:transition advTm="2075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9CF106-0351-457B-98B8-78CD7784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734" y="172049"/>
            <a:ext cx="6696744" cy="1299808"/>
          </a:xfr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High Speed Rails (HSRs)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标题 1"/>
          <p:cNvSpPr txBox="1">
            <a:spLocks/>
          </p:cNvSpPr>
          <p:nvPr/>
        </p:nvSpPr>
        <p:spPr>
          <a:xfrm>
            <a:off x="19744" y="274638"/>
            <a:ext cx="12172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altLang="zh-CN" b="1" dirty="0" smtClean="0">
                <a:cs typeface="Tahoma" panose="020B0604030504040204" pitchFamily="34" charset="0"/>
              </a:rPr>
              <a:t>Wireless </a:t>
            </a:r>
            <a:r>
              <a:rPr lang="en-US" altLang="zh-CN" b="1" dirty="0">
                <a:cs typeface="Tahoma" panose="020B0604030504040204" pitchFamily="34" charset="0"/>
              </a:rPr>
              <a:t>local area </a:t>
            </a:r>
            <a:r>
              <a:rPr lang="en-US" altLang="zh-CN" b="1" dirty="0" smtClean="0">
                <a:cs typeface="Tahoma" panose="020B0604030504040204" pitchFamily="34" charset="0"/>
              </a:rPr>
              <a:t>network (WLAN) </a:t>
            </a:r>
            <a:r>
              <a:rPr lang="en-US" altLang="zh-CN" b="1" dirty="0">
                <a:cs typeface="Tahoma" panose="020B0604030504040204" pitchFamily="34" charset="0"/>
              </a:rPr>
              <a:t>demands high throughput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297044" y="1611363"/>
            <a:ext cx="1231383" cy="1169566"/>
            <a:chOff x="10404600" y="1942306"/>
            <a:chExt cx="1517549" cy="1446985"/>
          </a:xfrm>
        </p:grpSpPr>
        <p:grpSp>
          <p:nvGrpSpPr>
            <p:cNvPr id="68" name="组合 67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69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70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71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100 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  <a:endParaRPr lang="en-US" altLang="zh-CN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82" name="内容占位符 2"/>
            <p:cNvSpPr txBox="1"/>
            <p:nvPr/>
          </p:nvSpPr>
          <p:spPr bwMode="auto">
            <a:xfrm rot="10800000" flipV="1">
              <a:off x="10428807" y="3112815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 smtClean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Average</a:t>
              </a:r>
              <a:endParaRPr lang="en-US" altLang="zh-CN" sz="1800" b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515253" y="1611361"/>
            <a:ext cx="1231383" cy="1169566"/>
            <a:chOff x="10404600" y="1942306"/>
            <a:chExt cx="1517549" cy="1446986"/>
          </a:xfrm>
        </p:grpSpPr>
        <p:grpSp>
          <p:nvGrpSpPr>
            <p:cNvPr id="84" name="组合 83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86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87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88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200 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  <a:endParaRPr lang="en-US" altLang="zh-CN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85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 smtClean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Peek</a:t>
              </a:r>
              <a:endParaRPr lang="en-US" altLang="zh-CN" sz="1800" b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733461" y="1611361"/>
            <a:ext cx="1231383" cy="1169566"/>
            <a:chOff x="10404600" y="1942306"/>
            <a:chExt cx="1517549" cy="1446986"/>
          </a:xfrm>
        </p:grpSpPr>
        <p:grpSp>
          <p:nvGrpSpPr>
            <p:cNvPr id="90" name="组合 89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92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93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94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500 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  <a:endParaRPr lang="en-US" altLang="zh-CN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1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 smtClean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UHD VR</a:t>
              </a:r>
              <a:endParaRPr lang="en-US" altLang="zh-CN" sz="1800" b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8903959" y="1611361"/>
            <a:ext cx="1231383" cy="1169566"/>
            <a:chOff x="10404600" y="1942306"/>
            <a:chExt cx="1517549" cy="1446986"/>
          </a:xfrm>
        </p:grpSpPr>
        <p:grpSp>
          <p:nvGrpSpPr>
            <p:cNvPr id="96" name="组合 95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98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99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100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30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  <a:endParaRPr lang="en-US" altLang="zh-CN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7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 smtClean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2018</a:t>
              </a:r>
              <a:endParaRPr lang="en-US" altLang="zh-CN" sz="1800" b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0026502" y="1611361"/>
            <a:ext cx="1231383" cy="1169566"/>
            <a:chOff x="10404600" y="1942306"/>
            <a:chExt cx="1517549" cy="1446986"/>
          </a:xfrm>
        </p:grpSpPr>
        <p:grpSp>
          <p:nvGrpSpPr>
            <p:cNvPr id="102" name="组合 101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104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105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106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92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  <a:endParaRPr lang="en-US" altLang="zh-CN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03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 smtClean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2023</a:t>
              </a:r>
              <a:endParaRPr lang="en-US" altLang="zh-CN" sz="1800" b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7" name="Group 84"/>
          <p:cNvGrpSpPr>
            <a:grpSpLocks/>
          </p:cNvGrpSpPr>
          <p:nvPr/>
        </p:nvGrpSpPr>
        <p:grpSpPr bwMode="auto">
          <a:xfrm rot="10800000" flipH="1">
            <a:off x="3099475" y="1611362"/>
            <a:ext cx="692269" cy="4561864"/>
            <a:chOff x="3787" y="1423"/>
            <a:chExt cx="543" cy="1860"/>
          </a:xfrm>
        </p:grpSpPr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787" y="1423"/>
              <a:ext cx="407" cy="1085"/>
            </a:xfrm>
            <a:custGeom>
              <a:avLst/>
              <a:gdLst/>
              <a:ahLst/>
              <a:cxnLst>
                <a:cxn ang="0">
                  <a:pos x="27" y="26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27" y="35"/>
                </a:cxn>
                <a:cxn ang="0">
                  <a:pos x="27" y="26"/>
                </a:cxn>
              </a:cxnLst>
              <a:rect l="0" t="0" r="r" b="b"/>
              <a:pathLst>
                <a:path w="27" h="35">
                  <a:moveTo>
                    <a:pt x="27" y="26"/>
                  </a:moveTo>
                  <a:cubicBezTo>
                    <a:pt x="27" y="26"/>
                    <a:pt x="10" y="18"/>
                    <a:pt x="0" y="0"/>
                  </a:cubicBezTo>
                  <a:lnTo>
                    <a:pt x="0" y="25"/>
                  </a:lnTo>
                  <a:cubicBezTo>
                    <a:pt x="0" y="25"/>
                    <a:pt x="12" y="33"/>
                    <a:pt x="27" y="35"/>
                  </a:cubicBezTo>
                  <a:lnTo>
                    <a:pt x="27" y="26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969696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787" y="2198"/>
              <a:ext cx="407" cy="108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0" y="35"/>
                </a:cxn>
                <a:cxn ang="0">
                  <a:pos x="0" y="11"/>
                </a:cxn>
                <a:cxn ang="0">
                  <a:pos x="27" y="0"/>
                </a:cxn>
                <a:cxn ang="0">
                  <a:pos x="27" y="10"/>
                </a:cxn>
              </a:cxnLst>
              <a:rect l="0" t="0" r="r" b="b"/>
              <a:pathLst>
                <a:path w="27" h="35">
                  <a:moveTo>
                    <a:pt x="27" y="10"/>
                  </a:moveTo>
                  <a:cubicBezTo>
                    <a:pt x="27" y="10"/>
                    <a:pt x="10" y="17"/>
                    <a:pt x="0" y="35"/>
                  </a:cubicBezTo>
                  <a:lnTo>
                    <a:pt x="0" y="11"/>
                  </a:lnTo>
                  <a:cubicBezTo>
                    <a:pt x="0" y="11"/>
                    <a:pt x="12" y="3"/>
                    <a:pt x="27" y="0"/>
                  </a:cubicBezTo>
                  <a:lnTo>
                    <a:pt x="27" y="10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954" y="2229"/>
              <a:ext cx="240" cy="279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9"/>
                </a:cxn>
                <a:cxn ang="0">
                  <a:pos x="15" y="9"/>
                </a:cxn>
                <a:cxn ang="0">
                  <a:pos x="0" y="4"/>
                </a:cxn>
                <a:cxn ang="0">
                  <a:pos x="15" y="0"/>
                </a:cxn>
                <a:cxn ang="0">
                  <a:pos x="16" y="0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lnTo>
                    <a:pt x="16" y="9"/>
                  </a:lnTo>
                  <a:cubicBezTo>
                    <a:pt x="16" y="9"/>
                    <a:pt x="16" y="9"/>
                    <a:pt x="15" y="9"/>
                  </a:cubicBezTo>
                  <a:cubicBezTo>
                    <a:pt x="9" y="8"/>
                    <a:pt x="4" y="6"/>
                    <a:pt x="0" y="4"/>
                  </a:cubicBezTo>
                  <a:cubicBezTo>
                    <a:pt x="4" y="2"/>
                    <a:pt x="9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180" y="2043"/>
              <a:ext cx="150" cy="6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0" y="20"/>
                </a:cxn>
              </a:cxnLst>
              <a:rect l="0" t="0" r="r" b="b"/>
              <a:pathLst>
                <a:path w="10" h="20">
                  <a:moveTo>
                    <a:pt x="0" y="20"/>
                  </a:moveTo>
                  <a:lnTo>
                    <a:pt x="0" y="0"/>
                  </a:lnTo>
                  <a:lnTo>
                    <a:pt x="10" y="10"/>
                  </a:lnTo>
                  <a:lnTo>
                    <a:pt x="0" y="20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</p:grpSp>
      <p:pic>
        <p:nvPicPr>
          <p:cNvPr id="112" name="图片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849" y="1873298"/>
            <a:ext cx="674756" cy="749368"/>
          </a:xfrm>
          <a:prstGeom prst="rect">
            <a:avLst/>
          </a:prstGeom>
        </p:spPr>
      </p:pic>
      <p:graphicFrame>
        <p:nvGraphicFramePr>
          <p:cNvPr id="49" name="表格 48">
            <a:extLst>
              <a:ext uri="{FF2B5EF4-FFF2-40B4-BE49-F238E27FC236}">
                <a16:creationId xmlns="" xmlns:a16="http://schemas.microsoft.com/office/drawing/2014/main" id="{A0C37414-7276-C047-91BC-29308E528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84108"/>
              </p:ext>
            </p:extLst>
          </p:nvPr>
        </p:nvGraphicFramePr>
        <p:xfrm>
          <a:off x="4170064" y="2975436"/>
          <a:ext cx="7252910" cy="11023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9149">
                  <a:extLst>
                    <a:ext uri="{9D8B030D-6E8A-4147-A177-3AD203B41FA5}">
                      <a16:colId xmlns="" xmlns:a16="http://schemas.microsoft.com/office/drawing/2014/main" val="1065620882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3161035441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596457088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618260496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127743945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224338439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451052075"/>
                    </a:ext>
                  </a:extLst>
                </a:gridCol>
                <a:gridCol w="576064"/>
                <a:gridCol w="576064"/>
                <a:gridCol w="669145"/>
              </a:tblGrid>
              <a:tr h="584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1"/>
                          </a:solidFill>
                        </a:rPr>
                        <a:t>Application</a:t>
                      </a:r>
                    </a:p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1"/>
                          </a:solidFill>
                        </a:rPr>
                        <a:t>Requirements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UHD Cameras (Security)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UHD Streaming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VR Streaming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Self Driving Vehicle Diagnostics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Cloud Gaming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UHD IP Video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8K</a:t>
                      </a:r>
                      <a:r>
                        <a:rPr lang="en-US" altLang="zh-CN" sz="1050" b="1" baseline="0" dirty="0" smtClean="0"/>
                        <a:t> Wall TV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HD</a:t>
                      </a:r>
                      <a:r>
                        <a:rPr lang="en-US" altLang="zh-CN" sz="1050" b="1" baseline="0" dirty="0" smtClean="0"/>
                        <a:t> VR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UHD VR</a:t>
                      </a:r>
                      <a:endParaRPr lang="zh-CN" alt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024524"/>
                  </a:ext>
                </a:extLst>
              </a:tr>
              <a:tr h="458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 smtClean="0">
                          <a:solidFill>
                            <a:schemeClr val="bg1"/>
                          </a:solidFill>
                        </a:rPr>
                        <a:t>Average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(Mbps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17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20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30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51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100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167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500</a:t>
                      </a:r>
                      <a:endParaRPr lang="zh-CN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80313880"/>
                  </a:ext>
                </a:extLst>
              </a:tr>
            </a:tbl>
          </a:graphicData>
        </a:graphic>
      </p:graphicFrame>
      <p:sp>
        <p:nvSpPr>
          <p:cNvPr id="53" name="TextBox 48"/>
          <p:cNvSpPr txBox="1"/>
          <p:nvPr/>
        </p:nvSpPr>
        <p:spPr>
          <a:xfrm>
            <a:off x="7921050" y="4079198"/>
            <a:ext cx="350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Source: Cisco Annual Internet Report, 2018–2023</a:t>
            </a:r>
            <a:endParaRPr lang="zh-CN" altLang="en-US" sz="1000" kern="0" dirty="0" err="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graphicFrame>
        <p:nvGraphicFramePr>
          <p:cNvPr id="58" name="表格 57">
            <a:extLst>
              <a:ext uri="{FF2B5EF4-FFF2-40B4-BE49-F238E27FC236}">
                <a16:creationId xmlns="" xmlns:a16="http://schemas.microsoft.com/office/drawing/2014/main" id="{A0C37414-7276-C047-91BC-29308E528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74183"/>
              </p:ext>
            </p:extLst>
          </p:nvPr>
        </p:nvGraphicFramePr>
        <p:xfrm>
          <a:off x="4170065" y="4417503"/>
          <a:ext cx="7254527" cy="1493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4813">
                  <a:extLst>
                    <a:ext uri="{9D8B030D-6E8A-4147-A177-3AD203B41FA5}">
                      <a16:colId xmlns="" xmlns:a16="http://schemas.microsoft.com/office/drawing/2014/main" val="1065620882"/>
                    </a:ext>
                  </a:extLst>
                </a:gridCol>
                <a:gridCol w="857102">
                  <a:extLst>
                    <a:ext uri="{9D8B030D-6E8A-4147-A177-3AD203B41FA5}">
                      <a16:colId xmlns="" xmlns:a16="http://schemas.microsoft.com/office/drawing/2014/main" val="3161035441"/>
                    </a:ext>
                  </a:extLst>
                </a:gridCol>
                <a:gridCol w="857102">
                  <a:extLst>
                    <a:ext uri="{9D8B030D-6E8A-4147-A177-3AD203B41FA5}">
                      <a16:colId xmlns="" xmlns:a16="http://schemas.microsoft.com/office/drawing/2014/main" val="2596457088"/>
                    </a:ext>
                  </a:extLst>
                </a:gridCol>
                <a:gridCol w="857102">
                  <a:extLst>
                    <a:ext uri="{9D8B030D-6E8A-4147-A177-3AD203B41FA5}">
                      <a16:colId xmlns="" xmlns:a16="http://schemas.microsoft.com/office/drawing/2014/main" val="2618260496"/>
                    </a:ext>
                  </a:extLst>
                </a:gridCol>
                <a:gridCol w="857102">
                  <a:extLst>
                    <a:ext uri="{9D8B030D-6E8A-4147-A177-3AD203B41FA5}">
                      <a16:colId xmlns="" xmlns:a16="http://schemas.microsoft.com/office/drawing/2014/main" val="1277439450"/>
                    </a:ext>
                  </a:extLst>
                </a:gridCol>
                <a:gridCol w="857102">
                  <a:extLst>
                    <a:ext uri="{9D8B030D-6E8A-4147-A177-3AD203B41FA5}">
                      <a16:colId xmlns="" xmlns:a16="http://schemas.microsoft.com/office/drawing/2014/main" val="2224338439"/>
                    </a:ext>
                  </a:extLst>
                </a:gridCol>
                <a:gridCol w="857102">
                  <a:extLst>
                    <a:ext uri="{9D8B030D-6E8A-4147-A177-3AD203B41FA5}">
                      <a16:colId xmlns="" xmlns:a16="http://schemas.microsoft.com/office/drawing/2014/main" val="2451052075"/>
                    </a:ext>
                  </a:extLst>
                </a:gridCol>
                <a:gridCol w="857102"/>
              </a:tblGrid>
              <a:tr h="421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8K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Videos from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Youtube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Asteroid Discovery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NORWAY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The Las Vegas Strip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TOKYO HDR Time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50" b="1" dirty="0" smtClean="0"/>
                        <a:t>Lapse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Angel Falls,</a:t>
                      </a:r>
                    </a:p>
                    <a:p>
                      <a:pPr algn="ctr"/>
                      <a:r>
                        <a:rPr lang="en-US" altLang="zh-CN" sz="1050" b="1" dirty="0" smtClean="0"/>
                        <a:t>Venezuela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Tigers Go For A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50" b="1" dirty="0" smtClean="0"/>
                        <a:t>Swim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Henosis(8K Short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50" b="1" dirty="0" smtClean="0"/>
                        <a:t>Film)</a:t>
                      </a:r>
                      <a:endParaRPr lang="zh-CN" alt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024524"/>
                  </a:ext>
                </a:extLst>
              </a:tr>
              <a:tr h="3310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(Mbps</a:t>
                      </a:r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129.1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62.8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57.7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40.6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80313880"/>
                  </a:ext>
                </a:extLst>
              </a:tr>
              <a:tr h="3310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Peek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(Mbps)</a:t>
                      </a:r>
                      <a:endParaRPr lang="zh-CN" altLang="en-US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206.9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196.9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134.2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81.3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TextBox 48"/>
          <p:cNvSpPr txBox="1"/>
          <p:nvPr/>
        </p:nvSpPr>
        <p:spPr>
          <a:xfrm>
            <a:off x="7868957" y="5927005"/>
            <a:ext cx="350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Source: </a:t>
            </a:r>
            <a:r>
              <a:rPr lang="en-US" altLang="zh-CN" sz="1000" kern="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Huawei iLab, 2017</a:t>
            </a:r>
            <a:endParaRPr lang="zh-CN" altLang="en-US" sz="1000" kern="0" dirty="0" err="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07368" y="1597640"/>
            <a:ext cx="2690550" cy="1703486"/>
            <a:chOff x="2424510" y="1368680"/>
            <a:chExt cx="1405201" cy="1202026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8050" y="1368680"/>
              <a:ext cx="1091104" cy="789770"/>
            </a:xfrm>
            <a:prstGeom prst="rect">
              <a:avLst/>
            </a:prstGeom>
          </p:spPr>
        </p:pic>
        <p:sp>
          <p:nvSpPr>
            <p:cNvPr id="60" name="矩形 59"/>
            <p:cNvSpPr/>
            <p:nvPr/>
          </p:nvSpPr>
          <p:spPr>
            <a:xfrm>
              <a:off x="2424510" y="2201508"/>
              <a:ext cx="1405201" cy="369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Ultra-high-definition</a:t>
              </a:r>
              <a:endPara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(UHD) wireless projection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6130" y="3380830"/>
            <a:ext cx="2203790" cy="1354596"/>
            <a:chOff x="602219" y="4305034"/>
            <a:chExt cx="2729019" cy="1756264"/>
          </a:xfrm>
        </p:grpSpPr>
        <p:sp>
          <p:nvSpPr>
            <p:cNvPr id="54" name="矩形 53"/>
            <p:cNvSpPr/>
            <p:nvPr/>
          </p:nvSpPr>
          <p:spPr>
            <a:xfrm>
              <a:off x="602219" y="5662258"/>
              <a:ext cx="2729019" cy="39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VR 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interactive gaming</a:t>
              </a:r>
            </a:p>
          </p:txBody>
        </p: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905" y="4305034"/>
              <a:ext cx="2149646" cy="1321556"/>
            </a:xfrm>
            <a:prstGeom prst="rect">
              <a:avLst/>
            </a:prstGeom>
          </p:spPr>
        </p:pic>
      </p:grpSp>
      <p:grpSp>
        <p:nvGrpSpPr>
          <p:cNvPr id="64" name="组合 63"/>
          <p:cNvGrpSpPr/>
          <p:nvPr/>
        </p:nvGrpSpPr>
        <p:grpSpPr>
          <a:xfrm>
            <a:off x="729308" y="4837885"/>
            <a:ext cx="2203790" cy="1335341"/>
            <a:chOff x="602219" y="4329999"/>
            <a:chExt cx="2729019" cy="1731299"/>
          </a:xfrm>
        </p:grpSpPr>
        <p:sp>
          <p:nvSpPr>
            <p:cNvPr id="65" name="矩形 64"/>
            <p:cNvSpPr/>
            <p:nvPr/>
          </p:nvSpPr>
          <p:spPr>
            <a:xfrm>
              <a:off x="602219" y="5662258"/>
              <a:ext cx="2729019" cy="39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AR 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interactive gaming</a:t>
              </a: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905" y="4329999"/>
              <a:ext cx="2149647" cy="1271625"/>
            </a:xfrm>
            <a:prstGeom prst="rect">
              <a:avLst/>
            </a:prstGeom>
          </p:spPr>
        </p:pic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033"/>
    </mc:Choice>
    <mc:Fallback xmlns="">
      <p:transition advTm="5103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Delayed send window update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696" y="1362899"/>
            <a:ext cx="117373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8857" y="1700808"/>
            <a:ext cx="10908636" cy="4238190"/>
            <a:chOff x="111235" y="1278408"/>
            <a:chExt cx="12184330" cy="5308662"/>
          </a:xfrm>
        </p:grpSpPr>
        <p:grpSp>
          <p:nvGrpSpPr>
            <p:cNvPr id="84" name="组合 83"/>
            <p:cNvGrpSpPr/>
            <p:nvPr/>
          </p:nvGrpSpPr>
          <p:grpSpPr>
            <a:xfrm>
              <a:off x="111235" y="2127033"/>
              <a:ext cx="3695653" cy="3580195"/>
              <a:chOff x="7874542" y="1968376"/>
              <a:chExt cx="3695653" cy="3580195"/>
            </a:xfrm>
          </p:grpSpPr>
          <p:grpSp>
            <p:nvGrpSpPr>
              <p:cNvPr id="85" name="Group 17"/>
              <p:cNvGrpSpPr>
                <a:grpSpLocks/>
              </p:cNvGrpSpPr>
              <p:nvPr/>
            </p:nvGrpSpPr>
            <p:grpSpPr bwMode="auto">
              <a:xfrm>
                <a:off x="9975269" y="2517651"/>
                <a:ext cx="458814" cy="206375"/>
                <a:chOff x="2003" y="1816"/>
                <a:chExt cx="336" cy="130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06" name="Rectangle 18"/>
                <p:cNvSpPr>
                  <a:spLocks noChangeArrowheads="1"/>
                </p:cNvSpPr>
                <p:nvPr/>
              </p:nvSpPr>
              <p:spPr bwMode="auto">
                <a:xfrm>
                  <a:off x="2003" y="1816"/>
                  <a:ext cx="336" cy="130"/>
                </a:xfrm>
                <a:prstGeom prst="rec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7" name="Rectangle 19"/>
                <p:cNvSpPr>
                  <a:spLocks noChangeArrowheads="1"/>
                </p:cNvSpPr>
                <p:nvPr/>
              </p:nvSpPr>
              <p:spPr bwMode="auto">
                <a:xfrm>
                  <a:off x="2105" y="1833"/>
                  <a:ext cx="108" cy="99"/>
                </a:xfrm>
                <a:prstGeom prst="rec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8" name="Rectangle 20"/>
                <p:cNvSpPr>
                  <a:spLocks noChangeArrowheads="1"/>
                </p:cNvSpPr>
                <p:nvPr/>
              </p:nvSpPr>
              <p:spPr bwMode="auto">
                <a:xfrm>
                  <a:off x="2228" y="1891"/>
                  <a:ext cx="28" cy="35"/>
                </a:xfrm>
                <a:prstGeom prst="rec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9" name="Rectangle 21"/>
                <p:cNvSpPr>
                  <a:spLocks noChangeArrowheads="1"/>
                </p:cNvSpPr>
                <p:nvPr/>
              </p:nvSpPr>
              <p:spPr bwMode="auto">
                <a:xfrm>
                  <a:off x="2056" y="1892"/>
                  <a:ext cx="29" cy="35"/>
                </a:xfrm>
                <a:prstGeom prst="rec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86" name="Rectangle 52"/>
              <p:cNvSpPr>
                <a:spLocks noChangeArrowheads="1"/>
              </p:cNvSpPr>
              <p:nvPr/>
            </p:nvSpPr>
            <p:spPr bwMode="auto">
              <a:xfrm>
                <a:off x="9011212" y="2695451"/>
                <a:ext cx="2554886" cy="142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7" name="Line 53"/>
              <p:cNvSpPr>
                <a:spLocks noChangeShapeType="1"/>
              </p:cNvSpPr>
              <p:nvPr/>
            </p:nvSpPr>
            <p:spPr bwMode="auto">
              <a:xfrm>
                <a:off x="8992095" y="3236789"/>
                <a:ext cx="25740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8" name="AutoShape 54"/>
              <p:cNvSpPr>
                <a:spLocks noChangeArrowheads="1"/>
              </p:cNvSpPr>
              <p:nvPr/>
            </p:nvSpPr>
            <p:spPr bwMode="auto">
              <a:xfrm>
                <a:off x="10081779" y="2333501"/>
                <a:ext cx="214386" cy="457200"/>
              </a:xfrm>
              <a:prstGeom prst="upArrow">
                <a:avLst>
                  <a:gd name="adj1" fmla="val 50000"/>
                  <a:gd name="adj2" fmla="val 45860"/>
                </a:avLst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9" name="Rectangle 55" descr="Dark upward diagonal"/>
              <p:cNvSpPr>
                <a:spLocks noChangeArrowheads="1"/>
              </p:cNvSpPr>
              <p:nvPr/>
            </p:nvSpPr>
            <p:spPr bwMode="auto">
              <a:xfrm>
                <a:off x="9022136" y="3225676"/>
                <a:ext cx="2523479" cy="8810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90" name="AutoShape 56"/>
              <p:cNvSpPr>
                <a:spLocks noChangeArrowheads="1"/>
              </p:cNvSpPr>
              <p:nvPr/>
            </p:nvSpPr>
            <p:spPr bwMode="auto">
              <a:xfrm>
                <a:off x="10084510" y="4032126"/>
                <a:ext cx="214386" cy="457200"/>
              </a:xfrm>
              <a:prstGeom prst="upArrow">
                <a:avLst>
                  <a:gd name="adj1" fmla="val 50000"/>
                  <a:gd name="adj2" fmla="val 45860"/>
                </a:avLst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91" name="Text Box 57"/>
              <p:cNvSpPr txBox="1">
                <a:spLocks noChangeArrowheads="1"/>
              </p:cNvSpPr>
              <p:nvPr/>
            </p:nvSpPr>
            <p:spPr bwMode="auto">
              <a:xfrm>
                <a:off x="9404482" y="2768476"/>
                <a:ext cx="169734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ahoma" panose="020B0604030504040204" pitchFamily="34" charset="0"/>
                  </a:rPr>
                  <a:t>buffered data</a:t>
                </a:r>
              </a:p>
            </p:txBody>
          </p:sp>
          <p:sp>
            <p:nvSpPr>
              <p:cNvPr id="92" name="Line 58"/>
              <p:cNvSpPr>
                <a:spLocks noChangeShapeType="1"/>
              </p:cNvSpPr>
              <p:nvPr/>
            </p:nvSpPr>
            <p:spPr bwMode="auto">
              <a:xfrm>
                <a:off x="9005750" y="3227264"/>
                <a:ext cx="2564445" cy="111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" name="Text Box 59"/>
              <p:cNvSpPr txBox="1">
                <a:spLocks noChangeArrowheads="1"/>
              </p:cNvSpPr>
              <p:nvPr/>
            </p:nvSpPr>
            <p:spPr bwMode="auto">
              <a:xfrm>
                <a:off x="9184633" y="3486026"/>
                <a:ext cx="2087879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free buffer space</a:t>
                </a:r>
              </a:p>
            </p:txBody>
          </p:sp>
          <p:sp>
            <p:nvSpPr>
              <p:cNvPr id="94" name="Text Box 62"/>
              <p:cNvSpPr txBox="1">
                <a:spLocks noChangeArrowheads="1"/>
              </p:cNvSpPr>
              <p:nvPr/>
            </p:nvSpPr>
            <p:spPr bwMode="auto">
              <a:xfrm>
                <a:off x="7978191" y="3423755"/>
                <a:ext cx="904185" cy="424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AWND</a:t>
                </a:r>
                <a:endParaRPr lang="en-US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Line 64"/>
              <p:cNvSpPr>
                <a:spLocks noChangeShapeType="1"/>
              </p:cNvSpPr>
              <p:nvPr/>
            </p:nvSpPr>
            <p:spPr bwMode="auto">
              <a:xfrm>
                <a:off x="8615857" y="3236789"/>
                <a:ext cx="0" cy="296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6" name="Line 65"/>
              <p:cNvSpPr>
                <a:spLocks noChangeShapeType="1"/>
              </p:cNvSpPr>
              <p:nvPr/>
            </p:nvSpPr>
            <p:spPr bwMode="auto">
              <a:xfrm flipV="1">
                <a:off x="8615857" y="3736851"/>
                <a:ext cx="0" cy="322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" name="Line 66"/>
              <p:cNvSpPr>
                <a:spLocks noChangeShapeType="1"/>
              </p:cNvSpPr>
              <p:nvPr/>
            </p:nvSpPr>
            <p:spPr bwMode="auto">
              <a:xfrm>
                <a:off x="8461870" y="4068638"/>
                <a:ext cx="4762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" name="Line 67"/>
              <p:cNvSpPr>
                <a:spLocks noChangeShapeType="1"/>
              </p:cNvSpPr>
              <p:nvPr/>
            </p:nvSpPr>
            <p:spPr bwMode="auto">
              <a:xfrm>
                <a:off x="8517432" y="3236789"/>
                <a:ext cx="196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9" name="Line 68"/>
              <p:cNvSpPr>
                <a:spLocks noChangeShapeType="1"/>
              </p:cNvSpPr>
              <p:nvPr/>
            </p:nvSpPr>
            <p:spPr bwMode="auto">
              <a:xfrm>
                <a:off x="8484095" y="2674813"/>
                <a:ext cx="4762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0" name="Line 69"/>
              <p:cNvSpPr>
                <a:spLocks noChangeShapeType="1"/>
              </p:cNvSpPr>
              <p:nvPr/>
            </p:nvSpPr>
            <p:spPr bwMode="auto">
              <a:xfrm>
                <a:off x="8873032" y="2679576"/>
                <a:ext cx="0" cy="17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1" name="Line 70"/>
              <p:cNvSpPr>
                <a:spLocks noChangeShapeType="1"/>
              </p:cNvSpPr>
              <p:nvPr/>
            </p:nvSpPr>
            <p:spPr bwMode="auto">
              <a:xfrm flipH="1">
                <a:off x="8871445" y="3103438"/>
                <a:ext cx="0" cy="954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" name="Text Box 71"/>
              <p:cNvSpPr txBox="1">
                <a:spLocks noChangeArrowheads="1"/>
              </p:cNvSpPr>
              <p:nvPr/>
            </p:nvSpPr>
            <p:spPr bwMode="auto">
              <a:xfrm>
                <a:off x="7874542" y="2874418"/>
                <a:ext cx="1096775" cy="3385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RcvBuffer</a:t>
                </a:r>
              </a:p>
            </p:txBody>
          </p:sp>
          <p:sp>
            <p:nvSpPr>
              <p:cNvPr id="103" name="Text Box 73"/>
              <p:cNvSpPr txBox="1">
                <a:spLocks noChangeArrowheads="1"/>
              </p:cNvSpPr>
              <p:nvPr/>
            </p:nvSpPr>
            <p:spPr bwMode="auto">
              <a:xfrm>
                <a:off x="9581581" y="4468688"/>
                <a:ext cx="135627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 smtClean="0">
                    <a:latin typeface="Tahoma" panose="020B0604030504040204" pitchFamily="34" charset="0"/>
                  </a:rPr>
                  <a:t>Data packets</a:t>
                </a:r>
                <a:endParaRPr lang="en-US" altLang="en-US" sz="16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04" name="Text Box 74"/>
              <p:cNvSpPr txBox="1">
                <a:spLocks noChangeArrowheads="1"/>
              </p:cNvSpPr>
              <p:nvPr/>
            </p:nvSpPr>
            <p:spPr bwMode="auto">
              <a:xfrm>
                <a:off x="9701341" y="1968376"/>
                <a:ext cx="117230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 smtClean="0">
                    <a:latin typeface="Tahoma" panose="020B0604030504040204" pitchFamily="34" charset="0"/>
                  </a:rPr>
                  <a:t>Application</a:t>
                </a:r>
                <a:endParaRPr lang="en-US" altLang="en-US" sz="16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05" name="Text Box 76"/>
              <p:cNvSpPr txBox="1">
                <a:spLocks noChangeArrowheads="1"/>
              </p:cNvSpPr>
              <p:nvPr/>
            </p:nvSpPr>
            <p:spPr bwMode="auto">
              <a:xfrm>
                <a:off x="9289452" y="5148461"/>
                <a:ext cx="1797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 smtClean="0">
                    <a:latin typeface="Tahoma" panose="020B0604030504040204" pitchFamily="34" charset="0"/>
                  </a:rPr>
                  <a:t>Receive buffer</a:t>
                </a:r>
                <a:endParaRPr lang="en-US" altLang="en-US" sz="2000" dirty="0">
                  <a:latin typeface="Tahoma" panose="020B0604030504040204" pitchFamily="34" charset="0"/>
                </a:endParaRPr>
              </a:p>
            </p:txBody>
          </p:sp>
        </p:grpSp>
        <p:cxnSp>
          <p:nvCxnSpPr>
            <p:cNvPr id="110" name="直接箭头连接符 109"/>
            <p:cNvCxnSpPr/>
            <p:nvPr/>
          </p:nvCxnSpPr>
          <p:spPr>
            <a:xfrm>
              <a:off x="5619948" y="1762534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>
              <a:off x="9220348" y="1762534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 111"/>
            <p:cNvSpPr/>
            <p:nvPr/>
          </p:nvSpPr>
          <p:spPr>
            <a:xfrm>
              <a:off x="5058861" y="1319974"/>
              <a:ext cx="11785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Sender</a:t>
              </a:r>
              <a:endParaRPr lang="zh-CN" altLang="en-US" dirty="0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8519675" y="1278408"/>
              <a:ext cx="14013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Receiver</a:t>
              </a:r>
              <a:endParaRPr lang="zh-CN" altLang="en-US" dirty="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9182813" y="2259092"/>
              <a:ext cx="11540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C000"/>
                  </a:solidFill>
                </a:rPr>
                <a:t>TACK1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flipH="1">
              <a:off x="5625191" y="4570846"/>
              <a:ext cx="3579428" cy="56292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/>
            <p:cNvSpPr/>
            <p:nvPr/>
          </p:nvSpPr>
          <p:spPr>
            <a:xfrm>
              <a:off x="9180706" y="2868687"/>
              <a:ext cx="23601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solidFill>
                    <a:srgbClr val="00B050"/>
                  </a:solidFill>
                </a:rPr>
                <a:t>RcvBuffer released</a:t>
              </a:r>
              <a:endParaRPr lang="zh-CN" alt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17" name="直接箭头连接符 116"/>
            <p:cNvCxnSpPr/>
            <p:nvPr/>
          </p:nvCxnSpPr>
          <p:spPr>
            <a:xfrm flipH="1">
              <a:off x="5634445" y="2512333"/>
              <a:ext cx="3533306" cy="396384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矩形 117"/>
            <p:cNvSpPr/>
            <p:nvPr/>
          </p:nvSpPr>
          <p:spPr>
            <a:xfrm>
              <a:off x="4297387" y="3694942"/>
              <a:ext cx="10923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 smtClean="0">
                  <a:solidFill>
                    <a:srgbClr val="00B050"/>
                  </a:solidFill>
                </a:rPr>
                <a:t>Stop sending</a:t>
              </a:r>
              <a:endParaRPr lang="zh-CN" altLang="en-US" sz="1800" dirty="0">
                <a:solidFill>
                  <a:srgbClr val="00B050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 rot="21223651">
              <a:off x="7724975" y="2164549"/>
              <a:ext cx="12041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rwnd=0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20" name="左大括号 119"/>
            <p:cNvSpPr/>
            <p:nvPr/>
          </p:nvSpPr>
          <p:spPr>
            <a:xfrm>
              <a:off x="5278978" y="2902444"/>
              <a:ext cx="340971" cy="22313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1" name="直接箭头连接符 120"/>
            <p:cNvCxnSpPr/>
            <p:nvPr/>
          </p:nvCxnSpPr>
          <p:spPr>
            <a:xfrm>
              <a:off x="5650788" y="2411169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>
              <a:off x="5625191" y="2832499"/>
              <a:ext cx="3600400" cy="43204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>
              <a:off x="5635059" y="2554266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/>
            <p:nvPr/>
          </p:nvCxnSpPr>
          <p:spPr>
            <a:xfrm>
              <a:off x="5638146" y="2696431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右大括号 124"/>
            <p:cNvSpPr/>
            <p:nvPr/>
          </p:nvSpPr>
          <p:spPr>
            <a:xfrm>
              <a:off x="9251802" y="3317626"/>
              <a:ext cx="523543" cy="1192287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9700313" y="3645592"/>
              <a:ext cx="25090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</a:rPr>
                <a:t>Delayed update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 rot="21223651">
              <a:off x="6896655" y="4368751"/>
              <a:ext cx="1547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rwnd=100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28" name="直接箭头连接符 127"/>
            <p:cNvCxnSpPr/>
            <p:nvPr/>
          </p:nvCxnSpPr>
          <p:spPr>
            <a:xfrm>
              <a:off x="5611606" y="5165118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矩形 128"/>
            <p:cNvSpPr/>
            <p:nvPr/>
          </p:nvSpPr>
          <p:spPr>
            <a:xfrm>
              <a:off x="9833684" y="5707228"/>
              <a:ext cx="24618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/>
                <a:t>Delayed send window update</a:t>
              </a:r>
              <a:endParaRPr lang="zh-CN" altLang="en-US" dirty="0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9161746" y="4430528"/>
              <a:ext cx="11540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C000"/>
                  </a:solidFill>
                </a:rPr>
                <a:t>TACK2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727"/>
    </mc:Choice>
    <mc:Fallback xmlns="">
      <p:transition advTm="21727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TACK-based acknowledgement</a:t>
            </a:r>
            <a:br>
              <a:rPr lang="en-US" altLang="zh-CN" b="1" dirty="0"/>
            </a:br>
            <a:r>
              <a:rPr lang="en-US" altLang="zh-CN" b="1" dirty="0"/>
              <a:t>mechanism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6030" y="1844824"/>
            <a:ext cx="10372538" cy="232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Applying TACK significantly reduces ACK </a:t>
            </a: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frequency and improves performance ideally</a:t>
            </a:r>
          </a:p>
          <a:p>
            <a:pPr>
              <a:defRPr/>
            </a:pP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Independently</a:t>
            </a: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applying TACK 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probably falls short </a:t>
            </a:r>
            <a:endParaRPr lang="en-US" altLang="zh-CN" sz="2000" b="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/>
            </a:pP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WLAN requires a 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full TACK-based acknowledgement mechanism that overcomes the hurdles for applying TACK, using a </a:t>
            </a: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controlled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frequency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 of ACKs to support efficient </a:t>
            </a: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transport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16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68"/>
    </mc:Choice>
    <mc:Fallback xmlns="">
      <p:transition advTm="7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Features of TACK-based acknowledgement mechanism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95400" y="1484784"/>
            <a:ext cx="10854841" cy="361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More types of ACKs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Apart from the ACK type of TACK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, also introduce the ACK type of IACK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(“Instant ACK”</a:t>
            </a:r>
            <a:r>
              <a:rPr lang="zh-CN" altLang="en-US" sz="1600" kern="0" dirty="0" smtClean="0">
                <a:latin typeface="Verdana" panose="020B0604030504040204" pitchFamily="34" charset="0"/>
                <a:ea typeface="微软雅黑" pitchFamily="34" charset="-122"/>
              </a:rPr>
              <a:t>）</a:t>
            </a:r>
            <a:endParaRPr lang="en-US" altLang="zh-CN" sz="160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IACK and TACK are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complementary </a:t>
            </a:r>
          </a:p>
          <a:p>
            <a:pPr>
              <a:defRPr/>
            </a:pP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More necessary information carried in ACKs</a:t>
            </a: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Carry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more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contiguous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range of lost packets w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hen ACK loss rate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has reached a critical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level</a:t>
            </a: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Sync ACK delay, timestamp,  loss rate, delivery rate, etc. between endpoints</a:t>
            </a:r>
          </a:p>
          <a:p>
            <a:pPr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Less number of </a:t>
            </a: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ACKs, </a:t>
            </a: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but </a:t>
            </a: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are exactly what are required by transport</a:t>
            </a:r>
            <a:endParaRPr lang="en-US" altLang="zh-CN" sz="20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IACK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is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instant event-driven ,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whose frequency is usually low and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negligible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393" y="4725144"/>
            <a:ext cx="5081733" cy="12475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87687" y="6021288"/>
            <a:ext cx="4827759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design rationale: an analogy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5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4"/>
    </mc:Choice>
    <mc:Fallback xmlns="">
      <p:transition advTm="214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Advancements to decrease dependence on frequent ACKs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 bwMode="auto">
          <a:xfrm>
            <a:off x="8787817" y="1988840"/>
            <a:ext cx="2996815" cy="367240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77888" eaLnBrk="0" hangingPunct="0">
              <a:buClrTx/>
              <a:buNone/>
            </a:pPr>
            <a:endParaRPr lang="zh-CN" altLang="en-US" sz="1000" dirty="0" smtClean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935761" y="1988840"/>
            <a:ext cx="4024746" cy="367240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77888" eaLnBrk="0" hangingPunct="0">
              <a:buClrTx/>
              <a:buNone/>
            </a:pPr>
            <a:endParaRPr lang="zh-CN" altLang="en-US" sz="1000" dirty="0" smtClean="0"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336626" y="2467943"/>
            <a:ext cx="2043438" cy="382334"/>
            <a:chOff x="2546722" y="3578769"/>
            <a:chExt cx="2138058" cy="335560"/>
          </a:xfrm>
        </p:grpSpPr>
        <p:sp>
          <p:nvSpPr>
            <p:cNvPr id="8" name="矩形 7"/>
            <p:cNvSpPr/>
            <p:nvPr/>
          </p:nvSpPr>
          <p:spPr bwMode="auto">
            <a:xfrm>
              <a:off x="2546722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5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889418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6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234495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7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3580934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8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918688" y="3578769"/>
              <a:ext cx="766092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sz="1600" dirty="0" smtClean="0">
                <a:latin typeface="+mn-ea"/>
                <a:ea typeface="+mn-ea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070911" y="4468700"/>
            <a:ext cx="86015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8" idx="2"/>
            <a:endCxn id="13" idx="0"/>
          </p:cNvCxnSpPr>
          <p:nvPr/>
        </p:nvCxnSpPr>
        <p:spPr bwMode="auto">
          <a:xfrm>
            <a:off x="4500990" y="2850277"/>
            <a:ext cx="0" cy="161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圆角矩形 14"/>
          <p:cNvSpPr/>
          <p:nvPr/>
        </p:nvSpPr>
        <p:spPr>
          <a:xfrm>
            <a:off x="5157728" y="3195319"/>
            <a:ext cx="1399358" cy="442285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Loss Recovery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158855" y="3828288"/>
            <a:ext cx="1398228" cy="442285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Round-trip Timing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159896" y="4461256"/>
            <a:ext cx="1397189" cy="442285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 Rate Control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17" idx="1"/>
            <a:endCxn id="13" idx="3"/>
          </p:cNvCxnSpPr>
          <p:nvPr/>
        </p:nvCxnSpPr>
        <p:spPr bwMode="auto">
          <a:xfrm flipH="1">
            <a:off x="4931070" y="4682399"/>
            <a:ext cx="228826" cy="744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9" name="圆角矩形 18"/>
          <p:cNvSpPr/>
          <p:nvPr/>
        </p:nvSpPr>
        <p:spPr>
          <a:xfrm>
            <a:off x="6960096" y="3828287"/>
            <a:ext cx="86015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Feedback Handling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肘形连接符 19"/>
          <p:cNvCxnSpPr>
            <a:stCxn id="17" idx="3"/>
            <a:endCxn id="15" idx="3"/>
          </p:cNvCxnSpPr>
          <p:nvPr/>
        </p:nvCxnSpPr>
        <p:spPr bwMode="auto">
          <a:xfrm flipV="1">
            <a:off x="6557085" y="3416462"/>
            <a:ext cx="1" cy="1265937"/>
          </a:xfrm>
          <a:prstGeom prst="bentConnector3">
            <a:avLst>
              <a:gd name="adj1" fmla="val 228601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1" name="直接箭头连接符 20"/>
          <p:cNvCxnSpPr>
            <a:stCxn id="19" idx="1"/>
            <a:endCxn id="16" idx="3"/>
          </p:cNvCxnSpPr>
          <p:nvPr/>
        </p:nvCxnSpPr>
        <p:spPr bwMode="auto">
          <a:xfrm flipH="1">
            <a:off x="6557083" y="4049430"/>
            <a:ext cx="403013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直接箭头连接符 21"/>
          <p:cNvCxnSpPr>
            <a:endCxn id="12" idx="2"/>
          </p:cNvCxnSpPr>
          <p:nvPr/>
        </p:nvCxnSpPr>
        <p:spPr bwMode="auto">
          <a:xfrm flipV="1">
            <a:off x="6013970" y="2850277"/>
            <a:ext cx="0" cy="34504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5751767" y="2475782"/>
            <a:ext cx="554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 </a:t>
            </a: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460993" y="2469772"/>
            <a:ext cx="2043436" cy="382334"/>
            <a:chOff x="2546723" y="3578769"/>
            <a:chExt cx="2138057" cy="335560"/>
          </a:xfrm>
        </p:grpSpPr>
        <p:sp>
          <p:nvSpPr>
            <p:cNvPr id="25" name="矩形 24"/>
            <p:cNvSpPr/>
            <p:nvPr/>
          </p:nvSpPr>
          <p:spPr bwMode="auto">
            <a:xfrm>
              <a:off x="2546723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1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2889418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2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234496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3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580937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4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3918687" y="3578769"/>
              <a:ext cx="766093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sz="1600" dirty="0" smtClean="0">
                <a:latin typeface="+mn-ea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0822620" y="2462518"/>
            <a:ext cx="649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Receive</a:t>
            </a:r>
          </a:p>
          <a:p>
            <a:pPr algn="ctr"/>
            <a:r>
              <a:rPr 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979576" y="3833127"/>
            <a:ext cx="1410929" cy="442285"/>
          </a:xfrm>
          <a:prstGeom prst="roundRect">
            <a:avLst/>
          </a:pr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TACK-based ACK Mechanism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0717310" y="3153814"/>
            <a:ext cx="86015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Receive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218"/>
          <p:cNvCxnSpPr>
            <a:stCxn id="13" idx="2"/>
            <a:endCxn id="32" idx="2"/>
          </p:cNvCxnSpPr>
          <p:nvPr/>
        </p:nvCxnSpPr>
        <p:spPr bwMode="auto">
          <a:xfrm rot="5400000" flipH="1" flipV="1">
            <a:off x="7166747" y="930342"/>
            <a:ext cx="1314886" cy="6646399"/>
          </a:xfrm>
          <a:prstGeom prst="bentConnector3">
            <a:avLst>
              <a:gd name="adj1" fmla="val -1738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直接箭头连接符 218"/>
          <p:cNvCxnSpPr>
            <a:stCxn id="31" idx="2"/>
            <a:endCxn id="19" idx="2"/>
          </p:cNvCxnSpPr>
          <p:nvPr/>
        </p:nvCxnSpPr>
        <p:spPr bwMode="auto">
          <a:xfrm rot="5400000" flipH="1">
            <a:off x="8535189" y="3125560"/>
            <a:ext cx="4840" cy="2294865"/>
          </a:xfrm>
          <a:prstGeom prst="bentConnector3">
            <a:avLst>
              <a:gd name="adj1" fmla="val -47231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直接箭头连接符 34"/>
          <p:cNvCxnSpPr>
            <a:stCxn id="37" idx="2"/>
            <a:endCxn id="31" idx="0"/>
          </p:cNvCxnSpPr>
          <p:nvPr/>
        </p:nvCxnSpPr>
        <p:spPr bwMode="auto">
          <a:xfrm>
            <a:off x="9685040" y="3593529"/>
            <a:ext cx="1" cy="23959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直接箭头连接符 35"/>
          <p:cNvCxnSpPr>
            <a:stCxn id="32" idx="0"/>
            <a:endCxn id="29" idx="2"/>
          </p:cNvCxnSpPr>
          <p:nvPr/>
        </p:nvCxnSpPr>
        <p:spPr bwMode="auto">
          <a:xfrm flipH="1" flipV="1">
            <a:off x="11138336" y="2852105"/>
            <a:ext cx="9053" cy="3017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" name="圆角矩形 36"/>
          <p:cNvSpPr/>
          <p:nvPr/>
        </p:nvSpPr>
        <p:spPr>
          <a:xfrm>
            <a:off x="8979575" y="3151244"/>
            <a:ext cx="141092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Monitor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>
            <a:stCxn id="32" idx="1"/>
            <a:endCxn id="37" idx="3"/>
          </p:cNvCxnSpPr>
          <p:nvPr/>
        </p:nvCxnSpPr>
        <p:spPr bwMode="auto">
          <a:xfrm flipH="1" flipV="1">
            <a:off x="10390504" y="3372387"/>
            <a:ext cx="326806" cy="25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矩形 38"/>
          <p:cNvSpPr/>
          <p:nvPr/>
        </p:nvSpPr>
        <p:spPr>
          <a:xfrm>
            <a:off x="7955031" y="4281211"/>
            <a:ext cx="8675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TACK/IACK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925384" y="4910985"/>
            <a:ext cx="9140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Packet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>
            <a:endCxn id="12" idx="0"/>
          </p:cNvCxnSpPr>
          <p:nvPr/>
        </p:nvCxnSpPr>
        <p:spPr bwMode="auto">
          <a:xfrm>
            <a:off x="6013970" y="2252192"/>
            <a:ext cx="0" cy="2157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5803158" y="1994933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9628495" y="2254021"/>
            <a:ext cx="0" cy="2157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9389554" y="2051749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48128" y="2044848"/>
            <a:ext cx="6767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Sender</a:t>
            </a:r>
            <a:endParaRPr 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880227" y="2067350"/>
            <a:ext cx="7825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endParaRPr 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347735" y="2050998"/>
            <a:ext cx="3356723" cy="352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Advancements in loss recovery</a:t>
            </a:r>
          </a:p>
          <a:p>
            <a:pPr lvl="1">
              <a:defRPr/>
            </a:pPr>
            <a:r>
              <a:rPr lang="en-US" altLang="zh-CN" sz="14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Packet number, TACK+IACK</a:t>
            </a:r>
            <a:endParaRPr lang="en-US" altLang="zh-CN" sz="1400" b="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Advancements in round-trip timing</a:t>
            </a:r>
          </a:p>
          <a:p>
            <a:pPr lvl="1">
              <a:defRPr/>
            </a:pPr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One-way delay as auxiliary </a:t>
            </a:r>
            <a:endParaRPr lang="en-US" altLang="zh-CN" sz="1400" b="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Advancements in </a:t>
            </a: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send rate control</a:t>
            </a:r>
            <a:endParaRPr lang="en-US" altLang="zh-CN" sz="20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4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Congestion control: Pacing</a:t>
            </a:r>
          </a:p>
          <a:p>
            <a:pPr lvl="1">
              <a:defRPr/>
            </a:pPr>
            <a:r>
              <a:rPr lang="en-US" altLang="zh-CN" sz="14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Flow control: IACK</a:t>
            </a:r>
            <a:endParaRPr lang="en-US" altLang="zh-CN" sz="14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871864" y="5813967"/>
            <a:ext cx="54236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Framework: TACK-based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protocol design</a:t>
            </a:r>
            <a:endParaRPr lang="zh-CN" altLang="en-US" sz="200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2"/>
    </mc:Choice>
    <mc:Fallback xmlns="">
      <p:transition advTm="192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849887" y="1894212"/>
            <a:ext cx="6294785" cy="4224685"/>
            <a:chOff x="5849887" y="1894212"/>
            <a:chExt cx="6294785" cy="4224685"/>
          </a:xfrm>
        </p:grpSpPr>
        <p:sp>
          <p:nvSpPr>
            <p:cNvPr id="212" name="矩形 211"/>
            <p:cNvSpPr/>
            <p:nvPr/>
          </p:nvSpPr>
          <p:spPr bwMode="auto">
            <a:xfrm>
              <a:off x="5849887" y="1894212"/>
              <a:ext cx="6119942" cy="4224685"/>
            </a:xfrm>
            <a:prstGeom prst="rect">
              <a:avLst/>
            </a:prstGeom>
            <a:solidFill>
              <a:schemeClr val="bg1">
                <a:lumMod val="85000"/>
                <a:alpha val="4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sz="1000" b="0" dirty="0" smtClean="0">
                <a:latin typeface="Verdana" panose="020B0604030504040204" pitchFamily="34" charset="0"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9829948" y="5560946"/>
              <a:ext cx="17524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Overhead</a:t>
              </a:r>
              <a:endPara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96" name="组合 195"/>
            <p:cNvGrpSpPr/>
            <p:nvPr/>
          </p:nvGrpSpPr>
          <p:grpSpPr>
            <a:xfrm>
              <a:off x="6637594" y="2277435"/>
              <a:ext cx="4381895" cy="3200575"/>
              <a:chOff x="9269244" y="4145481"/>
              <a:chExt cx="2371725" cy="1828291"/>
            </a:xfrm>
          </p:grpSpPr>
          <p:cxnSp>
            <p:nvCxnSpPr>
              <p:cNvPr id="205" name="直接箭头连接符 204"/>
              <p:cNvCxnSpPr/>
              <p:nvPr/>
            </p:nvCxnSpPr>
            <p:spPr bwMode="auto">
              <a:xfrm flipV="1">
                <a:off x="9278572" y="4145481"/>
                <a:ext cx="0" cy="1828291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06" name="直接箭头连接符 205"/>
              <p:cNvCxnSpPr/>
              <p:nvPr/>
            </p:nvCxnSpPr>
            <p:spPr bwMode="auto">
              <a:xfrm flipV="1">
                <a:off x="9269244" y="5964323"/>
                <a:ext cx="2371725" cy="1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97" name="椭圆 196"/>
            <p:cNvSpPr/>
            <p:nvPr/>
          </p:nvSpPr>
          <p:spPr bwMode="auto">
            <a:xfrm>
              <a:off x="7198105" y="4574819"/>
              <a:ext cx="255369" cy="269186"/>
            </a:xfrm>
            <a:prstGeom prst="ellipse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78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98" name="椭圆 197"/>
            <p:cNvSpPr/>
            <p:nvPr/>
          </p:nvSpPr>
          <p:spPr bwMode="auto">
            <a:xfrm>
              <a:off x="9651254" y="2879414"/>
              <a:ext cx="255369" cy="269186"/>
            </a:xfrm>
            <a:prstGeom prst="ellipse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78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5999506" y="1916832"/>
              <a:ext cx="18121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Accuracy</a:t>
              </a:r>
              <a:endPara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6316443" y="5324121"/>
              <a:ext cx="42660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0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7427461" y="4567735"/>
              <a:ext cx="3110680" cy="63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微软雅黑"/>
                </a:rPr>
                <a:t>RTT sampling of the largest acked packet</a:t>
              </a:r>
            </a:p>
          </p:txBody>
        </p:sp>
        <p:sp>
          <p:nvSpPr>
            <p:cNvPr id="193" name="矩形 192"/>
            <p:cNvSpPr/>
            <p:nvPr/>
          </p:nvSpPr>
          <p:spPr>
            <a:xfrm>
              <a:off x="9829949" y="3142149"/>
              <a:ext cx="2314723" cy="63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微软雅黑"/>
                </a:rPr>
                <a:t>Per-packet RTT sampling</a:t>
              </a:r>
            </a:p>
          </p:txBody>
        </p:sp>
        <p:sp>
          <p:nvSpPr>
            <p:cNvPr id="194" name="椭圆 193"/>
            <p:cNvSpPr/>
            <p:nvPr/>
          </p:nvSpPr>
          <p:spPr bwMode="auto">
            <a:xfrm>
              <a:off x="9651254" y="3326074"/>
              <a:ext cx="255369" cy="269186"/>
            </a:xfrm>
            <a:prstGeom prst="ellips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78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95" name="椭圆 194"/>
            <p:cNvSpPr/>
            <p:nvPr/>
          </p:nvSpPr>
          <p:spPr bwMode="auto">
            <a:xfrm>
              <a:off x="9531815" y="2601603"/>
              <a:ext cx="504754" cy="1263000"/>
            </a:xfrm>
            <a:prstGeom prst="ellips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78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</p:grpSp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Advancements in round-trip timing</a:t>
            </a:r>
          </a:p>
        </p:txBody>
      </p:sp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64510"/>
              </p:ext>
            </p:extLst>
          </p:nvPr>
        </p:nvGraphicFramePr>
        <p:xfrm>
          <a:off x="547580" y="1974094"/>
          <a:ext cx="1654975" cy="228600"/>
        </p:xfrm>
        <a:graphic>
          <a:graphicData uri="http://schemas.openxmlformats.org/drawingml/2006/table">
            <a:tbl>
              <a:tblPr firstRow="1" bandRow="1"/>
              <a:tblGrid>
                <a:gridCol w="330995"/>
                <a:gridCol w="330995"/>
                <a:gridCol w="330995"/>
                <a:gridCol w="330995"/>
                <a:gridCol w="330995"/>
              </a:tblGrid>
              <a:tr h="218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/>
                        <a:t>16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/>
                        <a:t>22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/>
                        <a:t>30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684034"/>
              </p:ext>
            </p:extLst>
          </p:nvPr>
        </p:nvGraphicFramePr>
        <p:xfrm>
          <a:off x="754851" y="4276359"/>
          <a:ext cx="405246" cy="279661"/>
        </p:xfrm>
        <a:graphic>
          <a:graphicData uri="http://schemas.openxmlformats.org/drawingml/2006/table">
            <a:tbl>
              <a:tblPr firstRow="1" bandRow="1"/>
              <a:tblGrid>
                <a:gridCol w="405246"/>
              </a:tblGrid>
              <a:tr h="2796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1100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sz="11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21193"/>
              </p:ext>
            </p:extLst>
          </p:nvPr>
        </p:nvGraphicFramePr>
        <p:xfrm>
          <a:off x="3024684" y="4271547"/>
          <a:ext cx="1737262" cy="228600"/>
        </p:xfrm>
        <a:graphic>
          <a:graphicData uri="http://schemas.openxmlformats.org/drawingml/2006/table">
            <a:tbl>
              <a:tblPr firstRow="1" bandRow="1"/>
              <a:tblGrid>
                <a:gridCol w="347452"/>
                <a:gridCol w="347452"/>
                <a:gridCol w="347452"/>
                <a:gridCol w="420000"/>
                <a:gridCol w="274906"/>
              </a:tblGrid>
              <a:tr h="137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/>
                        <a:t>10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/>
                        <a:t>11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/>
                        <a:t>20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r>
                        <a:rPr lang="en-US" altLang="zh-CN" sz="900" dirty="0" smtClean="0">
                          <a:solidFill>
                            <a:srgbClr val="C00000"/>
                          </a:solidFill>
                        </a:rPr>
                        <a:t>.5</a:t>
                      </a:r>
                      <a:endParaRPr lang="en-US" sz="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/>
                        <a:t>8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4" name="矩形 113"/>
          <p:cNvSpPr/>
          <p:nvPr/>
        </p:nvSpPr>
        <p:spPr>
          <a:xfrm>
            <a:off x="3183986" y="3953409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OWD samples</a:t>
            </a:r>
            <a:endParaRPr lang="en-US" sz="1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69887" y="1669917"/>
            <a:ext cx="1457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RTT samples</a:t>
            </a:r>
            <a:endParaRPr lang="en-US" sz="1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258525" y="2319615"/>
            <a:ext cx="4882638" cy="1008607"/>
            <a:chOff x="-532288" y="2689391"/>
            <a:chExt cx="6496026" cy="1396000"/>
          </a:xfrm>
        </p:grpSpPr>
        <p:sp>
          <p:nvSpPr>
            <p:cNvPr id="120" name="圆角矩形 119"/>
            <p:cNvSpPr/>
            <p:nvPr/>
          </p:nvSpPr>
          <p:spPr>
            <a:xfrm>
              <a:off x="297169" y="2723794"/>
              <a:ext cx="1134857" cy="936104"/>
            </a:xfrm>
            <a:prstGeom prst="round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417532" y="2888746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620185" y="2888746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822838" y="2888746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1025491" y="2888746"/>
              <a:ext cx="141857" cy="216024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228143" y="2888746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1558872" y="2888746"/>
              <a:ext cx="2473867" cy="222758"/>
              <a:chOff x="2964964" y="2513832"/>
              <a:chExt cx="3767276" cy="222758"/>
            </a:xfrm>
          </p:grpSpPr>
          <p:sp>
            <p:nvSpPr>
              <p:cNvPr id="151" name="矩形 150"/>
              <p:cNvSpPr/>
              <p:nvPr/>
            </p:nvSpPr>
            <p:spPr>
              <a:xfrm>
                <a:off x="2987824" y="2513832"/>
                <a:ext cx="3710732" cy="216024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2" name="流程图: 联系 151"/>
              <p:cNvSpPr/>
              <p:nvPr/>
            </p:nvSpPr>
            <p:spPr>
              <a:xfrm>
                <a:off x="6686521" y="2513832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3" name="流程图: 联系 152"/>
              <p:cNvSpPr/>
              <p:nvPr/>
            </p:nvSpPr>
            <p:spPr>
              <a:xfrm>
                <a:off x="2964964" y="2520566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27" name="右箭头 126"/>
            <p:cNvSpPr/>
            <p:nvPr/>
          </p:nvSpPr>
          <p:spPr>
            <a:xfrm>
              <a:off x="2658797" y="2910241"/>
              <a:ext cx="259800" cy="144016"/>
            </a:xfrm>
            <a:prstGeom prst="rightArrow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1555318" y="3293124"/>
              <a:ext cx="2473867" cy="222758"/>
              <a:chOff x="2964964" y="2513832"/>
              <a:chExt cx="3767276" cy="222758"/>
            </a:xfrm>
          </p:grpSpPr>
          <p:sp>
            <p:nvSpPr>
              <p:cNvPr id="148" name="矩形 147"/>
              <p:cNvSpPr/>
              <p:nvPr/>
            </p:nvSpPr>
            <p:spPr>
              <a:xfrm>
                <a:off x="2987824" y="2513832"/>
                <a:ext cx="3710732" cy="216024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9" name="流程图: 联系 148"/>
              <p:cNvSpPr/>
              <p:nvPr/>
            </p:nvSpPr>
            <p:spPr>
              <a:xfrm>
                <a:off x="6686521" y="2513832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0" name="流程图: 联系 149"/>
              <p:cNvSpPr/>
              <p:nvPr/>
            </p:nvSpPr>
            <p:spPr>
              <a:xfrm>
                <a:off x="2964964" y="2520566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29" name="圆角矩形 128"/>
            <p:cNvSpPr/>
            <p:nvPr/>
          </p:nvSpPr>
          <p:spPr>
            <a:xfrm>
              <a:off x="4127310" y="2689391"/>
              <a:ext cx="1134857" cy="936104"/>
            </a:xfrm>
            <a:prstGeom prst="round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0" name="十六角星 129"/>
            <p:cNvSpPr/>
            <p:nvPr/>
          </p:nvSpPr>
          <p:spPr>
            <a:xfrm>
              <a:off x="4177420" y="3293124"/>
              <a:ext cx="163976" cy="205172"/>
            </a:xfrm>
            <a:prstGeom prst="star16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1" name="十六角星 130"/>
            <p:cNvSpPr/>
            <p:nvPr/>
          </p:nvSpPr>
          <p:spPr>
            <a:xfrm>
              <a:off x="4391638" y="3293124"/>
              <a:ext cx="163976" cy="205172"/>
            </a:xfrm>
            <a:prstGeom prst="star16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2" name="十六角星 131"/>
            <p:cNvSpPr/>
            <p:nvPr/>
          </p:nvSpPr>
          <p:spPr>
            <a:xfrm>
              <a:off x="4605856" y="3293124"/>
              <a:ext cx="163976" cy="205172"/>
            </a:xfrm>
            <a:prstGeom prst="star16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3" name="十六角星 132"/>
            <p:cNvSpPr/>
            <p:nvPr/>
          </p:nvSpPr>
          <p:spPr>
            <a:xfrm>
              <a:off x="4820074" y="3293124"/>
              <a:ext cx="163976" cy="205172"/>
            </a:xfrm>
            <a:prstGeom prst="star16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4" name="十六角星 133"/>
            <p:cNvSpPr/>
            <p:nvPr/>
          </p:nvSpPr>
          <p:spPr>
            <a:xfrm>
              <a:off x="5034291" y="3293124"/>
              <a:ext cx="163976" cy="205172"/>
            </a:xfrm>
            <a:prstGeom prst="star16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291008" y="3659401"/>
              <a:ext cx="1188334" cy="425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Sender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152483" y="3659401"/>
              <a:ext cx="1403736" cy="425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Receiver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-532288" y="3145222"/>
              <a:ext cx="915350" cy="575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packet</a:t>
              </a: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38" name="直接箭头连接符 137"/>
            <p:cNvCxnSpPr>
              <a:endCxn id="121" idx="1"/>
            </p:cNvCxnSpPr>
            <p:nvPr/>
          </p:nvCxnSpPr>
          <p:spPr>
            <a:xfrm flipV="1">
              <a:off x="117475" y="2996758"/>
              <a:ext cx="300057" cy="177885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tailEnd type="triangle"/>
            </a:ln>
            <a:effectLst/>
          </p:spPr>
        </p:cxnSp>
        <p:sp>
          <p:nvSpPr>
            <p:cNvPr id="139" name="矩形 138"/>
            <p:cNvSpPr/>
            <p:nvPr/>
          </p:nvSpPr>
          <p:spPr>
            <a:xfrm>
              <a:off x="5310708" y="3017141"/>
              <a:ext cx="653030" cy="351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ACK</a:t>
              </a:r>
            </a:p>
          </p:txBody>
        </p:sp>
        <p:cxnSp>
          <p:nvCxnSpPr>
            <p:cNvPr id="140" name="直接箭头连接符 139"/>
            <p:cNvCxnSpPr/>
            <p:nvPr/>
          </p:nvCxnSpPr>
          <p:spPr>
            <a:xfrm flipH="1">
              <a:off x="5203732" y="3223984"/>
              <a:ext cx="219536" cy="198273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tailEnd type="triangle"/>
            </a:ln>
            <a:effectLst/>
          </p:spPr>
        </p:cxnSp>
        <p:sp>
          <p:nvSpPr>
            <p:cNvPr id="141" name="右箭头 140"/>
            <p:cNvSpPr/>
            <p:nvPr/>
          </p:nvSpPr>
          <p:spPr>
            <a:xfrm rot="10800000">
              <a:off x="2646740" y="3323121"/>
              <a:ext cx="259800" cy="144016"/>
            </a:xfrm>
            <a:prstGeom prst="rightArrow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2" name="任意多边形 141"/>
            <p:cNvSpPr/>
            <p:nvPr/>
          </p:nvSpPr>
          <p:spPr bwMode="auto">
            <a:xfrm>
              <a:off x="1590190" y="2689391"/>
              <a:ext cx="2431489" cy="970507"/>
            </a:xfrm>
            <a:custGeom>
              <a:avLst/>
              <a:gdLst>
                <a:gd name="connsiteX0" fmla="*/ 0 w 2431489"/>
                <a:gd name="connsiteY0" fmla="*/ 0 h 644236"/>
                <a:gd name="connsiteX1" fmla="*/ 2431473 w 2431489"/>
                <a:gd name="connsiteY1" fmla="*/ 342900 h 644236"/>
                <a:gd name="connsiteX2" fmla="*/ 31173 w 2431489"/>
                <a:gd name="connsiteY2" fmla="*/ 644236 h 64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1489" h="644236">
                  <a:moveTo>
                    <a:pt x="0" y="0"/>
                  </a:moveTo>
                  <a:cubicBezTo>
                    <a:pt x="1213139" y="117763"/>
                    <a:pt x="2426278" y="235527"/>
                    <a:pt x="2431473" y="342900"/>
                  </a:cubicBezTo>
                  <a:cubicBezTo>
                    <a:pt x="2436668" y="450273"/>
                    <a:pt x="1233920" y="547254"/>
                    <a:pt x="31173" y="644236"/>
                  </a:cubicBezTo>
                </a:path>
              </a:pathLst>
            </a:custGeom>
            <a:noFill/>
            <a:ln w="38100" cap="flat" cmpd="sng" algn="ctr">
              <a:solidFill>
                <a:srgbClr val="FF0000">
                  <a:alpha val="27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4219555" y="2853899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422207" y="2853899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4624861" y="2853899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4827513" y="2853899"/>
              <a:ext cx="141857" cy="216024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5030165" y="2853899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479376" y="4582907"/>
            <a:ext cx="4105572" cy="1042124"/>
            <a:chOff x="399230" y="4810530"/>
            <a:chExt cx="3296216" cy="787687"/>
          </a:xfrm>
        </p:grpSpPr>
        <p:sp>
          <p:nvSpPr>
            <p:cNvPr id="155" name="圆角矩形 154"/>
            <p:cNvSpPr/>
            <p:nvPr/>
          </p:nvSpPr>
          <p:spPr>
            <a:xfrm>
              <a:off x="404690" y="4828921"/>
              <a:ext cx="719776" cy="500422"/>
            </a:xfrm>
            <a:prstGeom prst="round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81029" y="491710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609561" y="491710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738092" y="491710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866624" y="4917101"/>
              <a:ext cx="89972" cy="115482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995154" y="491710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61" name="组合 160"/>
            <p:cNvGrpSpPr/>
            <p:nvPr/>
          </p:nvGrpSpPr>
          <p:grpSpPr>
            <a:xfrm>
              <a:off x="1204917" y="4917101"/>
              <a:ext cx="1569034" cy="119082"/>
              <a:chOff x="2964964" y="2513832"/>
              <a:chExt cx="3767276" cy="222758"/>
            </a:xfrm>
          </p:grpSpPr>
          <p:sp>
            <p:nvSpPr>
              <p:cNvPr id="177" name="矩形 176"/>
              <p:cNvSpPr/>
              <p:nvPr/>
            </p:nvSpPr>
            <p:spPr>
              <a:xfrm>
                <a:off x="2987824" y="2513832"/>
                <a:ext cx="3710732" cy="216024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8" name="流程图: 联系 177"/>
              <p:cNvSpPr/>
              <p:nvPr/>
            </p:nvSpPr>
            <p:spPr>
              <a:xfrm>
                <a:off x="6686521" y="2513832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9" name="流程图: 联系 178"/>
              <p:cNvSpPr/>
              <p:nvPr/>
            </p:nvSpPr>
            <p:spPr>
              <a:xfrm>
                <a:off x="2964964" y="2520566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62" name="右箭头 161"/>
            <p:cNvSpPr/>
            <p:nvPr/>
          </p:nvSpPr>
          <p:spPr>
            <a:xfrm>
              <a:off x="1907418" y="4936348"/>
              <a:ext cx="164776" cy="76988"/>
            </a:xfrm>
            <a:prstGeom prst="rightArrow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63" name="组合 162"/>
            <p:cNvGrpSpPr/>
            <p:nvPr/>
          </p:nvGrpSpPr>
          <p:grpSpPr>
            <a:xfrm>
              <a:off x="1202663" y="5133273"/>
              <a:ext cx="1569034" cy="119082"/>
              <a:chOff x="2964964" y="2513832"/>
              <a:chExt cx="3767276" cy="222758"/>
            </a:xfrm>
          </p:grpSpPr>
          <p:sp>
            <p:nvSpPr>
              <p:cNvPr id="174" name="矩形 173"/>
              <p:cNvSpPr/>
              <p:nvPr/>
            </p:nvSpPr>
            <p:spPr>
              <a:xfrm>
                <a:off x="2987824" y="2513832"/>
                <a:ext cx="3710732" cy="216024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5" name="流程图: 联系 174"/>
              <p:cNvSpPr/>
              <p:nvPr/>
            </p:nvSpPr>
            <p:spPr>
              <a:xfrm>
                <a:off x="6686521" y="2513832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6" name="流程图: 联系 175"/>
              <p:cNvSpPr/>
              <p:nvPr/>
            </p:nvSpPr>
            <p:spPr>
              <a:xfrm>
                <a:off x="2964964" y="2520566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64" name="圆角矩形 163"/>
            <p:cNvSpPr/>
            <p:nvPr/>
          </p:nvSpPr>
          <p:spPr>
            <a:xfrm>
              <a:off x="2833932" y="4810530"/>
              <a:ext cx="719776" cy="500422"/>
            </a:xfrm>
            <a:prstGeom prst="round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5" name="十六角星 164"/>
            <p:cNvSpPr/>
            <p:nvPr/>
          </p:nvSpPr>
          <p:spPr>
            <a:xfrm>
              <a:off x="3262665" y="5133273"/>
              <a:ext cx="104001" cy="109681"/>
            </a:xfrm>
            <a:prstGeom prst="star16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6" name="右箭头 165"/>
            <p:cNvSpPr/>
            <p:nvPr/>
          </p:nvSpPr>
          <p:spPr>
            <a:xfrm rot="10800000">
              <a:off x="1907418" y="5156120"/>
              <a:ext cx="164776" cy="76988"/>
            </a:xfrm>
            <a:prstGeom prst="rightArrow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885751" y="491416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3014282" y="491416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3142814" y="491416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3271345" y="4914161"/>
              <a:ext cx="89972" cy="115482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3399875" y="491416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399230" y="5365584"/>
              <a:ext cx="717113" cy="2326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Sender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2848347" y="5365584"/>
              <a:ext cx="847099" cy="2326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Receiver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81" name="矩形 180"/>
          <p:cNvSpPr/>
          <p:nvPr/>
        </p:nvSpPr>
        <p:spPr>
          <a:xfrm>
            <a:off x="266487" y="3985521"/>
            <a:ext cx="1604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RTT</a:t>
            </a:r>
            <a:r>
              <a:rPr lang="en-US" altLang="zh-CN" sz="1400" b="1" baseline="-250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</a:t>
            </a:r>
            <a:r>
              <a:rPr lang="en-US" altLang="zh-CN" sz="14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sample</a:t>
            </a:r>
            <a:endParaRPr lang="en-US" sz="1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83" name="直接箭头连接符 182"/>
          <p:cNvCxnSpPr/>
          <p:nvPr/>
        </p:nvCxnSpPr>
        <p:spPr bwMode="auto">
          <a:xfrm flipV="1">
            <a:off x="1641647" y="4633362"/>
            <a:ext cx="1574699" cy="4695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27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4" name="组合 3"/>
          <p:cNvGrpSpPr/>
          <p:nvPr/>
        </p:nvGrpSpPr>
        <p:grpSpPr>
          <a:xfrm>
            <a:off x="6705776" y="2592420"/>
            <a:ext cx="2631525" cy="1530196"/>
            <a:chOff x="6705776" y="2592420"/>
            <a:chExt cx="2631525" cy="1530196"/>
          </a:xfrm>
        </p:grpSpPr>
        <p:sp>
          <p:nvSpPr>
            <p:cNvPr id="199" name="椭圆 198"/>
            <p:cNvSpPr/>
            <p:nvPr/>
          </p:nvSpPr>
          <p:spPr bwMode="auto">
            <a:xfrm>
              <a:off x="7261452" y="2914725"/>
              <a:ext cx="255369" cy="269186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78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7711336" y="3271271"/>
              <a:ext cx="1625965" cy="851345"/>
              <a:chOff x="8609983" y="5115590"/>
              <a:chExt cx="880063" cy="453606"/>
            </a:xfrm>
          </p:grpSpPr>
          <p:sp>
            <p:nvSpPr>
              <p:cNvPr id="202" name="右箭头 201"/>
              <p:cNvSpPr/>
              <p:nvPr/>
            </p:nvSpPr>
            <p:spPr bwMode="auto">
              <a:xfrm rot="12426382">
                <a:off x="8609983" y="5115590"/>
                <a:ext cx="720072" cy="453606"/>
              </a:xfrm>
              <a:prstGeom prst="rightArrow">
                <a:avLst/>
              </a:prstGeom>
              <a:solidFill>
                <a:srgbClr val="92D05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25" tIns="45712" rIns="91425" bIns="4571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77888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 rot="1574345">
                <a:off x="8750447" y="5313617"/>
                <a:ext cx="739599" cy="2131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1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</a:rPr>
                  <a:t>Better</a:t>
                </a:r>
                <a:endPara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1" name="矩形 190"/>
            <p:cNvSpPr/>
            <p:nvPr/>
          </p:nvSpPr>
          <p:spPr>
            <a:xfrm>
              <a:off x="6705776" y="2592420"/>
              <a:ext cx="1398140" cy="363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微软雅黑"/>
                </a:rPr>
                <a:t>This paper</a:t>
              </a:r>
            </a:p>
          </p:txBody>
        </p:sp>
      </p:grpSp>
      <p:sp>
        <p:nvSpPr>
          <p:cNvPr id="210" name="矩形 209"/>
          <p:cNvSpPr/>
          <p:nvPr/>
        </p:nvSpPr>
        <p:spPr>
          <a:xfrm>
            <a:off x="282126" y="3338551"/>
            <a:ext cx="4773357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微软雅黑"/>
              </a:rPr>
              <a:t>Legacy way: sender-side RTT sampling</a:t>
            </a:r>
          </a:p>
        </p:txBody>
      </p:sp>
      <p:sp>
        <p:nvSpPr>
          <p:cNvPr id="211" name="矩形 210"/>
          <p:cNvSpPr/>
          <p:nvPr/>
        </p:nvSpPr>
        <p:spPr>
          <a:xfrm>
            <a:off x="119336" y="5661248"/>
            <a:ext cx="5567316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微软雅黑"/>
              </a:rPr>
              <a:t>This</a:t>
            </a:r>
            <a:r>
              <a:rPr kumimoji="1" lang="en-US" altLang="zh-CN" sz="1600" b="1" i="0" u="none" strike="noStrike" kern="0" cap="none" spc="0" normalizeH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微软雅黑"/>
              </a:rPr>
              <a:t> paper: receiver-side one-way delay (OWD) </a:t>
            </a:r>
            <a:r>
              <a:rPr kumimoji="1" lang="en-US" altLang="zh-CN" sz="1600" b="1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微软雅黑"/>
              </a:rPr>
              <a:t>sampling without </a:t>
            </a:r>
            <a:r>
              <a:rPr kumimoji="1" lang="en-US" altLang="zh-CN" sz="1600" b="1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微软雅黑"/>
              </a:rPr>
              <a:t>maintaining too many </a:t>
            </a:r>
            <a:r>
              <a:rPr kumimoji="1" lang="en-US" altLang="zh-CN" sz="1600" b="1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微软雅黑"/>
              </a:rPr>
              <a:t>states </a:t>
            </a:r>
            <a:endParaRPr kumimoji="1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微软雅黑"/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4476642" y="4743578"/>
            <a:ext cx="15175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Carry timestamps for a packet who achieves </a:t>
            </a:r>
            <a:r>
              <a:rPr lang="en-US" sz="10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OWD</a:t>
            </a:r>
            <a:r>
              <a:rPr lang="en-US" sz="1000" b="1" baseline="-250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</a:t>
            </a:r>
            <a:endParaRPr lang="en-US" sz="1000" b="1" baseline="-25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14" name="直接箭头连接符 213"/>
          <p:cNvCxnSpPr>
            <a:stCxn id="213" idx="1"/>
            <a:endCxn id="165" idx="3"/>
          </p:cNvCxnSpPr>
          <p:nvPr/>
        </p:nvCxnSpPr>
        <p:spPr>
          <a:xfrm flipH="1">
            <a:off x="4170508" y="5020577"/>
            <a:ext cx="306134" cy="8964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sp>
        <p:nvSpPr>
          <p:cNvPr id="5" name="矩形 4"/>
          <p:cNvSpPr/>
          <p:nvPr/>
        </p:nvSpPr>
        <p:spPr>
          <a:xfrm>
            <a:off x="5825165" y="1541263"/>
            <a:ext cx="6006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 Rationale: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ariation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of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OWD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reflects the variation of RTT</a:t>
            </a:r>
            <a:endParaRPr lang="zh-CN" altLang="zh-CN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422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49"/>
    </mc:Choice>
    <mc:Fallback xmlns="">
      <p:transition advTm="6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Other advancements in TACK-based </a:t>
            </a:r>
            <a:r>
              <a:rPr lang="en-US" altLang="zh-CN" b="1" dirty="0"/>
              <a:t>protocol design</a:t>
            </a:r>
            <a:endParaRPr lang="zh-CN" altLang="en-US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37770" y="1700808"/>
            <a:ext cx="1071646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Advancements in loss recovery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Packet number enables receiver-based loss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detection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IACK speeds up loss recovery on lossy data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path</a:t>
            </a: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TACK assures loss recovery robustness on bidirectionally lossy path</a:t>
            </a:r>
          </a:p>
          <a:p>
            <a:pPr marL="252413" lvl="1" indent="-252413">
              <a:buFont typeface="Wingdings" pitchFamily="2" charset="2"/>
              <a:buChar char="n"/>
              <a:defRPr/>
            </a:pP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Advancements in send rate control</a:t>
            </a: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Pacing 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An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IACK updating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AWND should be sent without delay when encountering an abrupt change of receive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buffer</a:t>
            </a:r>
          </a:p>
          <a:p>
            <a:pPr lvl="1">
              <a:defRPr/>
            </a:pP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36550" lvl="1" indent="0">
              <a:buNone/>
              <a:defRPr/>
            </a:pPr>
            <a:r>
              <a:rPr lang="en-US" altLang="zh-CN" sz="16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more details, please refer to the paper </a:t>
            </a:r>
            <a:endParaRPr lang="en-US" altLang="zh-CN" sz="20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6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5"/>
    </mc:Choice>
    <mc:Fallback xmlns="">
      <p:transition advTm="255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Evaluation</a:t>
            </a:r>
            <a:endParaRPr lang="zh-CN" altLang="en-US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700808"/>
            <a:ext cx="1097485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TCP-TACK implementation</a:t>
            </a: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TCP-TACK: A TCP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implementation that applies TACK and deploys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advancements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as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specified above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Co-design the receiver-based BBR as a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TACK-based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congestion controller </a:t>
            </a:r>
          </a:p>
          <a:p>
            <a:pPr lvl="1">
              <a:defRPr/>
            </a:pPr>
            <a:r>
              <a:rPr lang="zh-CN" altLang="en-US" sz="1600" kern="0" dirty="0" smtClean="0">
                <a:latin typeface="Verdana" panose="020B0604030504040204" pitchFamily="34" charset="0"/>
                <a:ea typeface="微软雅黑" pitchFamily="34" charset="-122"/>
              </a:rPr>
              <a:t>𝐿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= 2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zh-CN" altLang="en-US" sz="1600" kern="0" dirty="0" smtClean="0">
                <a:latin typeface="Verdana" panose="020B0604030504040204" pitchFamily="34" charset="0"/>
                <a:ea typeface="微软雅黑" pitchFamily="34" charset="-122"/>
              </a:rPr>
              <a:t>𝜷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=4</a:t>
            </a:r>
          </a:p>
          <a:p>
            <a:pPr>
              <a:defRPr/>
            </a:pP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Experiment setup</a:t>
            </a:r>
            <a:endParaRPr lang="en-US" altLang="zh-CN" sz="20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TCP BBR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represents TCP using BBR as congestion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controller and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RACK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as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loss detection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algorithm</a:t>
            </a: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New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BPF socket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option, BPF_SOCK_OPS_ACK_THRESH_INIT, to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allow changing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TCP ACK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frequency (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github.com/fillthepipe/TcpAckThinning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Wireless tests are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in a public room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with over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10 additional APs and over 100 wireless users at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peak time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. Ping test shows that the RTT varies between 4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to 200 </a:t>
            </a:r>
            <a:r>
              <a:rPr lang="en-US" altLang="zh-CN" sz="16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ms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 and slight burst losses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exist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0"/>
    </mc:Choice>
    <mc:Fallback xmlns="">
      <p:transition advTm="32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TACK-based protocol in WLAN 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712" y="2924944"/>
            <a:ext cx="5544616" cy="11760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66967" y="4199745"/>
            <a:ext cx="6096000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Percentage of goodput improvement of</a:t>
            </a:r>
          </a:p>
          <a:p>
            <a:pPr algn="ctr"/>
            <a:r>
              <a:rPr lang="en-US" altLang="zh-CN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TCP-TACK over TCP-BBR in </a:t>
            </a:r>
            <a:r>
              <a:rPr lang="en-US" altLang="zh-CN" sz="20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WLAN</a:t>
            </a:r>
            <a:endParaRPr lang="zh-CN" altLang="en-US" sz="2000" kern="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2132856"/>
            <a:ext cx="5289805" cy="3783437"/>
          </a:xfrm>
          <a:prstGeom prst="rect">
            <a:avLst/>
          </a:prstGeo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4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28"/>
    </mc:Choice>
    <mc:Fallback xmlns="">
      <p:transition advTm="528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TACK-based protocol in WAN 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1573040"/>
            <a:ext cx="7755358" cy="39493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7073" y="5589240"/>
            <a:ext cx="10852332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zh-CN" altLang="en-US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Violin-plots of performance ranking </a:t>
            </a:r>
            <a:endParaRPr lang="en-US" altLang="zh-CN" sz="2000" kern="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2000" kern="0" dirty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(Results are from data traces during 200 </a:t>
            </a:r>
            <a:r>
              <a:rPr lang="zh-CN" altLang="en-US" sz="2000" kern="0" dirty="0" smtClean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days</a:t>
            </a:r>
            <a:r>
              <a:rPr lang="en-US" altLang="zh-CN" sz="2000" kern="0" dirty="0" smtClean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pantheon.stanford.edu/summary</a:t>
            </a:r>
            <a:r>
              <a:rPr lang="zh-CN" altLang="en-US" sz="2000" kern="0" dirty="0" smtClean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zh-CN" altLang="en-US" sz="2000" kern="0" dirty="0">
              <a:solidFill>
                <a:schemeClr val="bg1">
                  <a:lumMod val="6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791744" y="4293096"/>
            <a:ext cx="432048" cy="1080120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3"/>
    </mc:Choice>
    <mc:Fallback xmlns="">
      <p:transition advTm="463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Key Takeaways</a:t>
            </a:r>
            <a:endParaRPr lang="zh-CN" altLang="en-US" b="1" dirty="0"/>
          </a:p>
        </p:txBody>
      </p:sp>
      <p:sp>
        <p:nvSpPr>
          <p:cNvPr id="1048587" name="内容占位符 3"/>
          <p:cNvSpPr>
            <a:spLocks noGrp="1"/>
          </p:cNvSpPr>
          <p:nvPr>
            <p:ph idx="1"/>
          </p:nvPr>
        </p:nvSpPr>
        <p:spPr>
          <a:xfrm>
            <a:off x="767408" y="1727805"/>
            <a:ext cx="972108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 smtClean="0"/>
              <a:t>WLAN </a:t>
            </a:r>
            <a:r>
              <a:rPr lang="en-US" altLang="x-none" sz="2000" dirty="0"/>
              <a:t>transport can be improved on the transport layer by </a:t>
            </a:r>
            <a:r>
              <a:rPr lang="en-US" altLang="x-none" sz="2000" b="1" dirty="0"/>
              <a:t>reducing the ACK </a:t>
            </a:r>
            <a:r>
              <a:rPr lang="en-US" altLang="x-none" sz="2000" b="1" dirty="0" smtClean="0"/>
              <a:t>frequency</a:t>
            </a:r>
            <a:endParaRPr lang="en-US" altLang="x-none" sz="2000" b="1" dirty="0"/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/>
              <a:t>Ideally</a:t>
            </a:r>
            <a:r>
              <a:rPr lang="en-US" altLang="x-none" sz="2000" dirty="0"/>
              <a:t>, TACK improves </a:t>
            </a:r>
            <a:r>
              <a:rPr lang="en-US" altLang="x-none" sz="2000" dirty="0" smtClean="0"/>
              <a:t>goodput due to significantly reducing </a:t>
            </a:r>
            <a:r>
              <a:rPr lang="en-US" altLang="x-none" sz="2000" dirty="0"/>
              <a:t>ACK </a:t>
            </a:r>
            <a:r>
              <a:rPr lang="en-US" altLang="x-none" sz="2000" dirty="0" smtClean="0"/>
              <a:t>frequency</a:t>
            </a:r>
            <a:endParaRPr lang="en-US" altLang="x-none" sz="2000" dirty="0"/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 smtClean="0"/>
              <a:t>Actually</a:t>
            </a:r>
            <a:r>
              <a:rPr lang="en-US" altLang="x-none" sz="2000" dirty="0" smtClean="0"/>
              <a:t>, </a:t>
            </a:r>
            <a:r>
              <a:rPr lang="en-US" altLang="x-none" sz="2000" dirty="0"/>
              <a:t>independently applying TACK hurts TCP performance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 smtClean="0"/>
              <a:t>Advanced TACK-based protocol </a:t>
            </a:r>
            <a:r>
              <a:rPr lang="en-US" altLang="x-none" sz="2000" dirty="0" smtClean="0"/>
              <a:t>provides </a:t>
            </a:r>
            <a:r>
              <a:rPr lang="en-US" altLang="x-none" sz="2000" dirty="0"/>
              <a:t>a good replacement of legacy TCP to compensate for scenarios where the acknowledgement overhead is </a:t>
            </a:r>
            <a:r>
              <a:rPr lang="en-US" altLang="x-none" sz="2000" dirty="0" smtClean="0"/>
              <a:t>non-negligible</a:t>
            </a:r>
            <a:endParaRPr lang="en-US" altLang="x-none" sz="20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405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68"/>
    </mc:Choice>
    <mc:Fallback xmlns="">
      <p:transition advTm="15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>
          <a:xfrm>
            <a:off x="19744" y="274638"/>
            <a:ext cx="12172256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TCP ACKs cause internal interference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1120654" y="5661248"/>
            <a:ext cx="10087914" cy="52322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External Interference</a:t>
            </a:r>
            <a:r>
              <a:rPr lang="zh-CN" altLang="en-US" sz="1400" kern="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altLang="zh-CN" sz="14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etween wireless devices on the same channel</a:t>
            </a:r>
          </a:p>
          <a:p>
            <a:r>
              <a:rPr lang="en-US" altLang="zh-CN" sz="1400" b="1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Internal Interference</a:t>
            </a:r>
            <a:r>
              <a:rPr lang="zh-CN" altLang="en-US" sz="1400" b="1" kern="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400" b="1" kern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400" b="1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Between data packets and ACKs in the same connection</a:t>
            </a:r>
            <a:endParaRPr lang="en-US" sz="1400" b="1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120654" y="1484784"/>
            <a:ext cx="9249846" cy="4074847"/>
            <a:chOff x="-249745" y="1365895"/>
            <a:chExt cx="7541589" cy="3105687"/>
          </a:xfrm>
        </p:grpSpPr>
        <p:sp>
          <p:nvSpPr>
            <p:cNvPr id="32" name="椭圆 31"/>
            <p:cNvSpPr/>
            <p:nvPr/>
          </p:nvSpPr>
          <p:spPr bwMode="auto">
            <a:xfrm>
              <a:off x="360480" y="2394983"/>
              <a:ext cx="2166959" cy="2076599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7500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miter lim="800000"/>
              <a:headEnd/>
              <a:tailEnd/>
            </a:ln>
            <a:effectLst>
              <a:softEdge rad="127000"/>
            </a:effectLst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84225" eaLnBrk="0" hangingPunct="0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mtClean="0">
                <a:solidFill>
                  <a:srgbClr val="000000"/>
                </a:solidFill>
                <a:latin typeface="Verdana" panose="020B0604030504040204" pitchFamily="34" charset="0"/>
                <a:ea typeface="微软雅黑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75751" y="1365895"/>
              <a:ext cx="2002087" cy="1815913"/>
              <a:chOff x="4457799" y="1231901"/>
              <a:chExt cx="2002087" cy="1815913"/>
            </a:xfrm>
          </p:grpSpPr>
          <p:sp>
            <p:nvSpPr>
              <p:cNvPr id="69" name="椭圆 68"/>
              <p:cNvSpPr/>
              <p:nvPr/>
            </p:nvSpPr>
            <p:spPr bwMode="auto">
              <a:xfrm>
                <a:off x="4457799" y="1231901"/>
                <a:ext cx="2002087" cy="1815913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F0"/>
                  </a:gs>
                  <a:gs pos="54000">
                    <a:srgbClr val="92D050"/>
                  </a:gs>
                  <a:gs pos="83000">
                    <a:schemeClr val="bg1">
                      <a:lumMod val="9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  <a:miter lim="800000"/>
                <a:headEnd/>
                <a:tailEnd/>
              </a:ln>
              <a:effectLst>
                <a:softEdge rad="63500"/>
              </a:effectLst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784225" eaLnBrk="0" hangingPunct="0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dirty="0" smtClean="0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grpSp>
            <p:nvGrpSpPr>
              <p:cNvPr id="70" name="组合 647"/>
              <p:cNvGrpSpPr>
                <a:grpSpLocks noChangeAspect="1"/>
              </p:cNvGrpSpPr>
              <p:nvPr/>
            </p:nvGrpSpPr>
            <p:grpSpPr>
              <a:xfrm>
                <a:off x="5321809" y="1913762"/>
                <a:ext cx="256669" cy="466692"/>
                <a:chOff x="11514138" y="5227638"/>
                <a:chExt cx="354013" cy="59213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1" name="Freeform 954"/>
                <p:cNvSpPr>
                  <a:spLocks/>
                </p:cNvSpPr>
                <p:nvPr/>
              </p:nvSpPr>
              <p:spPr bwMode="auto">
                <a:xfrm>
                  <a:off x="11514138" y="5227638"/>
                  <a:ext cx="354013" cy="592138"/>
                </a:xfrm>
                <a:custGeom>
                  <a:avLst/>
                  <a:gdLst/>
                  <a:ahLst/>
                  <a:cxnLst>
                    <a:cxn ang="0">
                      <a:pos x="196" y="326"/>
                    </a:cxn>
                    <a:cxn ang="0">
                      <a:pos x="196" y="334"/>
                    </a:cxn>
                    <a:cxn ang="0">
                      <a:pos x="184" y="345"/>
                    </a:cxn>
                    <a:cxn ang="0">
                      <a:pos x="47" y="347"/>
                    </a:cxn>
                    <a:cxn ang="0">
                      <a:pos x="39" y="345"/>
                    </a:cxn>
                    <a:cxn ang="0">
                      <a:pos x="29" y="334"/>
                    </a:cxn>
                    <a:cxn ang="0">
                      <a:pos x="27" y="47"/>
                    </a:cxn>
                    <a:cxn ang="0">
                      <a:pos x="29" y="39"/>
                    </a:cxn>
                    <a:cxn ang="0">
                      <a:pos x="39" y="29"/>
                    </a:cxn>
                    <a:cxn ang="0">
                      <a:pos x="176" y="27"/>
                    </a:cxn>
                    <a:cxn ang="0">
                      <a:pos x="184" y="29"/>
                    </a:cxn>
                    <a:cxn ang="0">
                      <a:pos x="196" y="39"/>
                    </a:cxn>
                    <a:cxn ang="0">
                      <a:pos x="196" y="326"/>
                    </a:cxn>
                    <a:cxn ang="0">
                      <a:pos x="223" y="326"/>
                    </a:cxn>
                    <a:cxn ang="0">
                      <a:pos x="223" y="47"/>
                    </a:cxn>
                    <a:cxn ang="0">
                      <a:pos x="218" y="29"/>
                    </a:cxn>
                    <a:cxn ang="0">
                      <a:pos x="208" y="14"/>
                    </a:cxn>
                    <a:cxn ang="0">
                      <a:pos x="194" y="4"/>
                    </a:cxn>
                    <a:cxn ang="0">
                      <a:pos x="176" y="0"/>
                    </a:cxn>
                    <a:cxn ang="0">
                      <a:pos x="47" y="0"/>
                    </a:cxn>
                    <a:cxn ang="0">
                      <a:pos x="29" y="4"/>
                    </a:cxn>
                    <a:cxn ang="0">
                      <a:pos x="15" y="14"/>
                    </a:cxn>
                    <a:cxn ang="0">
                      <a:pos x="4" y="29"/>
                    </a:cxn>
                    <a:cxn ang="0">
                      <a:pos x="0" y="47"/>
                    </a:cxn>
                    <a:cxn ang="0">
                      <a:pos x="0" y="326"/>
                    </a:cxn>
                    <a:cxn ang="0">
                      <a:pos x="4" y="345"/>
                    </a:cxn>
                    <a:cxn ang="0">
                      <a:pos x="15" y="359"/>
                    </a:cxn>
                    <a:cxn ang="0">
                      <a:pos x="29" y="369"/>
                    </a:cxn>
                    <a:cxn ang="0">
                      <a:pos x="47" y="373"/>
                    </a:cxn>
                    <a:cxn ang="0">
                      <a:pos x="176" y="373"/>
                    </a:cxn>
                    <a:cxn ang="0">
                      <a:pos x="194" y="369"/>
                    </a:cxn>
                    <a:cxn ang="0">
                      <a:pos x="208" y="359"/>
                    </a:cxn>
                    <a:cxn ang="0">
                      <a:pos x="218" y="345"/>
                    </a:cxn>
                    <a:cxn ang="0">
                      <a:pos x="223" y="326"/>
                    </a:cxn>
                  </a:cxnLst>
                  <a:rect l="0" t="0" r="r" b="b"/>
                  <a:pathLst>
                    <a:path w="223" h="373">
                      <a:moveTo>
                        <a:pt x="210" y="326"/>
                      </a:moveTo>
                      <a:lnTo>
                        <a:pt x="196" y="326"/>
                      </a:lnTo>
                      <a:lnTo>
                        <a:pt x="196" y="326"/>
                      </a:lnTo>
                      <a:lnTo>
                        <a:pt x="196" y="334"/>
                      </a:lnTo>
                      <a:lnTo>
                        <a:pt x="190" y="340"/>
                      </a:lnTo>
                      <a:lnTo>
                        <a:pt x="184" y="345"/>
                      </a:lnTo>
                      <a:lnTo>
                        <a:pt x="176" y="347"/>
                      </a:lnTo>
                      <a:lnTo>
                        <a:pt x="47" y="347"/>
                      </a:lnTo>
                      <a:lnTo>
                        <a:pt x="47" y="347"/>
                      </a:lnTo>
                      <a:lnTo>
                        <a:pt x="39" y="345"/>
                      </a:lnTo>
                      <a:lnTo>
                        <a:pt x="33" y="340"/>
                      </a:lnTo>
                      <a:lnTo>
                        <a:pt x="29" y="334"/>
                      </a:lnTo>
                      <a:lnTo>
                        <a:pt x="27" y="326"/>
                      </a:lnTo>
                      <a:lnTo>
                        <a:pt x="27" y="47"/>
                      </a:lnTo>
                      <a:lnTo>
                        <a:pt x="27" y="47"/>
                      </a:lnTo>
                      <a:lnTo>
                        <a:pt x="29" y="39"/>
                      </a:lnTo>
                      <a:lnTo>
                        <a:pt x="33" y="33"/>
                      </a:lnTo>
                      <a:lnTo>
                        <a:pt x="39" y="29"/>
                      </a:lnTo>
                      <a:lnTo>
                        <a:pt x="47" y="27"/>
                      </a:lnTo>
                      <a:lnTo>
                        <a:pt x="176" y="27"/>
                      </a:lnTo>
                      <a:lnTo>
                        <a:pt x="176" y="27"/>
                      </a:lnTo>
                      <a:lnTo>
                        <a:pt x="184" y="29"/>
                      </a:lnTo>
                      <a:lnTo>
                        <a:pt x="190" y="33"/>
                      </a:lnTo>
                      <a:lnTo>
                        <a:pt x="196" y="39"/>
                      </a:lnTo>
                      <a:lnTo>
                        <a:pt x="196" y="47"/>
                      </a:lnTo>
                      <a:lnTo>
                        <a:pt x="196" y="326"/>
                      </a:lnTo>
                      <a:lnTo>
                        <a:pt x="210" y="326"/>
                      </a:lnTo>
                      <a:lnTo>
                        <a:pt x="223" y="326"/>
                      </a:lnTo>
                      <a:lnTo>
                        <a:pt x="223" y="47"/>
                      </a:lnTo>
                      <a:lnTo>
                        <a:pt x="223" y="47"/>
                      </a:lnTo>
                      <a:lnTo>
                        <a:pt x="223" y="39"/>
                      </a:lnTo>
                      <a:lnTo>
                        <a:pt x="218" y="29"/>
                      </a:lnTo>
                      <a:lnTo>
                        <a:pt x="214" y="20"/>
                      </a:lnTo>
                      <a:lnTo>
                        <a:pt x="208" y="14"/>
                      </a:lnTo>
                      <a:lnTo>
                        <a:pt x="202" y="8"/>
                      </a:lnTo>
                      <a:lnTo>
                        <a:pt x="194" y="4"/>
                      </a:lnTo>
                      <a:lnTo>
                        <a:pt x="186" y="2"/>
                      </a:lnTo>
                      <a:lnTo>
                        <a:pt x="176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29" y="4"/>
                      </a:lnTo>
                      <a:lnTo>
                        <a:pt x="23" y="8"/>
                      </a:lnTo>
                      <a:lnTo>
                        <a:pt x="15" y="14"/>
                      </a:lnTo>
                      <a:lnTo>
                        <a:pt x="8" y="20"/>
                      </a:lnTo>
                      <a:lnTo>
                        <a:pt x="4" y="29"/>
                      </a:lnTo>
                      <a:lnTo>
                        <a:pt x="2" y="39"/>
                      </a:lnTo>
                      <a:lnTo>
                        <a:pt x="0" y="47"/>
                      </a:lnTo>
                      <a:lnTo>
                        <a:pt x="0" y="326"/>
                      </a:lnTo>
                      <a:lnTo>
                        <a:pt x="0" y="326"/>
                      </a:lnTo>
                      <a:lnTo>
                        <a:pt x="2" y="334"/>
                      </a:lnTo>
                      <a:lnTo>
                        <a:pt x="4" y="345"/>
                      </a:lnTo>
                      <a:lnTo>
                        <a:pt x="8" y="353"/>
                      </a:lnTo>
                      <a:lnTo>
                        <a:pt x="15" y="359"/>
                      </a:lnTo>
                      <a:lnTo>
                        <a:pt x="23" y="365"/>
                      </a:lnTo>
                      <a:lnTo>
                        <a:pt x="29" y="369"/>
                      </a:lnTo>
                      <a:lnTo>
                        <a:pt x="39" y="371"/>
                      </a:lnTo>
                      <a:lnTo>
                        <a:pt x="47" y="373"/>
                      </a:lnTo>
                      <a:lnTo>
                        <a:pt x="176" y="373"/>
                      </a:lnTo>
                      <a:lnTo>
                        <a:pt x="176" y="373"/>
                      </a:lnTo>
                      <a:lnTo>
                        <a:pt x="186" y="371"/>
                      </a:lnTo>
                      <a:lnTo>
                        <a:pt x="194" y="369"/>
                      </a:lnTo>
                      <a:lnTo>
                        <a:pt x="202" y="365"/>
                      </a:lnTo>
                      <a:lnTo>
                        <a:pt x="208" y="359"/>
                      </a:lnTo>
                      <a:lnTo>
                        <a:pt x="214" y="353"/>
                      </a:lnTo>
                      <a:lnTo>
                        <a:pt x="218" y="345"/>
                      </a:lnTo>
                      <a:lnTo>
                        <a:pt x="223" y="334"/>
                      </a:lnTo>
                      <a:lnTo>
                        <a:pt x="223" y="326"/>
                      </a:lnTo>
                      <a:lnTo>
                        <a:pt x="210" y="32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2" name="Rectangle 955"/>
                <p:cNvSpPr>
                  <a:spLocks noChangeArrowheads="1"/>
                </p:cNvSpPr>
                <p:nvPr/>
              </p:nvSpPr>
              <p:spPr bwMode="auto">
                <a:xfrm>
                  <a:off x="11582400" y="5354638"/>
                  <a:ext cx="220663" cy="32543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3" name="Freeform 956"/>
                <p:cNvSpPr>
                  <a:spLocks/>
                </p:cNvSpPr>
                <p:nvPr/>
              </p:nvSpPr>
              <p:spPr bwMode="auto">
                <a:xfrm>
                  <a:off x="11660188" y="5302251"/>
                  <a:ext cx="65088" cy="15875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0" y="2"/>
                    </a:cxn>
                    <a:cxn ang="0">
                      <a:pos x="4" y="0"/>
                    </a:cxn>
                    <a:cxn ang="0">
                      <a:pos x="35" y="0"/>
                    </a:cxn>
                    <a:cxn ang="0">
                      <a:pos x="35" y="0"/>
                    </a:cxn>
                    <a:cxn ang="0">
                      <a:pos x="39" y="2"/>
                    </a:cxn>
                    <a:cxn ang="0">
                      <a:pos x="41" y="6"/>
                    </a:cxn>
                    <a:cxn ang="0">
                      <a:pos x="41" y="6"/>
                    </a:cxn>
                    <a:cxn ang="0">
                      <a:pos x="39" y="8"/>
                    </a:cxn>
                    <a:cxn ang="0">
                      <a:pos x="35" y="10"/>
                    </a:cxn>
                    <a:cxn ang="0">
                      <a:pos x="4" y="10"/>
                    </a:cxn>
                    <a:cxn ang="0">
                      <a:pos x="4" y="10"/>
                    </a:cxn>
                    <a:cxn ang="0">
                      <a:pos x="0" y="8"/>
                    </a:cxn>
                    <a:cxn ang="0">
                      <a:pos x="0" y="6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41" h="10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35" y="0"/>
                      </a:lnTo>
                      <a:lnTo>
                        <a:pt x="35" y="0"/>
                      </a:lnTo>
                      <a:lnTo>
                        <a:pt x="39" y="2"/>
                      </a:lnTo>
                      <a:lnTo>
                        <a:pt x="41" y="6"/>
                      </a:lnTo>
                      <a:lnTo>
                        <a:pt x="41" y="6"/>
                      </a:lnTo>
                      <a:lnTo>
                        <a:pt x="39" y="8"/>
                      </a:lnTo>
                      <a:lnTo>
                        <a:pt x="35" y="10"/>
                      </a:lnTo>
                      <a:lnTo>
                        <a:pt x="4" y="10"/>
                      </a:lnTo>
                      <a:lnTo>
                        <a:pt x="4" y="10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4" name="Freeform 957"/>
                <p:cNvSpPr>
                  <a:spLocks/>
                </p:cNvSpPr>
                <p:nvPr/>
              </p:nvSpPr>
              <p:spPr bwMode="auto">
                <a:xfrm>
                  <a:off x="11631613" y="5710238"/>
                  <a:ext cx="31750" cy="31750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4" y="0"/>
                    </a:cxn>
                    <a:cxn ang="0">
                      <a:pos x="16" y="2"/>
                    </a:cxn>
                    <a:cxn ang="0">
                      <a:pos x="18" y="6"/>
                    </a:cxn>
                    <a:cxn ang="0">
                      <a:pos x="20" y="10"/>
                    </a:cxn>
                    <a:cxn ang="0">
                      <a:pos x="20" y="10"/>
                    </a:cxn>
                    <a:cxn ang="0">
                      <a:pos x="18" y="14"/>
                    </a:cxn>
                    <a:cxn ang="0">
                      <a:pos x="16" y="16"/>
                    </a:cxn>
                    <a:cxn ang="0">
                      <a:pos x="14" y="20"/>
                    </a:cxn>
                    <a:cxn ang="0">
                      <a:pos x="10" y="20"/>
                    </a:cxn>
                    <a:cxn ang="0">
                      <a:pos x="10" y="20"/>
                    </a:cxn>
                    <a:cxn ang="0">
                      <a:pos x="6" y="20"/>
                    </a:cxn>
                    <a:cxn ang="0">
                      <a:pos x="2" y="16"/>
                    </a:cxn>
                    <a:cxn ang="0">
                      <a:pos x="0" y="14"/>
                    </a:cxn>
                    <a:cxn ang="0">
                      <a:pos x="0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0" h="2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4" y="0"/>
                      </a:lnTo>
                      <a:lnTo>
                        <a:pt x="16" y="2"/>
                      </a:lnTo>
                      <a:lnTo>
                        <a:pt x="18" y="6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18" y="14"/>
                      </a:lnTo>
                      <a:lnTo>
                        <a:pt x="16" y="16"/>
                      </a:lnTo>
                      <a:lnTo>
                        <a:pt x="14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5" name="Freeform 958"/>
                <p:cNvSpPr>
                  <a:spLocks/>
                </p:cNvSpPr>
                <p:nvPr/>
              </p:nvSpPr>
              <p:spPr bwMode="auto">
                <a:xfrm>
                  <a:off x="11676063" y="5710238"/>
                  <a:ext cx="33338" cy="31750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17" y="2"/>
                    </a:cxn>
                    <a:cxn ang="0">
                      <a:pos x="19" y="6"/>
                    </a:cxn>
                    <a:cxn ang="0">
                      <a:pos x="21" y="10"/>
                    </a:cxn>
                    <a:cxn ang="0">
                      <a:pos x="21" y="10"/>
                    </a:cxn>
                    <a:cxn ang="0">
                      <a:pos x="19" y="14"/>
                    </a:cxn>
                    <a:cxn ang="0">
                      <a:pos x="17" y="16"/>
                    </a:cxn>
                    <a:cxn ang="0">
                      <a:pos x="15" y="20"/>
                    </a:cxn>
                    <a:cxn ang="0">
                      <a:pos x="10" y="20"/>
                    </a:cxn>
                    <a:cxn ang="0">
                      <a:pos x="10" y="20"/>
                    </a:cxn>
                    <a:cxn ang="0">
                      <a:pos x="6" y="20"/>
                    </a:cxn>
                    <a:cxn ang="0">
                      <a:pos x="2" y="16"/>
                    </a:cxn>
                    <a:cxn ang="0">
                      <a:pos x="0" y="14"/>
                    </a:cxn>
                    <a:cxn ang="0">
                      <a:pos x="0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1" h="2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5" y="0"/>
                      </a:lnTo>
                      <a:lnTo>
                        <a:pt x="17" y="2"/>
                      </a:lnTo>
                      <a:lnTo>
                        <a:pt x="19" y="6"/>
                      </a:lnTo>
                      <a:lnTo>
                        <a:pt x="21" y="10"/>
                      </a:lnTo>
                      <a:lnTo>
                        <a:pt x="21" y="10"/>
                      </a:lnTo>
                      <a:lnTo>
                        <a:pt x="19" y="14"/>
                      </a:lnTo>
                      <a:lnTo>
                        <a:pt x="17" y="16"/>
                      </a:lnTo>
                      <a:lnTo>
                        <a:pt x="15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6" name="Freeform 959"/>
                <p:cNvSpPr>
                  <a:spLocks/>
                </p:cNvSpPr>
                <p:nvPr/>
              </p:nvSpPr>
              <p:spPr bwMode="auto">
                <a:xfrm>
                  <a:off x="11722100" y="5710238"/>
                  <a:ext cx="31750" cy="31750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4" y="0"/>
                    </a:cxn>
                    <a:cxn ang="0">
                      <a:pos x="16" y="2"/>
                    </a:cxn>
                    <a:cxn ang="0">
                      <a:pos x="18" y="6"/>
                    </a:cxn>
                    <a:cxn ang="0">
                      <a:pos x="20" y="10"/>
                    </a:cxn>
                    <a:cxn ang="0">
                      <a:pos x="20" y="10"/>
                    </a:cxn>
                    <a:cxn ang="0">
                      <a:pos x="18" y="14"/>
                    </a:cxn>
                    <a:cxn ang="0">
                      <a:pos x="16" y="16"/>
                    </a:cxn>
                    <a:cxn ang="0">
                      <a:pos x="14" y="20"/>
                    </a:cxn>
                    <a:cxn ang="0">
                      <a:pos x="10" y="20"/>
                    </a:cxn>
                    <a:cxn ang="0">
                      <a:pos x="10" y="20"/>
                    </a:cxn>
                    <a:cxn ang="0">
                      <a:pos x="6" y="20"/>
                    </a:cxn>
                    <a:cxn ang="0">
                      <a:pos x="2" y="16"/>
                    </a:cxn>
                    <a:cxn ang="0">
                      <a:pos x="0" y="14"/>
                    </a:cxn>
                    <a:cxn ang="0">
                      <a:pos x="0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0" h="2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4" y="0"/>
                      </a:lnTo>
                      <a:lnTo>
                        <a:pt x="16" y="2"/>
                      </a:lnTo>
                      <a:lnTo>
                        <a:pt x="18" y="6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18" y="14"/>
                      </a:lnTo>
                      <a:lnTo>
                        <a:pt x="16" y="16"/>
                      </a:lnTo>
                      <a:lnTo>
                        <a:pt x="14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椭圆 33"/>
            <p:cNvSpPr>
              <a:spLocks noChangeAspect="1"/>
            </p:cNvSpPr>
            <p:nvPr/>
          </p:nvSpPr>
          <p:spPr bwMode="auto">
            <a:xfrm>
              <a:off x="5160916" y="2505450"/>
              <a:ext cx="2130928" cy="1954925"/>
            </a:xfrm>
            <a:prstGeom prst="ellipse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>
              <a:softEdge rad="127000"/>
            </a:effectLst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84225" eaLnBrk="0" hangingPunct="0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mtClean="0">
                <a:solidFill>
                  <a:srgbClr val="000000"/>
                </a:solidFill>
                <a:latin typeface="Verdana" panose="020B0604030504040204" pitchFamily="34" charset="0"/>
                <a:ea typeface="微软雅黑" pitchFamily="34" charset="-122"/>
              </a:endParaRPr>
            </a:p>
          </p:txBody>
        </p:sp>
        <p:pic>
          <p:nvPicPr>
            <p:cNvPr id="35" name="Picture 6" descr="C:\Users\z00110961.CHINA\Desktop\u=3933330429,2630813785&amp;fm=21&amp;gp=0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5400000">
              <a:off x="1618455" y="3566564"/>
              <a:ext cx="352056" cy="265660"/>
            </a:xfrm>
            <a:prstGeom prst="rect">
              <a:avLst/>
            </a:prstGeom>
            <a:noFill/>
          </p:spPr>
        </p:pic>
        <p:cxnSp>
          <p:nvCxnSpPr>
            <p:cNvPr id="36" name="直接箭头连接符 35"/>
            <p:cNvCxnSpPr/>
            <p:nvPr/>
          </p:nvCxnSpPr>
          <p:spPr>
            <a:xfrm>
              <a:off x="919811" y="2325743"/>
              <a:ext cx="407015" cy="3194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-249745" y="2094532"/>
              <a:ext cx="1379281" cy="492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Verdana" panose="020B0604030504040204" pitchFamily="34" charset="0"/>
                  <a:ea typeface="Verdana" panose="020B0604030504040204" pitchFamily="34" charset="0"/>
                </a:rPr>
                <a:t>External Interference</a:t>
              </a:r>
              <a:endParaRPr lang="en-US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268624" y="3256447"/>
              <a:ext cx="2995303" cy="100464"/>
              <a:chOff x="2402319" y="3213769"/>
              <a:chExt cx="2394705" cy="14402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425179" y="3213772"/>
                <a:ext cx="2348986" cy="1440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4751305" y="3213769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2402319" y="3213770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297216" y="3482913"/>
              <a:ext cx="2995303" cy="100463"/>
              <a:chOff x="2402319" y="3213769"/>
              <a:chExt cx="2394705" cy="144018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2425179" y="3213770"/>
                <a:ext cx="2348986" cy="1440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751305" y="3213769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2402319" y="3213770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40" name="右箭头 39"/>
            <p:cNvSpPr/>
            <p:nvPr/>
          </p:nvSpPr>
          <p:spPr>
            <a:xfrm>
              <a:off x="3529816" y="3295581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1" name="右箭头 40"/>
            <p:cNvSpPr/>
            <p:nvPr/>
          </p:nvSpPr>
          <p:spPr>
            <a:xfrm rot="10800000">
              <a:off x="3203004" y="3523770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2" name="右箭头 41"/>
            <p:cNvSpPr/>
            <p:nvPr/>
          </p:nvSpPr>
          <p:spPr>
            <a:xfrm>
              <a:off x="3837853" y="329767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3" name="右箭头 42"/>
            <p:cNvSpPr/>
            <p:nvPr/>
          </p:nvSpPr>
          <p:spPr>
            <a:xfrm>
              <a:off x="3228237" y="329767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4" name="右箭头 43"/>
            <p:cNvSpPr/>
            <p:nvPr/>
          </p:nvSpPr>
          <p:spPr>
            <a:xfrm rot="10800000">
              <a:off x="3518485" y="352096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5" name="右箭头 44"/>
            <p:cNvSpPr/>
            <p:nvPr/>
          </p:nvSpPr>
          <p:spPr>
            <a:xfrm rot="10800000">
              <a:off x="3833965" y="352084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779576" y="2773408"/>
              <a:ext cx="1747766" cy="44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TCP forward path</a:t>
              </a:r>
              <a:r>
                <a:rPr lang="zh-CN" altLang="en-US" sz="1600" dirty="0" smtClean="0">
                  <a:latin typeface="Verdana" panose="020B0604030504040204" pitchFamily="34" charset="0"/>
                  <a:ea typeface="微软雅黑" panose="020B0503020204020204" pitchFamily="34" charset="-122"/>
                </a:rPr>
                <a:t>：</a:t>
              </a:r>
              <a:r>
                <a:rPr lang="en-US" altLang="zh-CN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Data packets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762221" y="3649456"/>
              <a:ext cx="1818881" cy="44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TCP backward </a:t>
              </a:r>
              <a:r>
                <a:rPr lang="en-US" altLang="zh-CN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path</a:t>
              </a:r>
              <a:r>
                <a:rPr lang="zh-CN" altLang="en-US" sz="1600" dirty="0" smtClean="0">
                  <a:latin typeface="Verdana" panose="020B0604030504040204" pitchFamily="34" charset="0"/>
                  <a:ea typeface="微软雅黑" panose="020B0503020204020204" pitchFamily="34" charset="-122"/>
                </a:rPr>
                <a:t>：</a:t>
              </a:r>
              <a:endPara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ACK packets</a:t>
              </a:r>
              <a:endParaRPr lang="en-U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4349734" y="2638687"/>
              <a:ext cx="419110" cy="4118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4280786" y="2161025"/>
              <a:ext cx="1732139" cy="492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Internal Interference</a:t>
              </a:r>
              <a:endParaRPr lang="en-U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50" name="组合 647"/>
            <p:cNvGrpSpPr>
              <a:grpSpLocks noChangeAspect="1"/>
            </p:cNvGrpSpPr>
            <p:nvPr/>
          </p:nvGrpSpPr>
          <p:grpSpPr>
            <a:xfrm>
              <a:off x="1293963" y="3159691"/>
              <a:ext cx="343596" cy="624749"/>
              <a:chOff x="11514138" y="5227638"/>
              <a:chExt cx="354013" cy="59213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7" name="Freeform 954"/>
              <p:cNvSpPr>
                <a:spLocks/>
              </p:cNvSpPr>
              <p:nvPr/>
            </p:nvSpPr>
            <p:spPr bwMode="auto">
              <a:xfrm>
                <a:off x="11514138" y="5227638"/>
                <a:ext cx="354013" cy="592138"/>
              </a:xfrm>
              <a:custGeom>
                <a:avLst/>
                <a:gdLst/>
                <a:ahLst/>
                <a:cxnLst>
                  <a:cxn ang="0">
                    <a:pos x="196" y="326"/>
                  </a:cxn>
                  <a:cxn ang="0">
                    <a:pos x="196" y="334"/>
                  </a:cxn>
                  <a:cxn ang="0">
                    <a:pos x="184" y="345"/>
                  </a:cxn>
                  <a:cxn ang="0">
                    <a:pos x="47" y="347"/>
                  </a:cxn>
                  <a:cxn ang="0">
                    <a:pos x="39" y="345"/>
                  </a:cxn>
                  <a:cxn ang="0">
                    <a:pos x="29" y="334"/>
                  </a:cxn>
                  <a:cxn ang="0">
                    <a:pos x="27" y="47"/>
                  </a:cxn>
                  <a:cxn ang="0">
                    <a:pos x="29" y="39"/>
                  </a:cxn>
                  <a:cxn ang="0">
                    <a:pos x="39" y="29"/>
                  </a:cxn>
                  <a:cxn ang="0">
                    <a:pos x="176" y="27"/>
                  </a:cxn>
                  <a:cxn ang="0">
                    <a:pos x="184" y="29"/>
                  </a:cxn>
                  <a:cxn ang="0">
                    <a:pos x="196" y="39"/>
                  </a:cxn>
                  <a:cxn ang="0">
                    <a:pos x="196" y="326"/>
                  </a:cxn>
                  <a:cxn ang="0">
                    <a:pos x="223" y="326"/>
                  </a:cxn>
                  <a:cxn ang="0">
                    <a:pos x="223" y="47"/>
                  </a:cxn>
                  <a:cxn ang="0">
                    <a:pos x="218" y="29"/>
                  </a:cxn>
                  <a:cxn ang="0">
                    <a:pos x="208" y="14"/>
                  </a:cxn>
                  <a:cxn ang="0">
                    <a:pos x="194" y="4"/>
                  </a:cxn>
                  <a:cxn ang="0">
                    <a:pos x="176" y="0"/>
                  </a:cxn>
                  <a:cxn ang="0">
                    <a:pos x="47" y="0"/>
                  </a:cxn>
                  <a:cxn ang="0">
                    <a:pos x="29" y="4"/>
                  </a:cxn>
                  <a:cxn ang="0">
                    <a:pos x="15" y="14"/>
                  </a:cxn>
                  <a:cxn ang="0">
                    <a:pos x="4" y="29"/>
                  </a:cxn>
                  <a:cxn ang="0">
                    <a:pos x="0" y="47"/>
                  </a:cxn>
                  <a:cxn ang="0">
                    <a:pos x="0" y="326"/>
                  </a:cxn>
                  <a:cxn ang="0">
                    <a:pos x="4" y="345"/>
                  </a:cxn>
                  <a:cxn ang="0">
                    <a:pos x="15" y="359"/>
                  </a:cxn>
                  <a:cxn ang="0">
                    <a:pos x="29" y="369"/>
                  </a:cxn>
                  <a:cxn ang="0">
                    <a:pos x="47" y="373"/>
                  </a:cxn>
                  <a:cxn ang="0">
                    <a:pos x="176" y="373"/>
                  </a:cxn>
                  <a:cxn ang="0">
                    <a:pos x="194" y="369"/>
                  </a:cxn>
                  <a:cxn ang="0">
                    <a:pos x="208" y="359"/>
                  </a:cxn>
                  <a:cxn ang="0">
                    <a:pos x="218" y="345"/>
                  </a:cxn>
                  <a:cxn ang="0">
                    <a:pos x="223" y="326"/>
                  </a:cxn>
                </a:cxnLst>
                <a:rect l="0" t="0" r="r" b="b"/>
                <a:pathLst>
                  <a:path w="223" h="373">
                    <a:moveTo>
                      <a:pt x="210" y="326"/>
                    </a:moveTo>
                    <a:lnTo>
                      <a:pt x="196" y="326"/>
                    </a:lnTo>
                    <a:lnTo>
                      <a:pt x="196" y="326"/>
                    </a:lnTo>
                    <a:lnTo>
                      <a:pt x="196" y="334"/>
                    </a:lnTo>
                    <a:lnTo>
                      <a:pt x="190" y="340"/>
                    </a:lnTo>
                    <a:lnTo>
                      <a:pt x="184" y="345"/>
                    </a:lnTo>
                    <a:lnTo>
                      <a:pt x="176" y="347"/>
                    </a:lnTo>
                    <a:lnTo>
                      <a:pt x="47" y="347"/>
                    </a:lnTo>
                    <a:lnTo>
                      <a:pt x="47" y="347"/>
                    </a:lnTo>
                    <a:lnTo>
                      <a:pt x="39" y="345"/>
                    </a:lnTo>
                    <a:lnTo>
                      <a:pt x="33" y="340"/>
                    </a:lnTo>
                    <a:lnTo>
                      <a:pt x="29" y="334"/>
                    </a:lnTo>
                    <a:lnTo>
                      <a:pt x="27" y="326"/>
                    </a:lnTo>
                    <a:lnTo>
                      <a:pt x="27" y="47"/>
                    </a:lnTo>
                    <a:lnTo>
                      <a:pt x="27" y="47"/>
                    </a:lnTo>
                    <a:lnTo>
                      <a:pt x="29" y="39"/>
                    </a:lnTo>
                    <a:lnTo>
                      <a:pt x="33" y="33"/>
                    </a:lnTo>
                    <a:lnTo>
                      <a:pt x="39" y="29"/>
                    </a:lnTo>
                    <a:lnTo>
                      <a:pt x="47" y="27"/>
                    </a:lnTo>
                    <a:lnTo>
                      <a:pt x="176" y="27"/>
                    </a:lnTo>
                    <a:lnTo>
                      <a:pt x="176" y="27"/>
                    </a:lnTo>
                    <a:lnTo>
                      <a:pt x="184" y="29"/>
                    </a:lnTo>
                    <a:lnTo>
                      <a:pt x="190" y="33"/>
                    </a:lnTo>
                    <a:lnTo>
                      <a:pt x="196" y="39"/>
                    </a:lnTo>
                    <a:lnTo>
                      <a:pt x="196" y="47"/>
                    </a:lnTo>
                    <a:lnTo>
                      <a:pt x="196" y="326"/>
                    </a:lnTo>
                    <a:lnTo>
                      <a:pt x="210" y="326"/>
                    </a:lnTo>
                    <a:lnTo>
                      <a:pt x="223" y="326"/>
                    </a:lnTo>
                    <a:lnTo>
                      <a:pt x="223" y="47"/>
                    </a:lnTo>
                    <a:lnTo>
                      <a:pt x="223" y="47"/>
                    </a:lnTo>
                    <a:lnTo>
                      <a:pt x="223" y="39"/>
                    </a:lnTo>
                    <a:lnTo>
                      <a:pt x="218" y="29"/>
                    </a:lnTo>
                    <a:lnTo>
                      <a:pt x="214" y="20"/>
                    </a:lnTo>
                    <a:lnTo>
                      <a:pt x="208" y="14"/>
                    </a:lnTo>
                    <a:lnTo>
                      <a:pt x="202" y="8"/>
                    </a:lnTo>
                    <a:lnTo>
                      <a:pt x="194" y="4"/>
                    </a:lnTo>
                    <a:lnTo>
                      <a:pt x="186" y="2"/>
                    </a:lnTo>
                    <a:lnTo>
                      <a:pt x="176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39" y="2"/>
                    </a:lnTo>
                    <a:lnTo>
                      <a:pt x="29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8" y="20"/>
                    </a:lnTo>
                    <a:lnTo>
                      <a:pt x="4" y="29"/>
                    </a:lnTo>
                    <a:lnTo>
                      <a:pt x="2" y="39"/>
                    </a:lnTo>
                    <a:lnTo>
                      <a:pt x="0" y="47"/>
                    </a:lnTo>
                    <a:lnTo>
                      <a:pt x="0" y="326"/>
                    </a:lnTo>
                    <a:lnTo>
                      <a:pt x="0" y="326"/>
                    </a:lnTo>
                    <a:lnTo>
                      <a:pt x="2" y="334"/>
                    </a:lnTo>
                    <a:lnTo>
                      <a:pt x="4" y="345"/>
                    </a:lnTo>
                    <a:lnTo>
                      <a:pt x="8" y="353"/>
                    </a:lnTo>
                    <a:lnTo>
                      <a:pt x="15" y="359"/>
                    </a:lnTo>
                    <a:lnTo>
                      <a:pt x="23" y="365"/>
                    </a:lnTo>
                    <a:lnTo>
                      <a:pt x="29" y="369"/>
                    </a:lnTo>
                    <a:lnTo>
                      <a:pt x="39" y="371"/>
                    </a:lnTo>
                    <a:lnTo>
                      <a:pt x="47" y="373"/>
                    </a:lnTo>
                    <a:lnTo>
                      <a:pt x="176" y="373"/>
                    </a:lnTo>
                    <a:lnTo>
                      <a:pt x="176" y="373"/>
                    </a:lnTo>
                    <a:lnTo>
                      <a:pt x="186" y="371"/>
                    </a:lnTo>
                    <a:lnTo>
                      <a:pt x="194" y="369"/>
                    </a:lnTo>
                    <a:lnTo>
                      <a:pt x="202" y="365"/>
                    </a:lnTo>
                    <a:lnTo>
                      <a:pt x="208" y="359"/>
                    </a:lnTo>
                    <a:lnTo>
                      <a:pt x="214" y="353"/>
                    </a:lnTo>
                    <a:lnTo>
                      <a:pt x="218" y="345"/>
                    </a:lnTo>
                    <a:lnTo>
                      <a:pt x="223" y="334"/>
                    </a:lnTo>
                    <a:lnTo>
                      <a:pt x="223" y="326"/>
                    </a:lnTo>
                    <a:lnTo>
                      <a:pt x="210" y="3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58" name="Rectangle 955"/>
              <p:cNvSpPr>
                <a:spLocks noChangeArrowheads="1"/>
              </p:cNvSpPr>
              <p:nvPr/>
            </p:nvSpPr>
            <p:spPr bwMode="auto">
              <a:xfrm>
                <a:off x="11582400" y="5354638"/>
                <a:ext cx="220663" cy="3254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59" name="Freeform 956"/>
              <p:cNvSpPr>
                <a:spLocks/>
              </p:cNvSpPr>
              <p:nvPr/>
            </p:nvSpPr>
            <p:spPr bwMode="auto">
              <a:xfrm>
                <a:off x="11660188" y="5302251"/>
                <a:ext cx="65088" cy="15875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35" y="0"/>
                  </a:cxn>
                  <a:cxn ang="0">
                    <a:pos x="35" y="0"/>
                  </a:cxn>
                  <a:cxn ang="0">
                    <a:pos x="39" y="2"/>
                  </a:cxn>
                  <a:cxn ang="0">
                    <a:pos x="41" y="6"/>
                  </a:cxn>
                  <a:cxn ang="0">
                    <a:pos x="41" y="6"/>
                  </a:cxn>
                  <a:cxn ang="0">
                    <a:pos x="39" y="8"/>
                  </a:cxn>
                  <a:cxn ang="0">
                    <a:pos x="35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0" y="8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41" h="10">
                    <a:moveTo>
                      <a:pt x="0" y="6"/>
                    </a:moveTo>
                    <a:lnTo>
                      <a:pt x="0" y="6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39" y="2"/>
                    </a:lnTo>
                    <a:lnTo>
                      <a:pt x="41" y="6"/>
                    </a:lnTo>
                    <a:lnTo>
                      <a:pt x="41" y="6"/>
                    </a:lnTo>
                    <a:lnTo>
                      <a:pt x="39" y="8"/>
                    </a:lnTo>
                    <a:lnTo>
                      <a:pt x="35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60" name="Freeform 957"/>
              <p:cNvSpPr>
                <a:spLocks/>
              </p:cNvSpPr>
              <p:nvPr/>
            </p:nvSpPr>
            <p:spPr bwMode="auto">
              <a:xfrm>
                <a:off x="11631613" y="5710238"/>
                <a:ext cx="31750" cy="3175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18" y="14"/>
                  </a:cxn>
                  <a:cxn ang="0">
                    <a:pos x="16" y="16"/>
                  </a:cxn>
                  <a:cxn ang="0">
                    <a:pos x="14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20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18" y="14"/>
                    </a:lnTo>
                    <a:lnTo>
                      <a:pt x="16" y="16"/>
                    </a:lnTo>
                    <a:lnTo>
                      <a:pt x="14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61" name="Freeform 958"/>
              <p:cNvSpPr>
                <a:spLocks/>
              </p:cNvSpPr>
              <p:nvPr/>
            </p:nvSpPr>
            <p:spPr bwMode="auto">
              <a:xfrm>
                <a:off x="11676063" y="5710238"/>
                <a:ext cx="33338" cy="3175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7" y="2"/>
                  </a:cxn>
                  <a:cxn ang="0">
                    <a:pos x="19" y="6"/>
                  </a:cxn>
                  <a:cxn ang="0">
                    <a:pos x="21" y="10"/>
                  </a:cxn>
                  <a:cxn ang="0">
                    <a:pos x="21" y="10"/>
                  </a:cxn>
                  <a:cxn ang="0">
                    <a:pos x="19" y="14"/>
                  </a:cxn>
                  <a:cxn ang="0">
                    <a:pos x="17" y="16"/>
                  </a:cxn>
                  <a:cxn ang="0">
                    <a:pos x="15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20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1" h="20">
                    <a:moveTo>
                      <a:pt x="0" y="10"/>
                    </a:move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19" y="6"/>
                    </a:lnTo>
                    <a:lnTo>
                      <a:pt x="21" y="10"/>
                    </a:lnTo>
                    <a:lnTo>
                      <a:pt x="21" y="10"/>
                    </a:lnTo>
                    <a:lnTo>
                      <a:pt x="19" y="14"/>
                    </a:lnTo>
                    <a:lnTo>
                      <a:pt x="17" y="16"/>
                    </a:lnTo>
                    <a:lnTo>
                      <a:pt x="15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62" name="Freeform 959"/>
              <p:cNvSpPr>
                <a:spLocks/>
              </p:cNvSpPr>
              <p:nvPr/>
            </p:nvSpPr>
            <p:spPr bwMode="auto">
              <a:xfrm>
                <a:off x="11722100" y="5710238"/>
                <a:ext cx="31750" cy="3175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18" y="14"/>
                  </a:cxn>
                  <a:cxn ang="0">
                    <a:pos x="16" y="16"/>
                  </a:cxn>
                  <a:cxn ang="0">
                    <a:pos x="14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20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18" y="14"/>
                    </a:lnTo>
                    <a:lnTo>
                      <a:pt x="16" y="16"/>
                    </a:lnTo>
                    <a:lnTo>
                      <a:pt x="14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5824181" y="3319027"/>
              <a:ext cx="606679" cy="383341"/>
              <a:chOff x="608441" y="2934628"/>
              <a:chExt cx="373326" cy="210007"/>
            </a:xfrm>
          </p:grpSpPr>
          <p:sp>
            <p:nvSpPr>
              <p:cNvPr id="53" name="Freeform 30"/>
              <p:cNvSpPr>
                <a:spLocks noEditPoints="1"/>
              </p:cNvSpPr>
              <p:nvPr/>
            </p:nvSpPr>
            <p:spPr bwMode="auto">
              <a:xfrm flipH="1">
                <a:off x="744370" y="2937176"/>
                <a:ext cx="237397" cy="207459"/>
              </a:xfrm>
              <a:custGeom>
                <a:avLst/>
                <a:gdLst/>
                <a:ahLst/>
                <a:cxnLst>
                  <a:cxn ang="0">
                    <a:pos x="360" y="13"/>
                  </a:cxn>
                  <a:cxn ang="0">
                    <a:pos x="329" y="0"/>
                  </a:cxn>
                  <a:cxn ang="0">
                    <a:pos x="44" y="0"/>
                  </a:cxn>
                  <a:cxn ang="0">
                    <a:pos x="13" y="13"/>
                  </a:cxn>
                  <a:cxn ang="0">
                    <a:pos x="5" y="26"/>
                  </a:cxn>
                  <a:cxn ang="0">
                    <a:pos x="0" y="268"/>
                  </a:cxn>
                  <a:cxn ang="0">
                    <a:pos x="5" y="285"/>
                  </a:cxn>
                  <a:cxn ang="0">
                    <a:pos x="13" y="298"/>
                  </a:cxn>
                  <a:cxn ang="0">
                    <a:pos x="44" y="307"/>
                  </a:cxn>
                  <a:cxn ang="0">
                    <a:pos x="329" y="307"/>
                  </a:cxn>
                  <a:cxn ang="0">
                    <a:pos x="360" y="298"/>
                  </a:cxn>
                  <a:cxn ang="0">
                    <a:pos x="368" y="285"/>
                  </a:cxn>
                  <a:cxn ang="0">
                    <a:pos x="372" y="43"/>
                  </a:cxn>
                  <a:cxn ang="0">
                    <a:pos x="368" y="26"/>
                  </a:cxn>
                  <a:cxn ang="0">
                    <a:pos x="360" y="13"/>
                  </a:cxn>
                  <a:cxn ang="0">
                    <a:pos x="351" y="268"/>
                  </a:cxn>
                  <a:cxn ang="0">
                    <a:pos x="347" y="281"/>
                  </a:cxn>
                  <a:cxn ang="0">
                    <a:pos x="338" y="285"/>
                  </a:cxn>
                  <a:cxn ang="0">
                    <a:pos x="44" y="290"/>
                  </a:cxn>
                  <a:cxn ang="0">
                    <a:pos x="35" y="285"/>
                  </a:cxn>
                  <a:cxn ang="0">
                    <a:pos x="26" y="281"/>
                  </a:cxn>
                  <a:cxn ang="0">
                    <a:pos x="22" y="268"/>
                  </a:cxn>
                  <a:cxn ang="0">
                    <a:pos x="22" y="43"/>
                  </a:cxn>
                  <a:cxn ang="0">
                    <a:pos x="26" y="26"/>
                  </a:cxn>
                  <a:cxn ang="0">
                    <a:pos x="35" y="21"/>
                  </a:cxn>
                  <a:cxn ang="0">
                    <a:pos x="329" y="21"/>
                  </a:cxn>
                  <a:cxn ang="0">
                    <a:pos x="338" y="21"/>
                  </a:cxn>
                  <a:cxn ang="0">
                    <a:pos x="347" y="26"/>
                  </a:cxn>
                  <a:cxn ang="0">
                    <a:pos x="351" y="43"/>
                  </a:cxn>
                  <a:cxn ang="0">
                    <a:pos x="360" y="316"/>
                  </a:cxn>
                  <a:cxn ang="0">
                    <a:pos x="13" y="316"/>
                  </a:cxn>
                  <a:cxn ang="0">
                    <a:pos x="9" y="316"/>
                  </a:cxn>
                  <a:cxn ang="0">
                    <a:pos x="5" y="398"/>
                  </a:cxn>
                  <a:cxn ang="0">
                    <a:pos x="9" y="402"/>
                  </a:cxn>
                  <a:cxn ang="0">
                    <a:pos x="13" y="407"/>
                  </a:cxn>
                  <a:cxn ang="0">
                    <a:pos x="360" y="407"/>
                  </a:cxn>
                  <a:cxn ang="0">
                    <a:pos x="364" y="402"/>
                  </a:cxn>
                  <a:cxn ang="0">
                    <a:pos x="368" y="324"/>
                  </a:cxn>
                  <a:cxn ang="0">
                    <a:pos x="364" y="316"/>
                  </a:cxn>
                  <a:cxn ang="0">
                    <a:pos x="360" y="316"/>
                  </a:cxn>
                  <a:cxn ang="0">
                    <a:pos x="347" y="385"/>
                  </a:cxn>
                  <a:cxn ang="0">
                    <a:pos x="26" y="337"/>
                  </a:cxn>
                  <a:cxn ang="0">
                    <a:pos x="347" y="385"/>
                  </a:cxn>
                  <a:cxn ang="0">
                    <a:pos x="204" y="376"/>
                  </a:cxn>
                  <a:cxn ang="0">
                    <a:pos x="212" y="376"/>
                  </a:cxn>
                  <a:cxn ang="0">
                    <a:pos x="217" y="368"/>
                  </a:cxn>
                  <a:cxn ang="0">
                    <a:pos x="217" y="355"/>
                  </a:cxn>
                  <a:cxn ang="0">
                    <a:pos x="212" y="350"/>
                  </a:cxn>
                  <a:cxn ang="0">
                    <a:pos x="44" y="346"/>
                  </a:cxn>
                  <a:cxn ang="0">
                    <a:pos x="35" y="350"/>
                  </a:cxn>
                  <a:cxn ang="0">
                    <a:pos x="35" y="355"/>
                  </a:cxn>
                  <a:cxn ang="0">
                    <a:pos x="35" y="368"/>
                  </a:cxn>
                  <a:cxn ang="0">
                    <a:pos x="35" y="376"/>
                  </a:cxn>
                  <a:cxn ang="0">
                    <a:pos x="44" y="376"/>
                  </a:cxn>
                </a:cxnLst>
                <a:rect l="0" t="0" r="r" b="b"/>
                <a:pathLst>
                  <a:path w="372" h="407">
                    <a:moveTo>
                      <a:pt x="360" y="13"/>
                    </a:moveTo>
                    <a:lnTo>
                      <a:pt x="360" y="13"/>
                    </a:lnTo>
                    <a:lnTo>
                      <a:pt x="347" y="4"/>
                    </a:lnTo>
                    <a:lnTo>
                      <a:pt x="329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26" y="4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5" y="26"/>
                    </a:lnTo>
                    <a:lnTo>
                      <a:pt x="0" y="43"/>
                    </a:lnTo>
                    <a:lnTo>
                      <a:pt x="0" y="268"/>
                    </a:lnTo>
                    <a:lnTo>
                      <a:pt x="0" y="268"/>
                    </a:lnTo>
                    <a:lnTo>
                      <a:pt x="5" y="285"/>
                    </a:lnTo>
                    <a:lnTo>
                      <a:pt x="13" y="298"/>
                    </a:lnTo>
                    <a:lnTo>
                      <a:pt x="13" y="298"/>
                    </a:lnTo>
                    <a:lnTo>
                      <a:pt x="26" y="307"/>
                    </a:lnTo>
                    <a:lnTo>
                      <a:pt x="44" y="307"/>
                    </a:lnTo>
                    <a:lnTo>
                      <a:pt x="329" y="307"/>
                    </a:lnTo>
                    <a:lnTo>
                      <a:pt x="329" y="307"/>
                    </a:lnTo>
                    <a:lnTo>
                      <a:pt x="347" y="307"/>
                    </a:lnTo>
                    <a:lnTo>
                      <a:pt x="360" y="298"/>
                    </a:lnTo>
                    <a:lnTo>
                      <a:pt x="360" y="298"/>
                    </a:lnTo>
                    <a:lnTo>
                      <a:pt x="368" y="285"/>
                    </a:lnTo>
                    <a:lnTo>
                      <a:pt x="372" y="268"/>
                    </a:lnTo>
                    <a:lnTo>
                      <a:pt x="372" y="43"/>
                    </a:lnTo>
                    <a:lnTo>
                      <a:pt x="372" y="43"/>
                    </a:lnTo>
                    <a:lnTo>
                      <a:pt x="368" y="26"/>
                    </a:lnTo>
                    <a:lnTo>
                      <a:pt x="360" y="13"/>
                    </a:lnTo>
                    <a:lnTo>
                      <a:pt x="360" y="13"/>
                    </a:lnTo>
                    <a:close/>
                    <a:moveTo>
                      <a:pt x="351" y="268"/>
                    </a:moveTo>
                    <a:lnTo>
                      <a:pt x="351" y="268"/>
                    </a:lnTo>
                    <a:lnTo>
                      <a:pt x="351" y="277"/>
                    </a:lnTo>
                    <a:lnTo>
                      <a:pt x="347" y="281"/>
                    </a:lnTo>
                    <a:lnTo>
                      <a:pt x="347" y="281"/>
                    </a:lnTo>
                    <a:lnTo>
                      <a:pt x="338" y="285"/>
                    </a:lnTo>
                    <a:lnTo>
                      <a:pt x="329" y="290"/>
                    </a:lnTo>
                    <a:lnTo>
                      <a:pt x="44" y="290"/>
                    </a:lnTo>
                    <a:lnTo>
                      <a:pt x="44" y="290"/>
                    </a:lnTo>
                    <a:lnTo>
                      <a:pt x="35" y="285"/>
                    </a:lnTo>
                    <a:lnTo>
                      <a:pt x="26" y="281"/>
                    </a:lnTo>
                    <a:lnTo>
                      <a:pt x="26" y="281"/>
                    </a:lnTo>
                    <a:lnTo>
                      <a:pt x="22" y="277"/>
                    </a:lnTo>
                    <a:lnTo>
                      <a:pt x="22" y="268"/>
                    </a:lnTo>
                    <a:lnTo>
                      <a:pt x="22" y="43"/>
                    </a:lnTo>
                    <a:lnTo>
                      <a:pt x="22" y="43"/>
                    </a:lnTo>
                    <a:lnTo>
                      <a:pt x="22" y="34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5" y="21"/>
                    </a:lnTo>
                    <a:lnTo>
                      <a:pt x="44" y="21"/>
                    </a:lnTo>
                    <a:lnTo>
                      <a:pt x="329" y="21"/>
                    </a:lnTo>
                    <a:lnTo>
                      <a:pt x="329" y="21"/>
                    </a:lnTo>
                    <a:lnTo>
                      <a:pt x="338" y="21"/>
                    </a:lnTo>
                    <a:lnTo>
                      <a:pt x="347" y="26"/>
                    </a:lnTo>
                    <a:lnTo>
                      <a:pt x="347" y="26"/>
                    </a:lnTo>
                    <a:lnTo>
                      <a:pt x="351" y="34"/>
                    </a:lnTo>
                    <a:lnTo>
                      <a:pt x="351" y="43"/>
                    </a:lnTo>
                    <a:lnTo>
                      <a:pt x="351" y="268"/>
                    </a:lnTo>
                    <a:close/>
                    <a:moveTo>
                      <a:pt x="360" y="316"/>
                    </a:moveTo>
                    <a:lnTo>
                      <a:pt x="13" y="316"/>
                    </a:lnTo>
                    <a:lnTo>
                      <a:pt x="13" y="316"/>
                    </a:lnTo>
                    <a:lnTo>
                      <a:pt x="9" y="316"/>
                    </a:lnTo>
                    <a:lnTo>
                      <a:pt x="9" y="316"/>
                    </a:lnTo>
                    <a:lnTo>
                      <a:pt x="5" y="324"/>
                    </a:lnTo>
                    <a:lnTo>
                      <a:pt x="5" y="398"/>
                    </a:lnTo>
                    <a:lnTo>
                      <a:pt x="5" y="398"/>
                    </a:lnTo>
                    <a:lnTo>
                      <a:pt x="9" y="402"/>
                    </a:lnTo>
                    <a:lnTo>
                      <a:pt x="9" y="402"/>
                    </a:lnTo>
                    <a:lnTo>
                      <a:pt x="13" y="407"/>
                    </a:lnTo>
                    <a:lnTo>
                      <a:pt x="360" y="407"/>
                    </a:lnTo>
                    <a:lnTo>
                      <a:pt x="360" y="407"/>
                    </a:lnTo>
                    <a:lnTo>
                      <a:pt x="364" y="402"/>
                    </a:lnTo>
                    <a:lnTo>
                      <a:pt x="364" y="402"/>
                    </a:lnTo>
                    <a:lnTo>
                      <a:pt x="368" y="398"/>
                    </a:lnTo>
                    <a:lnTo>
                      <a:pt x="368" y="324"/>
                    </a:lnTo>
                    <a:lnTo>
                      <a:pt x="368" y="324"/>
                    </a:lnTo>
                    <a:lnTo>
                      <a:pt x="364" y="316"/>
                    </a:lnTo>
                    <a:lnTo>
                      <a:pt x="364" y="316"/>
                    </a:lnTo>
                    <a:lnTo>
                      <a:pt x="360" y="316"/>
                    </a:lnTo>
                    <a:lnTo>
                      <a:pt x="360" y="316"/>
                    </a:lnTo>
                    <a:close/>
                    <a:moveTo>
                      <a:pt x="347" y="385"/>
                    </a:moveTo>
                    <a:lnTo>
                      <a:pt x="26" y="385"/>
                    </a:lnTo>
                    <a:lnTo>
                      <a:pt x="26" y="337"/>
                    </a:lnTo>
                    <a:lnTo>
                      <a:pt x="347" y="337"/>
                    </a:lnTo>
                    <a:lnTo>
                      <a:pt x="347" y="385"/>
                    </a:lnTo>
                    <a:close/>
                    <a:moveTo>
                      <a:pt x="44" y="376"/>
                    </a:moveTo>
                    <a:lnTo>
                      <a:pt x="204" y="376"/>
                    </a:lnTo>
                    <a:lnTo>
                      <a:pt x="204" y="376"/>
                    </a:lnTo>
                    <a:lnTo>
                      <a:pt x="212" y="376"/>
                    </a:lnTo>
                    <a:lnTo>
                      <a:pt x="212" y="376"/>
                    </a:lnTo>
                    <a:lnTo>
                      <a:pt x="217" y="368"/>
                    </a:lnTo>
                    <a:lnTo>
                      <a:pt x="217" y="355"/>
                    </a:lnTo>
                    <a:lnTo>
                      <a:pt x="217" y="355"/>
                    </a:lnTo>
                    <a:lnTo>
                      <a:pt x="212" y="350"/>
                    </a:lnTo>
                    <a:lnTo>
                      <a:pt x="212" y="350"/>
                    </a:lnTo>
                    <a:lnTo>
                      <a:pt x="204" y="346"/>
                    </a:lnTo>
                    <a:lnTo>
                      <a:pt x="44" y="346"/>
                    </a:lnTo>
                    <a:lnTo>
                      <a:pt x="44" y="346"/>
                    </a:lnTo>
                    <a:lnTo>
                      <a:pt x="35" y="350"/>
                    </a:lnTo>
                    <a:lnTo>
                      <a:pt x="35" y="350"/>
                    </a:lnTo>
                    <a:lnTo>
                      <a:pt x="35" y="355"/>
                    </a:lnTo>
                    <a:lnTo>
                      <a:pt x="35" y="368"/>
                    </a:lnTo>
                    <a:lnTo>
                      <a:pt x="35" y="368"/>
                    </a:lnTo>
                    <a:lnTo>
                      <a:pt x="35" y="376"/>
                    </a:lnTo>
                    <a:lnTo>
                      <a:pt x="35" y="376"/>
                    </a:lnTo>
                    <a:lnTo>
                      <a:pt x="44" y="376"/>
                    </a:lnTo>
                    <a:lnTo>
                      <a:pt x="44" y="376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54" name="Freeform 31"/>
              <p:cNvSpPr>
                <a:spLocks/>
              </p:cNvSpPr>
              <p:nvPr/>
            </p:nvSpPr>
            <p:spPr bwMode="auto">
              <a:xfrm flipH="1">
                <a:off x="608441" y="2934628"/>
                <a:ext cx="49777" cy="134568"/>
              </a:xfrm>
              <a:custGeom>
                <a:avLst/>
                <a:gdLst/>
                <a:ahLst/>
                <a:cxnLst>
                  <a:cxn ang="0">
                    <a:pos x="30" y="260"/>
                  </a:cxn>
                  <a:cxn ang="0">
                    <a:pos x="30" y="260"/>
                  </a:cxn>
                  <a:cxn ang="0">
                    <a:pos x="52" y="234"/>
                  </a:cxn>
                  <a:cxn ang="0">
                    <a:pos x="65" y="204"/>
                  </a:cxn>
                  <a:cxn ang="0">
                    <a:pos x="73" y="174"/>
                  </a:cxn>
                  <a:cxn ang="0">
                    <a:pos x="78" y="139"/>
                  </a:cxn>
                  <a:cxn ang="0">
                    <a:pos x="78" y="139"/>
                  </a:cxn>
                  <a:cxn ang="0">
                    <a:pos x="73" y="104"/>
                  </a:cxn>
                  <a:cxn ang="0">
                    <a:pos x="65" y="65"/>
                  </a:cxn>
                  <a:cxn ang="0">
                    <a:pos x="47" y="3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26" y="48"/>
                  </a:cxn>
                  <a:cxn ang="0">
                    <a:pos x="43" y="74"/>
                  </a:cxn>
                  <a:cxn ang="0">
                    <a:pos x="52" y="109"/>
                  </a:cxn>
                  <a:cxn ang="0">
                    <a:pos x="56" y="139"/>
                  </a:cxn>
                  <a:cxn ang="0">
                    <a:pos x="56" y="139"/>
                  </a:cxn>
                  <a:cxn ang="0">
                    <a:pos x="52" y="169"/>
                  </a:cxn>
                  <a:cxn ang="0">
                    <a:pos x="43" y="195"/>
                  </a:cxn>
                  <a:cxn ang="0">
                    <a:pos x="30" y="221"/>
                  </a:cxn>
                  <a:cxn ang="0">
                    <a:pos x="13" y="247"/>
                  </a:cxn>
                  <a:cxn ang="0">
                    <a:pos x="13" y="247"/>
                  </a:cxn>
                  <a:cxn ang="0">
                    <a:pos x="8" y="251"/>
                  </a:cxn>
                  <a:cxn ang="0">
                    <a:pos x="13" y="260"/>
                  </a:cxn>
                  <a:cxn ang="0">
                    <a:pos x="13" y="260"/>
                  </a:cxn>
                  <a:cxn ang="0">
                    <a:pos x="21" y="264"/>
                  </a:cxn>
                  <a:cxn ang="0">
                    <a:pos x="30" y="260"/>
                  </a:cxn>
                  <a:cxn ang="0">
                    <a:pos x="30" y="260"/>
                  </a:cxn>
                </a:cxnLst>
                <a:rect l="0" t="0" r="r" b="b"/>
                <a:pathLst>
                  <a:path w="78" h="264">
                    <a:moveTo>
                      <a:pt x="30" y="260"/>
                    </a:moveTo>
                    <a:lnTo>
                      <a:pt x="30" y="260"/>
                    </a:lnTo>
                    <a:lnTo>
                      <a:pt x="52" y="234"/>
                    </a:lnTo>
                    <a:lnTo>
                      <a:pt x="65" y="204"/>
                    </a:lnTo>
                    <a:lnTo>
                      <a:pt x="73" y="174"/>
                    </a:lnTo>
                    <a:lnTo>
                      <a:pt x="78" y="139"/>
                    </a:lnTo>
                    <a:lnTo>
                      <a:pt x="78" y="139"/>
                    </a:lnTo>
                    <a:lnTo>
                      <a:pt x="73" y="104"/>
                    </a:lnTo>
                    <a:lnTo>
                      <a:pt x="65" y="65"/>
                    </a:lnTo>
                    <a:lnTo>
                      <a:pt x="47" y="35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3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9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26" y="48"/>
                    </a:lnTo>
                    <a:lnTo>
                      <a:pt x="43" y="74"/>
                    </a:lnTo>
                    <a:lnTo>
                      <a:pt x="52" y="109"/>
                    </a:lnTo>
                    <a:lnTo>
                      <a:pt x="56" y="139"/>
                    </a:lnTo>
                    <a:lnTo>
                      <a:pt x="56" y="139"/>
                    </a:lnTo>
                    <a:lnTo>
                      <a:pt x="52" y="169"/>
                    </a:lnTo>
                    <a:lnTo>
                      <a:pt x="43" y="195"/>
                    </a:lnTo>
                    <a:lnTo>
                      <a:pt x="30" y="221"/>
                    </a:lnTo>
                    <a:lnTo>
                      <a:pt x="13" y="247"/>
                    </a:lnTo>
                    <a:lnTo>
                      <a:pt x="13" y="247"/>
                    </a:lnTo>
                    <a:lnTo>
                      <a:pt x="8" y="251"/>
                    </a:lnTo>
                    <a:lnTo>
                      <a:pt x="13" y="260"/>
                    </a:lnTo>
                    <a:lnTo>
                      <a:pt x="13" y="260"/>
                    </a:lnTo>
                    <a:lnTo>
                      <a:pt x="21" y="264"/>
                    </a:lnTo>
                    <a:lnTo>
                      <a:pt x="30" y="260"/>
                    </a:lnTo>
                    <a:lnTo>
                      <a:pt x="30" y="260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55" name="Freeform 32"/>
              <p:cNvSpPr>
                <a:spLocks/>
              </p:cNvSpPr>
              <p:nvPr/>
            </p:nvSpPr>
            <p:spPr bwMode="auto">
              <a:xfrm flipH="1">
                <a:off x="647369" y="2943803"/>
                <a:ext cx="44033" cy="114688"/>
              </a:xfrm>
              <a:custGeom>
                <a:avLst/>
                <a:gdLst/>
                <a:ahLst/>
                <a:cxnLst>
                  <a:cxn ang="0">
                    <a:pos x="26" y="225"/>
                  </a:cxn>
                  <a:cxn ang="0">
                    <a:pos x="26" y="225"/>
                  </a:cxn>
                  <a:cxn ang="0">
                    <a:pos x="43" y="199"/>
                  </a:cxn>
                  <a:cxn ang="0">
                    <a:pos x="56" y="177"/>
                  </a:cxn>
                  <a:cxn ang="0">
                    <a:pos x="65" y="147"/>
                  </a:cxn>
                  <a:cxn ang="0">
                    <a:pos x="69" y="121"/>
                  </a:cxn>
                  <a:cxn ang="0">
                    <a:pos x="69" y="121"/>
                  </a:cxn>
                  <a:cxn ang="0">
                    <a:pos x="65" y="91"/>
                  </a:cxn>
                  <a:cxn ang="0">
                    <a:pos x="56" y="60"/>
                  </a:cxn>
                  <a:cxn ang="0">
                    <a:pos x="43" y="30"/>
                  </a:cxn>
                  <a:cxn ang="0">
                    <a:pos x="21" y="4"/>
                  </a:cxn>
                  <a:cxn ang="0">
                    <a:pos x="21" y="4"/>
                  </a:cxn>
                  <a:cxn ang="0">
                    <a:pos x="13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3"/>
                  </a:cxn>
                  <a:cxn ang="0">
                    <a:pos x="4" y="21"/>
                  </a:cxn>
                  <a:cxn ang="0">
                    <a:pos x="4" y="21"/>
                  </a:cxn>
                  <a:cxn ang="0">
                    <a:pos x="21" y="43"/>
                  </a:cxn>
                  <a:cxn ang="0">
                    <a:pos x="34" y="69"/>
                  </a:cxn>
                  <a:cxn ang="0">
                    <a:pos x="43" y="95"/>
                  </a:cxn>
                  <a:cxn ang="0">
                    <a:pos x="47" y="121"/>
                  </a:cxn>
                  <a:cxn ang="0">
                    <a:pos x="47" y="121"/>
                  </a:cxn>
                  <a:cxn ang="0">
                    <a:pos x="43" y="143"/>
                  </a:cxn>
                  <a:cxn ang="0">
                    <a:pos x="39" y="168"/>
                  </a:cxn>
                  <a:cxn ang="0">
                    <a:pos x="26" y="186"/>
                  </a:cxn>
                  <a:cxn ang="0">
                    <a:pos x="8" y="207"/>
                  </a:cxn>
                  <a:cxn ang="0">
                    <a:pos x="8" y="207"/>
                  </a:cxn>
                  <a:cxn ang="0">
                    <a:pos x="8" y="216"/>
                  </a:cxn>
                  <a:cxn ang="0">
                    <a:pos x="8" y="225"/>
                  </a:cxn>
                  <a:cxn ang="0">
                    <a:pos x="8" y="225"/>
                  </a:cxn>
                  <a:cxn ang="0">
                    <a:pos x="17" y="225"/>
                  </a:cxn>
                  <a:cxn ang="0">
                    <a:pos x="26" y="225"/>
                  </a:cxn>
                  <a:cxn ang="0">
                    <a:pos x="26" y="225"/>
                  </a:cxn>
                </a:cxnLst>
                <a:rect l="0" t="0" r="r" b="b"/>
                <a:pathLst>
                  <a:path w="69" h="225">
                    <a:moveTo>
                      <a:pt x="26" y="225"/>
                    </a:moveTo>
                    <a:lnTo>
                      <a:pt x="26" y="225"/>
                    </a:lnTo>
                    <a:lnTo>
                      <a:pt x="43" y="199"/>
                    </a:lnTo>
                    <a:lnTo>
                      <a:pt x="56" y="177"/>
                    </a:lnTo>
                    <a:lnTo>
                      <a:pt x="65" y="147"/>
                    </a:lnTo>
                    <a:lnTo>
                      <a:pt x="69" y="121"/>
                    </a:lnTo>
                    <a:lnTo>
                      <a:pt x="69" y="121"/>
                    </a:lnTo>
                    <a:lnTo>
                      <a:pt x="65" y="91"/>
                    </a:lnTo>
                    <a:lnTo>
                      <a:pt x="56" y="60"/>
                    </a:lnTo>
                    <a:lnTo>
                      <a:pt x="43" y="30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13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3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21" y="43"/>
                    </a:lnTo>
                    <a:lnTo>
                      <a:pt x="34" y="69"/>
                    </a:lnTo>
                    <a:lnTo>
                      <a:pt x="43" y="95"/>
                    </a:lnTo>
                    <a:lnTo>
                      <a:pt x="47" y="121"/>
                    </a:lnTo>
                    <a:lnTo>
                      <a:pt x="47" y="121"/>
                    </a:lnTo>
                    <a:lnTo>
                      <a:pt x="43" y="143"/>
                    </a:lnTo>
                    <a:lnTo>
                      <a:pt x="39" y="168"/>
                    </a:lnTo>
                    <a:lnTo>
                      <a:pt x="26" y="186"/>
                    </a:lnTo>
                    <a:lnTo>
                      <a:pt x="8" y="207"/>
                    </a:lnTo>
                    <a:lnTo>
                      <a:pt x="8" y="207"/>
                    </a:lnTo>
                    <a:lnTo>
                      <a:pt x="8" y="216"/>
                    </a:lnTo>
                    <a:lnTo>
                      <a:pt x="8" y="225"/>
                    </a:lnTo>
                    <a:lnTo>
                      <a:pt x="8" y="225"/>
                    </a:lnTo>
                    <a:lnTo>
                      <a:pt x="17" y="225"/>
                    </a:lnTo>
                    <a:lnTo>
                      <a:pt x="26" y="225"/>
                    </a:lnTo>
                    <a:lnTo>
                      <a:pt x="26" y="225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56" name="Freeform 33"/>
              <p:cNvSpPr>
                <a:spLocks/>
              </p:cNvSpPr>
              <p:nvPr/>
            </p:nvSpPr>
            <p:spPr bwMode="auto">
              <a:xfrm flipH="1">
                <a:off x="686297" y="2954507"/>
                <a:ext cx="38290" cy="94809"/>
              </a:xfrm>
              <a:custGeom>
                <a:avLst/>
                <a:gdLst/>
                <a:ahLst/>
                <a:cxnLst>
                  <a:cxn ang="0">
                    <a:pos x="26" y="182"/>
                  </a:cxn>
                  <a:cxn ang="0">
                    <a:pos x="26" y="182"/>
                  </a:cxn>
                  <a:cxn ang="0">
                    <a:pos x="39" y="165"/>
                  </a:cxn>
                  <a:cxn ang="0">
                    <a:pos x="52" y="143"/>
                  </a:cxn>
                  <a:cxn ang="0">
                    <a:pos x="56" y="122"/>
                  </a:cxn>
                  <a:cxn ang="0">
                    <a:pos x="60" y="100"/>
                  </a:cxn>
                  <a:cxn ang="0">
                    <a:pos x="60" y="100"/>
                  </a:cxn>
                  <a:cxn ang="0">
                    <a:pos x="56" y="74"/>
                  </a:cxn>
                  <a:cxn ang="0">
                    <a:pos x="47" y="48"/>
                  </a:cxn>
                  <a:cxn ang="0">
                    <a:pos x="34" y="26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3" y="0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13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17" y="39"/>
                  </a:cxn>
                  <a:cxn ang="0">
                    <a:pos x="26" y="57"/>
                  </a:cxn>
                  <a:cxn ang="0">
                    <a:pos x="34" y="78"/>
                  </a:cxn>
                  <a:cxn ang="0">
                    <a:pos x="34" y="100"/>
                  </a:cxn>
                  <a:cxn ang="0">
                    <a:pos x="34" y="100"/>
                  </a:cxn>
                  <a:cxn ang="0">
                    <a:pos x="34" y="117"/>
                  </a:cxn>
                  <a:cxn ang="0">
                    <a:pos x="30" y="135"/>
                  </a:cxn>
                  <a:cxn ang="0">
                    <a:pos x="21" y="152"/>
                  </a:cxn>
                  <a:cxn ang="0">
                    <a:pos x="8" y="165"/>
                  </a:cxn>
                  <a:cxn ang="0">
                    <a:pos x="8" y="165"/>
                  </a:cxn>
                  <a:cxn ang="0">
                    <a:pos x="4" y="173"/>
                  </a:cxn>
                  <a:cxn ang="0">
                    <a:pos x="8" y="182"/>
                  </a:cxn>
                  <a:cxn ang="0">
                    <a:pos x="8" y="182"/>
                  </a:cxn>
                  <a:cxn ang="0">
                    <a:pos x="17" y="186"/>
                  </a:cxn>
                  <a:cxn ang="0">
                    <a:pos x="26" y="182"/>
                  </a:cxn>
                  <a:cxn ang="0">
                    <a:pos x="26" y="182"/>
                  </a:cxn>
                </a:cxnLst>
                <a:rect l="0" t="0" r="r" b="b"/>
                <a:pathLst>
                  <a:path w="60" h="186">
                    <a:moveTo>
                      <a:pt x="26" y="182"/>
                    </a:moveTo>
                    <a:lnTo>
                      <a:pt x="26" y="182"/>
                    </a:lnTo>
                    <a:lnTo>
                      <a:pt x="39" y="165"/>
                    </a:lnTo>
                    <a:lnTo>
                      <a:pt x="52" y="143"/>
                    </a:lnTo>
                    <a:lnTo>
                      <a:pt x="56" y="122"/>
                    </a:lnTo>
                    <a:lnTo>
                      <a:pt x="60" y="100"/>
                    </a:lnTo>
                    <a:lnTo>
                      <a:pt x="60" y="100"/>
                    </a:lnTo>
                    <a:lnTo>
                      <a:pt x="56" y="74"/>
                    </a:lnTo>
                    <a:lnTo>
                      <a:pt x="47" y="48"/>
                    </a:lnTo>
                    <a:lnTo>
                      <a:pt x="34" y="26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3" y="0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13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7" y="39"/>
                    </a:lnTo>
                    <a:lnTo>
                      <a:pt x="26" y="57"/>
                    </a:lnTo>
                    <a:lnTo>
                      <a:pt x="34" y="78"/>
                    </a:lnTo>
                    <a:lnTo>
                      <a:pt x="34" y="100"/>
                    </a:lnTo>
                    <a:lnTo>
                      <a:pt x="34" y="100"/>
                    </a:lnTo>
                    <a:lnTo>
                      <a:pt x="34" y="117"/>
                    </a:lnTo>
                    <a:lnTo>
                      <a:pt x="30" y="135"/>
                    </a:lnTo>
                    <a:lnTo>
                      <a:pt x="21" y="152"/>
                    </a:lnTo>
                    <a:lnTo>
                      <a:pt x="8" y="165"/>
                    </a:lnTo>
                    <a:lnTo>
                      <a:pt x="8" y="165"/>
                    </a:lnTo>
                    <a:lnTo>
                      <a:pt x="4" y="173"/>
                    </a:lnTo>
                    <a:lnTo>
                      <a:pt x="8" y="182"/>
                    </a:lnTo>
                    <a:lnTo>
                      <a:pt x="8" y="182"/>
                    </a:lnTo>
                    <a:lnTo>
                      <a:pt x="17" y="186"/>
                    </a:lnTo>
                    <a:lnTo>
                      <a:pt x="26" y="182"/>
                    </a:lnTo>
                    <a:lnTo>
                      <a:pt x="26" y="182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52" name="椭圆 51"/>
            <p:cNvSpPr/>
            <p:nvPr/>
          </p:nvSpPr>
          <p:spPr bwMode="auto">
            <a:xfrm>
              <a:off x="2593406" y="2354670"/>
              <a:ext cx="2071431" cy="1878032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dirty="0" smtClean="0">
                <a:latin typeface="Verdana" panose="020B0604030504040204" pitchFamily="34" charset="0"/>
              </a:endParaRPr>
            </a:p>
          </p:txBody>
        </p:sp>
      </p:grpSp>
      <p:pic>
        <p:nvPicPr>
          <p:cNvPr id="1026" name="Picture 2" descr="IEEE 802.11 คือ อะไร? - COMSI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1722333"/>
            <a:ext cx="2247176" cy="95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3</a:t>
            </a:fld>
            <a:endParaRPr lang="en-US"/>
          </a:p>
        </p:txBody>
      </p:sp>
      <p:sp>
        <p:nvSpPr>
          <p:cNvPr id="77" name="矩形 76"/>
          <p:cNvSpPr/>
          <p:nvPr/>
        </p:nvSpPr>
        <p:spPr>
          <a:xfrm>
            <a:off x="8309446" y="1309232"/>
            <a:ext cx="3410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Verdana" panose="020B0604030504040204" pitchFamily="34" charset="0"/>
                <a:ea typeface="Verdana" panose="020B0604030504040204" pitchFamily="34" charset="0"/>
              </a:rPr>
              <a:t>ACK:</a:t>
            </a:r>
            <a:r>
              <a:rPr lang="zh-CN" alt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dirty="0" smtClean="0">
                <a:latin typeface="Verdana" panose="020B0604030504040204" pitchFamily="34" charset="0"/>
                <a:ea typeface="Verdana" panose="020B0604030504040204" pitchFamily="34" charset="0"/>
              </a:rPr>
              <a:t>ACKnowledgement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516"/>
    </mc:Choice>
    <mc:Fallback xmlns="">
      <p:transition advTm="21516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9416" y="1844824"/>
            <a:ext cx="10363200" cy="3096344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You!</a:t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Email: </a:t>
            </a:r>
            <a: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li.tong@huawei.com</a:t>
            </a:r>
            <a: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 &amp; </a:t>
            </a:r>
            <a:r>
              <a:rPr lang="en-US" altLang="zh-C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5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3"/>
    </mc:Choice>
    <mc:Fallback xmlns="">
      <p:transition advTm="54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>
          <a:xfrm>
            <a:off x="19744" y="274638"/>
            <a:ext cx="12172256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ACKs cause similar medium access </a:t>
            </a:r>
            <a:r>
              <a:rPr lang="en-US" altLang="zh-CN" b="1" dirty="0"/>
              <a:t>overhead</a:t>
            </a:r>
            <a:endParaRPr lang="zh-CN" altLang="en-US" b="1" dirty="0"/>
          </a:p>
        </p:txBody>
      </p:sp>
      <p:sp>
        <p:nvSpPr>
          <p:cNvPr id="5" name="object 29"/>
          <p:cNvSpPr txBox="1"/>
          <p:nvPr/>
        </p:nvSpPr>
        <p:spPr>
          <a:xfrm>
            <a:off x="10000597" y="4308925"/>
            <a:ext cx="81279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000" b="1" spc="-10" dirty="0" smtClean="0">
                <a:latin typeface="Verdana" panose="020B0604030504040204" pitchFamily="34" charset="0"/>
                <a:ea typeface="Verdana" panose="020B0604030504040204" pitchFamily="34" charset="0"/>
                <a:cs typeface="黑体"/>
              </a:rPr>
              <a:t>Time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黑体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1869904" y="3253402"/>
            <a:ext cx="2059822" cy="1023913"/>
          </a:xfrm>
          <a:custGeom>
            <a:avLst/>
            <a:gdLst/>
            <a:ahLst/>
            <a:cxnLst/>
            <a:rect l="l" t="t" r="r" b="b"/>
            <a:pathLst>
              <a:path w="1224279" h="647700">
                <a:moveTo>
                  <a:pt x="0" y="0"/>
                </a:moveTo>
                <a:lnTo>
                  <a:pt x="0" y="647700"/>
                </a:lnTo>
                <a:lnTo>
                  <a:pt x="1223772" y="647700"/>
                </a:lnTo>
                <a:lnTo>
                  <a:pt x="1223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25139" y="3253402"/>
            <a:ext cx="2375479" cy="1023913"/>
            <a:chOff x="6025139" y="3253402"/>
            <a:chExt cx="2375479" cy="1023913"/>
          </a:xfrm>
        </p:grpSpPr>
        <p:sp>
          <p:nvSpPr>
            <p:cNvPr id="9" name="object 10"/>
            <p:cNvSpPr/>
            <p:nvPr/>
          </p:nvSpPr>
          <p:spPr>
            <a:xfrm>
              <a:off x="6112469" y="3253402"/>
              <a:ext cx="2179481" cy="1023913"/>
            </a:xfrm>
            <a:custGeom>
              <a:avLst/>
              <a:gdLst/>
              <a:ahLst/>
              <a:cxnLst/>
              <a:rect l="l" t="t" r="r" b="b"/>
              <a:pathLst>
                <a:path w="1295400" h="647700">
                  <a:moveTo>
                    <a:pt x="0" y="0"/>
                  </a:moveTo>
                  <a:lnTo>
                    <a:pt x="0" y="647700"/>
                  </a:lnTo>
                  <a:lnTo>
                    <a:pt x="1295399" y="647700"/>
                  </a:lnTo>
                  <a:lnTo>
                    <a:pt x="12953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AFE7"/>
            </a:solidFill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" name="object 11"/>
            <p:cNvSpPr txBox="1"/>
            <p:nvPr/>
          </p:nvSpPr>
          <p:spPr>
            <a:xfrm>
              <a:off x="6025139" y="3356992"/>
              <a:ext cx="23754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0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/>
              <a:r>
                <a:rPr lang="en-US" altLang="zh-CN" sz="16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Contention window</a:t>
              </a:r>
            </a:p>
            <a:p>
              <a:pPr lvl="0"/>
              <a:r>
                <a:rPr lang="en-US" altLang="zh-CN" sz="16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(random back off)</a:t>
              </a:r>
              <a:endParaRPr lang="zh-CN" altLang="en-US" sz="1600" dirty="0">
                <a:solidFill>
                  <a:prstClr val="black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1" name="object 13"/>
          <p:cNvSpPr/>
          <p:nvPr/>
        </p:nvSpPr>
        <p:spPr>
          <a:xfrm>
            <a:off x="8291950" y="3253402"/>
            <a:ext cx="2115044" cy="1023913"/>
          </a:xfrm>
          <a:custGeom>
            <a:avLst/>
            <a:gdLst/>
            <a:ahLst/>
            <a:cxnLst/>
            <a:rect l="l" t="t" r="r" b="b"/>
            <a:pathLst>
              <a:path w="1656079" h="647700">
                <a:moveTo>
                  <a:pt x="0" y="0"/>
                </a:moveTo>
                <a:lnTo>
                  <a:pt x="0" y="647700"/>
                </a:lnTo>
                <a:lnTo>
                  <a:pt x="1655826" y="647700"/>
                </a:lnTo>
                <a:lnTo>
                  <a:pt x="1655826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28873" y="1916831"/>
            <a:ext cx="2183597" cy="1356985"/>
            <a:chOff x="3928873" y="1916831"/>
            <a:chExt cx="2183597" cy="1356985"/>
          </a:xfrm>
        </p:grpSpPr>
        <p:sp>
          <p:nvSpPr>
            <p:cNvPr id="16" name="object 21"/>
            <p:cNvSpPr/>
            <p:nvPr/>
          </p:nvSpPr>
          <p:spPr>
            <a:xfrm>
              <a:off x="3930155" y="1953383"/>
              <a:ext cx="2182315" cy="186902"/>
            </a:xfrm>
            <a:custGeom>
              <a:avLst/>
              <a:gdLst/>
              <a:ahLst/>
              <a:cxnLst/>
              <a:rect l="l" t="t" r="r" b="b"/>
              <a:pathLst>
                <a:path w="1872614" h="133350">
                  <a:moveTo>
                    <a:pt x="130301" y="16002"/>
                  </a:moveTo>
                  <a:lnTo>
                    <a:pt x="125730" y="9144"/>
                  </a:lnTo>
                  <a:lnTo>
                    <a:pt x="121920" y="2286"/>
                  </a:lnTo>
                  <a:lnTo>
                    <a:pt x="113537" y="0"/>
                  </a:lnTo>
                  <a:lnTo>
                    <a:pt x="106680" y="4572"/>
                  </a:lnTo>
                  <a:lnTo>
                    <a:pt x="0" y="66294"/>
                  </a:lnTo>
                  <a:lnTo>
                    <a:pt x="28194" y="82807"/>
                  </a:lnTo>
                  <a:lnTo>
                    <a:pt x="28194" y="52577"/>
                  </a:lnTo>
                  <a:lnTo>
                    <a:pt x="80714" y="52577"/>
                  </a:lnTo>
                  <a:lnTo>
                    <a:pt x="121158" y="28956"/>
                  </a:lnTo>
                  <a:lnTo>
                    <a:pt x="128015" y="25146"/>
                  </a:lnTo>
                  <a:lnTo>
                    <a:pt x="130301" y="16002"/>
                  </a:lnTo>
                  <a:close/>
                </a:path>
                <a:path w="1872614" h="133350">
                  <a:moveTo>
                    <a:pt x="80714" y="52578"/>
                  </a:moveTo>
                  <a:lnTo>
                    <a:pt x="28194" y="52577"/>
                  </a:lnTo>
                  <a:lnTo>
                    <a:pt x="28194" y="80772"/>
                  </a:lnTo>
                  <a:lnTo>
                    <a:pt x="35051" y="80772"/>
                  </a:lnTo>
                  <a:lnTo>
                    <a:pt x="35051" y="54102"/>
                  </a:lnTo>
                  <a:lnTo>
                    <a:pt x="56578" y="66675"/>
                  </a:lnTo>
                  <a:lnTo>
                    <a:pt x="80714" y="52578"/>
                  </a:lnTo>
                  <a:close/>
                </a:path>
                <a:path w="1872614" h="133350">
                  <a:moveTo>
                    <a:pt x="130301" y="117348"/>
                  </a:moveTo>
                  <a:lnTo>
                    <a:pt x="128015" y="108204"/>
                  </a:lnTo>
                  <a:lnTo>
                    <a:pt x="121158" y="104394"/>
                  </a:lnTo>
                  <a:lnTo>
                    <a:pt x="80714" y="80772"/>
                  </a:lnTo>
                  <a:lnTo>
                    <a:pt x="28194" y="80772"/>
                  </a:lnTo>
                  <a:lnTo>
                    <a:pt x="28194" y="82807"/>
                  </a:lnTo>
                  <a:lnTo>
                    <a:pt x="106680" y="128778"/>
                  </a:lnTo>
                  <a:lnTo>
                    <a:pt x="113537" y="133350"/>
                  </a:lnTo>
                  <a:lnTo>
                    <a:pt x="121920" y="130302"/>
                  </a:lnTo>
                  <a:lnTo>
                    <a:pt x="125730" y="124206"/>
                  </a:lnTo>
                  <a:lnTo>
                    <a:pt x="130301" y="117348"/>
                  </a:lnTo>
                  <a:close/>
                </a:path>
                <a:path w="1872614" h="133350">
                  <a:moveTo>
                    <a:pt x="56578" y="66675"/>
                  </a:moveTo>
                  <a:lnTo>
                    <a:pt x="35051" y="54102"/>
                  </a:lnTo>
                  <a:lnTo>
                    <a:pt x="35051" y="79248"/>
                  </a:lnTo>
                  <a:lnTo>
                    <a:pt x="56578" y="66675"/>
                  </a:lnTo>
                  <a:close/>
                </a:path>
                <a:path w="1872614" h="133350">
                  <a:moveTo>
                    <a:pt x="80714" y="80772"/>
                  </a:moveTo>
                  <a:lnTo>
                    <a:pt x="56578" y="66675"/>
                  </a:lnTo>
                  <a:lnTo>
                    <a:pt x="35051" y="79248"/>
                  </a:lnTo>
                  <a:lnTo>
                    <a:pt x="35051" y="80772"/>
                  </a:lnTo>
                  <a:lnTo>
                    <a:pt x="80714" y="80772"/>
                  </a:lnTo>
                  <a:close/>
                </a:path>
                <a:path w="1872614" h="133350">
                  <a:moveTo>
                    <a:pt x="1815655" y="66675"/>
                  </a:moveTo>
                  <a:lnTo>
                    <a:pt x="1791519" y="52577"/>
                  </a:lnTo>
                  <a:lnTo>
                    <a:pt x="80714" y="52578"/>
                  </a:lnTo>
                  <a:lnTo>
                    <a:pt x="56578" y="66675"/>
                  </a:lnTo>
                  <a:lnTo>
                    <a:pt x="80714" y="80772"/>
                  </a:lnTo>
                  <a:lnTo>
                    <a:pt x="1791519" y="80771"/>
                  </a:lnTo>
                  <a:lnTo>
                    <a:pt x="1815655" y="66675"/>
                  </a:lnTo>
                  <a:close/>
                </a:path>
                <a:path w="1872614" h="133350">
                  <a:moveTo>
                    <a:pt x="1872234" y="66293"/>
                  </a:moveTo>
                  <a:lnTo>
                    <a:pt x="1765554" y="4571"/>
                  </a:lnTo>
                  <a:lnTo>
                    <a:pt x="1758696" y="0"/>
                  </a:lnTo>
                  <a:lnTo>
                    <a:pt x="1750314" y="2286"/>
                  </a:lnTo>
                  <a:lnTo>
                    <a:pt x="1745742" y="9143"/>
                  </a:lnTo>
                  <a:lnTo>
                    <a:pt x="1741932" y="16001"/>
                  </a:lnTo>
                  <a:lnTo>
                    <a:pt x="1744218" y="25145"/>
                  </a:lnTo>
                  <a:lnTo>
                    <a:pt x="1751076" y="28955"/>
                  </a:lnTo>
                  <a:lnTo>
                    <a:pt x="1791519" y="52577"/>
                  </a:lnTo>
                  <a:lnTo>
                    <a:pt x="1844039" y="52577"/>
                  </a:lnTo>
                  <a:lnTo>
                    <a:pt x="1844039" y="82807"/>
                  </a:lnTo>
                  <a:lnTo>
                    <a:pt x="1872234" y="66293"/>
                  </a:lnTo>
                  <a:close/>
                </a:path>
                <a:path w="1872614" h="133350">
                  <a:moveTo>
                    <a:pt x="1844039" y="82807"/>
                  </a:moveTo>
                  <a:lnTo>
                    <a:pt x="1844039" y="80771"/>
                  </a:lnTo>
                  <a:lnTo>
                    <a:pt x="1791519" y="80772"/>
                  </a:lnTo>
                  <a:lnTo>
                    <a:pt x="1751076" y="104393"/>
                  </a:lnTo>
                  <a:lnTo>
                    <a:pt x="1744218" y="108203"/>
                  </a:lnTo>
                  <a:lnTo>
                    <a:pt x="1741932" y="117348"/>
                  </a:lnTo>
                  <a:lnTo>
                    <a:pt x="1745742" y="124205"/>
                  </a:lnTo>
                  <a:lnTo>
                    <a:pt x="1750314" y="130301"/>
                  </a:lnTo>
                  <a:lnTo>
                    <a:pt x="1758696" y="133350"/>
                  </a:lnTo>
                  <a:lnTo>
                    <a:pt x="1765554" y="128777"/>
                  </a:lnTo>
                  <a:lnTo>
                    <a:pt x="1844039" y="82807"/>
                  </a:lnTo>
                  <a:close/>
                </a:path>
                <a:path w="1872614" h="133350">
                  <a:moveTo>
                    <a:pt x="1844039" y="80771"/>
                  </a:moveTo>
                  <a:lnTo>
                    <a:pt x="1844039" y="52577"/>
                  </a:lnTo>
                  <a:lnTo>
                    <a:pt x="1791519" y="52577"/>
                  </a:lnTo>
                  <a:lnTo>
                    <a:pt x="1815655" y="66675"/>
                  </a:lnTo>
                  <a:lnTo>
                    <a:pt x="1837182" y="54101"/>
                  </a:lnTo>
                  <a:lnTo>
                    <a:pt x="1837182" y="80771"/>
                  </a:lnTo>
                  <a:lnTo>
                    <a:pt x="1844039" y="80771"/>
                  </a:lnTo>
                  <a:close/>
                </a:path>
                <a:path w="1872614" h="133350">
                  <a:moveTo>
                    <a:pt x="1837182" y="80771"/>
                  </a:moveTo>
                  <a:lnTo>
                    <a:pt x="1837182" y="79248"/>
                  </a:lnTo>
                  <a:lnTo>
                    <a:pt x="1815655" y="66675"/>
                  </a:lnTo>
                  <a:lnTo>
                    <a:pt x="1791519" y="80772"/>
                  </a:lnTo>
                  <a:lnTo>
                    <a:pt x="1837182" y="80771"/>
                  </a:lnTo>
                  <a:close/>
                </a:path>
                <a:path w="1872614" h="133350">
                  <a:moveTo>
                    <a:pt x="1837182" y="79248"/>
                  </a:moveTo>
                  <a:lnTo>
                    <a:pt x="1837182" y="54101"/>
                  </a:lnTo>
                  <a:lnTo>
                    <a:pt x="1815655" y="66675"/>
                  </a:lnTo>
                  <a:lnTo>
                    <a:pt x="1837182" y="79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6" name="object 15"/>
            <p:cNvSpPr/>
            <p:nvPr/>
          </p:nvSpPr>
          <p:spPr>
            <a:xfrm>
              <a:off x="6112469" y="1916831"/>
              <a:ext cx="0" cy="1356985"/>
            </a:xfrm>
            <a:custGeom>
              <a:avLst/>
              <a:gdLst/>
              <a:ahLst/>
              <a:cxnLst/>
              <a:rect l="l" t="t" r="r" b="b"/>
              <a:pathLst>
                <a:path h="1153160">
                  <a:moveTo>
                    <a:pt x="0" y="11529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3928873" y="1916831"/>
              <a:ext cx="0" cy="1356985"/>
            </a:xfrm>
            <a:custGeom>
              <a:avLst/>
              <a:gdLst/>
              <a:ahLst/>
              <a:cxnLst/>
              <a:rect l="l" t="t" r="r" b="b"/>
              <a:pathLst>
                <a:path h="1153160">
                  <a:moveTo>
                    <a:pt x="0" y="11529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8" name="object 26"/>
            <p:cNvSpPr txBox="1"/>
            <p:nvPr/>
          </p:nvSpPr>
          <p:spPr>
            <a:xfrm>
              <a:off x="4089516" y="2154526"/>
              <a:ext cx="1935623" cy="7643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200" b="1" spc="-5">
                  <a:solidFill>
                    <a:srgbClr val="85AF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defRPr>
              </a:lvl1pPr>
            </a:lstStyle>
            <a:p>
              <a:pPr algn="ctr"/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Inter-frame space</a:t>
              </a:r>
            </a:p>
            <a:p>
              <a:pPr algn="ctr"/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(IFS)</a:t>
              </a:r>
              <a:endParaRPr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1" name="左大括号 20"/>
          <p:cNvSpPr/>
          <p:nvPr/>
        </p:nvSpPr>
        <p:spPr>
          <a:xfrm rot="5400000" flipH="1">
            <a:off x="5955510" y="2335267"/>
            <a:ext cx="297356" cy="4375515"/>
          </a:xfrm>
          <a:prstGeom prst="leftBrace">
            <a:avLst>
              <a:gd name="adj1" fmla="val 8333"/>
              <a:gd name="adj2" fmla="val 49580"/>
            </a:avLst>
          </a:prstGeom>
          <a:solidFill>
            <a:srgbClr val="4F81BD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object 28"/>
          <p:cNvSpPr txBox="1"/>
          <p:nvPr/>
        </p:nvSpPr>
        <p:spPr>
          <a:xfrm>
            <a:off x="3700201" y="4685329"/>
            <a:ext cx="4824536" cy="2973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sz="1600" dirty="0"/>
              <a:t>Extra overhead for sending each </a:t>
            </a:r>
            <a:r>
              <a:rPr lang="en-US" altLang="zh-CN" sz="1600" dirty="0" smtClean="0"/>
              <a:t>packet</a:t>
            </a:r>
            <a:endParaRPr sz="1600" b="1" dirty="0"/>
          </a:p>
        </p:txBody>
      </p:sp>
      <p:sp>
        <p:nvSpPr>
          <p:cNvPr id="23" name="矩形 22"/>
          <p:cNvSpPr/>
          <p:nvPr/>
        </p:nvSpPr>
        <p:spPr>
          <a:xfrm>
            <a:off x="1829219" y="3591162"/>
            <a:ext cx="2156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Last frame</a:t>
            </a:r>
            <a:endParaRPr lang="zh-CN" altLang="en-US" sz="1600" b="1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43114" y="3591162"/>
            <a:ext cx="2155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6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Next frame</a:t>
            </a:r>
            <a:endParaRPr lang="zh-CN" altLang="en-US" sz="1600" b="1" dirty="0">
              <a:solidFill>
                <a:prstClr val="black"/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object 5"/>
          <p:cNvSpPr/>
          <p:nvPr/>
        </p:nvSpPr>
        <p:spPr>
          <a:xfrm>
            <a:off x="1127448" y="4209391"/>
            <a:ext cx="9573649" cy="161823"/>
          </a:xfrm>
          <a:custGeom>
            <a:avLst/>
            <a:gdLst/>
            <a:ahLst/>
            <a:cxnLst/>
            <a:rect l="l" t="t" r="r" b="b"/>
            <a:pathLst>
              <a:path w="8418830" h="110490">
                <a:moveTo>
                  <a:pt x="8381159" y="55245"/>
                </a:moveTo>
                <a:lnTo>
                  <a:pt x="8364736" y="45720"/>
                </a:lnTo>
                <a:lnTo>
                  <a:pt x="0" y="45720"/>
                </a:lnTo>
                <a:lnTo>
                  <a:pt x="0" y="64770"/>
                </a:lnTo>
                <a:lnTo>
                  <a:pt x="8364736" y="64770"/>
                </a:lnTo>
                <a:lnTo>
                  <a:pt x="8381159" y="55245"/>
                </a:lnTo>
                <a:close/>
              </a:path>
              <a:path w="8418830" h="110490">
                <a:moveTo>
                  <a:pt x="8418563" y="55625"/>
                </a:moveTo>
                <a:lnTo>
                  <a:pt x="8327885" y="3048"/>
                </a:lnTo>
                <a:lnTo>
                  <a:pt x="8323313" y="0"/>
                </a:lnTo>
                <a:lnTo>
                  <a:pt x="8317992" y="1524"/>
                </a:lnTo>
                <a:lnTo>
                  <a:pt x="8314944" y="6096"/>
                </a:lnTo>
                <a:lnTo>
                  <a:pt x="8312658" y="10668"/>
                </a:lnTo>
                <a:lnTo>
                  <a:pt x="8314182" y="16764"/>
                </a:lnTo>
                <a:lnTo>
                  <a:pt x="8318754" y="19050"/>
                </a:lnTo>
                <a:lnTo>
                  <a:pt x="8364736" y="45719"/>
                </a:lnTo>
                <a:lnTo>
                  <a:pt x="8399526" y="45720"/>
                </a:lnTo>
                <a:lnTo>
                  <a:pt x="8399526" y="66664"/>
                </a:lnTo>
                <a:lnTo>
                  <a:pt x="8418563" y="55625"/>
                </a:lnTo>
                <a:close/>
              </a:path>
              <a:path w="8418830" h="110490">
                <a:moveTo>
                  <a:pt x="8399526" y="66664"/>
                </a:moveTo>
                <a:lnTo>
                  <a:pt x="8399526" y="64770"/>
                </a:lnTo>
                <a:lnTo>
                  <a:pt x="8364736" y="64770"/>
                </a:lnTo>
                <a:lnTo>
                  <a:pt x="8318754" y="91440"/>
                </a:lnTo>
                <a:lnTo>
                  <a:pt x="8314182" y="94487"/>
                </a:lnTo>
                <a:lnTo>
                  <a:pt x="8312658" y="99822"/>
                </a:lnTo>
                <a:lnTo>
                  <a:pt x="8314944" y="104394"/>
                </a:lnTo>
                <a:lnTo>
                  <a:pt x="8317992" y="108966"/>
                </a:lnTo>
                <a:lnTo>
                  <a:pt x="8323313" y="110490"/>
                </a:lnTo>
                <a:lnTo>
                  <a:pt x="8327885" y="108203"/>
                </a:lnTo>
                <a:lnTo>
                  <a:pt x="8399526" y="66664"/>
                </a:lnTo>
                <a:close/>
              </a:path>
              <a:path w="8418830" h="110490">
                <a:moveTo>
                  <a:pt x="8399526" y="64770"/>
                </a:moveTo>
                <a:lnTo>
                  <a:pt x="8399526" y="45720"/>
                </a:lnTo>
                <a:lnTo>
                  <a:pt x="8364736" y="45720"/>
                </a:lnTo>
                <a:lnTo>
                  <a:pt x="8381159" y="55245"/>
                </a:lnTo>
                <a:lnTo>
                  <a:pt x="8394954" y="47244"/>
                </a:lnTo>
                <a:lnTo>
                  <a:pt x="8394954" y="64770"/>
                </a:lnTo>
                <a:lnTo>
                  <a:pt x="8399526" y="64770"/>
                </a:lnTo>
                <a:close/>
              </a:path>
              <a:path w="8418830" h="110490">
                <a:moveTo>
                  <a:pt x="8394954" y="64770"/>
                </a:moveTo>
                <a:lnTo>
                  <a:pt x="8394954" y="63246"/>
                </a:lnTo>
                <a:lnTo>
                  <a:pt x="8381159" y="55245"/>
                </a:lnTo>
                <a:lnTo>
                  <a:pt x="8364736" y="64770"/>
                </a:lnTo>
                <a:lnTo>
                  <a:pt x="8394954" y="64770"/>
                </a:lnTo>
                <a:close/>
              </a:path>
              <a:path w="8418830" h="110490">
                <a:moveTo>
                  <a:pt x="8394954" y="63246"/>
                </a:moveTo>
                <a:lnTo>
                  <a:pt x="8394954" y="47244"/>
                </a:lnTo>
                <a:lnTo>
                  <a:pt x="8381159" y="55245"/>
                </a:lnTo>
                <a:lnTo>
                  <a:pt x="8394954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3492" y="5410085"/>
            <a:ext cx="9145016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Medium 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acquisition overhead </a:t>
            </a: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WLAN 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</a:t>
            </a: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IEEE 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802.11 medium access </a:t>
            </a: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(MAC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protocol</a:t>
            </a:r>
            <a:endParaRPr lang="zh-CN" altLang="en-US" sz="2000" kern="0" dirty="0">
              <a:solidFill>
                <a:srgbClr val="3636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object 28"/>
          <p:cNvSpPr txBox="1"/>
          <p:nvPr/>
        </p:nvSpPr>
        <p:spPr>
          <a:xfrm>
            <a:off x="4193392" y="4927889"/>
            <a:ext cx="4104456" cy="2737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sz="1600" b="1" dirty="0" smtClean="0"/>
              <a:t>independent </a:t>
            </a:r>
            <a:r>
              <a:rPr lang="en-US" altLang="zh-CN" sz="1600" b="1" dirty="0"/>
              <a:t>with packet size</a:t>
            </a:r>
            <a:endParaRPr sz="1600" b="1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002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7069"/>
    </mc:Choice>
    <mc:Fallback xmlns="">
      <p:transition advTm="370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Reducing </a:t>
            </a:r>
            <a:r>
              <a:rPr lang="en-US" altLang="zh-CN" b="1" dirty="0"/>
              <a:t>ACK frequency </a:t>
            </a:r>
            <a:r>
              <a:rPr lang="en-US" altLang="zh-CN" b="1" dirty="0" smtClean="0"/>
              <a:t>improves throughput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736" y="1484784"/>
            <a:ext cx="5243339" cy="39614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58" y="1556792"/>
            <a:ext cx="5294626" cy="3889454"/>
          </a:xfrm>
          <a:prstGeom prst="rect">
            <a:avLst/>
          </a:prstGeom>
        </p:spPr>
      </p:pic>
      <p:sp>
        <p:nvSpPr>
          <p:cNvPr id="78" name="内容占位符 2"/>
          <p:cNvSpPr txBox="1"/>
          <p:nvPr/>
        </p:nvSpPr>
        <p:spPr bwMode="auto">
          <a:xfrm rot="10800000" flipV="1">
            <a:off x="7320135" y="5421287"/>
            <a:ext cx="3970151" cy="2764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dirty="0" smtClean="0">
                <a:solidFill>
                  <a:srgbClr val="4F81BD"/>
                </a:solidFill>
              </a:rPr>
              <a:t>(b) Data throughput</a:t>
            </a:r>
            <a:endParaRPr lang="en-US" altLang="zh-CN" dirty="0">
              <a:solidFill>
                <a:srgbClr val="4F81BD"/>
              </a:solidFill>
            </a:endParaRPr>
          </a:p>
        </p:txBody>
      </p:sp>
      <p:sp>
        <p:nvSpPr>
          <p:cNvPr id="79" name="内容占位符 2"/>
          <p:cNvSpPr txBox="1"/>
          <p:nvPr/>
        </p:nvSpPr>
        <p:spPr bwMode="auto">
          <a:xfrm rot="10800000" flipV="1">
            <a:off x="1147520" y="5421287"/>
            <a:ext cx="4667764" cy="2764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dirty="0" smtClean="0"/>
              <a:t>(a) </a:t>
            </a:r>
            <a:r>
              <a:rPr lang="en-US" altLang="zh-CN" dirty="0"/>
              <a:t>ACK throughput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7558872" y="4005064"/>
            <a:ext cx="3659977" cy="653466"/>
            <a:chOff x="-3793902" y="3324000"/>
            <a:chExt cx="3659977" cy="653466"/>
          </a:xfrm>
        </p:grpSpPr>
        <p:sp>
          <p:nvSpPr>
            <p:cNvPr id="84" name="右箭头 83"/>
            <p:cNvSpPr/>
            <p:nvPr/>
          </p:nvSpPr>
          <p:spPr>
            <a:xfrm>
              <a:off x="-3793902" y="3324000"/>
              <a:ext cx="3626793" cy="653466"/>
            </a:xfrm>
            <a:prstGeom prst="rightArrow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-3793901" y="3395440"/>
              <a:ext cx="36599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rPr>
                <a:t>ACK frequency increases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83704" y="5825355"/>
            <a:ext cx="11424592" cy="3258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Experiments for 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contention between </a:t>
            </a: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packets 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ACKs over 802.11n wireless links</a:t>
            </a:r>
            <a:endParaRPr lang="zh-CN" altLang="en-US" sz="2000" kern="0" dirty="0">
              <a:solidFill>
                <a:srgbClr val="3636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4223792" y="4815457"/>
            <a:ext cx="1440160" cy="245259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911424" y="1556792"/>
            <a:ext cx="576064" cy="323324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99856" y="6093296"/>
            <a:ext cx="72172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zh-CN" sz="1100" kern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*Data is collected by a </a:t>
            </a:r>
            <a:r>
              <a:rPr lang="en-US" altLang="zh-CN" sz="11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UDP-based </a:t>
            </a:r>
            <a:r>
              <a:rPr lang="en-US" altLang="zh-CN" sz="1100" kern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simulation tool Ackemu </a:t>
            </a:r>
            <a:r>
              <a:rPr lang="en-US" altLang="zh-CN" sz="11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(https://github.com/fillthepipe/ackemu)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6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871"/>
    </mc:Choice>
    <mc:Fallback xmlns="">
      <p:transition advTm="228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263330" y="4676337"/>
            <a:ext cx="5227302" cy="23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B</a:t>
            </a:r>
            <a:r>
              <a:rPr lang="en-US" altLang="zh-CN" b="1" dirty="0" smtClean="0"/>
              <a:t>ut, </a:t>
            </a:r>
            <a:r>
              <a:rPr lang="en-US" altLang="zh-CN" b="1" dirty="0"/>
              <a:t>simply </a:t>
            </a:r>
            <a:r>
              <a:rPr lang="en-US" altLang="zh-CN" b="1" dirty="0" smtClean="0"/>
              <a:t>reducing ACK frequency hurts </a:t>
            </a:r>
            <a:r>
              <a:rPr lang="en-US" altLang="zh-CN" b="1" dirty="0"/>
              <a:t>TCP performance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301313" y="2883981"/>
            <a:ext cx="519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301313" y="2395700"/>
            <a:ext cx="0" cy="303272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271817" y="5418588"/>
            <a:ext cx="5338551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 rot="16200000">
            <a:off x="-241336" y="3312908"/>
            <a:ext cx="2640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throughput (Mbps)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99656" y="5450803"/>
            <a:ext cx="180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Ideal goodput</a:t>
            </a:r>
            <a:r>
              <a:rPr lang="en-US" altLang="zh-CN" sz="16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6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with reduced ACK frequency</a:t>
            </a:r>
            <a:endParaRPr lang="zh-CN" altLang="en-US" sz="1600" dirty="0">
              <a:solidFill>
                <a:srgbClr val="4F81BD"/>
              </a:solidFill>
              <a:latin typeface="Verdana" panose="020B060403050404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27848" y="5450803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Actual goodput</a:t>
            </a:r>
            <a:r>
              <a:rPr lang="en-US" altLang="zh-CN" sz="16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6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with reduced ACK frequency but without advancements</a:t>
            </a:r>
            <a:endParaRPr lang="zh-CN" altLang="en-US" sz="1600" dirty="0">
              <a:solidFill>
                <a:srgbClr val="4F81BD"/>
              </a:solidFill>
              <a:latin typeface="Verdana" panose="020B060403050404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49845" y="5450803"/>
            <a:ext cx="16498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G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oodput</a:t>
            </a:r>
          </a:p>
          <a:p>
            <a:pPr algn="ctr"/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of legacy TCP</a:t>
            </a:r>
          </a:p>
        </p:txBody>
      </p:sp>
      <p:sp>
        <p:nvSpPr>
          <p:cNvPr id="2" name="矩形 1"/>
          <p:cNvSpPr/>
          <p:nvPr/>
        </p:nvSpPr>
        <p:spPr>
          <a:xfrm>
            <a:off x="3618236" y="2883981"/>
            <a:ext cx="504000" cy="2499802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94527" y="4703275"/>
            <a:ext cx="504000" cy="680508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143672" y="2891238"/>
            <a:ext cx="0" cy="108737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278078" y="4036237"/>
            <a:ext cx="2310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309516" y="3309804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Positive Effect</a:t>
            </a:r>
            <a:endParaRPr lang="zh-CN" altLang="en-US" sz="1600" b="1" dirty="0">
              <a:latin typeface="Verdana" panose="020B0604030504040204" pitchFamily="34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941586" y="2899756"/>
            <a:ext cx="0" cy="178719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954642" y="3686300"/>
            <a:ext cx="1941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Negative Effect</a:t>
            </a:r>
            <a:endParaRPr lang="zh-CN" altLang="en-US" sz="1600" b="1" dirty="0">
              <a:latin typeface="Verdana" panose="020B060403050404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54048" y="4039556"/>
            <a:ext cx="504000" cy="134422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34" name="右箭头 33"/>
          <p:cNvSpPr/>
          <p:nvPr/>
        </p:nvSpPr>
        <p:spPr>
          <a:xfrm rot="10800000">
            <a:off x="7980524" y="3689617"/>
            <a:ext cx="347724" cy="36130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544272" y="3577881"/>
            <a:ext cx="2952328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TCP’s transport control depends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on frequent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ACKs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7607670" y="1692357"/>
            <a:ext cx="4104954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“A TCP receiver which does not generate an ACK for every second full-sized segment exhibits a "Stretch ACK Violation".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904312" y="2486194"/>
            <a:ext cx="2952328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--- 1999</a:t>
            </a:r>
            <a:r>
              <a:rPr lang="en-US" altLang="en-US" sz="11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altLang="en-US" sz="11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RFC 2525</a:t>
            </a:r>
            <a:r>
              <a:rPr lang="en-US" altLang="en-US" sz="11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Vern </a:t>
            </a:r>
            <a:r>
              <a:rPr lang="en-US" altLang="en-US" sz="11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Paxson</a:t>
            </a:r>
            <a:r>
              <a:rPr lang="en-US" altLang="en-US" sz="11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et.al</a:t>
            </a: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1198773" y="1692357"/>
            <a:ext cx="46202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Reducing ACK frequency has both “positive effect” and “negative effect”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97"/>
    </mc:Choice>
    <mc:Fallback xmlns="">
      <p:transition advTm="3219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So, let’s </a:t>
            </a:r>
            <a:r>
              <a:rPr lang="en-US" altLang="zh-CN" b="1" smtClean="0"/>
              <a:t>tame acknowledgements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3392" y="2348880"/>
            <a:ext cx="10814991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CN" sz="2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Goal:</a:t>
            </a:r>
          </a:p>
          <a:p>
            <a:pPr marL="0" indent="0" algn="ctr">
              <a:buNone/>
              <a:defRPr/>
            </a:pPr>
            <a:r>
              <a:rPr lang="en-US" altLang="zh-CN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Seek the optimal</a:t>
            </a:r>
            <a:r>
              <a:rPr lang="zh-CN" altLang="en-US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 frequency with</a:t>
            </a:r>
            <a:r>
              <a:rPr lang="zh-CN" altLang="en-US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corresponding</a:t>
            </a:r>
            <a:r>
              <a:rPr lang="zh-CN" altLang="en-US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improvements</a:t>
            </a:r>
            <a:r>
              <a:rPr lang="zh-CN" altLang="en-US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in</a:t>
            </a:r>
            <a:r>
              <a:rPr lang="zh-CN" altLang="en-US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transport</a:t>
            </a:r>
            <a:r>
              <a:rPr lang="zh-CN" altLang="en-US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mechanism to</a:t>
            </a:r>
            <a:r>
              <a:rPr lang="zh-CN" altLang="en-US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800" b="0" u="sng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avoid </a:t>
            </a:r>
            <a:r>
              <a:rPr lang="en-US" altLang="zh-CN" sz="2800" b="0" u="sng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“negative effect”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4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851"/>
    </mc:Choice>
    <mc:Fallback xmlns="">
      <p:transition advTm="1885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Two ways to reduce </a:t>
            </a:r>
            <a:r>
              <a:rPr lang="en-US" altLang="zh-CN" b="1" dirty="0" smtClean="0"/>
              <a:t>ACK frequency (f)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1691165" y="1710794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Byte-counting ACK</a:t>
            </a:r>
            <a:endParaRPr lang="en-US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3431" y="5203715"/>
            <a:ext cx="46085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</a:rPr>
              <a:t>: ACK frequency with unit of Hz, i.e., number of ACKs per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: number of full-sized packets counted before sending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</a:rPr>
              <a:t>an </a:t>
            </a: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ACK</a:t>
            </a:r>
          </a:p>
        </p:txBody>
      </p:sp>
      <p:sp>
        <p:nvSpPr>
          <p:cNvPr id="21" name="矩形 20"/>
          <p:cNvSpPr/>
          <p:nvPr/>
        </p:nvSpPr>
        <p:spPr>
          <a:xfrm>
            <a:off x="8154175" y="1710794"/>
            <a:ext cx="1840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Periodic ACK</a:t>
            </a:r>
            <a:endParaRPr lang="en-US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39488" y="5203715"/>
            <a:ext cx="4989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MSS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maximum segment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bw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data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throughput</a:t>
            </a:r>
            <a:endParaRPr lang="en-US" altLang="zh-CN" sz="1600" b="1" dirty="0" smtClean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𝛼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time interval between two ACKs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604160" y="2996952"/>
            <a:ext cx="0" cy="180857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0383435" y="2996952"/>
            <a:ext cx="0" cy="180857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7604160" y="3030346"/>
            <a:ext cx="2779272" cy="499023"/>
            <a:chOff x="7604160" y="3166782"/>
            <a:chExt cx="2779272" cy="499023"/>
          </a:xfrm>
        </p:grpSpPr>
        <p:cxnSp>
          <p:nvCxnSpPr>
            <p:cNvPr id="25" name="直接箭头连接符 24"/>
            <p:cNvCxnSpPr/>
            <p:nvPr/>
          </p:nvCxnSpPr>
          <p:spPr>
            <a:xfrm flipH="1">
              <a:off x="7604160" y="3374531"/>
              <a:ext cx="2779272" cy="291274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8785605" y="3166782"/>
              <a:ext cx="6798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ACK </a:t>
              </a:r>
              <a:endPara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604160" y="3612232"/>
            <a:ext cx="2779272" cy="429774"/>
            <a:chOff x="7604160" y="3748668"/>
            <a:chExt cx="2779272" cy="429774"/>
          </a:xfrm>
        </p:grpSpPr>
        <p:cxnSp>
          <p:nvCxnSpPr>
            <p:cNvPr id="26" name="直接箭头连接符 25"/>
            <p:cNvCxnSpPr/>
            <p:nvPr/>
          </p:nvCxnSpPr>
          <p:spPr>
            <a:xfrm flipH="1">
              <a:off x="7604160" y="3887168"/>
              <a:ext cx="2779272" cy="291274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8785604" y="3748668"/>
              <a:ext cx="6907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ACK </a:t>
              </a:r>
              <a:endPara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604160" y="4111439"/>
            <a:ext cx="2779272" cy="443204"/>
            <a:chOff x="7604160" y="4247875"/>
            <a:chExt cx="2779272" cy="443204"/>
          </a:xfrm>
        </p:grpSpPr>
        <p:cxnSp>
          <p:nvCxnSpPr>
            <p:cNvPr id="27" name="直接箭头连接符 26"/>
            <p:cNvCxnSpPr/>
            <p:nvPr/>
          </p:nvCxnSpPr>
          <p:spPr>
            <a:xfrm flipH="1">
              <a:off x="7604160" y="4399805"/>
              <a:ext cx="2779272" cy="291274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8785604" y="4247875"/>
              <a:ext cx="6907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ACK </a:t>
              </a:r>
              <a:endPara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8618633" y="2184167"/>
                <a:ext cx="66133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33" y="2184167"/>
                <a:ext cx="661335" cy="5203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063552" y="2172459"/>
                <a:ext cx="125829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𝑀𝑆𝑆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2172459"/>
                <a:ext cx="1258293" cy="5259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/>
          <p:cNvGrpSpPr/>
          <p:nvPr/>
        </p:nvGrpSpPr>
        <p:grpSpPr>
          <a:xfrm>
            <a:off x="10383435" y="3189404"/>
            <a:ext cx="709955" cy="1073965"/>
            <a:chOff x="10383435" y="3325840"/>
            <a:chExt cx="709955" cy="1073965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10383435" y="3374531"/>
              <a:ext cx="21379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0383435" y="3887168"/>
              <a:ext cx="21379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0383435" y="4399805"/>
              <a:ext cx="21379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10597225" y="3404051"/>
              <a:ext cx="0" cy="483117"/>
            </a:xfrm>
            <a:prstGeom prst="straightConnector1">
              <a:avLst/>
            </a:prstGeom>
            <a:ln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10556384" y="3325840"/>
                  <a:ext cx="5370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8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6384" y="3325840"/>
                  <a:ext cx="509755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箭头连接符 35"/>
            <p:cNvCxnSpPr/>
            <p:nvPr/>
          </p:nvCxnSpPr>
          <p:spPr>
            <a:xfrm>
              <a:off x="10588968" y="3912909"/>
              <a:ext cx="0" cy="483117"/>
            </a:xfrm>
            <a:prstGeom prst="straightConnector1">
              <a:avLst/>
            </a:prstGeom>
            <a:ln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/>
                <p:cNvSpPr/>
                <p:nvPr/>
              </p:nvSpPr>
              <p:spPr>
                <a:xfrm>
                  <a:off x="10556383" y="3849060"/>
                  <a:ext cx="5370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8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6383" y="3849060"/>
                  <a:ext cx="509755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76" name="Picture 4" descr="Solved: gif frame delay - Adobe Support Community - 8952086"/>
          <p:cNvPicPr>
            <a:picLocks noChangeAspect="1" noChangeArrowheads="1" noCrop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42" y="3301267"/>
            <a:ext cx="699203" cy="43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Solved: gif frame delay - Adobe Support Community - 8952086"/>
          <p:cNvPicPr>
            <a:picLocks noChangeAspect="1" noChangeArrowheads="1" noCrop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42" y="3828663"/>
            <a:ext cx="699203" cy="43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直接箭头连接符 41"/>
          <p:cNvCxnSpPr/>
          <p:nvPr/>
        </p:nvCxnSpPr>
        <p:spPr>
          <a:xfrm>
            <a:off x="1631504" y="3137719"/>
            <a:ext cx="0" cy="180857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410779" y="3137719"/>
            <a:ext cx="0" cy="180857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1654565" y="3503592"/>
            <a:ext cx="2779272" cy="410024"/>
            <a:chOff x="7604160" y="3255781"/>
            <a:chExt cx="2779272" cy="410024"/>
          </a:xfrm>
        </p:grpSpPr>
        <p:cxnSp>
          <p:nvCxnSpPr>
            <p:cNvPr id="45" name="直接箭头连接符 44"/>
            <p:cNvCxnSpPr/>
            <p:nvPr/>
          </p:nvCxnSpPr>
          <p:spPr>
            <a:xfrm flipH="1">
              <a:off x="7604160" y="3374531"/>
              <a:ext cx="2779272" cy="291274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8597026" y="3255781"/>
              <a:ext cx="6798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ACK </a:t>
              </a:r>
              <a:endPara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8" name="直接箭头连接符 47"/>
          <p:cNvCxnSpPr/>
          <p:nvPr/>
        </p:nvCxnSpPr>
        <p:spPr>
          <a:xfrm flipH="1">
            <a:off x="1646364" y="4361494"/>
            <a:ext cx="2779272" cy="291274"/>
          </a:xfrm>
          <a:prstGeom prst="straightConnector1">
            <a:avLst/>
          </a:prstGeom>
          <a:ln w="28575">
            <a:solidFill>
              <a:srgbClr val="0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674069" y="3137719"/>
            <a:ext cx="2733150" cy="430332"/>
            <a:chOff x="4939864" y="3235473"/>
            <a:chExt cx="2664296" cy="430332"/>
          </a:xfrm>
        </p:grpSpPr>
        <p:cxnSp>
          <p:nvCxnSpPr>
            <p:cNvPr id="63" name="直接箭头连接符 62"/>
            <p:cNvCxnSpPr/>
            <p:nvPr/>
          </p:nvCxnSpPr>
          <p:spPr>
            <a:xfrm>
              <a:off x="4939864" y="3416294"/>
              <a:ext cx="2664296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5913332" y="3235473"/>
              <a:ext cx="6798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Data </a:t>
              </a:r>
              <a:endPara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7" name="直接箭头连接符 66"/>
          <p:cNvCxnSpPr/>
          <p:nvPr/>
        </p:nvCxnSpPr>
        <p:spPr>
          <a:xfrm>
            <a:off x="1656219" y="4042758"/>
            <a:ext cx="2733150" cy="249511"/>
          </a:xfrm>
          <a:prstGeom prst="straightConnector1">
            <a:avLst/>
          </a:prstGeom>
          <a:ln w="28575">
            <a:solidFill>
              <a:srgbClr val="0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4587126" y="3839482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zh-CN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L=</a:t>
            </a:r>
            <a:r>
              <a:rPr lang="en-US" altLang="zh-CN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altLang="zh-CN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600621" y="3834890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zh-CN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L=</a:t>
            </a:r>
            <a:r>
              <a:rPr lang="en-US" altLang="zh-CN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altLang="zh-CN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595768" y="3839482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zh-CN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L=</a:t>
            </a:r>
            <a:r>
              <a:rPr lang="en-US" altLang="zh-CN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altLang="zh-CN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635065" y="3256931"/>
            <a:ext cx="2759768" cy="323250"/>
            <a:chOff x="1826469" y="3607376"/>
            <a:chExt cx="2759768" cy="323250"/>
          </a:xfrm>
        </p:grpSpPr>
        <p:cxnSp>
          <p:nvCxnSpPr>
            <p:cNvPr id="71" name="直接箭头连接符 70"/>
            <p:cNvCxnSpPr/>
            <p:nvPr/>
          </p:nvCxnSpPr>
          <p:spPr>
            <a:xfrm>
              <a:off x="1826469" y="3607376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1853087" y="3681115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接箭头连接符 73"/>
          <p:cNvCxnSpPr/>
          <p:nvPr/>
        </p:nvCxnSpPr>
        <p:spPr>
          <a:xfrm flipH="1">
            <a:off x="1602469" y="3618976"/>
            <a:ext cx="2779272" cy="291274"/>
          </a:xfrm>
          <a:prstGeom prst="straightConnector1">
            <a:avLst/>
          </a:prstGeom>
          <a:ln w="28575">
            <a:solidFill>
              <a:srgbClr val="0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631504" y="4014304"/>
            <a:ext cx="2759768" cy="323250"/>
            <a:chOff x="1826469" y="3607376"/>
            <a:chExt cx="2759768" cy="323250"/>
          </a:xfrm>
        </p:grpSpPr>
        <p:cxnSp>
          <p:nvCxnSpPr>
            <p:cNvPr id="76" name="直接箭头连接符 75"/>
            <p:cNvCxnSpPr/>
            <p:nvPr/>
          </p:nvCxnSpPr>
          <p:spPr>
            <a:xfrm>
              <a:off x="1826469" y="3607376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1853087" y="3681115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直接箭头连接符 77"/>
          <p:cNvCxnSpPr/>
          <p:nvPr/>
        </p:nvCxnSpPr>
        <p:spPr>
          <a:xfrm flipH="1">
            <a:off x="1646364" y="4360308"/>
            <a:ext cx="2779272" cy="291274"/>
          </a:xfrm>
          <a:prstGeom prst="straightConnector1">
            <a:avLst/>
          </a:prstGeom>
          <a:ln w="28575">
            <a:solidFill>
              <a:srgbClr val="0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1651546" y="3185256"/>
            <a:ext cx="2738936" cy="387124"/>
            <a:chOff x="3218209" y="2816298"/>
            <a:chExt cx="2738936" cy="387124"/>
          </a:xfrm>
        </p:grpSpPr>
        <p:cxnSp>
          <p:nvCxnSpPr>
            <p:cNvPr id="80" name="直接箭头连接符 79"/>
            <p:cNvCxnSpPr/>
            <p:nvPr/>
          </p:nvCxnSpPr>
          <p:spPr>
            <a:xfrm>
              <a:off x="3218209" y="2816298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3223995" y="2891457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3223995" y="2953911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直接箭头连接符 83"/>
          <p:cNvCxnSpPr/>
          <p:nvPr/>
        </p:nvCxnSpPr>
        <p:spPr>
          <a:xfrm flipH="1">
            <a:off x="1660544" y="3606165"/>
            <a:ext cx="2779272" cy="291274"/>
          </a:xfrm>
          <a:prstGeom prst="straightConnector1">
            <a:avLst/>
          </a:prstGeom>
          <a:ln w="28575">
            <a:solidFill>
              <a:srgbClr val="0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1652337" y="3953097"/>
            <a:ext cx="2738936" cy="387124"/>
            <a:chOff x="3218209" y="2816298"/>
            <a:chExt cx="2738936" cy="387124"/>
          </a:xfrm>
        </p:grpSpPr>
        <p:cxnSp>
          <p:nvCxnSpPr>
            <p:cNvPr id="86" name="直接箭头连接符 85"/>
            <p:cNvCxnSpPr/>
            <p:nvPr/>
          </p:nvCxnSpPr>
          <p:spPr>
            <a:xfrm>
              <a:off x="3218209" y="2816298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3223995" y="2891457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3223995" y="2953911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直接箭头连接符 88"/>
          <p:cNvCxnSpPr/>
          <p:nvPr/>
        </p:nvCxnSpPr>
        <p:spPr>
          <a:xfrm flipH="1">
            <a:off x="1646364" y="4373119"/>
            <a:ext cx="2779272" cy="291274"/>
          </a:xfrm>
          <a:prstGeom prst="straightConnector1">
            <a:avLst/>
          </a:prstGeom>
          <a:ln w="28575">
            <a:solidFill>
              <a:srgbClr val="0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612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325"/>
    </mc:Choice>
    <mc:Fallback xmlns="">
      <p:transition advTm="383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9" grpId="0"/>
      <p:bldP spid="69" grpId="1"/>
      <p:bldP spid="7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47328" y="188640"/>
            <a:ext cx="12144672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Not bounded or not minimized under bandwidth change </a:t>
            </a:r>
            <a:endParaRPr lang="zh-CN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489075" y="1556792"/>
            <a:ext cx="3974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Byte-counting ACK</a:t>
            </a:r>
            <a:endParaRPr lang="en-US" sz="28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09755" y="1585392"/>
            <a:ext cx="2749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periodic ACK</a:t>
            </a:r>
            <a:endParaRPr lang="en-US" sz="28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8043303" y="2530104"/>
                <a:ext cx="1616596" cy="1272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sz="4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303" y="2530104"/>
                <a:ext cx="1616596" cy="12720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345059" y="2530104"/>
                <a:ext cx="3070391" cy="1285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𝑏𝑤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𝑀𝑆𝑆</m:t>
                          </m:r>
                        </m:den>
                      </m:f>
                    </m:oMath>
                  </m:oMathPara>
                </a14:m>
                <a:endParaRPr lang="en-US" sz="4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059" y="2530104"/>
                <a:ext cx="3070391" cy="12858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/>
          <p:cNvGrpSpPr/>
          <p:nvPr/>
        </p:nvGrpSpPr>
        <p:grpSpPr>
          <a:xfrm>
            <a:off x="6729006" y="4129624"/>
            <a:ext cx="2278470" cy="830997"/>
            <a:chOff x="6673651" y="4129624"/>
            <a:chExt cx="2278470" cy="830997"/>
          </a:xfrm>
        </p:grpSpPr>
        <p:sp>
          <p:nvSpPr>
            <p:cNvPr id="47" name="右箭头 46"/>
            <p:cNvSpPr/>
            <p:nvPr/>
          </p:nvSpPr>
          <p:spPr>
            <a:xfrm>
              <a:off x="7713466" y="4458739"/>
              <a:ext cx="487182" cy="20169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329835" y="4129624"/>
              <a:ext cx="62228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0</a:t>
              </a:r>
              <a:endParaRPr lang="en-US" sz="4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/>
                <p:cNvSpPr/>
                <p:nvPr/>
              </p:nvSpPr>
              <p:spPr>
                <a:xfrm>
                  <a:off x="6673651" y="4157132"/>
                  <a:ext cx="1121333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𝑏𝑤</m:t>
                        </m:r>
                      </m:oMath>
                    </m:oMathPara>
                  </a14:m>
                  <a:endParaRPr lang="en-US" sz="4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9" name="矩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3651" y="4157132"/>
                  <a:ext cx="1121333" cy="76944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组合 49"/>
          <p:cNvGrpSpPr/>
          <p:nvPr/>
        </p:nvGrpSpPr>
        <p:grpSpPr>
          <a:xfrm>
            <a:off x="445946" y="4089846"/>
            <a:ext cx="2445524" cy="923330"/>
            <a:chOff x="445946" y="4158566"/>
            <a:chExt cx="2445524" cy="923330"/>
          </a:xfrm>
        </p:grpSpPr>
        <p:sp>
          <p:nvSpPr>
            <p:cNvPr id="51" name="右箭头 50"/>
            <p:cNvSpPr/>
            <p:nvPr/>
          </p:nvSpPr>
          <p:spPr>
            <a:xfrm>
              <a:off x="1485761" y="4522397"/>
              <a:ext cx="487182" cy="20169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974231" y="4158566"/>
              <a:ext cx="9172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b="1" dirty="0" smtClean="0">
                  <a:latin typeface="Verdana" panose="020B0604030504040204" pitchFamily="34" charset="0"/>
                </a:rPr>
                <a:t>∞</a:t>
              </a:r>
              <a:endParaRPr lang="en-US" sz="54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/>
                <p:cNvSpPr/>
                <p:nvPr/>
              </p:nvSpPr>
              <p:spPr>
                <a:xfrm>
                  <a:off x="445946" y="4230518"/>
                  <a:ext cx="1121333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𝑏𝑤</m:t>
                        </m:r>
                      </m:oMath>
                    </m:oMathPara>
                  </a14:m>
                  <a:endParaRPr lang="en-US" sz="4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46" y="4230518"/>
                  <a:ext cx="1121333" cy="76944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组合 53"/>
          <p:cNvGrpSpPr/>
          <p:nvPr/>
        </p:nvGrpSpPr>
        <p:grpSpPr>
          <a:xfrm>
            <a:off x="3164983" y="4087855"/>
            <a:ext cx="2046234" cy="923330"/>
            <a:chOff x="3164983" y="4156575"/>
            <a:chExt cx="2046234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/>
                <p:cNvSpPr/>
                <p:nvPr/>
              </p:nvSpPr>
              <p:spPr>
                <a:xfrm>
                  <a:off x="3164983" y="4233176"/>
                  <a:ext cx="710964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4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5" name="矩形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983" y="4233176"/>
                  <a:ext cx="710964" cy="76944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右箭头 55"/>
            <p:cNvSpPr/>
            <p:nvPr/>
          </p:nvSpPr>
          <p:spPr>
            <a:xfrm>
              <a:off x="3772970" y="4522397"/>
              <a:ext cx="487182" cy="20169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293978" y="4156575"/>
              <a:ext cx="9172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b="1" dirty="0">
                  <a:latin typeface="Verdana" panose="020B0604030504040204" pitchFamily="34" charset="0"/>
                </a:rPr>
                <a:t>∞</a:t>
              </a:r>
              <a:endParaRPr lang="en-US" sz="54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9016215" y="4187992"/>
            <a:ext cx="3097072" cy="769441"/>
            <a:chOff x="9016215" y="4187992"/>
            <a:chExt cx="3097072" cy="7694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/>
                <p:cNvSpPr/>
                <p:nvPr/>
              </p:nvSpPr>
              <p:spPr>
                <a:xfrm>
                  <a:off x="9016215" y="4187992"/>
                  <a:ext cx="710964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4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6215" y="4187992"/>
                  <a:ext cx="710964" cy="76944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右箭头 59"/>
            <p:cNvSpPr/>
            <p:nvPr/>
          </p:nvSpPr>
          <p:spPr>
            <a:xfrm>
              <a:off x="9627549" y="4480474"/>
              <a:ext cx="487182" cy="20169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0128448" y="4322280"/>
              <a:ext cx="19848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Constant</a:t>
              </a:r>
              <a:endParaRPr lang="en-US" sz="2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83431" y="5157192"/>
            <a:ext cx="46085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ACK frequency with unit of Hz, i.e., number of ACKs per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number of full-sized packets counted before sending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ACK</a:t>
            </a:r>
          </a:p>
        </p:txBody>
      </p:sp>
      <p:sp>
        <p:nvSpPr>
          <p:cNvPr id="26" name="矩形 25"/>
          <p:cNvSpPr/>
          <p:nvPr/>
        </p:nvSpPr>
        <p:spPr>
          <a:xfrm>
            <a:off x="6939488" y="5157192"/>
            <a:ext cx="4989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MSS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maximum segment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bw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data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throughput</a:t>
            </a:r>
            <a:endParaRPr lang="en-US" altLang="zh-CN" sz="1600" b="1" dirty="0" smtClean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𝛼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 interval between two ACKs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070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03"/>
    </mc:Choice>
    <mc:Fallback xmlns="">
      <p:transition advTm="321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6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1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6.2|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2.6|3.7|5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6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0.8|1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"/>
</p:tagLst>
</file>

<file path=ppt/theme/theme1.xml><?xml version="1.0" encoding="utf-8"?>
<a:theme xmlns:a="http://schemas.openxmlformats.org/drawingml/2006/main" name="2_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Blank 3">
      <a:dk1>
        <a:srgbClr val="000000"/>
      </a:dk1>
      <a:lt1>
        <a:srgbClr val="FFFFFF"/>
      </a:lt1>
      <a:dk2>
        <a:srgbClr val="0046A4"/>
      </a:dk2>
      <a:lt2>
        <a:srgbClr val="808080"/>
      </a:lt2>
      <a:accent1>
        <a:srgbClr val="E2E2E2"/>
      </a:accent1>
      <a:accent2>
        <a:srgbClr val="93C1FF"/>
      </a:accent2>
      <a:accent3>
        <a:srgbClr val="FFFFFF"/>
      </a:accent3>
      <a:accent4>
        <a:srgbClr val="000000"/>
      </a:accent4>
      <a:accent5>
        <a:srgbClr val="EEEEEE"/>
      </a:accent5>
      <a:accent6>
        <a:srgbClr val="85AFE7"/>
      </a:accent6>
      <a:hlink>
        <a:srgbClr val="1177FF"/>
      </a:hlink>
      <a:folHlink>
        <a:srgbClr val="4F92FF"/>
      </a:folHlink>
    </a:clrScheme>
    <a:fontScheme name="Blank">
      <a:majorFont>
        <a:latin typeface="楷体_GB2312"/>
        <a:ea typeface="楷体_GB2312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46A4"/>
        </a:dk2>
        <a:lt2>
          <a:srgbClr val="808080"/>
        </a:lt2>
        <a:accent1>
          <a:srgbClr val="E2E2E2"/>
        </a:accent1>
        <a:accent2>
          <a:srgbClr val="93C1F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85AFE7"/>
        </a:accent6>
        <a:hlink>
          <a:srgbClr val="1177FF"/>
        </a:hlink>
        <a:folHlink>
          <a:srgbClr val="4F9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">
  <a:themeElements>
    <a:clrScheme name="Blank 3">
      <a:dk1>
        <a:srgbClr val="000000"/>
      </a:dk1>
      <a:lt1>
        <a:srgbClr val="FFFFFF"/>
      </a:lt1>
      <a:dk2>
        <a:srgbClr val="0046A4"/>
      </a:dk2>
      <a:lt2>
        <a:srgbClr val="808080"/>
      </a:lt2>
      <a:accent1>
        <a:srgbClr val="E2E2E2"/>
      </a:accent1>
      <a:accent2>
        <a:srgbClr val="93C1FF"/>
      </a:accent2>
      <a:accent3>
        <a:srgbClr val="FFFFFF"/>
      </a:accent3>
      <a:accent4>
        <a:srgbClr val="000000"/>
      </a:accent4>
      <a:accent5>
        <a:srgbClr val="EEEEEE"/>
      </a:accent5>
      <a:accent6>
        <a:srgbClr val="85AFE7"/>
      </a:accent6>
      <a:hlink>
        <a:srgbClr val="1177FF"/>
      </a:hlink>
      <a:folHlink>
        <a:srgbClr val="4F92FF"/>
      </a:folHlink>
    </a:clrScheme>
    <a:fontScheme name="Blank">
      <a:majorFont>
        <a:latin typeface="楷体_GB2312"/>
        <a:ea typeface="楷体_GB2312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46A4"/>
        </a:dk2>
        <a:lt2>
          <a:srgbClr val="808080"/>
        </a:lt2>
        <a:accent1>
          <a:srgbClr val="E2E2E2"/>
        </a:accent1>
        <a:accent2>
          <a:srgbClr val="93C1F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85AFE7"/>
        </a:accent6>
        <a:hlink>
          <a:srgbClr val="1177FF"/>
        </a:hlink>
        <a:folHlink>
          <a:srgbClr val="4F9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Blank">
  <a:themeElements>
    <a:clrScheme name="Blank 3">
      <a:dk1>
        <a:srgbClr val="000000"/>
      </a:dk1>
      <a:lt1>
        <a:srgbClr val="FFFFFF"/>
      </a:lt1>
      <a:dk2>
        <a:srgbClr val="0046A4"/>
      </a:dk2>
      <a:lt2>
        <a:srgbClr val="808080"/>
      </a:lt2>
      <a:accent1>
        <a:srgbClr val="E2E2E2"/>
      </a:accent1>
      <a:accent2>
        <a:srgbClr val="93C1FF"/>
      </a:accent2>
      <a:accent3>
        <a:srgbClr val="FFFFFF"/>
      </a:accent3>
      <a:accent4>
        <a:srgbClr val="000000"/>
      </a:accent4>
      <a:accent5>
        <a:srgbClr val="EEEEEE"/>
      </a:accent5>
      <a:accent6>
        <a:srgbClr val="85AFE7"/>
      </a:accent6>
      <a:hlink>
        <a:srgbClr val="1177FF"/>
      </a:hlink>
      <a:folHlink>
        <a:srgbClr val="4F92FF"/>
      </a:folHlink>
    </a:clrScheme>
    <a:fontScheme name="Blank">
      <a:majorFont>
        <a:latin typeface="楷体_GB2312"/>
        <a:ea typeface="楷体_GB2312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46A4"/>
        </a:dk2>
        <a:lt2>
          <a:srgbClr val="808080"/>
        </a:lt2>
        <a:accent1>
          <a:srgbClr val="E2E2E2"/>
        </a:accent1>
        <a:accent2>
          <a:srgbClr val="93C1F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85AFE7"/>
        </a:accent6>
        <a:hlink>
          <a:srgbClr val="1177FF"/>
        </a:hlink>
        <a:folHlink>
          <a:srgbClr val="4F9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B18D7599-1347-44A0-82BF-A195F5AF0932}" vid="{AB055D12-BF61-43BB-8BAB-3E034D03B9B0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13128</TotalTime>
  <Words>3619</Words>
  <Application>Microsoft Macintosh PowerPoint</Application>
  <PresentationFormat>宽屏</PresentationFormat>
  <Paragraphs>658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30</vt:i4>
      </vt:variant>
    </vt:vector>
  </HeadingPairs>
  <TitlesOfParts>
    <vt:vector size="53" baseType="lpstr">
      <vt:lpstr>Calibri</vt:lpstr>
      <vt:lpstr>Cambria Math</vt:lpstr>
      <vt:lpstr>FrutigerNext LT Bold</vt:lpstr>
      <vt:lpstr>FrutigerNext LT Medium</vt:lpstr>
      <vt:lpstr>FrutigerNext LT Regular</vt:lpstr>
      <vt:lpstr>MS PGothic</vt:lpstr>
      <vt:lpstr>ＭＳ Ｐゴシック</vt:lpstr>
      <vt:lpstr>Tahoma</vt:lpstr>
      <vt:lpstr>Times New Roman</vt:lpstr>
      <vt:lpstr>Verdana</vt:lpstr>
      <vt:lpstr>Wingdings</vt:lpstr>
      <vt:lpstr>华文细黑</vt:lpstr>
      <vt:lpstr>宋体</vt:lpstr>
      <vt:lpstr>微软雅黑</vt:lpstr>
      <vt:lpstr>楷体_GB2312</vt:lpstr>
      <vt:lpstr>黑体</vt:lpstr>
      <vt:lpstr>Arial</vt:lpstr>
      <vt:lpstr>2_Blank</vt:lpstr>
      <vt:lpstr>Blank</vt:lpstr>
      <vt:lpstr>1_Blank</vt:lpstr>
      <vt:lpstr>3_Office 主题​​</vt:lpstr>
      <vt:lpstr>7_Blank</vt:lpstr>
      <vt:lpstr>主题1</vt:lpstr>
      <vt:lpstr>TACK: Improving Wireless Transport Performance  by Taming Acknowledgments</vt:lpstr>
      <vt:lpstr>High Speed Rails (HSRs)</vt:lpstr>
      <vt:lpstr>TCP ACKs cause internal interference</vt:lpstr>
      <vt:lpstr>ACKs cause similar medium access overhead</vt:lpstr>
      <vt:lpstr>Reducing ACK frequency improves throughput</vt:lpstr>
      <vt:lpstr>But, simply reducing ACK frequency hurts TCP performance</vt:lpstr>
      <vt:lpstr>So, let’s tame acknowledgements</vt:lpstr>
      <vt:lpstr>Two ways to reduce ACK frequency (f)</vt:lpstr>
      <vt:lpstr>Not bounded or not minimized under bandwidth change </vt:lpstr>
      <vt:lpstr>ACK frequency minimization</vt:lpstr>
      <vt:lpstr>Tame ACK (TACK)</vt:lpstr>
      <vt:lpstr>How is TACK’s “positive effect”? </vt:lpstr>
      <vt:lpstr>TACK reduces ACK frequency significantly</vt:lpstr>
      <vt:lpstr>Ideally, TACK improves goodput</vt:lpstr>
      <vt:lpstr>How to avoid TACK’s “negative effect”?</vt:lpstr>
      <vt:lpstr>Enlarged delay in loss recovery</vt:lpstr>
      <vt:lpstr>Enlarged delay in loss recovery</vt:lpstr>
      <vt:lpstr>Biased round-trip timing</vt:lpstr>
      <vt:lpstr>Burst send pattern</vt:lpstr>
      <vt:lpstr>Delayed send window update</vt:lpstr>
      <vt:lpstr>TACK-based acknowledgement mechanism</vt:lpstr>
      <vt:lpstr>Features of TACK-based acknowledgement mechanism</vt:lpstr>
      <vt:lpstr>Advancements to decrease dependence on frequent ACKs</vt:lpstr>
      <vt:lpstr>Advancements in round-trip timing</vt:lpstr>
      <vt:lpstr>Other advancements in TACK-based protocol design</vt:lpstr>
      <vt:lpstr>Evaluation</vt:lpstr>
      <vt:lpstr>TACK-based protocol in WLAN </vt:lpstr>
      <vt:lpstr>TACK-based protocol in WAN </vt:lpstr>
      <vt:lpstr>Key Takeaways</vt:lpstr>
      <vt:lpstr>Thank You! Email: li.tong@huawei.com   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SIGCOMM_PAPER10_SLIDES</dc:title>
  <dc:creator>litong</dc:creator>
  <cp:lastModifiedBy>Microsoft Office 用户</cp:lastModifiedBy>
  <cp:revision>854</cp:revision>
  <dcterms:created xsi:type="dcterms:W3CDTF">2018-02-05T10:51:38Z</dcterms:created>
  <dcterms:modified xsi:type="dcterms:W3CDTF">2020-07-24T02:30:33Z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(3)zNjgLp6MtDYIn9F+nGJ3OZdHtQ6D88ZGsmY5orJOF79piW0RuYS1cuZwZ85u0n8qwDmvNt93
EfbH6vKWMVONSFdXj9quTxNAyXcPk+mXUAo4ZD2RI5fh8bK3vkqHksPbN+DSEBF7Y6cZ8DUQ
gcAxdxXIvHetf259yiOS5WbJGRInkREa16itXUYTm2cJbSknFNcWBgH2QF7wTrjatS9XtwOa
YtvBStTtz6UPaFDjgi</vt:lpwstr>
  </property>
  <property fmtid="{D5CDD505-2E9C-101B-9397-08002B2CF9AE}" pid="3" name="_2015_ms_pID_7253431">
    <vt:lpwstr>WhwtPw85yNRI2qDBesMdioD+l022EZ1A+qBeOd0z+xYqCqGRSBXLWF
y+eoeUu1K5kIDtvKt+lX0tNrUHySnBTSoTqLxoDsKx9HgKBtDMSCFCeiRg1Vho4zIx0SFl4n
HAKXh+CDHT9KSWNOyu5vNxPlHHBOxoajqC1ZRb8W01zxEjw/gVkl9bFgE8OchT+hniXdk2gk
LKVEEEd0J3LIBGuJUMx/eBa73V+7Q0xCNNip</vt:lpwstr>
  </property>
  <property fmtid="{D5CDD505-2E9C-101B-9397-08002B2CF9AE}" pid="4" name="_2015_ms_pID_7253432">
    <vt:lpwstr>7PqKV/R+pBflgixa4VDOCOU=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1594689236</vt:lpwstr>
  </property>
</Properties>
</file>