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30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518" r:id="rId14"/>
    <p:sldId id="520" r:id="rId15"/>
    <p:sldId id="519" r:id="rId16"/>
    <p:sldId id="524" r:id="rId17"/>
    <p:sldId id="526" r:id="rId18"/>
    <p:sldId id="521" r:id="rId19"/>
    <p:sldId id="517" r:id="rId20"/>
    <p:sldId id="513" r:id="rId21"/>
    <p:sldId id="516" r:id="rId22"/>
    <p:sldId id="525" r:id="rId23"/>
    <p:sldId id="522" r:id="rId24"/>
    <p:sldId id="511" r:id="rId25"/>
    <p:sldId id="509" r:id="rId26"/>
    <p:sldId id="510" r:id="rId27"/>
    <p:sldId id="523" r:id="rId28"/>
    <p:sldId id="47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9" autoAdjust="0"/>
    <p:restoredTop sz="66881" autoAdjust="0"/>
  </p:normalViewPr>
  <p:slideViewPr>
    <p:cSldViewPr>
      <p:cViewPr varScale="1">
        <p:scale>
          <a:sx n="36" d="100"/>
          <a:sy n="36" d="100"/>
        </p:scale>
        <p:origin x="2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</dgm:pt>
  </dgm:ptLst>
  <dgm:cxnLst>
    <dgm:cxn modelId="{EB740707-3D4D-4519-8B99-0561785981D6}" type="presOf" srcId="{D0AD8040-4144-4E4D-BE6A-B63E2ECD1869}" destId="{F2028D60-4CC8-4D46-BC1E-4088929EAA65}" srcOrd="0" destOrd="0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B23AEB19-2100-4B04-A477-BAD339FC0D83}" type="presOf" srcId="{D0139716-1242-4D21-A7D6-FB9332896BC0}" destId="{98FD1079-F6A1-46FB-9CF6-EB58966DC7D6}" srcOrd="0" destOrd="0" presId="urn:microsoft.com/office/officeart/2005/8/layout/vList4"/>
    <dgm:cxn modelId="{40654A22-7DE3-4885-AD3B-39A796671E7C}" type="presOf" srcId="{B6E8B6C9-A00F-4DEC-9F99-C19320440339}" destId="{EFB81D36-CCA3-46A7-9D9F-9D3DE4E46FC8}" srcOrd="1" destOrd="2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A6B2199-4430-4465-9229-91A5B62EDC05}" type="presOf" srcId="{D0AD8040-4144-4E4D-BE6A-B63E2ECD1869}" destId="{7A68EC96-DE50-4151-A712-40C1A2AB30C6}" srcOrd="1" destOrd="0" presId="urn:microsoft.com/office/officeart/2005/8/layout/vList4"/>
    <dgm:cxn modelId="{881F29AB-0CE8-43D6-B0A7-837DF89F652C}" type="presOf" srcId="{95DB0902-96B2-4489-869E-9A922AFE93A2}" destId="{58831281-5238-44E6-BCA2-6B1A6B691D95}" srcOrd="0" destOrd="1" presId="urn:microsoft.com/office/officeart/2005/8/layout/vList4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590A9BB5-5095-4F2F-9B22-CD372314B132}" type="presOf" srcId="{A9C78913-0E52-412A-9B3D-8414F5674E4B}" destId="{BB4DE53D-9367-4146-B88C-F2EB63B2B624}" srcOrd="0" destOrd="0" presId="urn:microsoft.com/office/officeart/2005/8/layout/vList4"/>
    <dgm:cxn modelId="{24DCDEB6-D72A-4BC1-A92A-2E9712CBCBD2}" type="presOf" srcId="{671F3300-B6E1-4DA8-B63D-7A9C257E99D7}" destId="{F2028D60-4CC8-4D46-BC1E-4088929EAA65}" srcOrd="0" destOrd="1" presId="urn:microsoft.com/office/officeart/2005/8/layout/vList4"/>
    <dgm:cxn modelId="{01E099B7-DD57-4488-B4DB-AFF5163258AE}" type="presOf" srcId="{671F3300-B6E1-4DA8-B63D-7A9C257E99D7}" destId="{7A68EC96-DE50-4151-A712-40C1A2AB30C6}" srcOrd="1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08CEAC2-3B8B-48EA-AE25-C24F800A3ADE}" type="presOf" srcId="{92C46407-0817-48C3-B87C-53DDD3FBE394}" destId="{6C313EC7-6710-454D-8483-09F2301F16FA}" srcOrd="1" destOrd="1" presId="urn:microsoft.com/office/officeart/2005/8/layout/vList4"/>
    <dgm:cxn modelId="{825468C4-07AE-475F-9771-A3625A9226A0}" type="presOf" srcId="{F2BED745-7D66-46FC-BD72-DE20C7B6DBEB}" destId="{58831281-5238-44E6-BCA2-6B1A6B691D95}" srcOrd="0" destOrd="0" presId="urn:microsoft.com/office/officeart/2005/8/layout/vList4"/>
    <dgm:cxn modelId="{482587C7-E387-42C1-872E-61D7F68FCB6B}" type="presOf" srcId="{F2BED745-7D66-46FC-BD72-DE20C7B6DBEB}" destId="{EFB81D36-CCA3-46A7-9D9F-9D3DE4E46FC8}" srcOrd="1" destOrd="0" presId="urn:microsoft.com/office/officeart/2005/8/layout/vList4"/>
    <dgm:cxn modelId="{A0191DCD-3835-42F1-9899-96E86576E074}" type="presOf" srcId="{92C46407-0817-48C3-B87C-53DDD3FBE394}" destId="{BB4DE53D-9367-4146-B88C-F2EB63B2B624}" srcOrd="0" destOrd="1" presId="urn:microsoft.com/office/officeart/2005/8/layout/vList4"/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325974DC-F0A5-446B-B4B2-DBE635348A18}" type="presOf" srcId="{95DB0902-96B2-4489-869E-9A922AFE93A2}" destId="{EFB81D36-CCA3-46A7-9D9F-9D3DE4E46FC8}" srcOrd="1" destOrd="1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5B45D8E9-33B8-477C-8573-FFD540BF1A28}" type="presOf" srcId="{A9C78913-0E52-412A-9B3D-8414F5674E4B}" destId="{6C313EC7-6710-454D-8483-09F2301F16FA}" srcOrd="1" destOrd="0" presId="urn:microsoft.com/office/officeart/2005/8/layout/vList4"/>
    <dgm:cxn modelId="{D54038F6-79C6-447B-A860-F1DA87374394}" type="presOf" srcId="{B6E8B6C9-A00F-4DEC-9F99-C19320440339}" destId="{58831281-5238-44E6-BCA2-6B1A6B691D95}" srcOrd="0" destOrd="2" presId="urn:microsoft.com/office/officeart/2005/8/layout/vList4"/>
    <dgm:cxn modelId="{A6A75A7C-0D33-4CA0-9282-3685A710ADC8}" type="presParOf" srcId="{98FD1079-F6A1-46FB-9CF6-EB58966DC7D6}" destId="{D0E0D039-B3A7-497E-9E2A-115461104570}" srcOrd="0" destOrd="0" presId="urn:microsoft.com/office/officeart/2005/8/layout/vList4"/>
    <dgm:cxn modelId="{6A940D1C-C471-40EB-8A70-A28961A68B9C}" type="presParOf" srcId="{D0E0D039-B3A7-497E-9E2A-115461104570}" destId="{BB4DE53D-9367-4146-B88C-F2EB63B2B624}" srcOrd="0" destOrd="0" presId="urn:microsoft.com/office/officeart/2005/8/layout/vList4"/>
    <dgm:cxn modelId="{9F64700D-5403-4977-9870-8FC7F2BE1900}" type="presParOf" srcId="{D0E0D039-B3A7-497E-9E2A-115461104570}" destId="{7D580BAF-3B51-466C-90AC-BAEDD536BB54}" srcOrd="1" destOrd="0" presId="urn:microsoft.com/office/officeart/2005/8/layout/vList4"/>
    <dgm:cxn modelId="{C0521965-EA47-490F-9B5E-A52F5DD7BF31}" type="presParOf" srcId="{D0E0D039-B3A7-497E-9E2A-115461104570}" destId="{6C313EC7-6710-454D-8483-09F2301F16FA}" srcOrd="2" destOrd="0" presId="urn:microsoft.com/office/officeart/2005/8/layout/vList4"/>
    <dgm:cxn modelId="{74E5D64D-5071-4831-97E6-D3C2C5C4013A}" type="presParOf" srcId="{98FD1079-F6A1-46FB-9CF6-EB58966DC7D6}" destId="{573B13D8-1147-40B3-8F84-D430A9D8CA9F}" srcOrd="1" destOrd="0" presId="urn:microsoft.com/office/officeart/2005/8/layout/vList4"/>
    <dgm:cxn modelId="{F235DA32-01E2-4503-8A29-A4645D4CC762}" type="presParOf" srcId="{98FD1079-F6A1-46FB-9CF6-EB58966DC7D6}" destId="{3A9790BB-6046-44C6-84AD-D48B3B40AC55}" srcOrd="2" destOrd="0" presId="urn:microsoft.com/office/officeart/2005/8/layout/vList4"/>
    <dgm:cxn modelId="{D469CF6B-C49D-42E5-9C12-1E7EBEE69E19}" type="presParOf" srcId="{3A9790BB-6046-44C6-84AD-D48B3B40AC55}" destId="{F2028D60-4CC8-4D46-BC1E-4088929EAA65}" srcOrd="0" destOrd="0" presId="urn:microsoft.com/office/officeart/2005/8/layout/vList4"/>
    <dgm:cxn modelId="{1DD7853B-9263-412F-8632-D81595E6A494}" type="presParOf" srcId="{3A9790BB-6046-44C6-84AD-D48B3B40AC55}" destId="{2A51D3A9-2232-4438-AF15-72E4E1FE8743}" srcOrd="1" destOrd="0" presId="urn:microsoft.com/office/officeart/2005/8/layout/vList4"/>
    <dgm:cxn modelId="{C2E956FF-7012-44A8-9ABC-D127CF90AE2B}" type="presParOf" srcId="{3A9790BB-6046-44C6-84AD-D48B3B40AC55}" destId="{7A68EC96-DE50-4151-A712-40C1A2AB30C6}" srcOrd="2" destOrd="0" presId="urn:microsoft.com/office/officeart/2005/8/layout/vList4"/>
    <dgm:cxn modelId="{40D2B8AA-F699-426E-AA76-C32DA27C311A}" type="presParOf" srcId="{98FD1079-F6A1-46FB-9CF6-EB58966DC7D6}" destId="{D1E87CCF-2F04-4406-A1FF-F8CF8B3E9602}" srcOrd="3" destOrd="0" presId="urn:microsoft.com/office/officeart/2005/8/layout/vList4"/>
    <dgm:cxn modelId="{951B5F40-6884-4512-8AF0-5A2025CCA932}" type="presParOf" srcId="{98FD1079-F6A1-46FB-9CF6-EB58966DC7D6}" destId="{C26B41A9-B3AE-4A3E-B0B7-98521E3B73BF}" srcOrd="4" destOrd="0" presId="urn:microsoft.com/office/officeart/2005/8/layout/vList4"/>
    <dgm:cxn modelId="{2A570CE8-68A5-4CAA-8E51-72810D5F923E}" type="presParOf" srcId="{C26B41A9-B3AE-4A3E-B0B7-98521E3B73BF}" destId="{58831281-5238-44E6-BCA2-6B1A6B691D95}" srcOrd="0" destOrd="0" presId="urn:microsoft.com/office/officeart/2005/8/layout/vList4"/>
    <dgm:cxn modelId="{B715C89E-66C7-46AB-B9AE-EF42EFA823C1}" type="presParOf" srcId="{C26B41A9-B3AE-4A3E-B0B7-98521E3B73BF}" destId="{24BFEB80-F46F-4410-B291-10753EA6E2DD}" srcOrd="1" destOrd="0" presId="urn:microsoft.com/office/officeart/2005/8/layout/vList4"/>
    <dgm:cxn modelId="{2FA4BE58-5D79-4DD4-A843-5BE0D09AC67C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x-none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 am Tong Li from Huawei. Today I am going to introduce</a:t>
            </a:r>
            <a:r>
              <a:rPr lang="en-US" baseline="0" dirty="0"/>
              <a:t> TACK: </a:t>
            </a:r>
            <a:endParaRPr lang="zh-CN" altLang="en-US" baseline="0" dirty="0"/>
          </a:p>
          <a:p>
            <a:r>
              <a:rPr lang="en-US" baseline="0" dirty="0"/>
              <a:t>Improving Wireless Transport Performance by Taming Acknowledgments.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 TCP alternatively adopts delayed ACK,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 data receiver may delay sending an ACK for every L full-sized incoming packets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by a given time interval.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still might be large.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【】On the other hand, 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always as high as that in the case of a high throughput,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reveals that the frequency of TCP’s delayed ACK is not bounded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not minimized under bandwidth change.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TCP’s delayed ACK is far from being optimal.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8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acknowledgement whose frequency is decided by bdp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TACK is the minimum value between byte-counting ACK and periodic 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【】Specifically, TACK applies periodic ACK when bdp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bdp is small.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ACK frequency is reduced proportionally. </a:t>
            </a: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zh-CN" dirty="0"/>
              <a:t>To conclude, </a:t>
            </a:r>
          </a:p>
          <a:p>
            <a:pPr algn="just">
              <a:spcBef>
                <a:spcPts val="600"/>
              </a:spcBef>
            </a:pPr>
            <a:r>
              <a:rPr lang="en-US" altLang="zh-CN" dirty="0"/>
              <a:t>our first</a:t>
            </a:r>
            <a:r>
              <a:rPr lang="en-US" altLang="zh-CN" baseline="0" dirty="0"/>
              <a:t> takeaway is that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This is because TCP adopts a “max” function other than a “min“ function.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However, our work in this paper has demonstrated that</a:t>
            </a:r>
          </a:p>
          <a:p>
            <a:pPr algn="just">
              <a:spcBef>
                <a:spcPts val="600"/>
              </a:spcBef>
            </a:pPr>
            <a:r>
              <a:rPr lang="en-US" altLang="zh-CN" baseline="0" dirty="0"/>
              <a:t>a “min“ function is also able to achieve good transport performance.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is to avoid TACK’s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spcBef>
                <a:spcPts val="600"/>
              </a:spcBef>
            </a:pPr>
            <a:endParaRPr lang="en-US" altLang="zh-CN" baseline="0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give the second takeaway: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simply applying TACK,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carefully designed TACK-based acknowledgement mechanism is the way to avoid TACK’s “negative effect”.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list several major issues to handle in terms of loss recovery, round-trip timing,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paper.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solve these issues</a:t>
            </a:r>
            <a:r>
              <a:rPr lang="en-US" altLang="zh-CN" baseline="0" dirty="0"/>
              <a:t>,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propose a full TACK-based acknowledgement mechanism.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some notable features of this mechanism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which are important for reasoning about the differences from legacy TCP. </a:t>
            </a:r>
          </a:p>
          <a:p>
            <a:r>
              <a:rPr lang="en-US" altLang="zh-CN" dirty="0"/>
              <a:t>First, apart from the ACK type of TACK, </a:t>
            </a:r>
            <a:endParaRPr lang="zh-CN" altLang="en-US" dirty="0"/>
          </a:p>
          <a:p>
            <a:r>
              <a:rPr lang="en-US" altLang="zh-CN" dirty="0"/>
              <a:t>we also introduce the ACK type of IACK </a:t>
            </a:r>
            <a:endParaRPr lang="zh-CN" altLang="en-US" dirty="0"/>
          </a:p>
          <a:p>
            <a:r>
              <a:rPr lang="en-US" altLang="zh-CN" dirty="0"/>
              <a:t>to assure timely feedback upon instant events. </a:t>
            </a:r>
            <a:endParaRPr lang="zh-CN" altLang="en-US" dirty="0"/>
          </a:p>
          <a:p>
            <a:r>
              <a:rPr lang="en-US" altLang="zh-CN" dirty="0"/>
              <a:t>IACK and TACK are complementary. </a:t>
            </a:r>
            <a:endParaRPr lang="zh-CN" altLang="en-US" dirty="0"/>
          </a:p>
          <a:p>
            <a:r>
              <a:rPr lang="en-US" altLang="zh-CN" dirty="0"/>
              <a:t>IACK assures timely</a:t>
            </a:r>
            <a:r>
              <a:rPr lang="en-US" altLang="zh-CN" baseline="0" dirty="0"/>
              <a:t> </a:t>
            </a:r>
            <a:r>
              <a:rPr lang="en-US" altLang="zh-CN" dirty="0"/>
              <a:t>signaling </a:t>
            </a:r>
            <a:endParaRPr lang="zh-CN" altLang="en-US" dirty="0"/>
          </a:p>
          <a:p>
            <a:r>
              <a:rPr lang="en-US" altLang="zh-CN" dirty="0"/>
              <a:t>while TACK acts as the last resort mechanism in the case of ACK loss. </a:t>
            </a:r>
          </a:p>
          <a:p>
            <a:r>
              <a:rPr lang="en-US" altLang="zh-CN" dirty="0"/>
              <a:t>Second, when the loss rate on the ACK path has reached a critical level, </a:t>
            </a:r>
            <a:endParaRPr lang="zh-CN" altLang="en-US" dirty="0"/>
          </a:p>
          <a:p>
            <a:r>
              <a:rPr lang="en-US" altLang="zh-CN" dirty="0"/>
              <a:t>TACK should carry more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such as contiguous range of lost packets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packets.</a:t>
            </a:r>
          </a:p>
          <a:p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>
                <a:latin typeface="微软雅黑" pitchFamily="34" charset="-122"/>
                <a:ea typeface="微软雅黑" pitchFamily="34" charset="-122"/>
              </a:rPr>
              <a:t> more types of ACKs and more necessary information carried in ACKs</a:t>
            </a:r>
            <a:r>
              <a:rPr lang="en-US" altLang="zh-CN" sz="1200" b="0" kern="1200" baseline="0" dirty="0">
                <a:latin typeface="+mn-lt"/>
                <a:ea typeface="+mn-ea"/>
              </a:rPr>
              <a:t>,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 TACK-based acknowledgement mechanism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therefore is able to send less number of ACKs </a:t>
            </a:r>
            <a:endParaRPr lang="zh-CN" altLang="en-US" sz="1200" b="0" kern="1200" baseline="0" dirty="0">
              <a:latin typeface="+mn-lt"/>
              <a:ea typeface="+mn-ea"/>
            </a:endParaRPr>
          </a:p>
          <a:p>
            <a:r>
              <a:rPr lang="en-US" altLang="zh-CN" sz="1200" b="0" kern="1200" baseline="0" dirty="0">
                <a:latin typeface="+mn-lt"/>
                <a:ea typeface="+mn-ea"/>
              </a:rPr>
              <a:t>but are exactly what are required by transport.</a:t>
            </a:r>
            <a:endParaRPr lang="en-US" altLang="zh-CN" sz="1200" b="0" kern="0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further give the protocol design of the TACK-based</a:t>
            </a:r>
            <a:r>
              <a:rPr lang="en-US" altLang="zh-CN" baseline="0" dirty="0"/>
              <a:t> acknowledgement mechanism</a:t>
            </a:r>
            <a:r>
              <a:rPr lang="en-US" altLang="zh-CN" dirty="0"/>
              <a:t>, </a:t>
            </a:r>
            <a:endParaRPr lang="zh-CN" altLang="en-US" dirty="0"/>
          </a:p>
          <a:p>
            <a:r>
              <a:rPr lang="en-US" altLang="zh-CN" dirty="0"/>
              <a:t>in which the advancements in loss recovery, round-trip timing, and send rate control </a:t>
            </a:r>
            <a:endParaRPr lang="zh-CN" altLang="en-US" dirty="0"/>
          </a:p>
          <a:p>
            <a:r>
              <a:rPr lang="en-US" altLang="zh-CN" dirty="0"/>
              <a:t>are the most key reasons </a:t>
            </a:r>
            <a:endParaRPr lang="zh-CN" altLang="en-US" dirty="0"/>
          </a:p>
          <a:p>
            <a:r>
              <a:rPr lang="en-US" altLang="zh-CN" dirty="0"/>
              <a:t>that TCP’s</a:t>
            </a:r>
            <a:r>
              <a:rPr lang="en-US" altLang="zh-CN" baseline="0" dirty="0"/>
              <a:t> </a:t>
            </a:r>
            <a:r>
              <a:rPr lang="en-US" altLang="zh-CN" dirty="0"/>
              <a:t>dependence on frequent ACKs has decreased.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baseline="0" dirty="0"/>
              <a:t> </a:t>
            </a:r>
            <a:r>
              <a:rPr lang="en-US" altLang="zh-CN" baseline="0" dirty="0"/>
              <a:t>technical</a:t>
            </a:r>
            <a:r>
              <a:rPr lang="zh-CN" altLang="en-US" baseline="0" dirty="0"/>
              <a:t> </a:t>
            </a:r>
            <a:r>
              <a:rPr lang="en-US" altLang="zh-CN" baseline="0" dirty="0"/>
              <a:t>details,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r>
              <a:rPr lang="en-US" altLang="zh-CN" baseline="0" dirty="0"/>
              <a:t>please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refer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paper.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en-US" altLang="zh-CN" baseline="0" dirty="0"/>
              <a:t> summarize,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</a:t>
            </a:r>
            <a:r>
              <a:rPr lang="en-US" altLang="zh-CN" dirty="0"/>
              <a:t>pplying TACK significantly reduces ACK frequency </a:t>
            </a: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However, simply applying TACK probably falls short. </a:t>
            </a:r>
          </a:p>
          <a:p>
            <a:r>
              <a:rPr lang="en-US" altLang="zh-CN" dirty="0"/>
              <a:t>What we really want, </a:t>
            </a:r>
          </a:p>
          <a:p>
            <a:r>
              <a:rPr lang="en-US" altLang="zh-CN" dirty="0"/>
              <a:t>for WLAN, </a:t>
            </a:r>
          </a:p>
          <a:p>
            <a:r>
              <a:rPr lang="en-US" altLang="zh-CN" dirty="0"/>
              <a:t>is a full TACK-based acknowledgement mechanism </a:t>
            </a:r>
          </a:p>
          <a:p>
            <a:r>
              <a:rPr lang="en-US" altLang="zh-CN" dirty="0"/>
              <a:t>that overcomes the hurdles for applying TACK, </a:t>
            </a:r>
          </a:p>
          <a:p>
            <a:r>
              <a:rPr lang="en-US" altLang="zh-CN" dirty="0"/>
              <a:t>using an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approximately minimized ACK frequency </a:t>
            </a:r>
            <a:r>
              <a:rPr lang="en-US" altLang="zh-CN" dirty="0"/>
              <a:t>to support efficient transport.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4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We have conducted experiments on both wired and wireless links.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The results show our third takeaway: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/>
              <a:t>We implement TCP-TACK, a TCP implementation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that applies TACK and deploys the advancements as specified above. </a:t>
            </a:r>
            <a:endParaRPr lang="zh-CN" altLang="en-US" dirty="0"/>
          </a:p>
          <a:p>
            <a:pPr lvl="0">
              <a:defRPr/>
            </a:pPr>
            <a:r>
              <a:rPr lang="en-US" altLang="zh-CN" dirty="0"/>
              <a:t>We</a:t>
            </a:r>
            <a:r>
              <a:rPr lang="en-US" altLang="zh-CN" baseline="0" dirty="0"/>
              <a:t> co-design the receiver-based BBR as a TACK-based congestion controller</a:t>
            </a:r>
            <a:r>
              <a:rPr lang="en-US" altLang="zh-CN" sz="1600" kern="0" baseline="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High-throughput transport over WLAN becomes a demanding requirement </a:t>
            </a:r>
            <a:endParaRPr lang="zh-CN" altLang="en-US" baseline="0" dirty="0"/>
          </a:p>
          <a:p>
            <a:r>
              <a:rPr lang="en-US" altLang="zh-CN" baseline="0" dirty="0"/>
              <a:t>with the emergence of applications such as </a:t>
            </a:r>
            <a:r>
              <a:rPr lang="en-US" altLang="zh-CN" sz="12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/>
              <a:t>wireless projection, </a:t>
            </a:r>
            <a:endParaRPr lang="zh-CN" altLang="en-US" baseline="0" dirty="0"/>
          </a:p>
          <a:p>
            <a:r>
              <a:rPr lang="en-US" altLang="zh-CN" baseline="0" dirty="0"/>
              <a:t>VR/AR-based interactive gaming,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so</a:t>
            </a:r>
            <a:r>
              <a:rPr lang="zh-CN" altLang="en-US" baseline="0" dirty="0"/>
              <a:t> </a:t>
            </a:r>
            <a:r>
              <a:rPr lang="en-US" altLang="zh-CN" baseline="0" dirty="0"/>
              <a:t>on.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WLAN connection speed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</a:t>
            </a:r>
            <a:r>
              <a:rPr lang="en-US" altLang="zh-CN" baseline="0" dirty="0"/>
              <a:t>the result. </a:t>
            </a:r>
            <a:endParaRPr lang="zh-CN" altLang="en-US" baseline="0" dirty="0"/>
          </a:p>
          <a:p>
            <a:r>
              <a:rPr lang="en-US" altLang="zh-CN" baseline="0" dirty="0"/>
              <a:t>TCP-TACK achieves significant advantages over legacy TCP in WLAN scenarios </a:t>
            </a:r>
            <a:endParaRPr lang="zh-CN" altLang="en-US" baseline="0" dirty="0"/>
          </a:p>
          <a:p>
            <a:r>
              <a:rPr lang="en-US" altLang="zh-CN" baseline="0" dirty="0"/>
              <a:t>due to less contention between data packets and ACKs. </a:t>
            </a:r>
            <a:endParaRPr lang="zh-CN" altLang="en-US" baseline="0" dirty="0"/>
          </a:p>
          <a:p>
            <a:r>
              <a:rPr lang="en-US" altLang="zh-CN" baseline="0" dirty="0"/>
              <a:t>Specifically, TCP-TACK reduces over 90% of ACKs </a:t>
            </a:r>
            <a:endParaRPr lang="zh-CN" altLang="en-US" baseline="0" dirty="0"/>
          </a:p>
          <a:p>
            <a:r>
              <a:rPr lang="en-US" altLang="zh-CN" baseline="0" dirty="0"/>
              <a:t>and 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TCP-TACK performs equally well as high-speed TCP variants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wide area network scenarios,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attributed to the advancements of the TACK-based protocol design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loss recovery, round-trip timing, and send rate control.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reveals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x-none" sz="1200" baseline="0" dirty="0"/>
              <a:t>an approximately minimized ACK frequency works better than expected.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I would like</a:t>
            </a:r>
            <a:r>
              <a:rPr lang="en-US" altLang="x-none" sz="1200" baseline="0" dirty="0"/>
              <a:t> to conclude today’s talk by summarizing the takeaways.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First, TCP’s delayed ACK is far from being optimal.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Instead,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adopts a “min” function to assure the minimized ACK frequency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the context of network dynamics.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Second,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our way of avoiding TACK’s “negative effect” is a TACK-based acknowledgement mechanism,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in which we define more types of ACKs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carry more necessary information in ACKs,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and</a:t>
            </a:r>
            <a:r>
              <a:rPr lang="zh-CN" altLang="en-US" sz="1200" baseline="0" dirty="0"/>
              <a:t> </a:t>
            </a:r>
            <a:r>
              <a:rPr lang="en-US" altLang="x-none" sz="1200" baseline="0" dirty="0"/>
              <a:t>then we are able to send less number of ACKs.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Third,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 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TACK-based protocol provides a good replacement of legacy TCP in WLAN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also works well in WAN scenarios.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Moreover,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TACK and its corresponding improvements in transport mechanism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can also be adopted into other stacks such as QUIC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to compensate for scenarios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where the acknowledgement overhead is non-negligible.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This work is also being discussed in IETF working groups,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please get in touch </a:t>
            </a:r>
          </a:p>
          <a:p>
            <a:pPr algn="just">
              <a:spcBef>
                <a:spcPts val="600"/>
              </a:spcBef>
            </a:pPr>
            <a:r>
              <a:rPr lang="en-US" altLang="x-none" sz="1200" baseline="0" dirty="0"/>
              <a:t>and we will be happy to discuss with you.</a:t>
            </a:r>
          </a:p>
          <a:p>
            <a:pPr algn="just">
              <a:spcBef>
                <a:spcPts val="600"/>
              </a:spcBef>
            </a:pPr>
            <a:endParaRPr lang="en-US" altLang="x-none" sz="1200" dirty="0"/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81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hank</a:t>
            </a:r>
            <a:r>
              <a:rPr lang="en-US" baseline="0" dirty="0"/>
              <a:t> you for your </a:t>
            </a:r>
            <a:r>
              <a:rPr lang="en-US" altLang="zh-CN" baseline="0" dirty="0"/>
              <a:t>watching!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modern WLANs are based on the IEEE 802.11 standards.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well-studied that medium access overhead in WLAN can significantly reduce TCP throughput,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TCP ACKs cause internal interference on the same connection.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well-studied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baseline="0" dirty="0"/>
              <a:t>the</a:t>
            </a:r>
            <a:r>
              <a:rPr lang="zh-CN" altLang="en-US" baseline="0"/>
              <a:t> </a:t>
            </a:r>
            <a:r>
              <a:rPr lang="en-US" altLang="zh-CN"/>
              <a:t>overhead </a:t>
            </a:r>
            <a:r>
              <a:rPr lang="en-US" altLang="zh-CN" dirty="0"/>
              <a:t>for sending each packet</a:t>
            </a:r>
            <a:r>
              <a:rPr lang="zh-CN" altLang="en-US" dirty="0"/>
              <a:t> </a:t>
            </a:r>
            <a:r>
              <a:rPr lang="en-US" altLang="zh-CN" dirty="0"/>
              <a:t>is independent with packet size,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ACKs cause almost similar medium access overhead despite the much smaller size. 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</a:t>
            </a:r>
            <a:r>
              <a:rPr lang="en-US" altLang="zh-CN" baseline="0" dirty="0"/>
              <a:t> 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To explain the </a:t>
            </a:r>
            <a:r>
              <a:rPr lang="en-US" altLang="zh-CN" baseline="0" dirty="0"/>
              <a:t>internal interference </a:t>
            </a:r>
            <a:r>
              <a:rPr lang="en-US" altLang="zh-CN" dirty="0"/>
              <a:t>more clearly,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emulations over wireless links.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Basically, TCP sends an ACK for</a:t>
            </a:r>
            <a:r>
              <a:rPr lang="en-US" altLang="zh-CN" baseline="0" dirty="0"/>
              <a:t> </a:t>
            </a:r>
            <a:r>
              <a:rPr lang="en-US" altLang="zh-CN" dirty="0"/>
              <a:t>every one or two packets which is frequent.</a:t>
            </a:r>
            <a:r>
              <a:rPr lang="en-US" altLang="zh-CN" baseline="0" dirty="0"/>
              <a:t> </a:t>
            </a:r>
            <a:endParaRPr lang="zh-CN" alt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As 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ACK path is relatively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In wireless scenarios,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reducing ACK frequency has a “positive effect” on the transport performance </a:t>
            </a:r>
            <a:endParaRPr lang="zh-CN" altLang="en-US" sz="1200" b="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>
                <a:latin typeface="微软雅黑" pitchFamily="34" charset="-122"/>
                <a:ea typeface="微软雅黑" pitchFamily="34" charset="-122"/>
              </a:rPr>
              <a:t>due to the reduced contentions.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called “negative effect”.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“negative effect” is because that TCP’s transport control depends on frequent ACKs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packet-clocking algorithms are impacted when ACK frequency is excessively reduced.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acknowledgements should be tamed.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aims to seek the optimal ACK frequency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corresponding improvements in transport mechanism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the “negative effect”.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A</a:t>
            </a:r>
            <a:r>
              <a:rPr lang="en-US" altLang="zh-CN" sz="1200" dirty="0"/>
              <a:t>nd here are the takeaways.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First,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/>
              <a:t>legacy TCP’s delayed ACK can not ensure minimal</a:t>
            </a:r>
            <a:r>
              <a:rPr lang="en-US" altLang="zh-CN" sz="1200" baseline="0" dirty="0"/>
              <a:t> ACK frequency,</a:t>
            </a:r>
          </a:p>
          <a:p>
            <a:pPr algn="just">
              <a:spcBef>
                <a:spcPts val="600"/>
              </a:spcBef>
            </a:pPr>
            <a:r>
              <a:rPr lang="en-US" altLang="zh-CN" sz="1200" baseline="0" dirty="0"/>
              <a:t>it is far from being optimal.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Second,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our way of avoiding “negative effect” is not only TACK,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but also </a:t>
            </a:r>
            <a:r>
              <a:rPr lang="en-US" altLang="x-none" sz="1200" dirty="0"/>
              <a:t>a TACK-based acknowledgement mechanism.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/>
              <a:t>Third,</a:t>
            </a:r>
            <a:r>
              <a:rPr lang="en-US" altLang="x-none" sz="1200" baseline="0" dirty="0"/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/>
              <a:t>a transport protocol applying an </a:t>
            </a:r>
            <a:r>
              <a:rPr lang="en-US" altLang="x-none" sz="1200" dirty="0"/>
              <a:t>approximately minimized ACK frequency works better than expected.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/>
              <a:t>Let’s start from the first one.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1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HotNets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HotNets 2012</a:t>
            </a:r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HotNets 2012</a:t>
            </a:r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632504" y="6448822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84432" y="6525344"/>
            <a:ext cx="723280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TcpAckThinn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i.tong@huawei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by Taming Acknowledgments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Jadhav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9422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576"/>
    </mc:Choice>
    <mc:Fallback xmlns="">
      <p:transition advTm="13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Delayed ACK is not bounded or not minimized under bandwidth change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𝑡𝑐𝑝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𝑑𝑒𝑙𝑎𝑦𝑒𝑑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0" y="1688886"/>
                <a:ext cx="10282721" cy="10985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zh-CN" alt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384269"/>
                <a:ext cx="3092192" cy="9251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𝑴𝑺𝑺</m:t>
                          </m:r>
                        </m:num>
                        <m:den>
                          <m:r>
                            <a:rPr lang="zh-CN" alt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384269"/>
                <a:ext cx="3092192" cy="9251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4492774" y="1753087"/>
            <a:ext cx="1345456" cy="99860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23991" y="1756703"/>
            <a:ext cx="288033" cy="9949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5573" y="4492022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25821" y="452593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22218" y="5138602"/>
            <a:ext cx="6230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an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interval between two ACKs</a:t>
            </a:r>
          </a:p>
        </p:txBody>
      </p:sp>
      <p:cxnSp>
        <p:nvCxnSpPr>
          <p:cNvPr id="41" name="肘形连接符 40"/>
          <p:cNvCxnSpPr>
            <a:stCxn id="24" idx="0"/>
            <a:endCxn id="26" idx="2"/>
          </p:cNvCxnSpPr>
          <p:nvPr/>
        </p:nvCxnSpPr>
        <p:spPr>
          <a:xfrm rot="5400000" flipH="1" flipV="1">
            <a:off x="3664932" y="1883700"/>
            <a:ext cx="632580" cy="236855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5" idx="0"/>
            <a:endCxn id="27" idx="2"/>
          </p:cNvCxnSpPr>
          <p:nvPr/>
        </p:nvCxnSpPr>
        <p:spPr>
          <a:xfrm rot="16200000" flipV="1">
            <a:off x="7007938" y="1911759"/>
            <a:ext cx="632580" cy="2312439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75365" y="5403566"/>
            <a:ext cx="4608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</p:txBody>
      </p:sp>
      <p:sp>
        <p:nvSpPr>
          <p:cNvPr id="44" name="矩形 43"/>
          <p:cNvSpPr/>
          <p:nvPr/>
        </p:nvSpPr>
        <p:spPr>
          <a:xfrm>
            <a:off x="645108" y="1531410"/>
            <a:ext cx="259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81BD"/>
                </a:solidFill>
              </a:rPr>
              <a:t>ACK frequency Modeling:</a:t>
            </a:r>
            <a:endParaRPr lang="zh-CN" altLang="en-US" dirty="0">
              <a:solidFill>
                <a:srgbClr val="4F81BD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80447" y="1445310"/>
            <a:ext cx="1754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</a:rPr>
              <a:t>RFC 1122 &amp; RFC 5681</a:t>
            </a:r>
            <a:endParaRPr lang="zh-CN" altLang="en-US" sz="1400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7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700808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919093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919093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753087"/>
            <a:ext cx="1751213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5207" y="1753087"/>
            <a:ext cx="1699385" cy="131587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19536" y="4723331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82320" y="4723331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000" b="1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03079" y="1015816"/>
            <a:ext cx="850133" cy="4956423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29103" y="2873296"/>
            <a:ext cx="850133" cy="1241462"/>
          </a:xfrm>
          <a:prstGeom prst="bentConnector3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minimum RTT estimate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360004"/>
                <a:ext cx="62307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98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bandwidth and delay 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437" y="5360004"/>
                <a:ext cx="6096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0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95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95"/>
    </mc:Choice>
    <mc:Fallback xmlns="">
      <p:transition advTm="19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37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3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 avoid TACK’s “negative effect”? 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18212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21"/>
    </mc:Choice>
    <mc:Fallback xmlns="">
      <p:transition advTm="1602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TACK, also introduce the ACK type of IACK (“Instant ACK”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complementary 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Carry more contiguous range of lost packets when ACK loss rate has reached a critical level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ACKs, but are exactly what are required by transport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is instant event-driven , whose frequency is usually low and negligible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87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81995" y="5972680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392"/>
    </mc:Choice>
    <mc:Fallback xmlns="">
      <p:transition advTm="753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TACK-based protocol design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5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6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7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8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1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2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3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>
                  <a:latin typeface="+mn-ea"/>
                  <a:ea typeface="+mn-ea"/>
                </a:rPr>
                <a:t>4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</a:p>
        </p:txBody>
      </p:sp>
      <p:sp>
        <p:nvSpPr>
          <p:cNvPr id="66" name="矩形 65"/>
          <p:cNvSpPr/>
          <p:nvPr/>
        </p:nvSpPr>
        <p:spPr>
          <a:xfrm>
            <a:off x="4277464" y="5802059"/>
            <a:ext cx="6900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Goal: Decrease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TCP’s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dependence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frequent</a:t>
            </a:r>
            <a:r>
              <a:rPr lang="zh-CN" altLang="en-US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16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77519" y="5555838"/>
            <a:ext cx="3297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details,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zh-CN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zh-CN" altLang="en-US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paper.</a:t>
            </a:r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321"/>
    </mc:Choice>
    <mc:Fallback xmlns="">
      <p:transition advTm="213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1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5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TCP-TACK: A TCP implementation that applies TACK and deploys the advancements as specified above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TACK-based congestion controller </a:t>
            </a:r>
          </a:p>
          <a:p>
            <a:pPr lvl="1">
              <a:defRPr/>
            </a:pP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2, </a:t>
            </a:r>
            <a:r>
              <a:rPr lang="zh-CN" altLang="en-US" sz="1600" kern="0" dirty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 BBR represents TCP using BBR as congestion controller and RACK as loss detection algorithm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New BPF socket option, BPF_SOCK_OPS_ACK_THRESH_INIT, to allow changing the TCP ACK 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https://github.com/fillthepipe/TcpAckThinning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Wireless tests are in a public room with over 10 additional APs and over 100 wireless users at peak time. Ping test shows that the RTT varies between 4 to 200 ms and slight burst losses exist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299"/>
    </mc:Choice>
    <mc:Fallback xmlns="">
      <p:transition advTm="342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>
                <a:cs typeface="Tahoma" panose="020B0604030504040204" pitchFamily="34" charset="0"/>
              </a:rPr>
              <a:t>Wireless local area network (WLAN) 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8K</a:t>
                      </a:r>
                      <a:r>
                        <a:rPr lang="en-US" altLang="zh-CN" sz="1050" b="1" baseline="0" dirty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HD</a:t>
                      </a:r>
                      <a:r>
                        <a:rPr lang="en-US" altLang="zh-CN" sz="1050" b="1" baseline="0" dirty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(Mbps)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451052075"/>
                    </a:ext>
                  </a:extLst>
                </a:gridCol>
                <a:gridCol w="857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TOKYO HDR Time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Tigers Go For A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/>
                        <a:t>Henosis(8K Short</a:t>
                      </a:r>
                      <a:r>
                        <a:rPr lang="en-US" altLang="zh-CN" sz="1050" b="1" baseline="0" dirty="0"/>
                        <a:t> </a:t>
                      </a:r>
                      <a:r>
                        <a:rPr lang="en-US" altLang="zh-CN" sz="1050" b="1" dirty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2"/>
    </mc:Choice>
    <mc:Fallback xmlns="">
      <p:transition advTm="613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36"/>
    </mc:Choice>
    <mc:Fallback xmlns="">
      <p:transition advTm="2773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days</a:t>
            </a:r>
            <a:r>
              <a:rPr lang="en-US" altLang="zh-CN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https://pantheon.stanford.edu/summary</a:t>
            </a: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10"/>
    </mc:Choice>
    <mc:Fallback xmlns="">
      <p:transition advTm="240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695400" y="1700808"/>
            <a:ext cx="110892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TCP’s delayed ACK is far from being optimal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adopts a “min” instead of a “max” to assure the minimized ACK frequency in the context of network dynamics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Our way of avoiding “negative effect” is a TACK-based acknowledgement mechanism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With more types of ACKs and more necessary information carried in ACKs, less number of ACKs are required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600" b="1" dirty="0"/>
              <a:t>An approximately minimized ACK frequency works better than expected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TACK-based protocol provides a good replacement of legacy TCP in WLAN, and also works well in WAN scenarios.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/>
              <a:t>TACK and its corresponding improvements in transport mechanism can also be adopted into other stacks (e.g., QUIC) to compensate for scenarios where the acknowledgement overhead is non-negligible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tcpm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https://tools.ietf.org/html/draft-li-tcpm-advancing-ack-for-wireless-00</a:t>
            </a:r>
          </a:p>
          <a:p>
            <a:pPr lvl="2"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1200" dirty="0" err="1"/>
              <a:t>quic</a:t>
            </a:r>
            <a:r>
              <a:rPr lang="en-US" altLang="x-none" sz="1200" dirty="0"/>
              <a:t> </a:t>
            </a:r>
            <a:r>
              <a:rPr lang="en-US" altLang="x-none" sz="1200" dirty="0" err="1"/>
              <a:t>wg</a:t>
            </a:r>
            <a:r>
              <a:rPr lang="en-US" altLang="x-none" sz="1200" dirty="0"/>
              <a:t>: </a:t>
            </a:r>
            <a:r>
              <a:rPr lang="en-US" altLang="x-none" sz="1200" dirty="0">
                <a:solidFill>
                  <a:schemeClr val="bg1">
                    <a:lumMod val="65000"/>
                  </a:schemeClr>
                </a:solidFill>
              </a:rPr>
              <a:t>https://tools.ietf.org/html/draft-li-quic-optimizing-ack-in-wlan-00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8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3"/>
    </mc:Choice>
    <mc:Fallback xmlns="">
      <p:transition advTm="60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Between wireless devices on the same channel</a:t>
            </a:r>
          </a:p>
          <a:p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TCP backward path</a:t>
              </a:r>
              <a:r>
                <a:rPr lang="zh-CN" altLang="en-US" sz="16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8205545" y="1311145"/>
            <a:ext cx="375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ACKnowdedgement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 smtClean="0"/>
              <a:pPr algn="r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858"/>
    </mc:Choice>
    <mc:Fallback xmlns="">
      <p:transition advTm="238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ACKs cause similar medium access 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 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acquisition overhead in WLAN based on the IEEE 802.11 medium access control (MAC)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/>
              <a:t>independent with packet size</a:t>
            </a:r>
            <a:endParaRPr sz="1600" b="1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21"/>
    </mc:Choice>
    <mc:Fallback xmlns="">
      <p:transition advTm="434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Reducing ACK frequency 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>
                <a:solidFill>
                  <a:srgbClr val="4F81BD"/>
                </a:solidFill>
              </a:rPr>
              <a:t>(b) Data throughput</a:t>
            </a: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/>
              <a:t>(a) 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contention between data packets 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UDP-based simulation tool Ackemu (https://github.com/fillthepipe/ackemu)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52"/>
    </mc:Choice>
    <mc:Fallback xmlns="">
      <p:transition advTm="25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But, simply reducing ACK frequency hurts 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 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Goodput</a:t>
            </a:r>
          </a:p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on frequent ACKs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RFC 2525, Vern </a:t>
            </a:r>
            <a:r>
              <a:rPr lang="en-US" altLang="en-US" sz="11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So, let’s tame the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Seek the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optimal ACK frequency 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with corresponding improvements in transport mechanism to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 the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11"/>
    </mc:Choice>
    <mc:Fallback xmlns="">
      <p:transition advTm="187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/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4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839416" y="2780928"/>
            <a:ext cx="10081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TCP’s delayed ACK is far from being optimal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Our way of avoiding “negative effect” is a TACK-based acknowledgement mechanism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</a:rPr>
              <a:t>An approximately minimized ACK frequency works better than expected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AC99A5B-5B03-425B-9284-2F10A88898BE}" type="slidenum">
              <a:rPr lang="en-US"/>
              <a:pPr algn="r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87"/>
    </mc:Choice>
    <mc:Fallback xmlns="">
      <p:transition advTm="3988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1|5.4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13295</TotalTime>
  <Words>2811</Words>
  <Application>Microsoft Macintosh PowerPoint</Application>
  <PresentationFormat>宽屏</PresentationFormat>
  <Paragraphs>443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黑体</vt:lpstr>
      <vt:lpstr>华文细黑</vt:lpstr>
      <vt:lpstr>楷体_GB2312</vt:lpstr>
      <vt:lpstr>宋体</vt:lpstr>
      <vt:lpstr>微软雅黑</vt:lpstr>
      <vt:lpstr>FrutigerNext LT Bold</vt:lpstr>
      <vt:lpstr>FrutigerNext LT Medium</vt:lpstr>
      <vt:lpstr>MS PGothic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the acknowledgements</vt:lpstr>
      <vt:lpstr>Takeaways</vt:lpstr>
      <vt:lpstr>Takeaways</vt:lpstr>
      <vt:lpstr>Delayed ACK is not bounded or not minimized under bandwidth change </vt:lpstr>
      <vt:lpstr>Tame ACK (TACK)</vt:lpstr>
      <vt:lpstr>Takeaways</vt:lpstr>
      <vt:lpstr>Takeaways</vt:lpstr>
      <vt:lpstr>How to avoid TACK’s “negative effect”? </vt:lpstr>
      <vt:lpstr>Features of TACK-based acknowledgement mechanism</vt:lpstr>
      <vt:lpstr>TACK-based protocol design</vt:lpstr>
      <vt:lpstr>Takeaways</vt:lpstr>
      <vt:lpstr>Takeaways</vt:lpstr>
      <vt:lpstr>Evaluation</vt:lpstr>
      <vt:lpstr>TACK-based protocol in WLAN </vt:lpstr>
      <vt:lpstr>TACK-based protocol in WAN </vt:lpstr>
      <vt:lpstr>Takeaways</vt:lpstr>
      <vt:lpstr>Thank You! Email: li.tong@huawei.com    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User</cp:lastModifiedBy>
  <cp:revision>961</cp:revision>
  <dcterms:created xsi:type="dcterms:W3CDTF">2018-02-05T10:51:38Z</dcterms:created>
  <dcterms:modified xsi:type="dcterms:W3CDTF">2020-07-30T03:47:31Z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(3)rc6nlCNE8sepQ5VChFumTIV3ANVPNXTZod7458NZN0pCI8mUVsR5ZvbzhW6+ZS1BvJxYEXlt
ykJZH3UEGsy8y21vfEvQmHh+I14vZLVlJV6m0xhATjrY0ucdUsw4GlZECAcdUdyvZqxo0LlN
Ac4gZkrs4qwtKhZDAf0ZPuX5cBVhCQo33TLdtTEG1twh5ec1QGgpiSp3ey4EUyV8veOtJ1TA
e9DnxRkzRgjGcdfVPl</vt:lpwstr>
  </property>
  <property fmtid="{D5CDD505-2E9C-101B-9397-08002B2CF9AE}" pid="3" name="_2015_ms_pID_7253431">
    <vt:lpwstr>QQKcEPXAcWhZ8SYVFkckdXXHffbLZnHD8M67YkcGWAeoTIRE2kLusT
Odk3qyuRrkFocqRf1bJtm8ptz5IwdtkXs5miJ2Rj5nVpPAsS642gmfc3Xe4M3dpQgwKpcZrZ
rAhPp1dNbpI9HVssOXNAGn8qNrpU0A1oJdWXY4bUM8DQk/0Tn9U5kDpFn24JGwJfgm1wcSYd
/COwP1/yngZDsMIgdEKApj4cYz8RdDC89MtQ</vt:lpwstr>
  </property>
  <property fmtid="{D5CDD505-2E9C-101B-9397-08002B2CF9AE}" pid="4" name="_2015_ms_pID_7253432">
    <vt:lpwstr>EZ867fNwZG7fIerQofUIeRw=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