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41"/>
  </p:notesMasterIdLst>
  <p:sldIdLst>
    <p:sldId id="469" r:id="rId7"/>
    <p:sldId id="471" r:id="rId8"/>
    <p:sldId id="388" r:id="rId9"/>
    <p:sldId id="527" r:id="rId10"/>
    <p:sldId id="494" r:id="rId11"/>
    <p:sldId id="501" r:id="rId12"/>
    <p:sldId id="515" r:id="rId13"/>
    <p:sldId id="518" r:id="rId14"/>
    <p:sldId id="520" r:id="rId15"/>
    <p:sldId id="473" r:id="rId16"/>
    <p:sldId id="519" r:id="rId17"/>
    <p:sldId id="524" r:id="rId18"/>
    <p:sldId id="394" r:id="rId19"/>
    <p:sldId id="499" r:id="rId20"/>
    <p:sldId id="500" r:id="rId21"/>
    <p:sldId id="526" r:id="rId22"/>
    <p:sldId id="521" r:id="rId23"/>
    <p:sldId id="517" r:id="rId24"/>
    <p:sldId id="502" r:id="rId25"/>
    <p:sldId id="503" r:id="rId26"/>
    <p:sldId id="504" r:id="rId27"/>
    <p:sldId id="505" r:id="rId28"/>
    <p:sldId id="506" r:id="rId29"/>
    <p:sldId id="513" r:id="rId30"/>
    <p:sldId id="516" r:id="rId31"/>
    <p:sldId id="508" r:id="rId32"/>
    <p:sldId id="512" r:id="rId33"/>
    <p:sldId id="525" r:id="rId34"/>
    <p:sldId id="522" r:id="rId35"/>
    <p:sldId id="511" r:id="rId36"/>
    <p:sldId id="509" r:id="rId37"/>
    <p:sldId id="510" r:id="rId38"/>
    <p:sldId id="523" r:id="rId39"/>
    <p:sldId id="47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66850" autoAdjust="0"/>
  </p:normalViewPr>
  <p:slideViewPr>
    <p:cSldViewPr>
      <p:cViewPr varScale="1">
        <p:scale>
          <a:sx n="67" d="100"/>
          <a:sy n="67" d="100"/>
        </p:scale>
        <p:origin x="210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</dgm:pt>
  </dgm:ptLst>
  <dgm:cxnLst>
    <dgm:cxn modelId="{EB740707-3D4D-4519-8B99-0561785981D6}" type="presOf" srcId="{D0AD8040-4144-4E4D-BE6A-B63E2ECD1869}" destId="{F2028D60-4CC8-4D46-BC1E-4088929EAA65}" srcOrd="0" destOrd="0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B23AEB19-2100-4B04-A477-BAD339FC0D83}" type="presOf" srcId="{D0139716-1242-4D21-A7D6-FB9332896BC0}" destId="{98FD1079-F6A1-46FB-9CF6-EB58966DC7D6}" srcOrd="0" destOrd="0" presId="urn:microsoft.com/office/officeart/2005/8/layout/vList4"/>
    <dgm:cxn modelId="{40654A22-7DE3-4885-AD3B-39A796671E7C}" type="presOf" srcId="{B6E8B6C9-A00F-4DEC-9F99-C19320440339}" destId="{EFB81D36-CCA3-46A7-9D9F-9D3DE4E46FC8}" srcOrd="1" destOrd="2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A6B2199-4430-4465-9229-91A5B62EDC05}" type="presOf" srcId="{D0AD8040-4144-4E4D-BE6A-B63E2ECD1869}" destId="{7A68EC96-DE50-4151-A712-40C1A2AB30C6}" srcOrd="1" destOrd="0" presId="urn:microsoft.com/office/officeart/2005/8/layout/vList4"/>
    <dgm:cxn modelId="{881F29AB-0CE8-43D6-B0A7-837DF89F652C}" type="presOf" srcId="{95DB0902-96B2-4489-869E-9A922AFE93A2}" destId="{58831281-5238-44E6-BCA2-6B1A6B691D95}" srcOrd="0" destOrd="1" presId="urn:microsoft.com/office/officeart/2005/8/layout/vList4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590A9BB5-5095-4F2F-9B22-CD372314B132}" type="presOf" srcId="{A9C78913-0E52-412A-9B3D-8414F5674E4B}" destId="{BB4DE53D-9367-4146-B88C-F2EB63B2B624}" srcOrd="0" destOrd="0" presId="urn:microsoft.com/office/officeart/2005/8/layout/vList4"/>
    <dgm:cxn modelId="{24DCDEB6-D72A-4BC1-A92A-2E9712CBCBD2}" type="presOf" srcId="{671F3300-B6E1-4DA8-B63D-7A9C257E99D7}" destId="{F2028D60-4CC8-4D46-BC1E-4088929EAA65}" srcOrd="0" destOrd="1" presId="urn:microsoft.com/office/officeart/2005/8/layout/vList4"/>
    <dgm:cxn modelId="{01E099B7-DD57-4488-B4DB-AFF5163258AE}" type="presOf" srcId="{671F3300-B6E1-4DA8-B63D-7A9C257E99D7}" destId="{7A68EC96-DE50-4151-A712-40C1A2AB30C6}" srcOrd="1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08CEAC2-3B8B-48EA-AE25-C24F800A3ADE}" type="presOf" srcId="{92C46407-0817-48C3-B87C-53DDD3FBE394}" destId="{6C313EC7-6710-454D-8483-09F2301F16FA}" srcOrd="1" destOrd="1" presId="urn:microsoft.com/office/officeart/2005/8/layout/vList4"/>
    <dgm:cxn modelId="{825468C4-07AE-475F-9771-A3625A9226A0}" type="presOf" srcId="{F2BED745-7D66-46FC-BD72-DE20C7B6DBEB}" destId="{58831281-5238-44E6-BCA2-6B1A6B691D95}" srcOrd="0" destOrd="0" presId="urn:microsoft.com/office/officeart/2005/8/layout/vList4"/>
    <dgm:cxn modelId="{482587C7-E387-42C1-872E-61D7F68FCB6B}" type="presOf" srcId="{F2BED745-7D66-46FC-BD72-DE20C7B6DBEB}" destId="{EFB81D36-CCA3-46A7-9D9F-9D3DE4E46FC8}" srcOrd="1" destOrd="0" presId="urn:microsoft.com/office/officeart/2005/8/layout/vList4"/>
    <dgm:cxn modelId="{A0191DCD-3835-42F1-9899-96E86576E074}" type="presOf" srcId="{92C46407-0817-48C3-B87C-53DDD3FBE394}" destId="{BB4DE53D-9367-4146-B88C-F2EB63B2B624}" srcOrd="0" destOrd="1" presId="urn:microsoft.com/office/officeart/2005/8/layout/vList4"/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325974DC-F0A5-446B-B4B2-DBE635348A18}" type="presOf" srcId="{95DB0902-96B2-4489-869E-9A922AFE93A2}" destId="{EFB81D36-CCA3-46A7-9D9F-9D3DE4E46FC8}" srcOrd="1" destOrd="1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5B45D8E9-33B8-477C-8573-FFD540BF1A28}" type="presOf" srcId="{A9C78913-0E52-412A-9B3D-8414F5674E4B}" destId="{6C313EC7-6710-454D-8483-09F2301F16FA}" srcOrd="1" destOrd="0" presId="urn:microsoft.com/office/officeart/2005/8/layout/vList4"/>
    <dgm:cxn modelId="{D54038F6-79C6-447B-A860-F1DA87374394}" type="presOf" srcId="{B6E8B6C9-A00F-4DEC-9F99-C19320440339}" destId="{58831281-5238-44E6-BCA2-6B1A6B691D95}" srcOrd="0" destOrd="2" presId="urn:microsoft.com/office/officeart/2005/8/layout/vList4"/>
    <dgm:cxn modelId="{A6A75A7C-0D33-4CA0-9282-3685A710ADC8}" type="presParOf" srcId="{98FD1079-F6A1-46FB-9CF6-EB58966DC7D6}" destId="{D0E0D039-B3A7-497E-9E2A-115461104570}" srcOrd="0" destOrd="0" presId="urn:microsoft.com/office/officeart/2005/8/layout/vList4"/>
    <dgm:cxn modelId="{6A940D1C-C471-40EB-8A70-A28961A68B9C}" type="presParOf" srcId="{D0E0D039-B3A7-497E-9E2A-115461104570}" destId="{BB4DE53D-9367-4146-B88C-F2EB63B2B624}" srcOrd="0" destOrd="0" presId="urn:microsoft.com/office/officeart/2005/8/layout/vList4"/>
    <dgm:cxn modelId="{9F64700D-5403-4977-9870-8FC7F2BE1900}" type="presParOf" srcId="{D0E0D039-B3A7-497E-9E2A-115461104570}" destId="{7D580BAF-3B51-466C-90AC-BAEDD536BB54}" srcOrd="1" destOrd="0" presId="urn:microsoft.com/office/officeart/2005/8/layout/vList4"/>
    <dgm:cxn modelId="{C0521965-EA47-490F-9B5E-A52F5DD7BF31}" type="presParOf" srcId="{D0E0D039-B3A7-497E-9E2A-115461104570}" destId="{6C313EC7-6710-454D-8483-09F2301F16FA}" srcOrd="2" destOrd="0" presId="urn:microsoft.com/office/officeart/2005/8/layout/vList4"/>
    <dgm:cxn modelId="{74E5D64D-5071-4831-97E6-D3C2C5C4013A}" type="presParOf" srcId="{98FD1079-F6A1-46FB-9CF6-EB58966DC7D6}" destId="{573B13D8-1147-40B3-8F84-D430A9D8CA9F}" srcOrd="1" destOrd="0" presId="urn:microsoft.com/office/officeart/2005/8/layout/vList4"/>
    <dgm:cxn modelId="{F235DA32-01E2-4503-8A29-A4645D4CC762}" type="presParOf" srcId="{98FD1079-F6A1-46FB-9CF6-EB58966DC7D6}" destId="{3A9790BB-6046-44C6-84AD-D48B3B40AC55}" srcOrd="2" destOrd="0" presId="urn:microsoft.com/office/officeart/2005/8/layout/vList4"/>
    <dgm:cxn modelId="{D469CF6B-C49D-42E5-9C12-1E7EBEE69E19}" type="presParOf" srcId="{3A9790BB-6046-44C6-84AD-D48B3B40AC55}" destId="{F2028D60-4CC8-4D46-BC1E-4088929EAA65}" srcOrd="0" destOrd="0" presId="urn:microsoft.com/office/officeart/2005/8/layout/vList4"/>
    <dgm:cxn modelId="{1DD7853B-9263-412F-8632-D81595E6A494}" type="presParOf" srcId="{3A9790BB-6046-44C6-84AD-D48B3B40AC55}" destId="{2A51D3A9-2232-4438-AF15-72E4E1FE8743}" srcOrd="1" destOrd="0" presId="urn:microsoft.com/office/officeart/2005/8/layout/vList4"/>
    <dgm:cxn modelId="{C2E956FF-7012-44A8-9ABC-D127CF90AE2B}" type="presParOf" srcId="{3A9790BB-6046-44C6-84AD-D48B3B40AC55}" destId="{7A68EC96-DE50-4151-A712-40C1A2AB30C6}" srcOrd="2" destOrd="0" presId="urn:microsoft.com/office/officeart/2005/8/layout/vList4"/>
    <dgm:cxn modelId="{40D2B8AA-F699-426E-AA76-C32DA27C311A}" type="presParOf" srcId="{98FD1079-F6A1-46FB-9CF6-EB58966DC7D6}" destId="{D1E87CCF-2F04-4406-A1FF-F8CF8B3E9602}" srcOrd="3" destOrd="0" presId="urn:microsoft.com/office/officeart/2005/8/layout/vList4"/>
    <dgm:cxn modelId="{951B5F40-6884-4512-8AF0-5A2025CCA932}" type="presParOf" srcId="{98FD1079-F6A1-46FB-9CF6-EB58966DC7D6}" destId="{C26B41A9-B3AE-4A3E-B0B7-98521E3B73BF}" srcOrd="4" destOrd="0" presId="urn:microsoft.com/office/officeart/2005/8/layout/vList4"/>
    <dgm:cxn modelId="{2A570CE8-68A5-4CAA-8E51-72810D5F923E}" type="presParOf" srcId="{C26B41A9-B3AE-4A3E-B0B7-98521E3B73BF}" destId="{58831281-5238-44E6-BCA2-6B1A6B691D95}" srcOrd="0" destOrd="0" presId="urn:microsoft.com/office/officeart/2005/8/layout/vList4"/>
    <dgm:cxn modelId="{B715C89E-66C7-46AB-B9AE-EF42EFA823C1}" type="presParOf" srcId="{C26B41A9-B3AE-4A3E-B0B7-98521E3B73BF}" destId="{24BFEB80-F46F-4410-B291-10753EA6E2DD}" srcOrd="1" destOrd="0" presId="urn:microsoft.com/office/officeart/2005/8/layout/vList4"/>
    <dgm:cxn modelId="{2FA4BE58-5D79-4DD4-A843-5BE0D09AC67C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 am Tong Li from Huawei. Today I am going to introduce</a:t>
            </a:r>
            <a:r>
              <a:rPr lang="en-US" baseline="0" dirty="0"/>
              <a:t> TACK: </a:t>
            </a:r>
            <a:endParaRPr lang="zh-CN" altLang="en-US" baseline="0" dirty="0"/>
          </a:p>
          <a:p>
            <a:r>
              <a:rPr lang="en-US" baseline="0" dirty="0"/>
              <a:t>Improving Wireless Transport Performance by Taming Acknowledgments.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frequency can be denoted by 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unit of Hz,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number of ACKs per second,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can be reduced in two fundamental ways: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byte-counting ACK and periodic 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【】Byte-counting ACK reduces ACK frequency by sending an ACK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every two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incoming full-sized packets.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is proportional to data throughput.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【】We can also reduce ACK frequency by sending an ACK for each time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periodic ACK.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8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 TCP alternatively adopts delayed ACK,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 data receiver may delay sending an ACK for every L full-sized incoming packets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by a given time interval.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⍺ is tens to hundreds of milliseconds,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varies in different Linux distributions.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still might be large.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【】On the other hand, 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always as high as that in the case of a high throughput,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reveals that the frequency of TCP’s delayed ACK is not bounded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not minimized under bandwidth change.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TCP’s delayed ACK is far from being optimal.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8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acknowledgement whose frequency is decided by bdp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is the minimum value between byte-counting ACK and periodic 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【】Specifically, TACK applies periodic ACK when bdp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bdp is small.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reduced proportionally. </a:t>
            </a: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First,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we estimate TACK’s “positive effect”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802.11b links with a small RTT.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has dropped two orders of magnitude when RTT is 10ms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1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goodput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zh-CN" dirty="0"/>
              <a:t>To conclude, </a:t>
            </a:r>
          </a:p>
          <a:p>
            <a:pPr algn="just">
              <a:spcBef>
                <a:spcPts val="600"/>
              </a:spcBef>
            </a:pPr>
            <a:r>
              <a:rPr lang="en-US" altLang="zh-CN" dirty="0"/>
              <a:t>our first</a:t>
            </a:r>
            <a:r>
              <a:rPr lang="en-US" altLang="zh-CN" baseline="0" dirty="0"/>
              <a:t> takeaway is that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This is because TCP adopts a “max” function other than a “min“ function.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However, our work in this paper has demonstrated that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a “min“ function is also able to achieve good transport performance.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is to avoid TACK’s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spcBef>
                <a:spcPts val="600"/>
              </a:spcBef>
            </a:pPr>
            <a:endParaRPr lang="en-US" altLang="zh-CN" baseline="0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2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give the second takeaway: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simply applying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carefully designed TACK-based acknowledgement mechanism is the way to avoid TACK’s “negative effect”.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list several major issues to handle in terms of loss recovery, round-trip timing,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well-known that head-of-line blocking incurs high delay of packet reassembling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thus leads to transport performance decline.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9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High-throughput transport over WLAN becomes a demanding requirement </a:t>
            </a:r>
            <a:endParaRPr lang="zh-CN" altLang="en-US" baseline="0" dirty="0"/>
          </a:p>
          <a:p>
            <a:r>
              <a:rPr lang="en-US" altLang="zh-CN" baseline="0" dirty="0"/>
              <a:t>with the emergence of applications such as </a:t>
            </a:r>
            <a:r>
              <a:rPr lang="en-US" altLang="zh-CN" sz="12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/>
              <a:t>wireless projection, </a:t>
            </a:r>
            <a:endParaRPr lang="zh-CN" altLang="en-US" baseline="0" dirty="0"/>
          </a:p>
          <a:p>
            <a:r>
              <a:rPr lang="en-US" altLang="zh-CN" baseline="0" dirty="0"/>
              <a:t>VR/AR-based interactive gaming,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so</a:t>
            </a:r>
            <a:r>
              <a:rPr lang="zh-CN" altLang="en-US" baseline="0" dirty="0"/>
              <a:t> </a:t>
            </a:r>
            <a:r>
              <a:rPr lang="en-US" altLang="zh-CN" baseline="0" dirty="0"/>
              <a:t>on.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8K video,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2018 was 30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2023.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TACK will further enlarge this delay incurred by head-of-line blocking.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loss occurs during the TACK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excessive TACK delay disturbs loss detection,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 costly retransmission timeouts.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loss further aggravates this problem.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22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RTT can be computed during handshakes,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【】after that, the sender calculates an RTT sample upon receiving a TACK.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problem here is that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packets might be received during the TACK interval,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only one RTT sample among multiple packets is likely to result in biases.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larger minimum RTT estimate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smaller maximum RTT estimate.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higher the throughput, the larger the biases.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burst of packets can be sent in response to a single delayed ACK.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burst send pattern may cause larger buffer requirement,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loss rate,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longer queueing delay if not carefully handled.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0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update,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0" dirty="0">
                <a:latin typeface="微软雅黑" pitchFamily="34" charset="-122"/>
                <a:ea typeface="微软雅黑" pitchFamily="34" charset="-122"/>
              </a:rPr>
              <a:t>TCP ACKs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 report the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ja-JP" sz="1200" kern="0" dirty="0">
                <a:latin typeface="微软雅黑" pitchFamily="34" charset="-122"/>
                <a:ea typeface="微软雅黑" pitchFamily="34" charset="-122"/>
              </a:rPr>
              <a:t>in the TCP header for</a:t>
            </a:r>
            <a:r>
              <a:rPr lang="en-US" altLang="ja-JP" sz="1200" kern="0" baseline="0" dirty="0">
                <a:latin typeface="微软雅黑" pitchFamily="34" charset="-122"/>
                <a:ea typeface="微软雅黑" pitchFamily="34" charset="-122"/>
              </a:rPr>
              <a:t> flow control. </a:t>
            </a:r>
            <a:endParaRPr lang="zh-CN" altLang="en-US" sz="1200" kern="0" baseline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baseline="0" dirty="0">
                <a:latin typeface="微软雅黑" pitchFamily="34" charset="-122"/>
                <a:ea typeface="微软雅黑" pitchFamily="34" charset="-122"/>
              </a:rPr>
              <a:t>Reducing ACK frequency might also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lead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feedback lags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and bandwidth under-utilization.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example, assume TACK is sent every 50 </a:t>
            </a:r>
            <a:r>
              <a:rPr lang="en-US" altLang="zh-CN" dirty="0" err="1"/>
              <a:t>ms.</a:t>
            </a:r>
            <a:r>
              <a:rPr lang="en-US" altLang="zh-CN" dirty="0"/>
              <a:t>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TACK1 notifies a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due to the</a:t>
            </a:r>
            <a:r>
              <a:rPr lang="zh-CN" altLang="en-US" dirty="0"/>
              <a:t> </a:t>
            </a:r>
            <a:r>
              <a:rPr lang="en-US" altLang="zh-CN" dirty="0"/>
              <a:t>receive buffer runs out,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upon receiving this TACK, the sender stops sending data.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case that the receiver buffer is released 5 </a:t>
            </a:r>
            <a:r>
              <a:rPr lang="en-US" altLang="zh-CN" dirty="0" err="1"/>
              <a:t>ms</a:t>
            </a:r>
            <a:r>
              <a:rPr lang="en-US" altLang="zh-CN" dirty="0"/>
              <a:t> after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TACK1</a:t>
            </a:r>
            <a:r>
              <a:rPr lang="zh-CN" altLang="en-US" baseline="0" dirty="0"/>
              <a:t> </a:t>
            </a:r>
            <a:r>
              <a:rPr lang="en-US" altLang="zh-CN" dirty="0"/>
              <a:t>due to loss recovery,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sender continues to be blocked for another 45 </a:t>
            </a:r>
            <a:r>
              <a:rPr lang="en-US" altLang="zh-CN" dirty="0" err="1"/>
              <a:t>ms</a:t>
            </a:r>
            <a:r>
              <a:rPr lang="en-US" altLang="zh-CN" dirty="0"/>
              <a:t> until TACK2 is sent,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thus wastes opportunity of sending data.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 loss further aggravates this issue.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0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solve these issues</a:t>
            </a:r>
            <a:r>
              <a:rPr lang="en-US" altLang="zh-CN" baseline="0" dirty="0"/>
              <a:t>,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propose a full TACK-based acknowledgement mechanism.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some notable features of this mechanism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which are important for reasoning about the differences from legacy TCP. </a:t>
            </a:r>
          </a:p>
          <a:p>
            <a:r>
              <a:rPr lang="en-US" altLang="zh-CN" dirty="0"/>
              <a:t>First, apart from the ACK type of TACK, </a:t>
            </a:r>
            <a:endParaRPr lang="zh-CN" altLang="en-US" dirty="0"/>
          </a:p>
          <a:p>
            <a:r>
              <a:rPr lang="en-US" altLang="zh-CN" dirty="0"/>
              <a:t>we also introduce the ACK type of IACK </a:t>
            </a:r>
            <a:endParaRPr lang="zh-CN" altLang="en-US" dirty="0"/>
          </a:p>
          <a:p>
            <a:r>
              <a:rPr lang="en-US" altLang="zh-CN" dirty="0"/>
              <a:t>to assure timely feedback upon instant events. </a:t>
            </a:r>
            <a:endParaRPr lang="zh-CN" altLang="en-US" dirty="0"/>
          </a:p>
          <a:p>
            <a:r>
              <a:rPr lang="en-US" altLang="zh-CN" dirty="0"/>
              <a:t>IACK and TACK are complementary. </a:t>
            </a:r>
            <a:endParaRPr lang="zh-CN" altLang="en-US" dirty="0"/>
          </a:p>
          <a:p>
            <a:r>
              <a:rPr lang="en-US" altLang="zh-CN" dirty="0"/>
              <a:t>IACK assures timely</a:t>
            </a:r>
            <a:r>
              <a:rPr lang="en-US" altLang="zh-CN" baseline="0" dirty="0"/>
              <a:t> </a:t>
            </a:r>
            <a:r>
              <a:rPr lang="en-US" altLang="zh-CN" dirty="0"/>
              <a:t>signaling </a:t>
            </a:r>
            <a:endParaRPr lang="zh-CN" altLang="en-US" dirty="0"/>
          </a:p>
          <a:p>
            <a:r>
              <a:rPr lang="en-US" altLang="zh-CN" dirty="0"/>
              <a:t>while TACK acts as the last resort mechanism in the case of ACK loss. </a:t>
            </a:r>
          </a:p>
          <a:p>
            <a:r>
              <a:rPr lang="en-US" altLang="zh-CN" dirty="0"/>
              <a:t>Second, when the loss rate on the ACK path has reached a critical level, </a:t>
            </a:r>
            <a:endParaRPr lang="zh-CN" altLang="en-US" dirty="0"/>
          </a:p>
          <a:p>
            <a:r>
              <a:rPr lang="en-US" altLang="zh-CN" dirty="0"/>
              <a:t>TACK should carry more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>
                <a:latin typeface="+mn-lt"/>
                <a:ea typeface="+mn-ea"/>
              </a:rPr>
              <a:t>,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 TACK-based acknowledgement mechanism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therefore is able to send less number of ACKs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further give the protocol design of the TACK-based</a:t>
            </a:r>
            <a:r>
              <a:rPr lang="en-US" altLang="zh-CN" baseline="0" dirty="0"/>
              <a:t> acknowledgement mechanism</a:t>
            </a:r>
            <a:r>
              <a:rPr lang="en-US" altLang="zh-CN" dirty="0"/>
              <a:t>, </a:t>
            </a:r>
            <a:endParaRPr lang="zh-CN" altLang="en-US" dirty="0"/>
          </a:p>
          <a:p>
            <a:r>
              <a:rPr lang="en-US" altLang="zh-CN" dirty="0"/>
              <a:t>in which the advancements in loss recovery, round-trip timing, and send rate control </a:t>
            </a:r>
            <a:endParaRPr lang="zh-CN" altLang="en-US" dirty="0"/>
          </a:p>
          <a:p>
            <a:r>
              <a:rPr lang="en-US" altLang="zh-CN" dirty="0"/>
              <a:t>are the most key reasons </a:t>
            </a:r>
            <a:endParaRPr lang="zh-CN" altLang="en-US" dirty="0"/>
          </a:p>
          <a:p>
            <a:r>
              <a:rPr lang="en-US" altLang="zh-CN" dirty="0"/>
              <a:t>that TCP’s</a:t>
            </a:r>
            <a:r>
              <a:rPr lang="en-US" altLang="zh-CN" baseline="0" dirty="0"/>
              <a:t> </a:t>
            </a:r>
            <a:r>
              <a:rPr lang="en-US" altLang="zh-CN" dirty="0"/>
              <a:t>dependence on frequent ACKs has decreased.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minimum RTT estimation as an example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legacy way of sender-side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RTT sampling is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inaccurate or expensive.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paper, we sample the one-way delay at the receiver,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TACK carries the timestamps for a packet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achieves the minimum one-way delay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sender then generates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RTT sample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this TACK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【】Because TACK only carries the necessary information,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TACK-based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reduces overhead,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ensures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4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other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advancements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TACK-based protocol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we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adopt a receiver-based loss detection, </a:t>
            </a:r>
            <a:endParaRPr lang="zh-CN" altLang="en-US" sz="12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which the packet number, the IACK, and the TACK play different roles. </a:t>
            </a:r>
            <a:endParaRPr lang="zh-CN" altLang="en-US" sz="12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Packet number enables receiver-based loss detection,</a:t>
            </a: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IACK speeds up loss recovery,</a:t>
            </a: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altLang="x-none" sz="1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 assures loss recovery robustness.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order to control the amount of sent data,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TACK-based congestion controller should integrate with pacing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instead of the burst send pattern.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Also, a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n IACK updating the 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should be sent without delay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when the receive</a:t>
            </a:r>
            <a:r>
              <a:rPr lang="en-US" altLang="zh-CN" sz="1200" kern="0" baseline="0" dirty="0">
                <a:latin typeface="微软雅黑" pitchFamily="34" charset="-122"/>
                <a:ea typeface="微软雅黑" pitchFamily="34" charset="-122"/>
              </a:rPr>
              <a:t> buffer runs out</a:t>
            </a: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For more details, please refer to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3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en-US" altLang="zh-CN" baseline="0" dirty="0"/>
              <a:t> summarize,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</a:t>
            </a:r>
            <a:r>
              <a:rPr lang="en-US" altLang="zh-CN" dirty="0"/>
              <a:t>pplying TACK significantly reduces ACK frequency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However, simply applying TACK probably falls short. </a:t>
            </a:r>
          </a:p>
          <a:p>
            <a:r>
              <a:rPr lang="en-US" altLang="zh-CN" dirty="0"/>
              <a:t>What we really want, </a:t>
            </a:r>
          </a:p>
          <a:p>
            <a:r>
              <a:rPr lang="en-US" altLang="zh-CN" dirty="0"/>
              <a:t>for WLAN, </a:t>
            </a:r>
          </a:p>
          <a:p>
            <a:r>
              <a:rPr lang="en-US" altLang="zh-CN" dirty="0"/>
              <a:t>is a full TACK-based acknowledgement mechanism </a:t>
            </a:r>
          </a:p>
          <a:p>
            <a:r>
              <a:rPr lang="en-US" altLang="zh-CN" dirty="0"/>
              <a:t>that overcomes the hurdles for applying TACK, </a:t>
            </a:r>
          </a:p>
          <a:p>
            <a:r>
              <a:rPr lang="en-US" altLang="zh-CN" dirty="0"/>
              <a:t>using an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approximately minimized ACK frequency </a:t>
            </a:r>
            <a:r>
              <a:rPr lang="en-US" altLang="zh-CN" dirty="0"/>
              <a:t>to support efficient transport.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48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We have conducted experiments on both wired and wireless links.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The results show our third takeaway: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WLANs are based on the IEEE 802.11 standards.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well-studied that medium access overhead in WLAN can significantly reduce TCP throughput,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TCP ACKs cause internal interference on the same connection.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/>
              <a:t>We implement TCP-TACK, a TCP implementation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that applies TACK and deploys the advancements as specified above.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We</a:t>
            </a:r>
            <a:r>
              <a:rPr lang="en-US" altLang="zh-CN" baseline="0" dirty="0"/>
              <a:t> co-design the receiver-based BBR as a TACK-based congestion controller</a:t>
            </a:r>
            <a:r>
              <a:rPr lang="en-US" altLang="zh-CN" sz="1600" kern="0" baseline="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</a:t>
            </a:r>
            <a:r>
              <a:rPr lang="en-US" altLang="zh-CN" baseline="0" dirty="0"/>
              <a:t>the result. </a:t>
            </a:r>
            <a:endParaRPr lang="zh-CN" altLang="en-US" baseline="0" dirty="0"/>
          </a:p>
          <a:p>
            <a:r>
              <a:rPr lang="en-US" altLang="zh-CN" baseline="0" dirty="0"/>
              <a:t>TCP-TACK achieves significant advantages over legacy TCP in WLAN scenarios </a:t>
            </a:r>
            <a:endParaRPr lang="zh-CN" altLang="en-US" baseline="0" dirty="0"/>
          </a:p>
          <a:p>
            <a:r>
              <a:rPr lang="en-US" altLang="zh-CN" baseline="0" dirty="0"/>
              <a:t>due to less contention between data packets and ACKs. </a:t>
            </a:r>
            <a:endParaRPr lang="zh-CN" altLang="en-US" baseline="0" dirty="0"/>
          </a:p>
          <a:p>
            <a:r>
              <a:rPr lang="en-US" altLang="zh-CN" baseline="0" dirty="0"/>
              <a:t>Specifically, TCP-TACK reduces over 90% of ACKs </a:t>
            </a:r>
            <a:endParaRPr lang="zh-CN" altLang="en-US" baseline="0" dirty="0"/>
          </a:p>
          <a:p>
            <a:r>
              <a:rPr lang="en-US" altLang="zh-CN" baseline="0" dirty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TCP-TACK performs equally well as high-speed TCP variants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reveals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x-none" sz="1200" baseline="0" dirty="0"/>
              <a:t>an approximately minimized ACK frequency works better than expected.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I would like</a:t>
            </a:r>
            <a:r>
              <a:rPr lang="en-US" altLang="x-none" sz="1200" baseline="0" dirty="0"/>
              <a:t> to conclude today’s talk by summarizing the takeaways.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First,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Instead,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adopts a “min” function to assure the minimized ACK frequency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the context of network dynamics.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Second,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our way of avoiding TACK’s “negative effect” is a TACK-based acknowledgement mechanism,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which we define more types of ACKs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carry more necessary information in ACKs,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and</a:t>
            </a:r>
            <a:r>
              <a:rPr lang="zh-CN" altLang="en-US" sz="1200" baseline="0" dirty="0"/>
              <a:t> </a:t>
            </a:r>
            <a:r>
              <a:rPr lang="en-US" altLang="x-none" sz="1200" baseline="0" dirty="0"/>
              <a:t>then we are able to send less number of ACKs.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Third,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 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TACK-based protocol provides a good replacement of legacy TCP in WLAN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also works well in WAN scenarios.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Moreover,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and its corresponding improvements in transport mechanism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can also be adopted into other stacks such as QUIC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to compensate for scenarios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where the acknowledgement overhead is non-negligible.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This work is also being discussed in IETF working groups,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please get in touch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we will be happy to discuss with you.</a:t>
            </a:r>
          </a:p>
          <a:p>
            <a:pPr algn="just">
              <a:spcBef>
                <a:spcPts val="600"/>
              </a:spcBef>
            </a:pPr>
            <a:endParaRPr lang="en-US" altLang="x-none" sz="1200" dirty="0"/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1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hank</a:t>
            </a:r>
            <a:r>
              <a:rPr lang="en-US" baseline="0" dirty="0"/>
              <a:t> you for your </a:t>
            </a:r>
            <a:r>
              <a:rPr lang="en-US" altLang="zh-CN" baseline="0" dirty="0"/>
              <a:t>watching!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/>
              <a:t>nter-frame space</a:t>
            </a:r>
            <a:r>
              <a:rPr lang="en-US" altLang="zh-CN" sz="1200" baseline="0" dirty="0"/>
              <a:t> and a random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/>
              <a:t>Since</a:t>
            </a:r>
            <a:r>
              <a:rPr lang="en-US" altLang="zh-CN" baseline="0" dirty="0"/>
              <a:t> the e</a:t>
            </a:r>
            <a:r>
              <a:rPr lang="en-US" altLang="zh-CN" dirty="0"/>
              <a:t>xtra overhead for sending each packet</a:t>
            </a:r>
            <a:r>
              <a:rPr lang="zh-CN" altLang="en-US" dirty="0"/>
              <a:t> </a:t>
            </a:r>
            <a:r>
              <a:rPr lang="en-US" altLang="zh-CN" dirty="0"/>
              <a:t>is independent with packet size,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ACKs cause almost similar medium access overhead despite the much smaller size.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</a:t>
            </a:r>
            <a:r>
              <a:rPr lang="en-US" altLang="zh-CN" baseline="0" dirty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2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To explain the </a:t>
            </a:r>
            <a:r>
              <a:rPr lang="en-US" altLang="zh-CN" baseline="0" dirty="0"/>
              <a:t>internal interference </a:t>
            </a:r>
            <a:r>
              <a:rPr lang="en-US" altLang="zh-CN" dirty="0"/>
              <a:t>more clearly,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emulations over wireless links.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Basically, TCP sends an ACK for</a:t>
            </a:r>
            <a:r>
              <a:rPr lang="en-US" altLang="zh-CN" baseline="0" dirty="0"/>
              <a:t> </a:t>
            </a:r>
            <a:r>
              <a:rPr lang="en-US" altLang="zh-CN" dirty="0"/>
              <a:t>every one or two packets which is frequent.</a:t>
            </a:r>
            <a:r>
              <a:rPr lang="en-US" altLang="zh-CN" baseline="0" dirty="0"/>
              <a:t>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ACK path is relatively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 wireless scenarios,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reducing ACK frequency has a “positive effect” on the transport performance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called “negative effect”.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“negative effect” is because that TCP’s transport control depends on frequent ACKs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packet-clocking algorithms are impacted when ACK frequency is excessively reduced.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acknowledgements should be tamed.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aims to seek the optimal ACK frequency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corresponding improvements in transport mechanism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“negative effect”.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A</a:t>
            </a:r>
            <a:r>
              <a:rPr lang="en-US" altLang="zh-CN" sz="1200" dirty="0"/>
              <a:t>nd here are the takeaways.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First,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legacy TCP’s delayed ACK can not ensure minimal</a:t>
            </a:r>
            <a:r>
              <a:rPr lang="en-US" altLang="zh-CN" sz="1200" baseline="0" dirty="0"/>
              <a:t> ACK frequency,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it is far from being optimal.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Second,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our way of avoiding “negative effect” is not only TACK,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but also </a:t>
            </a:r>
            <a:r>
              <a:rPr lang="en-US" altLang="x-none" sz="1200" dirty="0"/>
              <a:t>a TACK-based acknowledgement mechanism.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Third,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Let’s start from the first one.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1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32504" y="6448822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84432" y="6525344"/>
            <a:ext cx="723280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10" Type="http://schemas.openxmlformats.org/officeDocument/2006/relationships/image" Target="../media/image20.gif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6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TcpAckThinn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li.tong@huawei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by Taming Acknowledgments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Jadhav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94225"/>
            <a:ext cx="576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6"/>
    </mc:Choice>
    <mc:Fallback xmlns="">
      <p:transition advTm="13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ways to reduce ACK frequency (f)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691165" y="171079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431" y="520371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an ACK</a:t>
            </a:r>
          </a:p>
        </p:txBody>
      </p:sp>
      <p:sp>
        <p:nvSpPr>
          <p:cNvPr id="21" name="矩形 20"/>
          <p:cNvSpPr/>
          <p:nvPr/>
        </p:nvSpPr>
        <p:spPr>
          <a:xfrm>
            <a:off x="8154175" y="171079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9488" y="5203715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throughput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 interval between two ACKs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04160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383435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604160" y="3030346"/>
            <a:ext cx="2779272" cy="499023"/>
            <a:chOff x="7604160" y="3166782"/>
            <a:chExt cx="2779272" cy="499023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85605" y="3166782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04160" y="3612232"/>
            <a:ext cx="2779272" cy="429774"/>
            <a:chOff x="7604160" y="3748668"/>
            <a:chExt cx="2779272" cy="42977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7604160" y="3887168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85604" y="3748668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04160" y="4111439"/>
            <a:ext cx="2779272" cy="443204"/>
            <a:chOff x="7604160" y="4247875"/>
            <a:chExt cx="2779272" cy="443204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7604160" y="4399805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85604" y="4247875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10383435" y="3189404"/>
            <a:ext cx="709955" cy="1073965"/>
            <a:chOff x="10383435" y="3325840"/>
            <a:chExt cx="709955" cy="107396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83435" y="3374531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83435" y="3887168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83435" y="4399805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0597225" y="3404051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0556384" y="332584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4" y="3325840"/>
                  <a:ext cx="509755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10588968" y="3912909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556383" y="384906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3" y="3849060"/>
                  <a:ext cx="50975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301267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828663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箭头连接符 41"/>
          <p:cNvCxnSpPr/>
          <p:nvPr/>
        </p:nvCxnSpPr>
        <p:spPr>
          <a:xfrm>
            <a:off x="1631504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10779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54565" y="3503592"/>
            <a:ext cx="2779272" cy="410024"/>
            <a:chOff x="7604160" y="3255781"/>
            <a:chExt cx="2779272" cy="410024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97026" y="3255781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646364" y="4361494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674069" y="3137719"/>
            <a:ext cx="2733150" cy="430332"/>
            <a:chOff x="4939864" y="3235473"/>
            <a:chExt cx="2664296" cy="430332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939864" y="3416294"/>
              <a:ext cx="2664296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913332" y="3235473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Data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1656219" y="4042758"/>
            <a:ext cx="2733150" cy="249511"/>
          </a:xfrm>
          <a:prstGeom prst="straightConnector1">
            <a:avLst/>
          </a:prstGeom>
          <a:ln w="28575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87126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00621" y="383489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95768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(L=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5065" y="3256931"/>
            <a:ext cx="2759768" cy="323250"/>
            <a:chOff x="1826469" y="3607376"/>
            <a:chExt cx="2759768" cy="32325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H="1">
            <a:off x="1602469" y="3618976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631504" y="4014304"/>
            <a:ext cx="2759768" cy="323250"/>
            <a:chOff x="1826469" y="3607376"/>
            <a:chExt cx="2759768" cy="323250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H="1">
            <a:off x="1646364" y="4360308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651546" y="3185256"/>
            <a:ext cx="2738936" cy="387124"/>
            <a:chOff x="3218209" y="2816298"/>
            <a:chExt cx="2738936" cy="387124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 flipH="1">
            <a:off x="1660544" y="3606165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652337" y="3953097"/>
            <a:ext cx="2738936" cy="387124"/>
            <a:chOff x="3218209" y="2816298"/>
            <a:chExt cx="2738936" cy="387124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/>
          <p:cNvCxnSpPr/>
          <p:nvPr/>
        </p:nvCxnSpPr>
        <p:spPr>
          <a:xfrm flipH="1">
            <a:off x="1646364" y="4373119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2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25"/>
    </mc:Choice>
    <mc:Fallback xmlns="">
      <p:transition advTm="3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9" grpId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Delayed ACK is not bounded or not minimized under bandwidth change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𝑡𝑐𝑝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𝑑𝑒𝑙𝑎𝑦𝑒𝑑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zh-CN" alt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4492774" y="1753087"/>
            <a:ext cx="1345456" cy="99860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23991" y="1756703"/>
            <a:ext cx="288033" cy="9949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5573" y="4492022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25821" y="452593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22218" y="5138602"/>
            <a:ext cx="6230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an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 between two ACKs</a:t>
            </a:r>
          </a:p>
        </p:txBody>
      </p:sp>
      <p:cxnSp>
        <p:nvCxnSpPr>
          <p:cNvPr id="41" name="肘形连接符 40"/>
          <p:cNvCxnSpPr>
            <a:stCxn id="24" idx="0"/>
            <a:endCxn id="26" idx="2"/>
          </p:cNvCxnSpPr>
          <p:nvPr/>
        </p:nvCxnSpPr>
        <p:spPr>
          <a:xfrm rot="5400000" flipH="1" flipV="1">
            <a:off x="3664932" y="1883700"/>
            <a:ext cx="632580" cy="236855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5" idx="0"/>
            <a:endCxn id="27" idx="2"/>
          </p:cNvCxnSpPr>
          <p:nvPr/>
        </p:nvCxnSpPr>
        <p:spPr>
          <a:xfrm rot="16200000" flipV="1">
            <a:off x="7007938" y="1911759"/>
            <a:ext cx="632580" cy="231243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75365" y="5403566"/>
            <a:ext cx="4608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</p:txBody>
      </p:sp>
      <p:sp>
        <p:nvSpPr>
          <p:cNvPr id="44" name="矩形 43"/>
          <p:cNvSpPr/>
          <p:nvPr/>
        </p:nvSpPr>
        <p:spPr>
          <a:xfrm>
            <a:off x="645108" y="1531410"/>
            <a:ext cx="259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81BD"/>
                </a:solidFill>
              </a:rPr>
              <a:t>ACK frequency Modeling: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80447" y="1445310"/>
            <a:ext cx="1754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</a:rPr>
              <a:t>RFC 1122 &amp; RFC 5681</a:t>
            </a:r>
            <a:endParaRPr lang="zh-CN" altLang="en-US" sz="1400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7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753087"/>
            <a:ext cx="1751213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5207" y="1753087"/>
            <a:ext cx="1699385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19536" y="4723331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82320" y="4723331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03079" y="1015816"/>
            <a:ext cx="850133" cy="4956423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29103" y="2873296"/>
            <a:ext cx="850133" cy="1241462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minimum RTT estimate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98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bandwidth and delay 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0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95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How is TACK’s “positive effect”?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IEEE 802.11 b/g/n/ac</a:t>
            </a:r>
          </a:p>
          <a:p>
            <a:pPr marL="0" indent="0">
              <a:buNone/>
              <a:defRPr/>
            </a:pP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TACK’s “positive effect”, we build a UDP-based 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to assure that there is no “negative effect”</a:t>
            </a: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https://github.com/fillthepipe/ackemu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trigger condition is met, Ackemu receiver sends one 64-byte UDP packet as an 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00"/>
    </mc:Choice>
    <mc:Fallback xmlns="">
      <p:transition advTm="302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reduces ACK frequency </a:t>
            </a:r>
            <a:br>
              <a:rPr lang="en-US" altLang="zh-CN" b="1" dirty="0"/>
            </a:br>
            <a:r>
              <a:rPr lang="en-US" altLang="zh-CN" b="1" dirty="0"/>
              <a:t>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IEEE 802.11 b/g/n/ac wireless 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9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552"/>
    </mc:Choice>
    <mc:Fallback xmlns="">
      <p:transition advTm="3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Ideally, TACK approaches</a:t>
            </a:r>
            <a:r>
              <a:rPr lang="zh-CN" altLang="en-US" b="1" dirty="0"/>
              <a:t> </a:t>
            </a:r>
            <a:r>
              <a:rPr lang="en-US" altLang="zh-CN" b="1" dirty="0"/>
              <a:t>transport</a:t>
            </a:r>
            <a:r>
              <a:rPr lang="zh-CN" altLang="en-US" b="1" dirty="0"/>
              <a:t> </a:t>
            </a:r>
            <a:br>
              <a:rPr lang="en-US" altLang="zh-CN" b="1" dirty="0"/>
            </a:br>
            <a:r>
              <a:rPr lang="en-US" altLang="zh-CN" b="1" dirty="0"/>
              <a:t>upper bound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</a:t>
            </a:r>
            <a:r>
              <a:rPr lang="en-US" altLang="zh-CN" sz="1100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ms</a:t>
            </a: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IEEE 802.11n) </a:t>
            </a: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15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0" y="5793464"/>
            <a:ext cx="1207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upper bound: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control 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not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 impacted by reducing ACK frequency</a:t>
            </a:r>
          </a:p>
        </p:txBody>
      </p:sp>
    </p:spTree>
    <p:extLst>
      <p:ext uri="{BB962C8B-B14F-4D97-AF65-F5344CB8AC3E}">
        <p14:creationId xmlns:p14="http://schemas.microsoft.com/office/powerpoint/2010/main" val="31667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47"/>
    </mc:Choice>
    <mc:Fallback xmlns="">
      <p:transition advTm="1504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37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3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 avoid TACK’s “negative effect”? 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18212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21"/>
    </mc:Choice>
    <mc:Fallback xmlns="">
      <p:transition advTm="1602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3" y="1700808"/>
            <a:ext cx="10585177" cy="4156332"/>
            <a:chOff x="48915" y="981522"/>
            <a:chExt cx="12167258" cy="58101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3746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9750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431439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13568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74382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4680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Receiver’s APP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374655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374655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374655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020567" y="5888201"/>
              <a:ext cx="3255093" cy="90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Packet 3 blocks the head of line (</a:t>
              </a:r>
              <a:r>
                <a:rPr lang="en-US" altLang="zh-CN" dirty="0">
                  <a:solidFill>
                    <a:srgbClr val="C00000"/>
                  </a:solidFill>
                </a:rPr>
                <a:t>8</a:t>
              </a:r>
              <a:r>
                <a:rPr lang="en-US" altLang="zh-CN" dirty="0"/>
                <a:t> subsequent packets)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374655" y="2350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4655" y="24917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374655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8915" y="2277666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1543" y="1731131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ACK2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985774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77794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356424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6424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893895" y="1809991"/>
              <a:ext cx="408752" cy="13958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9454182" y="2487780"/>
              <a:ext cx="450331" cy="143608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374655" y="277377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374655" y="29147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374655" y="26327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374655" y="31968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74655" y="30558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373831">
              <a:off x="3619511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69296" y="3357786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926993" y="3789834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926993" y="3929689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351554" y="3422315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3~11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869" y="315769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</a:rPr>
                <a:t>Retransmit  Packet 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89152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2382714" y="2365118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2411929" y="2652436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2382628" y="281380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392320" y="297098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901543" y="2141893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01543" y="237373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1543" y="255540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1543" y="278835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357946" y="3505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81958" y="3955124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83332" y="337437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12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707169" y="2742813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151784" y="5891818"/>
            <a:ext cx="3904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Legacy TCP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5"/>
    </mc:Choice>
    <mc:Fallback xmlns="">
      <p:transition advTm="128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>
                <a:cs typeface="Tahoma" panose="020B0604030504040204" pitchFamily="34" charset="0"/>
              </a:rPr>
              <a:t>Wireless local area network (WLAN) 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8K</a:t>
                      </a:r>
                      <a:r>
                        <a:rPr lang="en-US" altLang="zh-CN" sz="1050" b="1" baseline="0" dirty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HD</a:t>
                      </a:r>
                      <a:r>
                        <a:rPr lang="en-US" altLang="zh-CN" sz="1050" b="1" baseline="0" dirty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(Mbps)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TOKYO HDR Time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Tigers Go For A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Henosis(8K Short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2"/>
    </mc:Choice>
    <mc:Fallback xmlns="">
      <p:transition advTm="613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9416" y="1700808"/>
            <a:ext cx="10657184" cy="4217911"/>
            <a:chOff x="48915" y="981522"/>
            <a:chExt cx="12182691" cy="5794616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3900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9904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446872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829001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89815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90113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Receiver’s APP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2390088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390088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390088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868886" y="5888201"/>
              <a:ext cx="3422208" cy="88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Packet 3 blocks the head of line (</a:t>
              </a:r>
              <a:r>
                <a:rPr lang="en-US" altLang="zh-CN" dirty="0">
                  <a:solidFill>
                    <a:srgbClr val="C00000"/>
                  </a:solidFill>
                </a:rPr>
                <a:t>97</a:t>
              </a:r>
              <a:r>
                <a:rPr lang="en-US" altLang="zh-CN" dirty="0"/>
                <a:t> subsequent packets)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390088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915" y="3066677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31885" y="1731131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001207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993227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371857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371857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2395331" y="4273961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31884" y="4082864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030048" y="1753680"/>
              <a:ext cx="288032" cy="3137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9472157" y="2467659"/>
              <a:ext cx="523543" cy="296096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2602" y="3462418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390088" y="33378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373831">
              <a:off x="3634944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394693" y="489107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541444" y="5396472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3~100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5942426" y="5302002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 rot="164392">
              <a:off x="3548239" y="4686034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Packet 3 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2404585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362065" y="383222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71743" y="242168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395901" y="515798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086351" y="501397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101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73" y="4697899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</a:rPr>
                <a:t>Retransmit  Packet 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374359" y="3480954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2377446" y="362311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563862" y="5850132"/>
            <a:ext cx="294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TACK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88"/>
    </mc:Choice>
    <mc:Fallback xmlns="">
      <p:transition advTm="284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Biased round-trip timing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64325" y="5517232"/>
            <a:ext cx="720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TACK-based round-trip timing: </a:t>
            </a:r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case study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4213" r="34350"/>
          <a:stretch/>
        </p:blipFill>
        <p:spPr>
          <a:xfrm>
            <a:off x="4443454" y="2074595"/>
            <a:ext cx="3168353" cy="288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5704"/>
          <a:stretch/>
        </p:blipFill>
        <p:spPr>
          <a:xfrm>
            <a:off x="664994" y="2074595"/>
            <a:ext cx="3456384" cy="288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6227"/>
          <a:stretch/>
        </p:blipFill>
        <p:spPr>
          <a:xfrm>
            <a:off x="7933883" y="2074595"/>
            <a:ext cx="3403674" cy="288032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4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9"/>
    </mc:Choice>
    <mc:Fallback xmlns="">
      <p:transition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Burst send pattern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402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585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768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95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13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31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55012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72194" y="1662879"/>
            <a:ext cx="1768596" cy="85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79502" y="282676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968951" y="2407020"/>
            <a:ext cx="287485" cy="423890"/>
            <a:chOff x="2857227" y="1845618"/>
            <a:chExt cx="287485" cy="423890"/>
          </a:xfrm>
        </p:grpSpPr>
        <p:sp>
          <p:nvSpPr>
            <p:cNvPr id="16" name="矩形 1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600661" y="2402878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725035" y="2407020"/>
            <a:ext cx="287485" cy="423890"/>
            <a:chOff x="2857227" y="1845618"/>
            <a:chExt cx="287485" cy="423890"/>
          </a:xfrm>
        </p:grpSpPr>
        <p:sp>
          <p:nvSpPr>
            <p:cNvPr id="20" name="矩形 19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1119" y="2407020"/>
            <a:ext cx="287485" cy="423890"/>
            <a:chOff x="2857227" y="1845618"/>
            <a:chExt cx="287485" cy="423890"/>
          </a:xfrm>
        </p:grpSpPr>
        <p:sp>
          <p:nvSpPr>
            <p:cNvPr id="23" name="矩形 22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7203" y="2407020"/>
            <a:ext cx="287485" cy="423890"/>
            <a:chOff x="2857227" y="1845618"/>
            <a:chExt cx="287485" cy="423890"/>
          </a:xfrm>
        </p:grpSpPr>
        <p:sp>
          <p:nvSpPr>
            <p:cNvPr id="26" name="矩形 2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3287" y="2407020"/>
            <a:ext cx="287485" cy="423890"/>
            <a:chOff x="2857227" y="1845618"/>
            <a:chExt cx="287485" cy="423890"/>
          </a:xfrm>
        </p:grpSpPr>
        <p:sp>
          <p:nvSpPr>
            <p:cNvPr id="29" name="矩形 28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9371" y="2407020"/>
            <a:ext cx="287485" cy="423890"/>
            <a:chOff x="2857227" y="1845618"/>
            <a:chExt cx="287485" cy="423890"/>
          </a:xfrm>
        </p:grpSpPr>
        <p:sp>
          <p:nvSpPr>
            <p:cNvPr id="32" name="矩形 31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05455" y="2407020"/>
            <a:ext cx="287485" cy="423890"/>
            <a:chOff x="2857227" y="1845618"/>
            <a:chExt cx="287485" cy="423890"/>
          </a:xfrm>
        </p:grpSpPr>
        <p:sp>
          <p:nvSpPr>
            <p:cNvPr id="35" name="矩形 34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824935" y="190296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/>
        </p:nvCxnSpPr>
        <p:spPr>
          <a:xfrm flipH="1">
            <a:off x="4040959" y="2210741"/>
            <a:ext cx="61456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00999" y="1902964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Data packet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9" idx="2"/>
            <a:endCxn id="21" idx="0"/>
          </p:cNvCxnSpPr>
          <p:nvPr/>
        </p:nvCxnSpPr>
        <p:spPr>
          <a:xfrm flipH="1">
            <a:off x="4940512" y="2210741"/>
            <a:ext cx="30515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5400000">
            <a:off x="6569739" y="1867786"/>
            <a:ext cx="378498" cy="75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88960" y="175834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 Interval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1812" y="2839068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579502" y="492966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00661" y="4505772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7280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53536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06047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ACK4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82302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ACK5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585585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ACK6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348142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ACK7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29791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ACK3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968951" y="4509914"/>
            <a:ext cx="1201885" cy="423890"/>
            <a:chOff x="2920538" y="4509914"/>
            <a:chExt cx="1201885" cy="423890"/>
          </a:xfrm>
        </p:grpSpPr>
        <p:sp>
          <p:nvSpPr>
            <p:cNvPr id="56" name="矩形 55"/>
            <p:cNvSpPr/>
            <p:nvPr/>
          </p:nvSpPr>
          <p:spPr>
            <a:xfrm>
              <a:off x="2920538" y="4509914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064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16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688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212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736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26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78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7537747" y="4513993"/>
            <a:ext cx="144016" cy="4238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6812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8330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848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3670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8853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44036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59219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501812" y="4941962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/>
          <p:cNvSpPr/>
          <p:nvPr/>
        </p:nvSpPr>
        <p:spPr>
          <a:xfrm rot="5400000">
            <a:off x="5702566" y="2523106"/>
            <a:ext cx="378498" cy="357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3491" y="3824748"/>
            <a:ext cx="134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ACK Interval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3682482" y="5000455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TACK1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953982" y="5011483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TACK2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78595" y="2246101"/>
            <a:ext cx="211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Frequent ACK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68995" y="4467997"/>
            <a:ext cx="227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Infrequent 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0572638" y="1848238"/>
            <a:ext cx="143176" cy="205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572638" y="2154678"/>
            <a:ext cx="143176" cy="20520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715814" y="2094927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Data packet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737758" y="178748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ACK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4561236" y="5464544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Burst send pattern </a:t>
            </a:r>
            <a:endParaRPr lang="zh-CN" altLang="en-US" sz="24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58"/>
    </mc:Choice>
    <mc:Fallback xmlns="">
      <p:transition advTm="207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Delayed send window update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857" y="1700808"/>
            <a:ext cx="10908636" cy="4238190"/>
            <a:chOff x="111235" y="1278408"/>
            <a:chExt cx="12184330" cy="5308662"/>
          </a:xfrm>
        </p:grpSpPr>
        <p:grpSp>
          <p:nvGrpSpPr>
            <p:cNvPr id="84" name="组合 83"/>
            <p:cNvGrpSpPr/>
            <p:nvPr/>
          </p:nvGrpSpPr>
          <p:grpSpPr>
            <a:xfrm>
              <a:off x="111235" y="2127033"/>
              <a:ext cx="3695653" cy="3580195"/>
              <a:chOff x="7874542" y="1968376"/>
              <a:chExt cx="3695653" cy="3580195"/>
            </a:xfrm>
          </p:grpSpPr>
          <p:grpSp>
            <p:nvGrpSpPr>
              <p:cNvPr id="85" name="Group 17"/>
              <p:cNvGrpSpPr>
                <a:grpSpLocks/>
              </p:cNvGrpSpPr>
              <p:nvPr/>
            </p:nvGrpSpPr>
            <p:grpSpPr bwMode="auto">
              <a:xfrm>
                <a:off x="9975269" y="2517651"/>
                <a:ext cx="458814" cy="206375"/>
                <a:chOff x="2003" y="1816"/>
                <a:chExt cx="336" cy="13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9011212" y="2695451"/>
                <a:ext cx="2554886" cy="142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8992095" y="3236789"/>
                <a:ext cx="2574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4"/>
              <p:cNvSpPr>
                <a:spLocks noChangeArrowheads="1"/>
              </p:cNvSpPr>
              <p:nvPr/>
            </p:nvSpPr>
            <p:spPr bwMode="auto">
              <a:xfrm>
                <a:off x="10081779" y="2333501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9022136" y="3225676"/>
                <a:ext cx="2523479" cy="881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AutoShape 56"/>
              <p:cNvSpPr>
                <a:spLocks noChangeArrowheads="1"/>
              </p:cNvSpPr>
              <p:nvPr/>
            </p:nvSpPr>
            <p:spPr bwMode="auto">
              <a:xfrm>
                <a:off x="10084510" y="4032126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Text Box 57"/>
              <p:cNvSpPr txBox="1">
                <a:spLocks noChangeArrowheads="1"/>
              </p:cNvSpPr>
              <p:nvPr/>
            </p:nvSpPr>
            <p:spPr bwMode="auto">
              <a:xfrm>
                <a:off x="9404482" y="2768476"/>
                <a:ext cx="169734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buffered data</a:t>
                </a: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9005750" y="3227264"/>
                <a:ext cx="2564445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59"/>
              <p:cNvSpPr txBox="1">
                <a:spLocks noChangeArrowheads="1"/>
              </p:cNvSpPr>
              <p:nvPr/>
            </p:nvSpPr>
            <p:spPr bwMode="auto">
              <a:xfrm>
                <a:off x="9184633" y="3486026"/>
                <a:ext cx="208787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free buffer space</a:t>
                </a:r>
              </a:p>
            </p:txBody>
          </p:sp>
          <p:sp>
            <p:nvSpPr>
              <p:cNvPr id="94" name="Text Box 62"/>
              <p:cNvSpPr txBox="1">
                <a:spLocks noChangeArrowheads="1"/>
              </p:cNvSpPr>
              <p:nvPr/>
            </p:nvSpPr>
            <p:spPr bwMode="auto">
              <a:xfrm>
                <a:off x="7978191" y="3423755"/>
                <a:ext cx="904185" cy="424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AWND</a:t>
                </a:r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>
                <a:off x="8615857" y="3236789"/>
                <a:ext cx="0" cy="296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65"/>
              <p:cNvSpPr>
                <a:spLocks noChangeShapeType="1"/>
              </p:cNvSpPr>
              <p:nvPr/>
            </p:nvSpPr>
            <p:spPr bwMode="auto">
              <a:xfrm flipV="1">
                <a:off x="8615857" y="3736851"/>
                <a:ext cx="0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8461870" y="4068638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8517432" y="3236789"/>
                <a:ext cx="196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>
                <a:off x="8484095" y="2674813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8873032" y="2679576"/>
                <a:ext cx="0" cy="17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H="1">
                <a:off x="8871445" y="3103438"/>
                <a:ext cx="0" cy="954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7874542" y="2874418"/>
                <a:ext cx="1096775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RcvBuffer</a:t>
                </a:r>
              </a:p>
            </p:txBody>
          </p:sp>
          <p:sp>
            <p:nvSpPr>
              <p:cNvPr id="103" name="Text Box 73"/>
              <p:cNvSpPr txBox="1">
                <a:spLocks noChangeArrowheads="1"/>
              </p:cNvSpPr>
              <p:nvPr/>
            </p:nvSpPr>
            <p:spPr bwMode="auto">
              <a:xfrm>
                <a:off x="9581581" y="4468688"/>
                <a:ext cx="13562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Data packets</a:t>
                </a:r>
              </a:p>
            </p:txBody>
          </p:sp>
          <p:sp>
            <p:nvSpPr>
              <p:cNvPr id="104" name="Text Box 74"/>
              <p:cNvSpPr txBox="1">
                <a:spLocks noChangeArrowheads="1"/>
              </p:cNvSpPr>
              <p:nvPr/>
            </p:nvSpPr>
            <p:spPr bwMode="auto">
              <a:xfrm>
                <a:off x="9701341" y="1968376"/>
                <a:ext cx="11723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Application</a:t>
                </a:r>
              </a:p>
            </p:txBody>
          </p:sp>
          <p:sp>
            <p:nvSpPr>
              <p:cNvPr id="105" name="Text Box 76"/>
              <p:cNvSpPr txBox="1">
                <a:spLocks noChangeArrowheads="1"/>
              </p:cNvSpPr>
              <p:nvPr/>
            </p:nvSpPr>
            <p:spPr bwMode="auto">
              <a:xfrm>
                <a:off x="9289452" y="5148461"/>
                <a:ext cx="1797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Receive buffer</a:t>
                </a: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56199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203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058861" y="1319974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Sender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519675" y="1278408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182813" y="2259092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5625191" y="4570846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180706" y="2868687"/>
              <a:ext cx="2360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RcvBuffer released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634445" y="2512333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4297387" y="3694942"/>
              <a:ext cx="1092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00B050"/>
                  </a:solidFill>
                </a:rPr>
                <a:t>Stop sending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21223651">
              <a:off x="7724975" y="2164549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rwnd=0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左大括号 119"/>
            <p:cNvSpPr/>
            <p:nvPr/>
          </p:nvSpPr>
          <p:spPr>
            <a:xfrm>
              <a:off x="5278978" y="2902444"/>
              <a:ext cx="340971" cy="22313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5650788" y="241116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5625191" y="283249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635059" y="255426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5638146" y="269643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大括号 124"/>
            <p:cNvSpPr/>
            <p:nvPr/>
          </p:nvSpPr>
          <p:spPr>
            <a:xfrm>
              <a:off x="9251802" y="3317626"/>
              <a:ext cx="523543" cy="119228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700313" y="3645592"/>
              <a:ext cx="2509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Delayed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 rot="21223651">
              <a:off x="6896655" y="4368751"/>
              <a:ext cx="1547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rwnd=100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611606" y="5165118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9833684" y="5707228"/>
              <a:ext cx="24618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Delayed send window update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1746" y="4430528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27"/>
    </mc:Choice>
    <mc:Fallback xmlns="">
      <p:transition advTm="2172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TACK, also introduce the ACK type of IACK (“Instant ACK”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complementary 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Carry more contiguous range of lost packets when ACK loss rate has reached a critical level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ACKs, but are exactly what are required by transport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is instant event-driven , whose frequency is usually low and negligible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87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81995" y="5972680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92"/>
    </mc:Choice>
    <mc:Fallback xmlns="">
      <p:transition advTm="753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TACK-based protocol design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5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6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7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8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1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2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3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4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</a:p>
        </p:txBody>
      </p:sp>
      <p:sp>
        <p:nvSpPr>
          <p:cNvPr id="66" name="矩形 65"/>
          <p:cNvSpPr/>
          <p:nvPr/>
        </p:nvSpPr>
        <p:spPr>
          <a:xfrm>
            <a:off x="4277464" y="5802059"/>
            <a:ext cx="690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Goal: Decrease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TCP’s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frequent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21"/>
    </mc:Choice>
    <mc:Fallback xmlns="">
      <p:transition advTm="2132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9887" y="1894212"/>
            <a:ext cx="6294785" cy="4224685"/>
            <a:chOff x="5849887" y="1894212"/>
            <a:chExt cx="6294785" cy="4224685"/>
          </a:xfrm>
        </p:grpSpPr>
        <p:sp>
          <p:nvSpPr>
            <p:cNvPr id="212" name="矩形 211"/>
            <p:cNvSpPr/>
            <p:nvPr/>
          </p:nvSpPr>
          <p:spPr bwMode="auto">
            <a:xfrm>
              <a:off x="5849887" y="1894212"/>
              <a:ext cx="6119942" cy="4224685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000" b="0" dirty="0">
                <a:latin typeface="Verdana" panose="020B060403050404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9829948" y="5560946"/>
              <a:ext cx="175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Overhead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6637594" y="2277435"/>
              <a:ext cx="4381895" cy="3200575"/>
              <a:chOff x="9269244" y="4145481"/>
              <a:chExt cx="2371725" cy="1828291"/>
            </a:xfrm>
          </p:grpSpPr>
          <p:cxnSp>
            <p:nvCxnSpPr>
              <p:cNvPr id="205" name="直接箭头连接符 204"/>
              <p:cNvCxnSpPr/>
              <p:nvPr/>
            </p:nvCxnSpPr>
            <p:spPr bwMode="auto">
              <a:xfrm flipV="1">
                <a:off x="9278572" y="4145481"/>
                <a:ext cx="0" cy="182829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V="1">
                <a:off x="9269244" y="5964323"/>
                <a:ext cx="2371725" cy="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7" name="椭圆 196"/>
            <p:cNvSpPr/>
            <p:nvPr/>
          </p:nvSpPr>
          <p:spPr bwMode="auto">
            <a:xfrm>
              <a:off x="7198105" y="4574819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9651254" y="2879414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999506" y="1916832"/>
              <a:ext cx="181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Accuracy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316443" y="5324121"/>
              <a:ext cx="426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27461" y="4567735"/>
              <a:ext cx="3110680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RTT sampling of the largest acked packet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9829949" y="3142149"/>
              <a:ext cx="2314723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Per-packet RTT sampling</a:t>
              </a: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9651254" y="3326074"/>
              <a:ext cx="255369" cy="269186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9531815" y="2601603"/>
              <a:ext cx="504754" cy="1263000"/>
            </a:xfrm>
            <a:prstGeom prst="ellips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Advancements in round-trip timing</a:t>
            </a: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/>
          </p:nvPr>
        </p:nvGraphicFramePr>
        <p:xfrm>
          <a:off x="547580" y="1974094"/>
          <a:ext cx="1654975" cy="228600"/>
        </p:xfrm>
        <a:graphic>
          <a:graphicData uri="http://schemas.openxmlformats.org/drawingml/2006/table">
            <a:tbl>
              <a:tblPr firstRow="1" bandRow="1"/>
              <a:tblGrid>
                <a:gridCol w="33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/>
          </p:nvPr>
        </p:nvGraphicFramePr>
        <p:xfrm>
          <a:off x="754851" y="4276359"/>
          <a:ext cx="405246" cy="279661"/>
        </p:xfrm>
        <a:graphic>
          <a:graphicData uri="http://schemas.openxmlformats.org/drawingml/2006/table">
            <a:tbl>
              <a:tblPr firstRow="1" bandRow="1"/>
              <a:tblGrid>
                <a:gridCol w="40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/>
          </p:nvPr>
        </p:nvGraphicFramePr>
        <p:xfrm>
          <a:off x="3024684" y="4271547"/>
          <a:ext cx="1737262" cy="228600"/>
        </p:xfrm>
        <a:graphic>
          <a:graphicData uri="http://schemas.openxmlformats.org/drawingml/2006/table">
            <a:tbl>
              <a:tblPr firstRow="1" bandRow="1"/>
              <a:tblGrid>
                <a:gridCol w="34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11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20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900" dirty="0">
                          <a:solidFill>
                            <a:srgbClr val="C00000"/>
                          </a:solidFill>
                        </a:rPr>
                        <a:t>.5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/>
                        <a:t>8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183986" y="395340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9887" y="1669917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58525" y="2319615"/>
            <a:ext cx="4882638" cy="1008607"/>
            <a:chOff x="-532288" y="2689391"/>
            <a:chExt cx="6496026" cy="1396000"/>
          </a:xfrm>
        </p:grpSpPr>
        <p:sp>
          <p:nvSpPr>
            <p:cNvPr id="120" name="圆角矩形 119"/>
            <p:cNvSpPr/>
            <p:nvPr/>
          </p:nvSpPr>
          <p:spPr>
            <a:xfrm>
              <a:off x="297169" y="2723794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7532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0185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22838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5491" y="2888746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28143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58872" y="2888746"/>
              <a:ext cx="2473867" cy="222758"/>
              <a:chOff x="2964964" y="2513832"/>
              <a:chExt cx="3767276" cy="22275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7" name="右箭头 126"/>
            <p:cNvSpPr/>
            <p:nvPr/>
          </p:nvSpPr>
          <p:spPr>
            <a:xfrm>
              <a:off x="2658797" y="291024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55318" y="3293124"/>
              <a:ext cx="2473867" cy="222758"/>
              <a:chOff x="2964964" y="2513832"/>
              <a:chExt cx="3767276" cy="22275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9" name="圆角矩形 128"/>
            <p:cNvSpPr/>
            <p:nvPr/>
          </p:nvSpPr>
          <p:spPr>
            <a:xfrm>
              <a:off x="4127310" y="2689391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十六角星 129"/>
            <p:cNvSpPr/>
            <p:nvPr/>
          </p:nvSpPr>
          <p:spPr>
            <a:xfrm>
              <a:off x="4177420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1" name="十六角星 130"/>
            <p:cNvSpPr/>
            <p:nvPr/>
          </p:nvSpPr>
          <p:spPr>
            <a:xfrm>
              <a:off x="4391638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十六角星 131"/>
            <p:cNvSpPr/>
            <p:nvPr/>
          </p:nvSpPr>
          <p:spPr>
            <a:xfrm>
              <a:off x="4605856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3" name="十六角星 132"/>
            <p:cNvSpPr/>
            <p:nvPr/>
          </p:nvSpPr>
          <p:spPr>
            <a:xfrm>
              <a:off x="4820074" y="3293124"/>
              <a:ext cx="163976" cy="205172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十六角星 133"/>
            <p:cNvSpPr/>
            <p:nvPr/>
          </p:nvSpPr>
          <p:spPr>
            <a:xfrm>
              <a:off x="5034291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1008" y="3659401"/>
              <a:ext cx="1188334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152483" y="3659401"/>
              <a:ext cx="1403736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-532288" y="3145222"/>
              <a:ext cx="915350" cy="57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packet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8" name="直接箭头连接符 137"/>
            <p:cNvCxnSpPr>
              <a:endCxn id="121" idx="1"/>
            </p:cNvCxnSpPr>
            <p:nvPr/>
          </p:nvCxnSpPr>
          <p:spPr>
            <a:xfrm flipV="1">
              <a:off x="117475" y="2996758"/>
              <a:ext cx="300057" cy="17788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5310708" y="3017141"/>
              <a:ext cx="653030" cy="351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ACK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5203732" y="3223984"/>
              <a:ext cx="219536" cy="19827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1" name="右箭头 140"/>
            <p:cNvSpPr/>
            <p:nvPr/>
          </p:nvSpPr>
          <p:spPr>
            <a:xfrm rot="10800000">
              <a:off x="2646740" y="332312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1590190" y="2689391"/>
              <a:ext cx="2431489" cy="970507"/>
            </a:xfrm>
            <a:custGeom>
              <a:avLst/>
              <a:gdLst>
                <a:gd name="connsiteX0" fmla="*/ 0 w 2431489"/>
                <a:gd name="connsiteY0" fmla="*/ 0 h 644236"/>
                <a:gd name="connsiteX1" fmla="*/ 2431473 w 2431489"/>
                <a:gd name="connsiteY1" fmla="*/ 342900 h 644236"/>
                <a:gd name="connsiteX2" fmla="*/ 31173 w 2431489"/>
                <a:gd name="connsiteY2" fmla="*/ 644236 h 6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489" h="644236">
                  <a:moveTo>
                    <a:pt x="0" y="0"/>
                  </a:moveTo>
                  <a:cubicBezTo>
                    <a:pt x="1213139" y="117763"/>
                    <a:pt x="2426278" y="235527"/>
                    <a:pt x="2431473" y="342900"/>
                  </a:cubicBezTo>
                  <a:cubicBezTo>
                    <a:pt x="2436668" y="450273"/>
                    <a:pt x="1233920" y="547254"/>
                    <a:pt x="31173" y="644236"/>
                  </a:cubicBezTo>
                </a:path>
              </a:pathLst>
            </a:custGeom>
            <a:noFill/>
            <a:ln w="38100" cap="flat" cmpd="sng" algn="ctr">
              <a:solidFill>
                <a:srgbClr val="FF0000">
                  <a:alpha val="27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1955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422207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24861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827513" y="2853899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03016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79376" y="4582907"/>
            <a:ext cx="4105572" cy="1042124"/>
            <a:chOff x="399230" y="4810530"/>
            <a:chExt cx="3296216" cy="787687"/>
          </a:xfrm>
        </p:grpSpPr>
        <p:sp>
          <p:nvSpPr>
            <p:cNvPr id="155" name="圆角矩形 154"/>
            <p:cNvSpPr/>
            <p:nvPr/>
          </p:nvSpPr>
          <p:spPr>
            <a:xfrm>
              <a:off x="404690" y="4828921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81029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09561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8092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66624" y="491710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95154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204917" y="4917101"/>
              <a:ext cx="1569034" cy="119082"/>
              <a:chOff x="2964964" y="2513832"/>
              <a:chExt cx="3767276" cy="22275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流程图: 联系 177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流程图: 联系 178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2" name="右箭头 161"/>
            <p:cNvSpPr/>
            <p:nvPr/>
          </p:nvSpPr>
          <p:spPr>
            <a:xfrm>
              <a:off x="1907418" y="4936348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1202663" y="5133273"/>
              <a:ext cx="1569034" cy="119082"/>
              <a:chOff x="2964964" y="2513832"/>
              <a:chExt cx="3767276" cy="22275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5" name="流程图: 联系 174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6" name="流程图: 联系 175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2833932" y="4810530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5" name="十六角星 164"/>
            <p:cNvSpPr/>
            <p:nvPr/>
          </p:nvSpPr>
          <p:spPr>
            <a:xfrm>
              <a:off x="3262665" y="5133273"/>
              <a:ext cx="104001" cy="109681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6" name="右箭头 165"/>
            <p:cNvSpPr/>
            <p:nvPr/>
          </p:nvSpPr>
          <p:spPr>
            <a:xfrm rot="10800000">
              <a:off x="1907418" y="5156120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885751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14282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142814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71345" y="491416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399875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99230" y="5365584"/>
              <a:ext cx="717113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848347" y="5365584"/>
              <a:ext cx="847099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266487" y="3985521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</a:t>
            </a:r>
            <a:r>
              <a:rPr lang="en-US" altLang="zh-CN" sz="1400" b="1" baseline="-25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CN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sample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3" name="直接箭头连接符 182"/>
          <p:cNvCxnSpPr/>
          <p:nvPr/>
        </p:nvCxnSpPr>
        <p:spPr bwMode="auto">
          <a:xfrm flipV="1">
            <a:off x="1641647" y="4633362"/>
            <a:ext cx="1574699" cy="4695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27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6705776" y="2592420"/>
            <a:ext cx="2631525" cy="1530196"/>
            <a:chOff x="6705776" y="2592420"/>
            <a:chExt cx="2631525" cy="1530196"/>
          </a:xfrm>
        </p:grpSpPr>
        <p:sp>
          <p:nvSpPr>
            <p:cNvPr id="199" name="椭圆 198"/>
            <p:cNvSpPr/>
            <p:nvPr/>
          </p:nvSpPr>
          <p:spPr bwMode="auto">
            <a:xfrm>
              <a:off x="7261452" y="2914725"/>
              <a:ext cx="255369" cy="26918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711336" y="3271271"/>
              <a:ext cx="1625965" cy="851345"/>
              <a:chOff x="8609983" y="5115590"/>
              <a:chExt cx="880063" cy="453606"/>
            </a:xfrm>
          </p:grpSpPr>
          <p:sp>
            <p:nvSpPr>
              <p:cNvPr id="202" name="右箭头 201"/>
              <p:cNvSpPr/>
              <p:nvPr/>
            </p:nvSpPr>
            <p:spPr bwMode="auto">
              <a:xfrm rot="12426382">
                <a:off x="8609983" y="5115590"/>
                <a:ext cx="720072" cy="453606"/>
              </a:xfrm>
              <a:prstGeom prst="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2" rIns="91425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788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574345">
                <a:off x="8750447" y="5313617"/>
                <a:ext cx="739599" cy="21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Better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6705776" y="2592420"/>
              <a:ext cx="1398140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This paper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282126" y="3338551"/>
            <a:ext cx="477335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Legacy way: sender-side RTT sampling</a:t>
            </a:r>
          </a:p>
        </p:txBody>
      </p:sp>
      <p:sp>
        <p:nvSpPr>
          <p:cNvPr id="211" name="矩形 210"/>
          <p:cNvSpPr/>
          <p:nvPr/>
        </p:nvSpPr>
        <p:spPr>
          <a:xfrm>
            <a:off x="119336" y="5661248"/>
            <a:ext cx="556731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This</a:t>
            </a:r>
            <a:r>
              <a:rPr kumimoji="1" lang="en-US" altLang="zh-CN" sz="1600" b="1" i="0" u="none" strike="noStrike" kern="0" cap="none" spc="0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 paper: receiver-side one-way delay (OWD) </a:t>
            </a:r>
            <a:r>
              <a:rPr kumimoji="1" lang="en-US" altLang="zh-CN" sz="1600" b="1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sampling without maintaining too many states 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微软雅黑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476642" y="4743578"/>
            <a:ext cx="1517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 timestamps for a packet who achieves </a:t>
            </a:r>
            <a:r>
              <a:rPr lang="en-US" sz="1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</a:t>
            </a:r>
            <a:r>
              <a:rPr lang="en-US" sz="1000" b="1" baseline="-25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</a:p>
        </p:txBody>
      </p:sp>
      <p:cxnSp>
        <p:nvCxnSpPr>
          <p:cNvPr id="214" name="直接箭头连接符 213"/>
          <p:cNvCxnSpPr>
            <a:stCxn id="213" idx="1"/>
            <a:endCxn id="165" idx="3"/>
          </p:cNvCxnSpPr>
          <p:nvPr/>
        </p:nvCxnSpPr>
        <p:spPr>
          <a:xfrm flipH="1">
            <a:off x="4170508" y="5020577"/>
            <a:ext cx="306134" cy="896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825165" y="1541263"/>
            <a:ext cx="600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Rationale: Variation of OWD reflects the variation of RTT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3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9"/>
    </mc:Choice>
    <mc:Fallback xmlns="">
      <p:transition advTm="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Other advancements in TACK-based protocol design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7770" y="1700808"/>
            <a:ext cx="10716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 enables receiver-based loss detection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speeds up loss recovery on lossy data path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 assures loss recovery robustness on bidirectionally lossy path</a:t>
            </a:r>
          </a:p>
          <a:p>
            <a:pPr marL="252413" lvl="1" indent="-252413">
              <a:buFont typeface="Wingdings" pitchFamily="2" charset="2"/>
              <a:buChar char="n"/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Pacing 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An IACK updating the AWND should be sent without delay when encountering an abrupt change of receive buffer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36550" lvl="1" indent="0">
              <a:buNone/>
              <a:defRPr/>
            </a:pP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details, please refer to the paper 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"/>
    </mc:Choice>
    <mc:Fallback xmlns="">
      <p:transition advTm="25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1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5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Between wireless devices on the same channel</a:t>
            </a:r>
          </a:p>
          <a:p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backward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8205545" y="1311145"/>
            <a:ext cx="375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ACKnowdedgement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858"/>
    </mc:Choice>
    <mc:Fallback xmlns="">
      <p:transition advTm="238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TCP-TACK: A TCP implementation that applies TACK and deploys the advancements as specified above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TACK-based congestion controller </a:t>
            </a:r>
          </a:p>
          <a:p>
            <a:pPr lvl="1">
              <a:defRPr/>
            </a:pP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2, 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 BBR represents TCP using BBR as congestion controller and RACK as loss detection algorithm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New BPF socket option, BPF_SOCK_OPS_ACK_THRESH_INIT, to allow changing the TCP ACK 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https://github.com/fillthepipe/TcpAckThinning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Wireless tests are in a public room with over 10 additional APs and over 100 wireless users at peak time. Ping test shows that the RTT varies between 4 to 200 ms and slight burst losses exist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299"/>
    </mc:Choice>
    <mc:Fallback xmlns="">
      <p:transition advTm="3429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36"/>
    </mc:Choice>
    <mc:Fallback xmlns="">
      <p:transition advTm="2773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days</a:t>
            </a:r>
            <a:r>
              <a:rPr lang="en-US" altLang="zh-CN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https://pantheon.stanford.edu/summary</a:t>
            </a: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10"/>
    </mc:Choice>
    <mc:Fallback xmlns="">
      <p:transition advTm="2401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695400" y="1700808"/>
            <a:ext cx="110892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TCP’s delayed ACK is far from being optimal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adopts a “min” instead of a “max” to assure the minimized ACK frequency in the context of network dynamics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Our way of avoiding “negative effect” is a TACK-based acknowledgement mechanism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With more types of ACKs and more necessary information carried in ACKs, less number of ACKs are required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An approximately minimized ACK frequency works better than expected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TACK-based protocol provides a good replacement of legacy TCP in WLAN, and also works well in WAN scenarios.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and its corresponding improvements in transport mechanism can also be adopted into other stacks (e.g., QUIC) to compensate for scenarios where the acknowledgement overhead is non-negligible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tcpm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https://tools.ietf.org/html/draft-li-tcpm-advancing-ack-for-wireless-00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quic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https://tools.ietf.org/html/draft-li-quic-optimizing-ack-in-wlan-00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8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3"/>
    </mc:Choice>
    <mc:Fallback xmlns="">
      <p:transition advTm="60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ACKs cause similar medium access 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 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acquisition overhead in WLAN based on the IEEE 802.11 medium access control (MAC)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/>
              <a:t>independent with packet size</a:t>
            </a:r>
            <a:endParaRPr sz="1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9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69"/>
    </mc:Choice>
    <mc:Fallback xmlns="">
      <p:transition advTm="37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Reducing ACK frequency 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>
                <a:solidFill>
                  <a:srgbClr val="4F81BD"/>
                </a:solidFill>
              </a:rPr>
              <a:t>(b) Data throughput</a:t>
            </a: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/>
              <a:t>(a) 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contention between data packets 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UDP-based simulation tool Ackemu (https://github.com/fillthepipe/ackemu)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52"/>
    </mc:Choice>
    <mc:Fallback xmlns="">
      <p:transition advTm="25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But, simply reducing ACK frequency hurts 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 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Goodput</a:t>
            </a:r>
          </a:p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on frequent ACKs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RFC 2525, Vern </a:t>
            </a:r>
            <a:r>
              <a:rPr lang="en-US" altLang="en-US" sz="11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So, let’s tame the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Seek the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optimal ACK frequency 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with corresponding improvements in transport mechanism to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the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11"/>
    </mc:Choice>
    <mc:Fallback xmlns="">
      <p:transition advTm="18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4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8|1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13314</TotalTime>
  <Words>4305</Words>
  <Application>Microsoft Macintosh PowerPoint</Application>
  <PresentationFormat>宽屏</PresentationFormat>
  <Paragraphs>712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黑体</vt:lpstr>
      <vt:lpstr>华文细黑</vt:lpstr>
      <vt:lpstr>楷体_GB2312</vt:lpstr>
      <vt:lpstr>宋体</vt:lpstr>
      <vt:lpstr>微软雅黑</vt:lpstr>
      <vt:lpstr>FrutigerNext LT Bold</vt:lpstr>
      <vt:lpstr>FrutigerNext LT Medium</vt:lpstr>
      <vt:lpstr>FrutigerNext LT Regular</vt:lpstr>
      <vt:lpstr>ＭＳ Ｐゴシック</vt:lpstr>
      <vt:lpstr>ＭＳ Ｐゴシック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the acknowledgements</vt:lpstr>
      <vt:lpstr>Takeaways</vt:lpstr>
      <vt:lpstr>Takeaways</vt:lpstr>
      <vt:lpstr>Two ways to reduce ACK frequency (f)</vt:lpstr>
      <vt:lpstr>Delayed ACK is not bounded or not minimized under bandwidth change </vt:lpstr>
      <vt:lpstr>Tame ACK (TACK)</vt:lpstr>
      <vt:lpstr>How is TACK’s “positive effect”? </vt:lpstr>
      <vt:lpstr>TACK reduces ACK frequency  significantly</vt:lpstr>
      <vt:lpstr>Ideally, TACK approaches transport  upper bound</vt:lpstr>
      <vt:lpstr>Takeaways</vt:lpstr>
      <vt:lpstr>Takeaways</vt:lpstr>
      <vt:lpstr>How to avoid TACK’s “negative effect”? </vt:lpstr>
      <vt:lpstr>Enlarged delay in loss recovery</vt:lpstr>
      <vt:lpstr>Enlarged delay in loss recovery</vt:lpstr>
      <vt:lpstr>Biased round-trip timing</vt:lpstr>
      <vt:lpstr>Burst send pattern</vt:lpstr>
      <vt:lpstr>Delayed send window update</vt:lpstr>
      <vt:lpstr>Features of TACK-based acknowledgement mechanism</vt:lpstr>
      <vt:lpstr>TACK-based protocol design</vt:lpstr>
      <vt:lpstr>Advancements in round-trip timing</vt:lpstr>
      <vt:lpstr>Other advancements in TACK-based protocol design</vt:lpstr>
      <vt:lpstr>Takeaways</vt:lpstr>
      <vt:lpstr>Takeaways</vt:lpstr>
      <vt:lpstr>Evaluation</vt:lpstr>
      <vt:lpstr>TACK-based protocol in WLAN </vt:lpstr>
      <vt:lpstr>TACK-based protocol in WAN </vt:lpstr>
      <vt:lpstr>Takeaways</vt:lpstr>
      <vt:lpstr>Thank You! Email: li.tong@huawei.com    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User</cp:lastModifiedBy>
  <cp:revision>966</cp:revision>
  <dcterms:created xsi:type="dcterms:W3CDTF">2018-02-05T10:51:38Z</dcterms:created>
  <dcterms:modified xsi:type="dcterms:W3CDTF">2020-07-30T07:35:14Z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(3)rc6nlCNE8sepQ5VChFumTIV3ANVPNXTZod7458NZN0pCI8mUVsR5ZvbzhW6+ZS1BvJxYEXlt
ykJZH3UEGsy8y21vfEvQmHh+I14vZLVlJV6m0xhATjrY0ucdUsw4GlZECAcdUdyvZqxo0LlN
Ac4gZkrs4qwtKhZDAf0ZPuX5cBVhCQo33TLdtTEG1twh5ec1QGgpiSp3ey4EUyV8veOtJ1TA
e9DnxRkzRgjGcdfVPl</vt:lpwstr>
  </property>
  <property fmtid="{D5CDD505-2E9C-101B-9397-08002B2CF9AE}" pid="3" name="_2015_ms_pID_7253431">
    <vt:lpwstr>QQKcEPXAcWhZ8SYVFkckdXXHffbLZnHD8M67YkcGWAeoTIRE2kLusT
Odk3qyuRrkFocqRf1bJtm8ptz5IwdtkXs5miJ2Rj5nVpPAsS642gmfc3Xe4M3dpQgwKpcZrZ
rAhPp1dNbpI9HVssOXNAGn8qNrpU0A1oJdWXY4bUM8DQk/0Tn9U5kDpFn24JGwJfgm1wcSYd
/COwP1/yngZDsMIgdEKApj4cYz8RdDC89MtQ</vt:lpwstr>
  </property>
  <property fmtid="{D5CDD505-2E9C-101B-9397-08002B2CF9AE}" pid="4" name="_2015_ms_pID_7253432">
    <vt:lpwstr>EZ867fNwZG7fIerQofUIeRw=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