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37"/>
  </p:notesMasterIdLst>
  <p:sldIdLst>
    <p:sldId id="469" r:id="rId7"/>
    <p:sldId id="471" r:id="rId8"/>
    <p:sldId id="388" r:id="rId9"/>
    <p:sldId id="493" r:id="rId10"/>
    <p:sldId id="494" r:id="rId11"/>
    <p:sldId id="501" r:id="rId12"/>
    <p:sldId id="515" r:id="rId13"/>
    <p:sldId id="473" r:id="rId14"/>
    <p:sldId id="495" r:id="rId15"/>
    <p:sldId id="497" r:id="rId16"/>
    <p:sldId id="498" r:id="rId17"/>
    <p:sldId id="394" r:id="rId18"/>
    <p:sldId id="499" r:id="rId19"/>
    <p:sldId id="500" r:id="rId20"/>
    <p:sldId id="402" r:id="rId21"/>
    <p:sldId id="502" r:id="rId22"/>
    <p:sldId id="503" r:id="rId23"/>
    <p:sldId id="504" r:id="rId24"/>
    <p:sldId id="505" r:id="rId25"/>
    <p:sldId id="506" r:id="rId26"/>
    <p:sldId id="507" r:id="rId27"/>
    <p:sldId id="513" r:id="rId28"/>
    <p:sldId id="516" r:id="rId29"/>
    <p:sldId id="508" r:id="rId30"/>
    <p:sldId id="512" r:id="rId31"/>
    <p:sldId id="511" r:id="rId32"/>
    <p:sldId id="509" r:id="rId33"/>
    <p:sldId id="510" r:id="rId34"/>
    <p:sldId id="486" r:id="rId35"/>
    <p:sldId id="47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54154" autoAdjust="0"/>
  </p:normalViewPr>
  <p:slideViewPr>
    <p:cSldViewPr>
      <p:cViewPr varScale="1">
        <p:scale>
          <a:sx n="45" d="100"/>
          <a:sy n="45" d="100"/>
        </p:scale>
        <p:origin x="139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  <dgm:t>
        <a:bodyPr/>
        <a:lstStyle/>
        <a:p>
          <a:endParaRPr lang="zh-CN" altLang="en-US"/>
        </a:p>
      </dgm:t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  <dgm:t>
        <a:bodyPr/>
        <a:lstStyle/>
        <a:p>
          <a:endParaRPr lang="zh-CN" altLang="en-US"/>
        </a:p>
      </dgm:t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zh-CN" altLang="en-US"/>
        </a:p>
      </dgm:t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  <dgm:t>
        <a:bodyPr/>
        <a:lstStyle/>
        <a:p>
          <a:endParaRPr lang="zh-CN" altLang="en-US"/>
        </a:p>
      </dgm:t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180A0FE2-922D-4770-B2BF-C33F41C8531D}" type="presOf" srcId="{A9C78913-0E52-412A-9B3D-8414F5674E4B}" destId="{6C313EC7-6710-454D-8483-09F2301F16FA}" srcOrd="1" destOrd="0" presId="urn:microsoft.com/office/officeart/2005/8/layout/vList4"/>
    <dgm:cxn modelId="{8F344DEA-0C94-4898-98AA-26EF6A0A54A6}" type="presOf" srcId="{671F3300-B6E1-4DA8-B63D-7A9C257E99D7}" destId="{7A68EC96-DE50-4151-A712-40C1A2AB30C6}" srcOrd="1" destOrd="1" presId="urn:microsoft.com/office/officeart/2005/8/layout/vList4"/>
    <dgm:cxn modelId="{34FAF5D3-E931-4AEF-856C-3E289EF8D95D}" type="presOf" srcId="{B6E8B6C9-A00F-4DEC-9F99-C19320440339}" destId="{EFB81D36-CCA3-46A7-9D9F-9D3DE4E46FC8}" srcOrd="1" destOrd="2" presId="urn:microsoft.com/office/officeart/2005/8/layout/vList4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E4A93F4D-334D-4D8C-968E-C10CD122B1B5}" type="presOf" srcId="{F2BED745-7D66-46FC-BD72-DE20C7B6DBEB}" destId="{EFB81D36-CCA3-46A7-9D9F-9D3DE4E46FC8}" srcOrd="1" destOrd="0" presId="urn:microsoft.com/office/officeart/2005/8/layout/vList4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C57A693C-C002-4EA1-86FF-2BDE18FD170A}" type="presOf" srcId="{F2BED745-7D66-46FC-BD72-DE20C7B6DBEB}" destId="{58831281-5238-44E6-BCA2-6B1A6B691D95}" srcOrd="0" destOrd="0" presId="urn:microsoft.com/office/officeart/2005/8/layout/vList4"/>
    <dgm:cxn modelId="{C207FD17-D5AC-45F3-BE9F-8D73AA6A83D2}" type="presOf" srcId="{92C46407-0817-48C3-B87C-53DDD3FBE394}" destId="{6C313EC7-6710-454D-8483-09F2301F16FA}" srcOrd="1" destOrd="1" presId="urn:microsoft.com/office/officeart/2005/8/layout/vList4"/>
    <dgm:cxn modelId="{D9954D12-E5B5-456B-A052-B605FB4697C8}" type="presOf" srcId="{B6E8B6C9-A00F-4DEC-9F99-C19320440339}" destId="{58831281-5238-44E6-BCA2-6B1A6B691D95}" srcOrd="0" destOrd="2" presId="urn:microsoft.com/office/officeart/2005/8/layout/vList4"/>
    <dgm:cxn modelId="{65B5FA00-B3FD-44F1-8483-9EA4A78C53D9}" type="presOf" srcId="{D0139716-1242-4D21-A7D6-FB9332896BC0}" destId="{98FD1079-F6A1-46FB-9CF6-EB58966DC7D6}" srcOrd="0" destOrd="0" presId="urn:microsoft.com/office/officeart/2005/8/layout/vList4"/>
    <dgm:cxn modelId="{D1C619B1-813D-40F4-8EB7-3B8B8D6327A9}" type="presOf" srcId="{A9C78913-0E52-412A-9B3D-8414F5674E4B}" destId="{BB4DE53D-9367-4146-B88C-F2EB63B2B624}" srcOrd="0" destOrd="0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589161AB-67FE-4C19-8A5A-7C7245879A85}" type="presOf" srcId="{D0AD8040-4144-4E4D-BE6A-B63E2ECD1869}" destId="{7A68EC96-DE50-4151-A712-40C1A2AB30C6}" srcOrd="1" destOrd="0" presId="urn:microsoft.com/office/officeart/2005/8/layout/vList4"/>
    <dgm:cxn modelId="{68650D88-BA94-4EA2-9AE0-359238A24479}" type="presOf" srcId="{95DB0902-96B2-4489-869E-9A922AFE93A2}" destId="{58831281-5238-44E6-BCA2-6B1A6B691D95}" srcOrd="0" destOrd="1" presId="urn:microsoft.com/office/officeart/2005/8/layout/vList4"/>
    <dgm:cxn modelId="{826BF45E-71B6-4F45-AE13-809538199ED9}" type="presOf" srcId="{D0AD8040-4144-4E4D-BE6A-B63E2ECD1869}" destId="{F2028D60-4CC8-4D46-BC1E-4088929EAA65}" srcOrd="0" destOrd="0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3F620B28-46C8-4BFE-89C9-8EE40AB3D9E9}" type="presOf" srcId="{671F3300-B6E1-4DA8-B63D-7A9C257E99D7}" destId="{F2028D60-4CC8-4D46-BC1E-4088929EAA65}" srcOrd="0" destOrd="1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D8744A4A-FE25-48C5-8D95-25BD03E245CA}" type="presOf" srcId="{95DB0902-96B2-4489-869E-9A922AFE93A2}" destId="{EFB81D36-CCA3-46A7-9D9F-9D3DE4E46FC8}" srcOrd="1" destOrd="1" presId="urn:microsoft.com/office/officeart/2005/8/layout/vList4"/>
    <dgm:cxn modelId="{50B78C63-837A-475B-904A-298A1F686AD6}" type="presOf" srcId="{92C46407-0817-48C3-B87C-53DDD3FBE394}" destId="{BB4DE53D-9367-4146-B88C-F2EB63B2B624}" srcOrd="0" destOrd="1" presId="urn:microsoft.com/office/officeart/2005/8/layout/vList4"/>
    <dgm:cxn modelId="{F0525D60-72A0-48C2-A61F-053019DB04A1}" type="presParOf" srcId="{98FD1079-F6A1-46FB-9CF6-EB58966DC7D6}" destId="{D0E0D039-B3A7-497E-9E2A-115461104570}" srcOrd="0" destOrd="0" presId="urn:microsoft.com/office/officeart/2005/8/layout/vList4"/>
    <dgm:cxn modelId="{29DE4FA5-A9AB-4A16-8AC3-31FFF2B9796A}" type="presParOf" srcId="{D0E0D039-B3A7-497E-9E2A-115461104570}" destId="{BB4DE53D-9367-4146-B88C-F2EB63B2B624}" srcOrd="0" destOrd="0" presId="urn:microsoft.com/office/officeart/2005/8/layout/vList4"/>
    <dgm:cxn modelId="{C8346EF5-BFC7-4176-B9E9-B2D5CBD527E6}" type="presParOf" srcId="{D0E0D039-B3A7-497E-9E2A-115461104570}" destId="{7D580BAF-3B51-466C-90AC-BAEDD536BB54}" srcOrd="1" destOrd="0" presId="urn:microsoft.com/office/officeart/2005/8/layout/vList4"/>
    <dgm:cxn modelId="{7917DF8F-7933-4C12-9449-74C0378679BD}" type="presParOf" srcId="{D0E0D039-B3A7-497E-9E2A-115461104570}" destId="{6C313EC7-6710-454D-8483-09F2301F16FA}" srcOrd="2" destOrd="0" presId="urn:microsoft.com/office/officeart/2005/8/layout/vList4"/>
    <dgm:cxn modelId="{A26C5B8B-6974-443E-BCA5-2901DAD0A7DB}" type="presParOf" srcId="{98FD1079-F6A1-46FB-9CF6-EB58966DC7D6}" destId="{573B13D8-1147-40B3-8F84-D430A9D8CA9F}" srcOrd="1" destOrd="0" presId="urn:microsoft.com/office/officeart/2005/8/layout/vList4"/>
    <dgm:cxn modelId="{B78CF3FB-F856-4EFF-B97D-0830E3786B74}" type="presParOf" srcId="{98FD1079-F6A1-46FB-9CF6-EB58966DC7D6}" destId="{3A9790BB-6046-44C6-84AD-D48B3B40AC55}" srcOrd="2" destOrd="0" presId="urn:microsoft.com/office/officeart/2005/8/layout/vList4"/>
    <dgm:cxn modelId="{C71811BB-C914-4D69-8D27-2E5089ADB5E7}" type="presParOf" srcId="{3A9790BB-6046-44C6-84AD-D48B3B40AC55}" destId="{F2028D60-4CC8-4D46-BC1E-4088929EAA65}" srcOrd="0" destOrd="0" presId="urn:microsoft.com/office/officeart/2005/8/layout/vList4"/>
    <dgm:cxn modelId="{280E651B-C7FC-4651-8A6E-585DC227E973}" type="presParOf" srcId="{3A9790BB-6046-44C6-84AD-D48B3B40AC55}" destId="{2A51D3A9-2232-4438-AF15-72E4E1FE8743}" srcOrd="1" destOrd="0" presId="urn:microsoft.com/office/officeart/2005/8/layout/vList4"/>
    <dgm:cxn modelId="{71D8B2D9-82D1-47F4-95F9-B5B68CA18983}" type="presParOf" srcId="{3A9790BB-6046-44C6-84AD-D48B3B40AC55}" destId="{7A68EC96-DE50-4151-A712-40C1A2AB30C6}" srcOrd="2" destOrd="0" presId="urn:microsoft.com/office/officeart/2005/8/layout/vList4"/>
    <dgm:cxn modelId="{94E2E9E1-C12E-4488-A20C-C7BB9C7875E7}" type="presParOf" srcId="{98FD1079-F6A1-46FB-9CF6-EB58966DC7D6}" destId="{D1E87CCF-2F04-4406-A1FF-F8CF8B3E9602}" srcOrd="3" destOrd="0" presId="urn:microsoft.com/office/officeart/2005/8/layout/vList4"/>
    <dgm:cxn modelId="{00D6E248-A0D2-43CF-97A6-84E82273A6ED}" type="presParOf" srcId="{98FD1079-F6A1-46FB-9CF6-EB58966DC7D6}" destId="{C26B41A9-B3AE-4A3E-B0B7-98521E3B73BF}" srcOrd="4" destOrd="0" presId="urn:microsoft.com/office/officeart/2005/8/layout/vList4"/>
    <dgm:cxn modelId="{59B1CFEC-9D41-4E9A-B907-27B9E82F4000}" type="presParOf" srcId="{C26B41A9-B3AE-4A3E-B0B7-98521E3B73BF}" destId="{58831281-5238-44E6-BCA2-6B1A6B691D95}" srcOrd="0" destOrd="0" presId="urn:microsoft.com/office/officeart/2005/8/layout/vList4"/>
    <dgm:cxn modelId="{88E6C04D-F356-43FB-9C9E-6BE396FDDEFA}" type="presParOf" srcId="{C26B41A9-B3AE-4A3E-B0B7-98521E3B73BF}" destId="{24BFEB80-F46F-4410-B291-10753EA6E2DD}" srcOrd="1" destOrd="0" presId="urn:microsoft.com/office/officeart/2005/8/layout/vList4"/>
    <dgm:cxn modelId="{431C88FB-463F-4211-9005-016EB35DAA27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Hi, 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Tong Li. </a:t>
            </a:r>
            <a:endParaRPr lang="en-US" altLang="zh-CN" dirty="0" smtClean="0"/>
          </a:p>
          <a:p>
            <a:r>
              <a:rPr lang="en-US" altLang="zh-CN" dirty="0" smtClean="0"/>
              <a:t>Today </a:t>
            </a:r>
            <a:r>
              <a:rPr lang="en-US" altLang="zh-CN" dirty="0" smtClean="0"/>
              <a:t>I am going to introduce</a:t>
            </a:r>
            <a:r>
              <a:rPr lang="en-US" altLang="zh-CN" baseline="0" dirty="0" smtClean="0"/>
              <a:t> TACK: </a:t>
            </a:r>
            <a:endParaRPr lang="zh-CN" altLang="en-US" baseline="0" dirty="0" smtClean="0"/>
          </a:p>
          <a:p>
            <a:r>
              <a:rPr lang="en-US" altLang="zh-CN" baseline="0" dirty="0" smtClean="0"/>
              <a:t>Improving Wireless Transport Performance by Taming Acknowledgments.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ACK frequency in the context of network dynamics,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combine the above two ways to minimize ACK frequency.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high,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is bounded. 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is reduced proportionally.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8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whose frequency is decided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and delay product.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【】Qualitatively,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applies periodic ACK when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small.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8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First,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estimate TACK’s “positive effect”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build a UDP-based tool to assure that there is no “negative effect”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keeps sending large UDP packets,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receiver has implemented various ACK thinning technologies including TACK.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trigger condition is met,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sends one small UDP packet as an ACK.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802.11b links with a small RTT.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has dropped two orders of magnitude when RTT is 10ms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6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links with faster physical rates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goodput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apply TACK without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list several major issues to handle in terms of loss recovery, round-trip timing,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well-known that head-of-line blocking incurs high delay of packet reassembling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thus leads to transport performance decline.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5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TACK will further enlarge this delay incurred by head-of-line blocking.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loss occurs during the TACK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excessive TACK delay disturbs loss detection,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in costly retransmission timeouts.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loss further aggravates this problem.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90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initial RTT can be computed during handshakes,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【】after that, the sender calculates an RTT sample upon receiving a TACK.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problem here is that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data packets might be received during the TACK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only one RTT sample among multiple packets is likely to result in biases.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larger minimum RTT estimate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smaller maximum RTT estimate.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the higher the throughput, the larger the biases.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93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congestion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burst of packets can be sent in response to a single delayed 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burst send pattern may cause larger buffer requirement,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loss rate,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longer queueing delay if not carefully handled. 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4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High-throughput transport over WLAN becomes a demanding requirement </a:t>
            </a:r>
            <a:endParaRPr lang="zh-CN" altLang="en-US" baseline="0" dirty="0" smtClean="0"/>
          </a:p>
          <a:p>
            <a:r>
              <a:rPr lang="en-US" altLang="zh-CN" baseline="0" dirty="0" smtClean="0"/>
              <a:t>with the emergence of applications such as </a:t>
            </a:r>
            <a:r>
              <a:rPr lang="en-US" altLang="zh-CN" sz="1200" kern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 smtClean="0"/>
              <a:t>wireless projection, </a:t>
            </a:r>
            <a:endParaRPr lang="zh-CN" altLang="en-US" baseline="0" dirty="0" smtClean="0"/>
          </a:p>
          <a:p>
            <a:r>
              <a:rPr lang="en-US" altLang="zh-CN" baseline="0" dirty="0" smtClean="0"/>
              <a:t>VR/AR-based interactive gaming,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8K video,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peak throughput requirement might reach 200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2018 was 30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will be more than triple by 2023.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Which, however, is still far from satisfactory for UHD-video-based applications.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update,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0" dirty="0" smtClean="0">
                <a:latin typeface="微软雅黑" pitchFamily="34" charset="-122"/>
                <a:ea typeface="微软雅黑" pitchFamily="34" charset="-122"/>
              </a:rPr>
              <a:t>TCP ACKs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report the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ja-JP" sz="1200" kern="0" dirty="0" smtClean="0">
                <a:latin typeface="微软雅黑" pitchFamily="34" charset="-122"/>
                <a:ea typeface="微软雅黑" pitchFamily="34" charset="-122"/>
              </a:rPr>
              <a:t>in the TCP header for</a:t>
            </a: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 flow control. </a:t>
            </a:r>
            <a:endParaRPr lang="zh-CN" altLang="en-US" sz="1200" kern="0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Reducing ACK frequency might also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lead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feedback lags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and bandwidth under-utilization.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example, assume TACK is sent every 50 </a:t>
            </a:r>
            <a:r>
              <a:rPr lang="en-US" altLang="zh-CN" dirty="0" err="1" smtClean="0"/>
              <a:t>ms.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TACK1 notifies a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 to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 buffer runs out,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upon receiving this TACK, the sender stops sending data.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the case that the receiver buffer is released 5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TACK1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due to loss recovery,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sender continues to be blocked for another 45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until TACK2 is sent,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and thus wastes opportunity of sending data.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 loss further aggravates this issue.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summarize,</a:t>
            </a:r>
            <a:r>
              <a:rPr lang="zh-CN" altLang="en-US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</a:t>
            </a:r>
            <a:r>
              <a:rPr lang="en-US" altLang="zh-CN" dirty="0" smtClean="0"/>
              <a:t>pplying TACK significantly reduces ACK frequency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and improves performance ideally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【】However, as discussed above, </a:t>
            </a:r>
            <a:endParaRPr lang="zh-CN" altLang="en-US" dirty="0" smtClean="0"/>
          </a:p>
          <a:p>
            <a:r>
              <a:rPr lang="en-US" altLang="zh-CN" dirty="0" smtClean="0"/>
              <a:t>simply </a:t>
            </a:r>
            <a:r>
              <a:rPr lang="en-US" altLang="zh-CN" dirty="0" smtClean="0"/>
              <a:t>applying TACK probably falls short of </a:t>
            </a:r>
            <a:endParaRPr lang="zh-CN" altLang="en-US" dirty="0" smtClean="0"/>
          </a:p>
          <a:p>
            <a:r>
              <a:rPr lang="en-US" altLang="zh-CN" dirty="0" smtClean="0"/>
              <a:t>robust loss recovery, accurate round-trip timing, and effective send rate control. </a:t>
            </a:r>
          </a:p>
          <a:p>
            <a:r>
              <a:rPr lang="en-US" altLang="zh-CN" dirty="0" smtClean="0"/>
              <a:t>【】What we really want, for WLAN, </a:t>
            </a:r>
            <a:endParaRPr lang="zh-CN" altLang="en-US" dirty="0" smtClean="0"/>
          </a:p>
          <a:p>
            <a:r>
              <a:rPr lang="en-US" altLang="zh-CN" dirty="0" smtClean="0"/>
              <a:t>is a full TACK-based acknowledgement mechanism </a:t>
            </a:r>
            <a:endParaRPr lang="zh-CN" altLang="en-US" dirty="0" smtClean="0"/>
          </a:p>
          <a:p>
            <a:r>
              <a:rPr lang="en-US" altLang="zh-CN" dirty="0" smtClean="0"/>
              <a:t>that overcomes the hurdles for applying TACK, </a:t>
            </a:r>
            <a:endParaRPr lang="zh-CN" altLang="en-US" dirty="0" smtClean="0"/>
          </a:p>
          <a:p>
            <a:r>
              <a:rPr lang="en-US" altLang="zh-CN" dirty="0" smtClean="0"/>
              <a:t>using a controlled frequency of ACKs to support efficient transport. </a:t>
            </a:r>
            <a:endParaRPr lang="zh-CN" altLang="en-US" dirty="0" smtClean="0"/>
          </a:p>
          <a:p>
            <a:r>
              <a:rPr lang="en-US" altLang="zh-CN" dirty="0" smtClean="0"/>
              <a:t>There are some notable features of the TACK-based acknowledgement mechanism </a:t>
            </a:r>
            <a:endParaRPr lang="zh-CN" altLang="en-US" dirty="0" smtClean="0"/>
          </a:p>
          <a:p>
            <a:r>
              <a:rPr lang="en-US" altLang="zh-CN" dirty="0" smtClean="0"/>
              <a:t>which are important for reasoning about the differences from legacy TCP. </a:t>
            </a:r>
            <a:endParaRPr lang="zh-CN" altLang="en-US" dirty="0" smtClean="0"/>
          </a:p>
          <a:p>
            <a:r>
              <a:rPr lang="en-US" altLang="zh-CN" dirty="0" smtClean="0"/>
              <a:t>We briefly describe these features below.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62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 apart from the ACK type of TACK, </a:t>
            </a:r>
            <a:endParaRPr lang="zh-CN" altLang="en-US" dirty="0" smtClean="0"/>
          </a:p>
          <a:p>
            <a:r>
              <a:rPr lang="en-US" altLang="zh-CN" dirty="0" smtClean="0"/>
              <a:t>we also introduce the ACK type of IACK to assure timely feedback upon instant events. </a:t>
            </a:r>
            <a:endParaRPr lang="zh-CN" altLang="en-US" dirty="0" smtClean="0"/>
          </a:p>
          <a:p>
            <a:r>
              <a:rPr lang="en-US" altLang="zh-CN" dirty="0" smtClean="0"/>
              <a:t>IACK and TACK are complementary. </a:t>
            </a:r>
            <a:endParaRPr lang="zh-CN" altLang="en-US" dirty="0" smtClean="0"/>
          </a:p>
          <a:p>
            <a:r>
              <a:rPr lang="en-US" altLang="zh-CN" dirty="0" smtClean="0"/>
              <a:t>IACK assures timely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signaling </a:t>
            </a:r>
            <a:endParaRPr lang="zh-CN" altLang="en-US" dirty="0" smtClean="0"/>
          </a:p>
          <a:p>
            <a:r>
              <a:rPr lang="en-US" altLang="zh-CN" dirty="0" smtClean="0"/>
              <a:t>while TACK acts as the last resort mechanism in the case of ACK loss. </a:t>
            </a:r>
          </a:p>
          <a:p>
            <a:r>
              <a:rPr lang="en-US" altLang="zh-CN" dirty="0" smtClean="0"/>
              <a:t>Second, when the loss rate on the ACK path has reached a critical level, </a:t>
            </a:r>
            <a:endParaRPr lang="zh-CN" altLang="en-US" dirty="0" smtClean="0"/>
          </a:p>
          <a:p>
            <a:r>
              <a:rPr lang="en-US" altLang="zh-CN" dirty="0" smtClean="0"/>
              <a:t>TACK should carry more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packets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,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 TACK-based acknowledgement mechanism therefore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is able to send less number of ACKs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TACK-based protocol design, </a:t>
            </a:r>
            <a:endParaRPr lang="zh-CN" altLang="en-US" dirty="0" smtClean="0"/>
          </a:p>
          <a:p>
            <a:r>
              <a:rPr lang="en-US" altLang="zh-CN" dirty="0" smtClean="0"/>
              <a:t>the advancements in loss recovery, round-trip timing, and send rate control </a:t>
            </a:r>
            <a:endParaRPr lang="zh-CN" altLang="en-US" dirty="0" smtClean="0"/>
          </a:p>
          <a:p>
            <a:r>
              <a:rPr lang="en-US" altLang="zh-CN" dirty="0" smtClean="0"/>
              <a:t>are the most key reasons that </a:t>
            </a:r>
            <a:endParaRPr lang="zh-CN" altLang="en-US" dirty="0" smtClean="0"/>
          </a:p>
          <a:p>
            <a:r>
              <a:rPr lang="en-US" altLang="zh-CN" dirty="0" smtClean="0"/>
              <a:t>TCP’s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dependence on frequent ACKs has decreased.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minimum RTT estimation as an example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legacy way of sender-side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RTT sampling 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inaccurate or expensive.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paper, we sample the one-way delay at the receiver,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TACK carries the timestamps for a packet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achieves the minimum one-way 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sender then generates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RTT sample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this TACK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【】Because TACK only carries the necessary information,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TACK-based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reduces overhead,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ensures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2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other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advancements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TACK-based protocol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we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adopt a receiver-based loss detection,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 which the packet number, the IACK, and the TACK play different roles.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Packet number enables receiver-based loss detection,</a:t>
            </a: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IACK speeds up loss recovery,</a:t>
            </a: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and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 assures loss recovery robustness.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order to control the amount of sent data,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TACK-based congestion controller should integrate with pacing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instead of the burst send pattern.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Also, a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n IACK updating the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should be sent without delay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when the receive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 buffer runs out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For more details, please refer to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1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For evaluation, we implement TCP-TACK, a TCP implementation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that applies TACK and deploys the advancements as specified above.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co-design the receiver-based BBR as a TACK-based congestion controller.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baseline="0" dirty="0" smtClean="0"/>
              <a:t>We 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 a new BPF socket option to allow changing the TCP ACK frequency.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Wireless tests are in a public room with</a:t>
            </a:r>
            <a:r>
              <a:rPr lang="en-US" altLang="zh-CN" sz="1600" kern="0" baseline="0" dirty="0" smtClean="0">
                <a:latin typeface="微软雅黑" pitchFamily="34" charset="-122"/>
                <a:ea typeface="微软雅黑" pitchFamily="34" charset="-122"/>
              </a:rPr>
              <a:t> some interferences.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</a:t>
            </a:r>
            <a:r>
              <a:rPr lang="en-US" altLang="zh-CN" baseline="0" dirty="0" smtClean="0"/>
              <a:t>the result. </a:t>
            </a:r>
            <a:endParaRPr lang="zh-CN" altLang="en-US" baseline="0" dirty="0" smtClean="0"/>
          </a:p>
          <a:p>
            <a:r>
              <a:rPr lang="en-US" altLang="zh-CN" baseline="0" dirty="0" smtClean="0"/>
              <a:t>TCP-TACK achieves significant advantages over legacy TCP in WLAN scenarios </a:t>
            </a:r>
            <a:endParaRPr lang="zh-CN" altLang="en-US" baseline="0" dirty="0" smtClean="0"/>
          </a:p>
          <a:p>
            <a:r>
              <a:rPr lang="en-US" altLang="zh-CN" baseline="0" dirty="0" smtClean="0"/>
              <a:t>due to less contention between data packets and ACKs. </a:t>
            </a:r>
            <a:endParaRPr lang="zh-CN" altLang="en-US" baseline="0" dirty="0" smtClean="0"/>
          </a:p>
          <a:p>
            <a:r>
              <a:rPr lang="en-US" altLang="zh-CN" baseline="0" dirty="0" smtClean="0"/>
              <a:t>Specifically, TCP-TACK reduces over 90% of ACKs </a:t>
            </a:r>
            <a:endParaRPr lang="zh-CN" altLang="en-US" baseline="0" dirty="0" smtClean="0"/>
          </a:p>
          <a:p>
            <a:r>
              <a:rPr lang="en-US" altLang="zh-CN" baseline="0" dirty="0" smtClean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it performs equally well as high-speed TCP variants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wide area network scenarios,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serves as a strong validation of 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conclude,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this paper aims</a:t>
            </a:r>
            <a:r>
              <a:rPr lang="en-US" altLang="x-none" sz="1200" baseline="0" dirty="0" smtClean="0"/>
              <a:t> to improve the </a:t>
            </a:r>
            <a:r>
              <a:rPr lang="en-US" altLang="x-none" sz="1200" dirty="0" smtClean="0"/>
              <a:t>WLAN transport on the transport layer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by reducing the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We find that, ideally,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TACK improves goodput due to significantly reducing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However, </a:t>
            </a:r>
            <a:r>
              <a:rPr lang="en-US" altLang="x-none" sz="1200" dirty="0" smtClean="0"/>
              <a:t>simply</a:t>
            </a:r>
            <a:r>
              <a:rPr lang="en-US" altLang="x-none" sz="1200" baseline="0" dirty="0" smtClean="0"/>
              <a:t> </a:t>
            </a:r>
            <a:r>
              <a:rPr lang="en-US" altLang="x-none" sz="1200" dirty="0" smtClean="0"/>
              <a:t>applying TACK hurts TCP performance.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Thus we design the advanced TACK-based protocol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and demonstrate that it is a good replacement of legacy TCP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compensate for scenarios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where the acknowledgement overhead is non-negligible.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Most modern WLANs are based on the IEEE 802.11 standards.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It is well-studied that medium access overhead in WLAN can significantly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reduce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TCP throughput,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this is because</a:t>
            </a:r>
            <a:r>
              <a:rPr lang="en-US" altLang="zh-CN" baseline="0" dirty="0" smtClean="0"/>
              <a:t> TCP ACKs cause internal interference on the 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connection.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for my report, </a:t>
            </a:r>
            <a:endParaRPr lang="zh-CN" altLang="en-US" smtClean="0"/>
          </a:p>
          <a:p>
            <a:r>
              <a:rPr lang="en-US" smtClean="0"/>
              <a:t>thank</a:t>
            </a:r>
            <a:r>
              <a:rPr lang="en-US" baseline="0" smtClean="0"/>
              <a:t> </a:t>
            </a:r>
            <a:r>
              <a:rPr lang="en-US" baseline="0" dirty="0" smtClean="0"/>
              <a:t>you for your attention.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period including the i</a:t>
            </a:r>
            <a:r>
              <a:rPr lang="en-US" altLang="zh-CN" sz="1200" dirty="0" smtClean="0"/>
              <a:t>nter-frame space</a:t>
            </a:r>
            <a:r>
              <a:rPr lang="en-US" altLang="zh-CN" sz="1200" baseline="0" dirty="0" smtClean="0"/>
              <a:t> and a random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is the extra overhead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 smtClean="0"/>
              <a:t>Since</a:t>
            </a:r>
            <a:r>
              <a:rPr lang="en-US" altLang="zh-CN" baseline="0" dirty="0" smtClean="0"/>
              <a:t> the e</a:t>
            </a:r>
            <a:r>
              <a:rPr lang="en-US" altLang="zh-CN" dirty="0" smtClean="0"/>
              <a:t>xtra overhead for sending each 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independent with packet size,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ACKs cause almost similar medium access overhead despite the much smaller size.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</a:t>
            </a:r>
            <a:r>
              <a:rPr lang="en-US" altLang="zh-CN" baseline="0" dirty="0" smtClean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To explain the </a:t>
            </a:r>
            <a:r>
              <a:rPr lang="en-US" altLang="zh-CN" baseline="0" dirty="0" smtClean="0"/>
              <a:t>internal interference </a:t>
            </a:r>
            <a:r>
              <a:rPr lang="en-US" altLang="zh-CN" dirty="0" smtClean="0"/>
              <a:t>more clearly,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emulations over wireless links.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Basically, TCP sends an ACK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 one or two packets which is frequent.</a:t>
            </a:r>
            <a:r>
              <a:rPr lang="en-US" altLang="zh-CN" baseline="0" dirty="0" smtClean="0"/>
              <a:t>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ACK path is relatively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 wireless scenarios, reducing ACK frequency has a “positive effect” on the transport performance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called negative effect.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negative effect is because that TCP’s transport control depends on frequent ACKs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packet-clocking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impacted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ACK frequency is excessively reduced.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this case</a:t>
            </a:r>
            <a:r>
              <a:rPr lang="en-US" altLang="zh-CN" dirty="0" smtClean="0"/>
              <a:t>, acknowledgements should be tamed.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paper aims to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the optimal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 frequency </a:t>
            </a:r>
            <a:endParaRPr lang="zh-CN" altLang="en-US" sz="12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improvements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mechanism </a:t>
            </a:r>
            <a:endParaRPr lang="zh-CN" altLang="en-US" sz="12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the “negative effect”</a:t>
            </a:r>
            <a:endParaRPr lang="en-US" altLang="zh-CN" sz="1200" b="0" u="sng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frequency can be denoted by 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unit of Hz,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number of ACKs per second,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can be reduced in two fundamental ways: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byte-counting ACK and periodic 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【】Byte-counting ACK reduces ACK frequency by sending an ACK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every two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incoming full-sized packets.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is proportional to data throughput.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【】We can also reduce ACK frequency by sending an ACK for each time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periodic ACK.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for byte-counting ACK, when data throughput is high,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still might be large.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 hand, for periodic 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【】ACK frequency is always as high as that in the case of a high throughput,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wastes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summary,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both ways is not bounded or not minimized under bandwidth change.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592" y="6448251"/>
            <a:ext cx="589856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2584" y="6448251"/>
            <a:ext cx="517848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2584" y="6448251"/>
            <a:ext cx="589856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504586" y="6460299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12424" y="6549200"/>
            <a:ext cx="504056" cy="26417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Relationship Id="rId6" Type="http://schemas.openxmlformats.org/officeDocument/2006/relationships/image" Target="../media/image29.png"/><Relationship Id="rId10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8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TcpAckThinn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li.tong@huawei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Relationship Id="rId6" Type="http://schemas.openxmlformats.org/officeDocument/2006/relationships/image" Target="../media/image200.png"/><Relationship Id="rId10" Type="http://schemas.openxmlformats.org/officeDocument/2006/relationships/image" Target="../media/image20.gif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by Taming Acknowledgments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 smtClean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 smtClean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Jadhav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 smtClean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33035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530"/>
    </mc:Choice>
    <mc:Fallback xmlns="">
      <p:transition advTm="105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-24681" y="274638"/>
            <a:ext cx="12216681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ACK </a:t>
            </a:r>
            <a:r>
              <a:rPr lang="en-US" altLang="zh-CN" b="1" dirty="0" smtClean="0"/>
              <a:t>frequency minimization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08955" y="1556792"/>
            <a:ext cx="112005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altLang="zh-CN" sz="2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ombining </a:t>
            </a:r>
            <a:r>
              <a:rPr lang="en-US" altLang="zh-CN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two ways to minimize ACK </a:t>
            </a:r>
            <a:r>
              <a:rPr lang="en-US" altLang="zh-CN" sz="2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  <a:endParaRPr lang="en-US" sz="2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48881" y="2391376"/>
                <a:ext cx="5813002" cy="1647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881" y="2391376"/>
                <a:ext cx="5813002" cy="16476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7220664" y="4138582"/>
            <a:ext cx="2220105" cy="830997"/>
            <a:chOff x="6634739" y="4138582"/>
            <a:chExt cx="2220105" cy="830997"/>
          </a:xfrm>
        </p:grpSpPr>
        <p:sp>
          <p:nvSpPr>
            <p:cNvPr id="13" name="右箭头 12"/>
            <p:cNvSpPr/>
            <p:nvPr/>
          </p:nvSpPr>
          <p:spPr>
            <a:xfrm>
              <a:off x="7713466" y="4458739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32558" y="4138582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634739" y="4166860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39" y="4166860"/>
                  <a:ext cx="1121333" cy="7694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36947" y="4095305"/>
            <a:ext cx="2436152" cy="923330"/>
            <a:chOff x="445946" y="4168072"/>
            <a:chExt cx="2436152" cy="923330"/>
          </a:xfrm>
        </p:grpSpPr>
        <p:sp>
          <p:nvSpPr>
            <p:cNvPr id="17" name="右箭头 16"/>
            <p:cNvSpPr/>
            <p:nvPr/>
          </p:nvSpPr>
          <p:spPr>
            <a:xfrm>
              <a:off x="1485761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64859" y="4168072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 smtClean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2857227" y="4194598"/>
            <a:ext cx="3078610" cy="769441"/>
            <a:chOff x="3164983" y="4252628"/>
            <a:chExt cx="3078610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164983" y="4252628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83" y="4252628"/>
                  <a:ext cx="710964" cy="769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右箭头 21"/>
            <p:cNvSpPr/>
            <p:nvPr/>
          </p:nvSpPr>
          <p:spPr>
            <a:xfrm>
              <a:off x="3772970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58754" y="4359121"/>
              <a:ext cx="19848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Constant</a:t>
              </a:r>
              <a:endParaRPr lang="en-US" sz="4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53500" y="4149874"/>
            <a:ext cx="1745417" cy="830997"/>
            <a:chOff x="8967575" y="4149874"/>
            <a:chExt cx="1745417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8967575" y="4195791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575" y="4195791"/>
                  <a:ext cx="710964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右箭头 26"/>
            <p:cNvSpPr/>
            <p:nvPr/>
          </p:nvSpPr>
          <p:spPr>
            <a:xfrm>
              <a:off x="9627549" y="4480474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90706" y="4149874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83870" y="512310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9" name="矩形 28"/>
          <p:cNvSpPr/>
          <p:nvPr/>
        </p:nvSpPr>
        <p:spPr>
          <a:xfrm>
            <a:off x="6939926" y="5105642"/>
            <a:ext cx="5060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interval between two ACKs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8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150"/>
    </mc:Choice>
    <mc:Fallback xmlns="">
      <p:transition advTm="2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412776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412776"/>
                <a:ext cx="11716348" cy="1373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631061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631061"/>
                <a:ext cx="4798173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631061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631061"/>
                <a:ext cx="479817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465055"/>
            <a:ext cx="1751213" cy="1412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6794" y="1465055"/>
            <a:ext cx="1699385" cy="1394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5986" y="4246203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6666" y="4246203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055440" y="5101919"/>
                <a:ext cx="4607351" cy="7200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𝑏𝑑𝑝</m:t>
                      </m:r>
                      <m:r>
                        <a:rPr lang="en-US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2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101919"/>
                <a:ext cx="4607351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484759" y="4861755"/>
                <a:ext cx="5362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  <a:endParaRPr lang="en-US" sz="18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</a:t>
                </a:r>
                <a:r>
                  <a:rPr lang="en-US" sz="1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minimum RTT estimate</a:t>
                </a:r>
              </a:p>
              <a:p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bandwidth and delay product</a:t>
                </a: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59" y="4861755"/>
                <a:ext cx="5362978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41" t="-612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51243" y="775948"/>
            <a:ext cx="753804" cy="495642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69004" y="2623579"/>
            <a:ext cx="771917" cy="124304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324"/>
    </mc:Choice>
    <mc:Fallback xmlns="">
      <p:transition advTm="22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How is TACK’s “positive effect”?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IEEE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802.11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b/g/n/ac</a:t>
            </a:r>
          </a:p>
          <a:p>
            <a:pPr marL="0" indent="0">
              <a:buNone/>
              <a:defRPr/>
            </a:pP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TACK’s “positive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effect”, we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 a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UDP-based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assure that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there is no “negative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effect”</a:t>
            </a:r>
          </a:p>
          <a:p>
            <a:pPr lvl="1">
              <a:defRPr/>
            </a:pP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://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github.com/fillthepipe/ackemu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trigger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condition is met,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receiver sends one 64-byte UDP packet as an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00"/>
    </mc:Choice>
    <mc:Fallback xmlns="">
      <p:transition advTm="302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</a:t>
            </a:r>
            <a:r>
              <a:rPr lang="en-US" altLang="zh-CN" b="1" dirty="0" smtClean="0"/>
              <a:t>reduces ACK frequency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IEEE 802.11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b/g/n/ac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wireless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552"/>
    </mc:Choice>
    <mc:Fallback xmlns="">
      <p:transition advTm="36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Ideally, TACK approaches</a:t>
            </a:r>
            <a:r>
              <a:rPr lang="zh-CN" altLang="en-US" b="1" dirty="0"/>
              <a:t> </a:t>
            </a:r>
            <a:r>
              <a:rPr lang="en-US" altLang="zh-CN" b="1" dirty="0"/>
              <a:t>transport</a:t>
            </a:r>
            <a:r>
              <a:rPr lang="zh-CN" altLang="en-US" b="1" dirty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upper </a:t>
            </a:r>
            <a:r>
              <a:rPr lang="en-US" altLang="zh-CN" b="1" dirty="0"/>
              <a:t>bound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</a:t>
            </a:r>
            <a:r>
              <a:rPr lang="en-US" altLang="zh-CN" sz="1100" kern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ms</a:t>
            </a: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IEEE 802.11n) </a:t>
            </a:r>
            <a:endParaRPr lang="en-US" altLang="zh-CN" sz="1100" kern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14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0" y="5793464"/>
            <a:ext cx="1207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Transport upper bound: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ransport control 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</a:t>
            </a:r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 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impacted by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</a:t>
            </a:r>
            <a:r>
              <a:rPr lang="en-US" altLang="zh-CN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 frequency</a:t>
            </a:r>
            <a:endParaRPr lang="en-US" altLang="zh-CN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47"/>
    </mc:Choice>
    <mc:Fallback xmlns="">
      <p:transition advTm="1504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avoid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TACK’s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“negative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effect”?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552865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728"/>
    </mc:Choice>
    <mc:Fallback xmlns="">
      <p:transition advTm="247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3" y="1700808"/>
            <a:ext cx="10585177" cy="4156332"/>
            <a:chOff x="48915" y="981522"/>
            <a:chExt cx="12167258" cy="58101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3746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9750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431439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13568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74382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4680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Receiver’s APP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374655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374655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374655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8020567" y="5888201"/>
              <a:ext cx="3255093" cy="90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Packet 3 blocks the head </a:t>
              </a:r>
              <a:r>
                <a:rPr lang="en-US" altLang="zh-CN" dirty="0"/>
                <a:t>of line </a:t>
              </a:r>
              <a:r>
                <a:rPr lang="en-US" altLang="zh-CN" dirty="0" smtClean="0"/>
                <a:t>(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r>
                <a:rPr lang="en-US" altLang="zh-CN" dirty="0" smtClean="0"/>
                <a:t> subsequent packets)</a:t>
              </a:r>
              <a:endParaRPr lang="en-US" altLang="zh-CN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374655" y="2350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74655" y="24917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374655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8915" y="2277666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01543" y="1731131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ACK2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985774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77794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356424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56424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893895" y="1809991"/>
              <a:ext cx="408752" cy="13958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9454182" y="2487780"/>
              <a:ext cx="450331" cy="143608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374655" y="277377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374655" y="29147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374655" y="26327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374655" y="31968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374655" y="30558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373831">
              <a:off x="3619511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69296" y="3357786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926993" y="3789834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926993" y="3929689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351554" y="3422315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3~11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869" y="3157691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00B050"/>
                  </a:solidFill>
                </a:rPr>
                <a:t>Retransmit  Packet </a:t>
              </a:r>
              <a:r>
                <a:rPr lang="en-US" altLang="zh-CN" sz="1800" dirty="0">
                  <a:solidFill>
                    <a:srgbClr val="00B050"/>
                  </a:solidFill>
                </a:rPr>
                <a:t>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89152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2382714" y="2365118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2411929" y="2652436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2382628" y="281380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392320" y="297098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901543" y="2141893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01543" y="237373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1543" y="255540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1543" y="278835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357946" y="3505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81958" y="3955124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83332" y="337437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</a:t>
              </a:r>
              <a:r>
                <a:rPr lang="en-US" altLang="zh-CN" sz="1800" dirty="0" smtClean="0">
                  <a:solidFill>
                    <a:srgbClr val="4F81BD"/>
                  </a:solidFill>
                </a:rPr>
                <a:t>12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707169" y="2742813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151784" y="5891818"/>
            <a:ext cx="3904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Legacy TCP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45"/>
    </mc:Choice>
    <mc:Fallback xmlns="">
      <p:transition advTm="1284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9416" y="1700808"/>
            <a:ext cx="10657184" cy="4217911"/>
            <a:chOff x="48915" y="981522"/>
            <a:chExt cx="12182691" cy="5794616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3900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9904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9446872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829001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289815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90113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Receiver’s APP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2390088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390088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390088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868886" y="5888201"/>
              <a:ext cx="3422208" cy="88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Packet 3 blocks the head </a:t>
              </a:r>
              <a:r>
                <a:rPr lang="en-US" altLang="zh-CN" dirty="0"/>
                <a:t>of line (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97</a:t>
              </a:r>
              <a:r>
                <a:rPr lang="en-US" altLang="zh-CN" dirty="0" smtClean="0"/>
                <a:t> subsequent packets)</a:t>
              </a:r>
              <a:endParaRPr lang="en-US" altLang="zh-CN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2390088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8915" y="3066677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31885" y="1731131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001207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993227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371857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371857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2395331" y="4273961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31884" y="4082864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左大括号 71"/>
            <p:cNvSpPr/>
            <p:nvPr/>
          </p:nvSpPr>
          <p:spPr>
            <a:xfrm>
              <a:off x="2030048" y="1753680"/>
              <a:ext cx="288032" cy="31373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9472157" y="2467659"/>
              <a:ext cx="523543" cy="296096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722602" y="3462418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2390088" y="33378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 rot="373831">
              <a:off x="3634944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394693" y="489107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9541444" y="5396472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3~100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5942426" y="5302002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 rot="164392">
              <a:off x="3548239" y="4686034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Packet 3 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2404585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362065" y="383222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4F81BD"/>
                  </a:solidFill>
                </a:rPr>
                <a:t>…</a:t>
              </a:r>
              <a:endParaRPr lang="zh-CN" altLang="en-US" sz="36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71743" y="242168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395901" y="515798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086351" y="501397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</a:t>
              </a:r>
              <a:r>
                <a:rPr lang="en-US" altLang="zh-CN" sz="1800" dirty="0" smtClean="0">
                  <a:solidFill>
                    <a:srgbClr val="4F81BD"/>
                  </a:solidFill>
                </a:rPr>
                <a:t>101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73" y="4697899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00B050"/>
                  </a:solidFill>
                </a:rPr>
                <a:t>Retransmit  Packet </a:t>
              </a:r>
              <a:r>
                <a:rPr lang="en-US" altLang="zh-CN" sz="1800" dirty="0">
                  <a:solidFill>
                    <a:srgbClr val="00B050"/>
                  </a:solidFill>
                </a:rPr>
                <a:t>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374359" y="3480954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2377446" y="362311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563862" y="5850132"/>
            <a:ext cx="294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TACK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88"/>
    </mc:Choice>
    <mc:Fallback xmlns="">
      <p:transition advTm="284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Biased round-trip timing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364325" y="5517232"/>
            <a:ext cx="720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TACK-based round-trip timing: </a:t>
            </a:r>
            <a:r>
              <a:rPr lang="en-US" altLang="zh-CN" sz="24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zh-CN" altLang="en-US" sz="24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4213" r="34350"/>
          <a:stretch/>
        </p:blipFill>
        <p:spPr>
          <a:xfrm>
            <a:off x="4443454" y="2074595"/>
            <a:ext cx="3168353" cy="2880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65704"/>
          <a:stretch/>
        </p:blipFill>
        <p:spPr>
          <a:xfrm>
            <a:off x="664994" y="2074595"/>
            <a:ext cx="3456384" cy="2880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6227"/>
          <a:stretch/>
        </p:blipFill>
        <p:spPr>
          <a:xfrm>
            <a:off x="7933883" y="2074595"/>
            <a:ext cx="3403674" cy="2880320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1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9"/>
    </mc:Choice>
    <mc:Fallback xmlns="">
      <p:transition advTm="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Burst send pattern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402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585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768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95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13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031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55012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72194" y="1662879"/>
            <a:ext cx="1768596" cy="85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79502" y="282676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968951" y="2407020"/>
            <a:ext cx="287485" cy="423890"/>
            <a:chOff x="2857227" y="1845618"/>
            <a:chExt cx="287485" cy="423890"/>
          </a:xfrm>
        </p:grpSpPr>
        <p:sp>
          <p:nvSpPr>
            <p:cNvPr id="16" name="矩形 1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600661" y="2402878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725035" y="2407020"/>
            <a:ext cx="287485" cy="423890"/>
            <a:chOff x="2857227" y="1845618"/>
            <a:chExt cx="287485" cy="423890"/>
          </a:xfrm>
        </p:grpSpPr>
        <p:sp>
          <p:nvSpPr>
            <p:cNvPr id="20" name="矩形 19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1119" y="2407020"/>
            <a:ext cx="287485" cy="423890"/>
            <a:chOff x="2857227" y="1845618"/>
            <a:chExt cx="287485" cy="423890"/>
          </a:xfrm>
        </p:grpSpPr>
        <p:sp>
          <p:nvSpPr>
            <p:cNvPr id="23" name="矩形 22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37203" y="2407020"/>
            <a:ext cx="287485" cy="423890"/>
            <a:chOff x="2857227" y="1845618"/>
            <a:chExt cx="287485" cy="423890"/>
          </a:xfrm>
        </p:grpSpPr>
        <p:sp>
          <p:nvSpPr>
            <p:cNvPr id="26" name="矩形 2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93287" y="2407020"/>
            <a:ext cx="287485" cy="423890"/>
            <a:chOff x="2857227" y="1845618"/>
            <a:chExt cx="287485" cy="423890"/>
          </a:xfrm>
        </p:grpSpPr>
        <p:sp>
          <p:nvSpPr>
            <p:cNvPr id="29" name="矩形 28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49371" y="2407020"/>
            <a:ext cx="287485" cy="423890"/>
            <a:chOff x="2857227" y="1845618"/>
            <a:chExt cx="287485" cy="423890"/>
          </a:xfrm>
        </p:grpSpPr>
        <p:sp>
          <p:nvSpPr>
            <p:cNvPr id="32" name="矩形 31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05455" y="2407020"/>
            <a:ext cx="287485" cy="423890"/>
            <a:chOff x="2857227" y="1845618"/>
            <a:chExt cx="287485" cy="423890"/>
          </a:xfrm>
        </p:grpSpPr>
        <p:sp>
          <p:nvSpPr>
            <p:cNvPr id="35" name="矩形 34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824935" y="190296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/>
        </p:nvCxnSpPr>
        <p:spPr>
          <a:xfrm flipH="1">
            <a:off x="4040959" y="2210741"/>
            <a:ext cx="61456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00999" y="1902964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Data packet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9" idx="2"/>
            <a:endCxn id="21" idx="0"/>
          </p:cNvCxnSpPr>
          <p:nvPr/>
        </p:nvCxnSpPr>
        <p:spPr>
          <a:xfrm flipH="1">
            <a:off x="4940512" y="2210741"/>
            <a:ext cx="30515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 rot="5400000">
            <a:off x="6569739" y="1867786"/>
            <a:ext cx="378498" cy="756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88960" y="175834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 Interval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01812" y="2839068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579502" y="492966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00661" y="4505772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7280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53536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06047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ACK4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82302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ACK5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585585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ACK6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348142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ACK7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529791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ACK3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968951" y="4509914"/>
            <a:ext cx="1201885" cy="423890"/>
            <a:chOff x="2920538" y="4509914"/>
            <a:chExt cx="1201885" cy="423890"/>
          </a:xfrm>
        </p:grpSpPr>
        <p:sp>
          <p:nvSpPr>
            <p:cNvPr id="56" name="矩形 55"/>
            <p:cNvSpPr/>
            <p:nvPr/>
          </p:nvSpPr>
          <p:spPr>
            <a:xfrm>
              <a:off x="2920538" y="4509914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064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16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688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212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6736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26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978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7537747" y="4513993"/>
            <a:ext cx="144016" cy="4238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6812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8330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9848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3670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8853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44036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59219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501812" y="4941962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大括号 72"/>
          <p:cNvSpPr/>
          <p:nvPr/>
        </p:nvSpPr>
        <p:spPr>
          <a:xfrm rot="5400000">
            <a:off x="5702566" y="2523106"/>
            <a:ext cx="378498" cy="3578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233491" y="3824748"/>
            <a:ext cx="134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ACK Interval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3682482" y="5000455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TACK1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7953982" y="5011483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TACK2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78595" y="2246101"/>
            <a:ext cx="211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Frequent ACK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68995" y="4467997"/>
            <a:ext cx="2272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Infrequent 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0572638" y="1848238"/>
            <a:ext cx="143176" cy="2053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572638" y="2154678"/>
            <a:ext cx="143176" cy="20520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715814" y="2094927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Data packet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0737758" y="1787485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4561236" y="5464544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Burst send pattern </a:t>
            </a:r>
            <a:endParaRPr lang="zh-CN" altLang="en-US" sz="24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758"/>
    </mc:Choice>
    <mc:Fallback xmlns="">
      <p:transition advTm="207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9744" y="274638"/>
            <a:ext cx="12172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 smtClean="0">
                <a:cs typeface="Tahoma" panose="020B0604030504040204" pitchFamily="34" charset="0"/>
              </a:rPr>
              <a:t>Wireless </a:t>
            </a:r>
            <a:r>
              <a:rPr lang="en-US" altLang="zh-CN" b="1" dirty="0">
                <a:cs typeface="Tahoma" panose="020B0604030504040204" pitchFamily="34" charset="0"/>
              </a:rPr>
              <a:t>local area </a:t>
            </a:r>
            <a:r>
              <a:rPr lang="en-US" altLang="zh-CN" b="1" dirty="0" smtClean="0">
                <a:cs typeface="Tahoma" panose="020B0604030504040204" pitchFamily="34" charset="0"/>
              </a:rPr>
              <a:t>network (WLAN) </a:t>
            </a:r>
            <a:r>
              <a:rPr lang="en-US" altLang="zh-CN" b="1" dirty="0">
                <a:cs typeface="Tahoma" panose="020B0604030504040204" pitchFamily="34" charset="0"/>
              </a:rPr>
              <a:t>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xmlns="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:a16="http://schemas.microsoft.com/office/drawing/2014/main" xmlns="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451052075"/>
                    </a:ext>
                  </a:extLst>
                </a:gridCol>
                <a:gridCol w="576064"/>
                <a:gridCol w="576064"/>
                <a:gridCol w="669145"/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8K</a:t>
                      </a:r>
                      <a:r>
                        <a:rPr lang="en-US" altLang="zh-CN" sz="1050" b="1" baseline="0" dirty="0" smtClean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HD</a:t>
                      </a:r>
                      <a:r>
                        <a:rPr lang="en-US" altLang="zh-CN" sz="1050" b="1" baseline="0" dirty="0" smtClean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(Mbps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xmlns="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:a16="http://schemas.microsoft.com/office/drawing/2014/main" xmlns="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xmlns="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xmlns="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xmlns="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xmlns="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xmlns="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xmlns="" val="2451052075"/>
                    </a:ext>
                  </a:extLst>
                </a:gridCol>
                <a:gridCol w="857102"/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TOKYO HDR Time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 smtClean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Tigers Go For A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Henosis(8K Short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altLang="zh-CN" sz="1000" kern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033"/>
    </mc:Choice>
    <mc:Fallback xmlns="">
      <p:transition advTm="510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Delayed send window update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8857" y="1700808"/>
            <a:ext cx="10908636" cy="4238190"/>
            <a:chOff x="111235" y="1278408"/>
            <a:chExt cx="12184330" cy="5308662"/>
          </a:xfrm>
        </p:grpSpPr>
        <p:grpSp>
          <p:nvGrpSpPr>
            <p:cNvPr id="84" name="组合 83"/>
            <p:cNvGrpSpPr/>
            <p:nvPr/>
          </p:nvGrpSpPr>
          <p:grpSpPr>
            <a:xfrm>
              <a:off x="111235" y="2127033"/>
              <a:ext cx="3695653" cy="3580195"/>
              <a:chOff x="7874542" y="1968376"/>
              <a:chExt cx="3695653" cy="3580195"/>
            </a:xfrm>
          </p:grpSpPr>
          <p:grpSp>
            <p:nvGrpSpPr>
              <p:cNvPr id="85" name="Group 17"/>
              <p:cNvGrpSpPr>
                <a:grpSpLocks/>
              </p:cNvGrpSpPr>
              <p:nvPr/>
            </p:nvGrpSpPr>
            <p:grpSpPr bwMode="auto">
              <a:xfrm>
                <a:off x="9975269" y="2517651"/>
                <a:ext cx="458814" cy="206375"/>
                <a:chOff x="2003" y="1816"/>
                <a:chExt cx="336" cy="13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03" y="1816"/>
                  <a:ext cx="336" cy="130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5" y="1833"/>
                  <a:ext cx="108" cy="99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8" y="1891"/>
                  <a:ext cx="28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6" y="1892"/>
                  <a:ext cx="29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9011212" y="2695451"/>
                <a:ext cx="2554886" cy="142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8992095" y="3236789"/>
                <a:ext cx="2574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4"/>
              <p:cNvSpPr>
                <a:spLocks noChangeArrowheads="1"/>
              </p:cNvSpPr>
              <p:nvPr/>
            </p:nvSpPr>
            <p:spPr bwMode="auto">
              <a:xfrm>
                <a:off x="10081779" y="2333501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9022136" y="3225676"/>
                <a:ext cx="2523479" cy="881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AutoShape 56"/>
              <p:cNvSpPr>
                <a:spLocks noChangeArrowheads="1"/>
              </p:cNvSpPr>
              <p:nvPr/>
            </p:nvSpPr>
            <p:spPr bwMode="auto">
              <a:xfrm>
                <a:off x="10084510" y="4032126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Text Box 57"/>
              <p:cNvSpPr txBox="1">
                <a:spLocks noChangeArrowheads="1"/>
              </p:cNvSpPr>
              <p:nvPr/>
            </p:nvSpPr>
            <p:spPr bwMode="auto">
              <a:xfrm>
                <a:off x="9404482" y="2768476"/>
                <a:ext cx="169734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ahoma" panose="020B0604030504040204" pitchFamily="34" charset="0"/>
                  </a:rPr>
                  <a:t>buffered data</a:t>
                </a: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9005750" y="3227264"/>
                <a:ext cx="2564445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Text Box 59"/>
              <p:cNvSpPr txBox="1">
                <a:spLocks noChangeArrowheads="1"/>
              </p:cNvSpPr>
              <p:nvPr/>
            </p:nvSpPr>
            <p:spPr bwMode="auto">
              <a:xfrm>
                <a:off x="9184633" y="3486026"/>
                <a:ext cx="208787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free buffer space</a:t>
                </a:r>
              </a:p>
            </p:txBody>
          </p:sp>
          <p:sp>
            <p:nvSpPr>
              <p:cNvPr id="94" name="Text Box 62"/>
              <p:cNvSpPr txBox="1">
                <a:spLocks noChangeArrowheads="1"/>
              </p:cNvSpPr>
              <p:nvPr/>
            </p:nvSpPr>
            <p:spPr bwMode="auto">
              <a:xfrm>
                <a:off x="7978191" y="3423755"/>
                <a:ext cx="904185" cy="424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AWND</a:t>
                </a:r>
                <a:endParaRPr lang="en-US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4"/>
              <p:cNvSpPr>
                <a:spLocks noChangeShapeType="1"/>
              </p:cNvSpPr>
              <p:nvPr/>
            </p:nvSpPr>
            <p:spPr bwMode="auto">
              <a:xfrm>
                <a:off x="8615857" y="3236789"/>
                <a:ext cx="0" cy="296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65"/>
              <p:cNvSpPr>
                <a:spLocks noChangeShapeType="1"/>
              </p:cNvSpPr>
              <p:nvPr/>
            </p:nvSpPr>
            <p:spPr bwMode="auto">
              <a:xfrm flipV="1">
                <a:off x="8615857" y="3736851"/>
                <a:ext cx="0" cy="32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8461870" y="4068638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8517432" y="3236789"/>
                <a:ext cx="196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>
                <a:off x="8484095" y="2674813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8873032" y="2679576"/>
                <a:ext cx="0" cy="17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H="1">
                <a:off x="8871445" y="3103438"/>
                <a:ext cx="0" cy="954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7874542" y="2874418"/>
                <a:ext cx="1096775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RcvBuffer</a:t>
                </a:r>
              </a:p>
            </p:txBody>
          </p:sp>
          <p:sp>
            <p:nvSpPr>
              <p:cNvPr id="103" name="Text Box 73"/>
              <p:cNvSpPr txBox="1">
                <a:spLocks noChangeArrowheads="1"/>
              </p:cNvSpPr>
              <p:nvPr/>
            </p:nvSpPr>
            <p:spPr bwMode="auto">
              <a:xfrm>
                <a:off x="9581581" y="4468688"/>
                <a:ext cx="13562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latin typeface="Tahoma" panose="020B0604030504040204" pitchFamily="34" charset="0"/>
                  </a:rPr>
                  <a:t>Data packets</a:t>
                </a:r>
                <a:endParaRPr lang="en-US" altLang="en-US" sz="16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74"/>
              <p:cNvSpPr txBox="1">
                <a:spLocks noChangeArrowheads="1"/>
              </p:cNvSpPr>
              <p:nvPr/>
            </p:nvSpPr>
            <p:spPr bwMode="auto">
              <a:xfrm>
                <a:off x="9701341" y="1968376"/>
                <a:ext cx="11723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latin typeface="Tahoma" panose="020B0604030504040204" pitchFamily="34" charset="0"/>
                  </a:rPr>
                  <a:t>Application</a:t>
                </a:r>
                <a:endParaRPr lang="en-US" altLang="en-US" sz="16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Text Box 76"/>
              <p:cNvSpPr txBox="1">
                <a:spLocks noChangeArrowheads="1"/>
              </p:cNvSpPr>
              <p:nvPr/>
            </p:nvSpPr>
            <p:spPr bwMode="auto">
              <a:xfrm>
                <a:off x="9289452" y="5148461"/>
                <a:ext cx="1797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 smtClean="0">
                    <a:latin typeface="Tahoma" panose="020B0604030504040204" pitchFamily="34" charset="0"/>
                  </a:rPr>
                  <a:t>Receive buffer</a:t>
                </a:r>
                <a:endParaRPr lang="en-US" altLang="en-US" sz="2000" dirty="0"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56199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92203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5058861" y="1319974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519675" y="1278408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182813" y="2259092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5625191" y="4570846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9180706" y="2868687"/>
              <a:ext cx="2360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00B050"/>
                  </a:solidFill>
                </a:rPr>
                <a:t>RcvBuffer released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5634445" y="2512333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4297387" y="3694942"/>
              <a:ext cx="1092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00B050"/>
                  </a:solidFill>
                </a:rPr>
                <a:t>Stop sending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 rot="21223651">
              <a:off x="7724975" y="2164549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rwnd=0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0" name="左大括号 119"/>
            <p:cNvSpPr/>
            <p:nvPr/>
          </p:nvSpPr>
          <p:spPr>
            <a:xfrm>
              <a:off x="5278978" y="2902444"/>
              <a:ext cx="340971" cy="22313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5650788" y="241116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5625191" y="283249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635059" y="255426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5638146" y="269643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大括号 124"/>
            <p:cNvSpPr/>
            <p:nvPr/>
          </p:nvSpPr>
          <p:spPr>
            <a:xfrm>
              <a:off x="9251802" y="3317626"/>
              <a:ext cx="523543" cy="119228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9700313" y="3645592"/>
              <a:ext cx="2509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Delayed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 rot="21223651">
              <a:off x="6896655" y="4368751"/>
              <a:ext cx="1547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rwnd=100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611606" y="5165118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9833684" y="5707228"/>
              <a:ext cx="24618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Delayed send window update</a:t>
              </a:r>
              <a:endParaRPr lang="zh-CN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1746" y="4430528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27"/>
    </mc:Choice>
    <mc:Fallback xmlns="">
      <p:transition advTm="2172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TACK-based acknowledgement</a:t>
            </a:r>
            <a:br>
              <a:rPr lang="en-US" altLang="zh-CN" b="1" dirty="0"/>
            </a:br>
            <a:r>
              <a:rPr lang="en-US" altLang="zh-CN" b="1" dirty="0"/>
              <a:t>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6030" y="1844824"/>
            <a:ext cx="10372538" cy="232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Applying TACK significantly reduces ACK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frequency and improves performance ideally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simply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applying TACK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probably falls short </a:t>
            </a: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WLAN requires a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full TACK-based acknowledgement mechanism that overcomes the hurdles for applying TACK, using a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controlled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 of ACKs to support efficient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6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8"/>
    </mc:Choice>
    <mc:Fallback xmlns="">
      <p:transition advTm="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also introduce the ACK type of 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(“Instant ACK”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complementary 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Carry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more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contiguous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range of lost packets w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hen ACK loss rate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has reached a critical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ACKs,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are exactly what are required by transport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instant event-driven ,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whose frequency is usually low and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negligible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93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7687" y="6021288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4"/>
    </mc:Choice>
    <mc:Fallback xmlns="">
      <p:transition advTm="21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Advancements to decrease dependence on frequent ACKs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5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6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7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8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1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2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3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4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send rate control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  <a:endParaRPr lang="en-US" altLang="zh-CN"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71864" y="5813967"/>
            <a:ext cx="542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Framework: TACK-based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design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2"/>
    </mc:Choice>
    <mc:Fallback xmlns="">
      <p:transition advTm="19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9887" y="1894212"/>
            <a:ext cx="6294785" cy="4224685"/>
            <a:chOff x="5849887" y="1894212"/>
            <a:chExt cx="6294785" cy="4224685"/>
          </a:xfrm>
        </p:grpSpPr>
        <p:sp>
          <p:nvSpPr>
            <p:cNvPr id="212" name="矩形 211"/>
            <p:cNvSpPr/>
            <p:nvPr/>
          </p:nvSpPr>
          <p:spPr bwMode="auto">
            <a:xfrm>
              <a:off x="5849887" y="1894212"/>
              <a:ext cx="6119942" cy="4224685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000" b="0" dirty="0" smtClean="0">
                <a:latin typeface="Verdana" panose="020B060403050404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9829948" y="5560946"/>
              <a:ext cx="1752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Overhead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6637594" y="2277435"/>
              <a:ext cx="4381895" cy="3200575"/>
              <a:chOff x="9269244" y="4145481"/>
              <a:chExt cx="2371725" cy="1828291"/>
            </a:xfrm>
          </p:grpSpPr>
          <p:cxnSp>
            <p:nvCxnSpPr>
              <p:cNvPr id="205" name="直接箭头连接符 204"/>
              <p:cNvCxnSpPr/>
              <p:nvPr/>
            </p:nvCxnSpPr>
            <p:spPr bwMode="auto">
              <a:xfrm flipV="1">
                <a:off x="9278572" y="4145481"/>
                <a:ext cx="0" cy="182829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 flipV="1">
                <a:off x="9269244" y="5964323"/>
                <a:ext cx="2371725" cy="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7" name="椭圆 196"/>
            <p:cNvSpPr/>
            <p:nvPr/>
          </p:nvSpPr>
          <p:spPr bwMode="auto">
            <a:xfrm>
              <a:off x="7198105" y="4574819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9651254" y="2879414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999506" y="1916832"/>
              <a:ext cx="181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Accuracy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316443" y="5324121"/>
              <a:ext cx="426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27461" y="4567735"/>
              <a:ext cx="3110680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RTT sampling of the largest acked packet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9829949" y="3142149"/>
              <a:ext cx="2314723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Per-packet RTT sampling</a:t>
              </a: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9651254" y="3326074"/>
              <a:ext cx="255369" cy="269186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9531815" y="2601603"/>
              <a:ext cx="504754" cy="1263000"/>
            </a:xfrm>
            <a:prstGeom prst="ellips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Advancements in round-trip timing</a:t>
            </a: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4510"/>
              </p:ext>
            </p:extLst>
          </p:nvPr>
        </p:nvGraphicFramePr>
        <p:xfrm>
          <a:off x="547580" y="1974094"/>
          <a:ext cx="1654975" cy="228600"/>
        </p:xfrm>
        <a:graphic>
          <a:graphicData uri="http://schemas.openxmlformats.org/drawingml/2006/table">
            <a:tbl>
              <a:tblPr firstRow="1" bandRow="1"/>
              <a:tblGrid>
                <a:gridCol w="330995"/>
                <a:gridCol w="330995"/>
                <a:gridCol w="330995"/>
                <a:gridCol w="330995"/>
                <a:gridCol w="330995"/>
              </a:tblGrid>
              <a:tr h="218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84034"/>
              </p:ext>
            </p:extLst>
          </p:nvPr>
        </p:nvGraphicFramePr>
        <p:xfrm>
          <a:off x="754851" y="4276359"/>
          <a:ext cx="405246" cy="279661"/>
        </p:xfrm>
        <a:graphic>
          <a:graphicData uri="http://schemas.openxmlformats.org/drawingml/2006/table">
            <a:tbl>
              <a:tblPr firstRow="1" bandRow="1"/>
              <a:tblGrid>
                <a:gridCol w="405246"/>
              </a:tblGrid>
              <a:tr h="279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1193"/>
              </p:ext>
            </p:extLst>
          </p:nvPr>
        </p:nvGraphicFramePr>
        <p:xfrm>
          <a:off x="3024684" y="4271547"/>
          <a:ext cx="1737262" cy="228600"/>
        </p:xfrm>
        <a:graphic>
          <a:graphicData uri="http://schemas.openxmlformats.org/drawingml/2006/table">
            <a:tbl>
              <a:tblPr firstRow="1" bandRow="1"/>
              <a:tblGrid>
                <a:gridCol w="347452"/>
                <a:gridCol w="347452"/>
                <a:gridCol w="347452"/>
                <a:gridCol w="420000"/>
                <a:gridCol w="274906"/>
              </a:tblGrid>
              <a:tr h="137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900" dirty="0" smtClean="0">
                          <a:solidFill>
                            <a:srgbClr val="C00000"/>
                          </a:solidFill>
                        </a:rPr>
                        <a:t>.5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8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3183986" y="395340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69887" y="1669917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58525" y="2319615"/>
            <a:ext cx="4882638" cy="1008607"/>
            <a:chOff x="-532288" y="2689391"/>
            <a:chExt cx="6496026" cy="1396000"/>
          </a:xfrm>
        </p:grpSpPr>
        <p:sp>
          <p:nvSpPr>
            <p:cNvPr id="120" name="圆角矩形 119"/>
            <p:cNvSpPr/>
            <p:nvPr/>
          </p:nvSpPr>
          <p:spPr>
            <a:xfrm>
              <a:off x="297169" y="2723794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7532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0185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22838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5491" y="2888746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28143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58872" y="2888746"/>
              <a:ext cx="2473867" cy="222758"/>
              <a:chOff x="2964964" y="2513832"/>
              <a:chExt cx="3767276" cy="22275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流程图: 联系 151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流程图: 联系 152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7" name="右箭头 126"/>
            <p:cNvSpPr/>
            <p:nvPr/>
          </p:nvSpPr>
          <p:spPr>
            <a:xfrm>
              <a:off x="2658797" y="291024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555318" y="3293124"/>
              <a:ext cx="2473867" cy="222758"/>
              <a:chOff x="2964964" y="2513832"/>
              <a:chExt cx="3767276" cy="22275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流程图: 联系 148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0" name="流程图: 联系 149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9" name="圆角矩形 128"/>
            <p:cNvSpPr/>
            <p:nvPr/>
          </p:nvSpPr>
          <p:spPr>
            <a:xfrm>
              <a:off x="4127310" y="2689391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0" name="十六角星 129"/>
            <p:cNvSpPr/>
            <p:nvPr/>
          </p:nvSpPr>
          <p:spPr>
            <a:xfrm>
              <a:off x="4177420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1" name="十六角星 130"/>
            <p:cNvSpPr/>
            <p:nvPr/>
          </p:nvSpPr>
          <p:spPr>
            <a:xfrm>
              <a:off x="4391638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2" name="十六角星 131"/>
            <p:cNvSpPr/>
            <p:nvPr/>
          </p:nvSpPr>
          <p:spPr>
            <a:xfrm>
              <a:off x="4605856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3" name="十六角星 132"/>
            <p:cNvSpPr/>
            <p:nvPr/>
          </p:nvSpPr>
          <p:spPr>
            <a:xfrm>
              <a:off x="4820074" y="3293124"/>
              <a:ext cx="163976" cy="205172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十六角星 133"/>
            <p:cNvSpPr/>
            <p:nvPr/>
          </p:nvSpPr>
          <p:spPr>
            <a:xfrm>
              <a:off x="5034291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1008" y="3659401"/>
              <a:ext cx="1188334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152483" y="3659401"/>
              <a:ext cx="1403736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-532288" y="3145222"/>
              <a:ext cx="915350" cy="575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packet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38" name="直接箭头连接符 137"/>
            <p:cNvCxnSpPr>
              <a:endCxn id="121" idx="1"/>
            </p:cNvCxnSpPr>
            <p:nvPr/>
          </p:nvCxnSpPr>
          <p:spPr>
            <a:xfrm flipV="1">
              <a:off x="117475" y="2996758"/>
              <a:ext cx="300057" cy="17788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5310708" y="3017141"/>
              <a:ext cx="653030" cy="351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ACK</a:t>
              </a: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H="1">
              <a:off x="5203732" y="3223984"/>
              <a:ext cx="219536" cy="19827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1" name="右箭头 140"/>
            <p:cNvSpPr/>
            <p:nvPr/>
          </p:nvSpPr>
          <p:spPr>
            <a:xfrm rot="10800000">
              <a:off x="2646740" y="332312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 bwMode="auto">
            <a:xfrm>
              <a:off x="1590190" y="2689391"/>
              <a:ext cx="2431489" cy="970507"/>
            </a:xfrm>
            <a:custGeom>
              <a:avLst/>
              <a:gdLst>
                <a:gd name="connsiteX0" fmla="*/ 0 w 2431489"/>
                <a:gd name="connsiteY0" fmla="*/ 0 h 644236"/>
                <a:gd name="connsiteX1" fmla="*/ 2431473 w 2431489"/>
                <a:gd name="connsiteY1" fmla="*/ 342900 h 644236"/>
                <a:gd name="connsiteX2" fmla="*/ 31173 w 2431489"/>
                <a:gd name="connsiteY2" fmla="*/ 644236 h 64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489" h="644236">
                  <a:moveTo>
                    <a:pt x="0" y="0"/>
                  </a:moveTo>
                  <a:cubicBezTo>
                    <a:pt x="1213139" y="117763"/>
                    <a:pt x="2426278" y="235527"/>
                    <a:pt x="2431473" y="342900"/>
                  </a:cubicBezTo>
                  <a:cubicBezTo>
                    <a:pt x="2436668" y="450273"/>
                    <a:pt x="1233920" y="547254"/>
                    <a:pt x="31173" y="644236"/>
                  </a:cubicBezTo>
                </a:path>
              </a:pathLst>
            </a:custGeom>
            <a:noFill/>
            <a:ln w="38100" cap="flat" cmpd="sng" algn="ctr">
              <a:solidFill>
                <a:srgbClr val="FF0000">
                  <a:alpha val="27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21955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422207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24861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827513" y="2853899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03016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79376" y="4582907"/>
            <a:ext cx="4105572" cy="1042124"/>
            <a:chOff x="399230" y="4810530"/>
            <a:chExt cx="3296216" cy="787687"/>
          </a:xfrm>
        </p:grpSpPr>
        <p:sp>
          <p:nvSpPr>
            <p:cNvPr id="155" name="圆角矩形 154"/>
            <p:cNvSpPr/>
            <p:nvPr/>
          </p:nvSpPr>
          <p:spPr>
            <a:xfrm>
              <a:off x="404690" y="4828921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81029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09561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38092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866624" y="491710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95154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1204917" y="4917101"/>
              <a:ext cx="1569034" cy="119082"/>
              <a:chOff x="2964964" y="2513832"/>
              <a:chExt cx="3767276" cy="222758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8" name="流程图: 联系 177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9" name="流程图: 联系 178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2" name="右箭头 161"/>
            <p:cNvSpPr/>
            <p:nvPr/>
          </p:nvSpPr>
          <p:spPr>
            <a:xfrm>
              <a:off x="1907418" y="4936348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1202663" y="5133273"/>
              <a:ext cx="1569034" cy="119082"/>
              <a:chOff x="2964964" y="2513832"/>
              <a:chExt cx="3767276" cy="22275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5" name="流程图: 联系 174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6" name="流程图: 联系 175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4" name="圆角矩形 163"/>
            <p:cNvSpPr/>
            <p:nvPr/>
          </p:nvSpPr>
          <p:spPr>
            <a:xfrm>
              <a:off x="2833932" y="4810530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5" name="十六角星 164"/>
            <p:cNvSpPr/>
            <p:nvPr/>
          </p:nvSpPr>
          <p:spPr>
            <a:xfrm>
              <a:off x="3262665" y="5133273"/>
              <a:ext cx="104001" cy="109681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6" name="右箭头 165"/>
            <p:cNvSpPr/>
            <p:nvPr/>
          </p:nvSpPr>
          <p:spPr>
            <a:xfrm rot="10800000">
              <a:off x="1907418" y="5156120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885751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014282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142814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271345" y="491416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399875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99230" y="5365584"/>
              <a:ext cx="717113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848347" y="5365584"/>
              <a:ext cx="847099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266487" y="3985521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</a:t>
            </a:r>
            <a:r>
              <a:rPr lang="en-US" altLang="zh-CN" sz="1400" b="1" baseline="-25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sample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3" name="直接箭头连接符 182"/>
          <p:cNvCxnSpPr/>
          <p:nvPr/>
        </p:nvCxnSpPr>
        <p:spPr bwMode="auto">
          <a:xfrm flipV="1">
            <a:off x="1641647" y="4633362"/>
            <a:ext cx="1574699" cy="4695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27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6705776" y="2592420"/>
            <a:ext cx="2631525" cy="1530196"/>
            <a:chOff x="6705776" y="2592420"/>
            <a:chExt cx="2631525" cy="1530196"/>
          </a:xfrm>
        </p:grpSpPr>
        <p:sp>
          <p:nvSpPr>
            <p:cNvPr id="199" name="椭圆 198"/>
            <p:cNvSpPr/>
            <p:nvPr/>
          </p:nvSpPr>
          <p:spPr bwMode="auto">
            <a:xfrm>
              <a:off x="7261452" y="2914725"/>
              <a:ext cx="255369" cy="26918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711336" y="3271271"/>
              <a:ext cx="1625965" cy="851345"/>
              <a:chOff x="8609983" y="5115590"/>
              <a:chExt cx="880063" cy="453606"/>
            </a:xfrm>
          </p:grpSpPr>
          <p:sp>
            <p:nvSpPr>
              <p:cNvPr id="202" name="右箭头 201"/>
              <p:cNvSpPr/>
              <p:nvPr/>
            </p:nvSpPr>
            <p:spPr bwMode="auto">
              <a:xfrm rot="12426382">
                <a:off x="8609983" y="5115590"/>
                <a:ext cx="720072" cy="453606"/>
              </a:xfrm>
              <a:prstGeom prst="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25" tIns="45712" rIns="91425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7788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574345">
                <a:off x="8750447" y="5313617"/>
                <a:ext cx="739599" cy="21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Better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6705776" y="2592420"/>
              <a:ext cx="1398140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This paper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282126" y="3338551"/>
            <a:ext cx="4773357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Legacy way: sender-side RTT sampling</a:t>
            </a:r>
          </a:p>
        </p:txBody>
      </p:sp>
      <p:sp>
        <p:nvSpPr>
          <p:cNvPr id="211" name="矩形 210"/>
          <p:cNvSpPr/>
          <p:nvPr/>
        </p:nvSpPr>
        <p:spPr>
          <a:xfrm>
            <a:off x="119336" y="5661248"/>
            <a:ext cx="556731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This</a:t>
            </a:r>
            <a:r>
              <a:rPr kumimoji="1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 paper: receiver-side one-way delay (OWD) </a:t>
            </a:r>
            <a:r>
              <a:rPr kumimoji="1" lang="en-US" altLang="zh-CN" sz="1600" b="1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sampling without </a:t>
            </a:r>
            <a:r>
              <a:rPr kumimoji="1" lang="en-US" altLang="zh-CN" sz="1600" b="1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maintaining too many </a:t>
            </a:r>
            <a:r>
              <a:rPr kumimoji="1" lang="en-US" altLang="zh-CN" sz="1600" b="1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states 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微软雅黑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476642" y="4743578"/>
            <a:ext cx="1517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Carry timestamps for a packet who achieves </a:t>
            </a:r>
            <a:r>
              <a:rPr lang="en-US" sz="1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</a:t>
            </a:r>
            <a:r>
              <a:rPr lang="en-US" sz="1000" b="1" baseline="-25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endParaRPr lang="en-US" sz="1000" b="1" baseline="-25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4" name="直接箭头连接符 213"/>
          <p:cNvCxnSpPr>
            <a:stCxn id="213" idx="1"/>
            <a:endCxn id="165" idx="3"/>
          </p:cNvCxnSpPr>
          <p:nvPr/>
        </p:nvCxnSpPr>
        <p:spPr>
          <a:xfrm flipH="1">
            <a:off x="4170508" y="5020577"/>
            <a:ext cx="306134" cy="896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825165" y="1541263"/>
            <a:ext cx="600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Rationale: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ariation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reflects the variation of RTT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2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9"/>
    </mc:Choice>
    <mc:Fallback xmlns="">
      <p:transition advTm="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Other advancements in TACK-based </a:t>
            </a:r>
            <a:r>
              <a:rPr lang="en-US" altLang="zh-CN" b="1" dirty="0"/>
              <a:t>protocol design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7770" y="1700808"/>
            <a:ext cx="107164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 enables receiver-based loss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detection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speeds up loss recovery on lossy data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 assures loss recovery robustness on bidirectionally lossy path</a:t>
            </a:r>
          </a:p>
          <a:p>
            <a:pPr marL="252413" lvl="1" indent="-252413">
              <a:buFont typeface="Wingdings" pitchFamily="2" charset="2"/>
              <a:buChar char="n"/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Pacing 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updating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AWND should be sent without delay when encountering an abrupt change of receive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buffer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36550" lvl="1" indent="0">
              <a:buNone/>
              <a:defRPr/>
            </a:pP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more details, please refer to the paper 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"/>
    </mc:Choice>
    <mc:Fallback xmlns="">
      <p:transition advTm="25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TCP-TACK: A TCP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implementation that applies TACK and deploys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advancements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specified above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TACK-based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controller </a:t>
            </a:r>
          </a:p>
          <a:p>
            <a:pPr lvl="1">
              <a:defRPr/>
            </a:pP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 BBR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represents TCP using BBR as congestion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controller and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RACK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loss detection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BPF socket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option, BPF_SOCK_OPS_ACK_THRESH_INIT, to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allow changing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TCP 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github.com/fillthepipe/TcpAckThinning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Wireless tests are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in a public room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over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10 additional APs and over 100 wireless users at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peak time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. Ping test shows that the RTT varies between 4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200 </a:t>
            </a:r>
            <a:r>
              <a:rPr lang="en-US" altLang="zh-CN" sz="16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 and slight burst losses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0"/>
    </mc:Choice>
    <mc:Fallback xmlns="">
      <p:transition advTm="32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</a:t>
            </a:r>
            <a:r>
              <a:rPr lang="en-US" altLang="zh-CN" sz="20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"/>
    </mc:Choice>
    <mc:Fallback xmlns="">
      <p:transition advTm="52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days</a:t>
            </a:r>
            <a:r>
              <a:rPr lang="en-US" altLang="zh-CN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pantheon.stanford.edu/summary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000" kern="0" dirty="0">
              <a:solidFill>
                <a:schemeClr val="bg1">
                  <a:lumMod val="6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3"/>
    </mc:Choice>
    <mc:Fallback xmlns="">
      <p:transition advTm="46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Key 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767408" y="1727805"/>
            <a:ext cx="97210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 smtClean="0"/>
              <a:t>WLAN </a:t>
            </a:r>
            <a:r>
              <a:rPr lang="en-US" altLang="x-none" sz="2000" dirty="0"/>
              <a:t>transport can be improved on the transport layer by </a:t>
            </a:r>
            <a:r>
              <a:rPr lang="en-US" altLang="x-none" sz="2000" b="1" dirty="0"/>
              <a:t>reducing the ACK </a:t>
            </a:r>
            <a:r>
              <a:rPr lang="en-US" altLang="x-none" sz="2000" b="1" dirty="0" smtClean="0"/>
              <a:t>frequency</a:t>
            </a:r>
            <a:endParaRPr lang="en-US" altLang="x-none" sz="2000" b="1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Ideally</a:t>
            </a:r>
            <a:r>
              <a:rPr lang="en-US" altLang="x-none" sz="2000" dirty="0"/>
              <a:t>, TACK improves </a:t>
            </a:r>
            <a:r>
              <a:rPr lang="en-US" altLang="x-none" sz="2000" dirty="0" smtClean="0"/>
              <a:t>goodput due to significantly reducing </a:t>
            </a:r>
            <a:r>
              <a:rPr lang="en-US" altLang="x-none" sz="2000" dirty="0"/>
              <a:t>ACK </a:t>
            </a:r>
            <a:r>
              <a:rPr lang="en-US" altLang="x-none" sz="2000" dirty="0" smtClean="0"/>
              <a:t>frequency</a:t>
            </a:r>
            <a:endParaRPr lang="en-US" altLang="x-none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Actually</a:t>
            </a:r>
            <a:r>
              <a:rPr lang="en-US" altLang="x-none" sz="2000" dirty="0" smtClean="0"/>
              <a:t>, </a:t>
            </a:r>
            <a:r>
              <a:rPr lang="en-US" altLang="x-none" sz="2000" dirty="0" smtClean="0"/>
              <a:t>simply </a:t>
            </a:r>
            <a:r>
              <a:rPr lang="en-US" altLang="x-none" sz="2000" dirty="0"/>
              <a:t>applying TACK hurts TCP performance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Advanced TACK-based protocol </a:t>
            </a:r>
            <a:r>
              <a:rPr lang="en-US" altLang="x-none" sz="2000" dirty="0" smtClean="0"/>
              <a:t>provides </a:t>
            </a:r>
            <a:r>
              <a:rPr lang="en-US" altLang="x-none" sz="2000" dirty="0"/>
              <a:t>a good replacement of legacy TCP to compensate for scenarios where the acknowledgement overhead is </a:t>
            </a:r>
            <a:r>
              <a:rPr lang="en-US" altLang="x-none" sz="2000" dirty="0" smtClean="0"/>
              <a:t>non-negligible</a:t>
            </a:r>
            <a:endParaRPr lang="en-US" altLang="x-none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8"/>
    </mc:Choice>
    <mc:Fallback xmlns="">
      <p:transition advTm="1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etween wireless devices on the same channel</a:t>
            </a:r>
          </a:p>
          <a:p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backward 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 smtClean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3</a:t>
            </a:fld>
            <a:endParaRPr lang="en-US"/>
          </a:p>
        </p:txBody>
      </p:sp>
      <p:sp>
        <p:nvSpPr>
          <p:cNvPr id="77" name="矩形 76"/>
          <p:cNvSpPr/>
          <p:nvPr/>
        </p:nvSpPr>
        <p:spPr>
          <a:xfrm>
            <a:off x="8309446" y="1309232"/>
            <a:ext cx="341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ACKnowledgement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516"/>
    </mc:Choice>
    <mc:Fallback xmlns="">
      <p:transition advTm="2151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3"/>
    </mc:Choice>
    <mc:Fallback xmlns="">
      <p:transition advTm="5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ACKs cause similar medium access </a:t>
            </a:r>
            <a:r>
              <a:rPr lang="en-US" altLang="zh-CN" b="1" dirty="0"/>
              <a:t>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</a:t>
            </a:r>
            <a:r>
              <a:rPr lang="en-US" altLang="zh-CN" sz="1600" dirty="0" smtClean="0"/>
              <a:t>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overhead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WLAN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IEEE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802.11 medium access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(MAC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 smtClean="0"/>
              <a:t>independent </a:t>
            </a:r>
            <a:r>
              <a:rPr lang="en-US" altLang="zh-CN" sz="1600" b="1" dirty="0"/>
              <a:t>with packet size</a:t>
            </a:r>
            <a:endParaRPr sz="16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069"/>
    </mc:Choice>
    <mc:Fallback xmlns="">
      <p:transition advTm="37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Reducing </a:t>
            </a:r>
            <a:r>
              <a:rPr lang="en-US" altLang="zh-CN" b="1" dirty="0"/>
              <a:t>ACK frequency </a:t>
            </a:r>
            <a:r>
              <a:rPr lang="en-US" altLang="zh-CN" b="1" dirty="0" smtClean="0"/>
              <a:t>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>
                <a:solidFill>
                  <a:srgbClr val="4F81BD"/>
                </a:solidFill>
              </a:rPr>
              <a:t>(b) Data throughput</a:t>
            </a:r>
            <a:endParaRPr lang="en-US" altLang="zh-CN" dirty="0">
              <a:solidFill>
                <a:srgbClr val="4F81BD"/>
              </a:solidFill>
            </a:endParaRP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/>
              <a:t>(a) </a:t>
            </a:r>
            <a:r>
              <a:rPr lang="en-US" altLang="zh-CN" dirty="0"/>
              <a:t>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contention between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packets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UDP-based </a:t>
            </a: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simulation tool Ackemu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(https://github.com/fillthepipe/ackemu)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71"/>
    </mc:Choice>
    <mc:Fallback xmlns="">
      <p:transition advTm="22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ut, </a:t>
            </a:r>
            <a:r>
              <a:rPr lang="en-US" altLang="zh-CN" b="1" dirty="0"/>
              <a:t>simply </a:t>
            </a:r>
            <a:r>
              <a:rPr lang="en-US" altLang="zh-CN" b="1" dirty="0" smtClean="0"/>
              <a:t>reducing ACK frequency hurts </a:t>
            </a:r>
            <a:r>
              <a:rPr lang="en-US" altLang="zh-CN" b="1" dirty="0"/>
              <a:t>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oodput</a:t>
            </a:r>
          </a:p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on frequent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RFC 2525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Vern </a:t>
            </a:r>
            <a:r>
              <a:rPr lang="en-US" altLang="en-US" sz="11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7"/>
    </mc:Choice>
    <mc:Fallback xmlns="">
      <p:transition advTm="321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So, let’s </a:t>
            </a:r>
            <a:r>
              <a:rPr lang="en-US" altLang="zh-CN" b="1" smtClean="0"/>
              <a:t>tame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9376" y="2348880"/>
            <a:ext cx="1095900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the optimal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improvements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mechanism </a:t>
            </a:r>
            <a:endParaRPr lang="en-US" altLang="zh-CN" sz="28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“negative effect”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51"/>
    </mc:Choice>
    <mc:Fallback xmlns="">
      <p:transition advTm="188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ways to reduce </a:t>
            </a:r>
            <a:r>
              <a:rPr lang="en-US" altLang="zh-CN" b="1" dirty="0" smtClean="0"/>
              <a:t>ACK frequency (f)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691165" y="171079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431" y="520371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1" name="矩形 20"/>
          <p:cNvSpPr/>
          <p:nvPr/>
        </p:nvSpPr>
        <p:spPr>
          <a:xfrm>
            <a:off x="8154175" y="171079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9488" y="5203715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 interval between two ACKs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604160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383435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604160" y="3030346"/>
            <a:ext cx="2779272" cy="499023"/>
            <a:chOff x="7604160" y="3166782"/>
            <a:chExt cx="2779272" cy="499023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85605" y="3166782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04160" y="3612232"/>
            <a:ext cx="2779272" cy="429774"/>
            <a:chOff x="7604160" y="3748668"/>
            <a:chExt cx="2779272" cy="42977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7604160" y="3887168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785604" y="3748668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04160" y="4111439"/>
            <a:ext cx="2779272" cy="443204"/>
            <a:chOff x="7604160" y="4247875"/>
            <a:chExt cx="2779272" cy="443204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7604160" y="4399805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785604" y="4247875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10383435" y="3189404"/>
            <a:ext cx="709955" cy="1073965"/>
            <a:chOff x="10383435" y="3325840"/>
            <a:chExt cx="709955" cy="107396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83435" y="3374531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83435" y="3887168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83435" y="4399805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0597225" y="3404051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0556384" y="332584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4" y="3325840"/>
                  <a:ext cx="509755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/>
            <p:nvPr/>
          </p:nvCxnSpPr>
          <p:spPr>
            <a:xfrm>
              <a:off x="10588968" y="3912909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556383" y="384906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3" y="3849060"/>
                  <a:ext cx="50975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301267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828663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接箭头连接符 41"/>
          <p:cNvCxnSpPr/>
          <p:nvPr/>
        </p:nvCxnSpPr>
        <p:spPr>
          <a:xfrm>
            <a:off x="1631504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410779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654565" y="3503592"/>
            <a:ext cx="2779272" cy="410024"/>
            <a:chOff x="7604160" y="3255781"/>
            <a:chExt cx="2779272" cy="410024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597026" y="3255781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1646364" y="4361494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674069" y="3137719"/>
            <a:ext cx="2733150" cy="430332"/>
            <a:chOff x="4939864" y="3235473"/>
            <a:chExt cx="2664296" cy="430332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4939864" y="3416294"/>
              <a:ext cx="2664296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913332" y="3235473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Data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1656219" y="4042758"/>
            <a:ext cx="2733150" cy="249511"/>
          </a:xfrm>
          <a:prstGeom prst="straightConnector1">
            <a:avLst/>
          </a:prstGeom>
          <a:ln w="28575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87126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00621" y="383489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95768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5065" y="3256931"/>
            <a:ext cx="2759768" cy="323250"/>
            <a:chOff x="1826469" y="3607376"/>
            <a:chExt cx="2759768" cy="32325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 flipH="1">
            <a:off x="1602469" y="3618976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631504" y="4014304"/>
            <a:ext cx="2759768" cy="323250"/>
            <a:chOff x="1826469" y="3607376"/>
            <a:chExt cx="2759768" cy="323250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H="1">
            <a:off x="1646364" y="4360308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651546" y="3185256"/>
            <a:ext cx="2738936" cy="387124"/>
            <a:chOff x="3218209" y="2816298"/>
            <a:chExt cx="2738936" cy="387124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/>
          <p:nvPr/>
        </p:nvCxnSpPr>
        <p:spPr>
          <a:xfrm flipH="1">
            <a:off x="1660544" y="3606165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652337" y="3953097"/>
            <a:ext cx="2738936" cy="387124"/>
            <a:chOff x="3218209" y="2816298"/>
            <a:chExt cx="2738936" cy="387124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/>
          <p:cNvCxnSpPr/>
          <p:nvPr/>
        </p:nvCxnSpPr>
        <p:spPr>
          <a:xfrm flipH="1">
            <a:off x="1646364" y="4373119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1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325"/>
    </mc:Choice>
    <mc:Fallback xmlns="">
      <p:transition advTm="38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69" grpId="1"/>
      <p:bldP spid="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7328" y="188640"/>
            <a:ext cx="12144672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Not bounded or not minimized under bandwidth change 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89075" y="1556792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09755" y="1585392"/>
            <a:ext cx="2749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043303" y="2530104"/>
                <a:ext cx="1616596" cy="1272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4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03" y="2530104"/>
                <a:ext cx="1616596" cy="1272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45059" y="2530104"/>
                <a:ext cx="3070391" cy="1285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sz="4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59" y="2530104"/>
                <a:ext cx="3070391" cy="12858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729006" y="4129624"/>
            <a:ext cx="2278470" cy="830997"/>
            <a:chOff x="6673651" y="4129624"/>
            <a:chExt cx="2278470" cy="830997"/>
          </a:xfrm>
        </p:grpSpPr>
        <p:sp>
          <p:nvSpPr>
            <p:cNvPr id="47" name="右箭头 46"/>
            <p:cNvSpPr/>
            <p:nvPr/>
          </p:nvSpPr>
          <p:spPr>
            <a:xfrm>
              <a:off x="7713466" y="4458739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329835" y="4129624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673651" y="4157132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51" y="4157132"/>
                  <a:ext cx="1121333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445946" y="4089846"/>
            <a:ext cx="2445524" cy="923330"/>
            <a:chOff x="445946" y="4158566"/>
            <a:chExt cx="2445524" cy="923330"/>
          </a:xfrm>
        </p:grpSpPr>
        <p:sp>
          <p:nvSpPr>
            <p:cNvPr id="51" name="右箭头 50"/>
            <p:cNvSpPr/>
            <p:nvPr/>
          </p:nvSpPr>
          <p:spPr>
            <a:xfrm>
              <a:off x="1485761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74231" y="4158566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 smtClean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3164983" y="4087855"/>
            <a:ext cx="2046234" cy="923330"/>
            <a:chOff x="3164983" y="4156575"/>
            <a:chExt cx="2046234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3164983" y="4233176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83" y="4233176"/>
                  <a:ext cx="710964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右箭头 55"/>
            <p:cNvSpPr/>
            <p:nvPr/>
          </p:nvSpPr>
          <p:spPr>
            <a:xfrm>
              <a:off x="3772970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93978" y="4156575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016215" y="4187992"/>
            <a:ext cx="3097072" cy="769441"/>
            <a:chOff x="9016215" y="4187992"/>
            <a:chExt cx="3097072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016215" y="4187992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215" y="4187992"/>
                  <a:ext cx="710964" cy="7694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右箭头 59"/>
            <p:cNvSpPr/>
            <p:nvPr/>
          </p:nvSpPr>
          <p:spPr>
            <a:xfrm>
              <a:off x="9627549" y="4480474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128448" y="4322280"/>
              <a:ext cx="19848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Constant</a:t>
              </a:r>
              <a:endParaRPr lang="en-US" sz="2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83431" y="5157192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6" name="矩形 25"/>
          <p:cNvSpPr/>
          <p:nvPr/>
        </p:nvSpPr>
        <p:spPr>
          <a:xfrm>
            <a:off x="6939488" y="5157192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interval between two ACKs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7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03"/>
    </mc:Choice>
    <mc:Fallback xmlns="">
      <p:transition advTm="32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2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.6|3.7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8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13236</TotalTime>
  <Words>3634</Words>
  <Application>Microsoft Office PowerPoint</Application>
  <PresentationFormat>宽屏</PresentationFormat>
  <Paragraphs>664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FrutigerNext LT Bold</vt:lpstr>
      <vt:lpstr>FrutigerNext LT Medium</vt:lpstr>
      <vt:lpstr>FrutigerNext LT Regular</vt:lpstr>
      <vt:lpstr>ＭＳ Ｐゴシック</vt:lpstr>
      <vt:lpstr>ＭＳ Ｐゴシック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acknowledgements</vt:lpstr>
      <vt:lpstr>Two ways to reduce ACK frequency (f)</vt:lpstr>
      <vt:lpstr>Not bounded or not minimized under bandwidth change </vt:lpstr>
      <vt:lpstr>ACK frequency minimization</vt:lpstr>
      <vt:lpstr>Tame ACK (TACK)</vt:lpstr>
      <vt:lpstr>How is TACK’s “positive effect”? </vt:lpstr>
      <vt:lpstr>TACK reduces ACK frequency  significantly</vt:lpstr>
      <vt:lpstr>Ideally, TACK approaches transport  upper bound</vt:lpstr>
      <vt:lpstr>How to avoid TACK’s “negative effect”?</vt:lpstr>
      <vt:lpstr>Enlarged delay in loss recovery</vt:lpstr>
      <vt:lpstr>Enlarged delay in loss recovery</vt:lpstr>
      <vt:lpstr>Biased round-trip timing</vt:lpstr>
      <vt:lpstr>Burst send pattern</vt:lpstr>
      <vt:lpstr>Delayed send window update</vt:lpstr>
      <vt:lpstr>TACK-based acknowledgement mechanism</vt:lpstr>
      <vt:lpstr>Features of TACK-based acknowledgement mechanism</vt:lpstr>
      <vt:lpstr>Advancements to decrease dependence on frequent ACKs</vt:lpstr>
      <vt:lpstr>Advancements in round-trip timing</vt:lpstr>
      <vt:lpstr>Other advancements in TACK-based protocol design</vt:lpstr>
      <vt:lpstr>Evaluation</vt:lpstr>
      <vt:lpstr>TACK-based protocol in WLAN </vt:lpstr>
      <vt:lpstr>TACK-based protocol in WAN </vt:lpstr>
      <vt:lpstr>Key Takeaways</vt:lpstr>
      <vt:lpstr>Thank You! Email: li.tong@huawei.com 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Litong (2012 Labs)</cp:lastModifiedBy>
  <cp:revision>862</cp:revision>
  <dcterms:created xsi:type="dcterms:W3CDTF">2018-02-05T10:51:38Z</dcterms:created>
  <dcterms:modified xsi:type="dcterms:W3CDTF">2020-07-24T12:30:13Z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(3)KK4QZYgg0n6CX/zC+TfuH78e1OaLNEYKYzVYNVZdrMN2zMKH6X9rR1ZJS4nQR60QA6x/hIBZ
+GR90w90l413hstL7lC0QimL6iXBE+vjgmi9l3QQkuyBg3m3fPLq7DDeM4PxXqj6UsCuTYuO
qJazPRf7lzs3ZQkTvmchAF0qxV25xWWxml8rMVNiAdmi0fY8RLRZN2ghwRvasB4cQqBX66Fr
KehBQKpjAtroZybjxb</vt:lpwstr>
  </property>
  <property fmtid="{D5CDD505-2E9C-101B-9397-08002B2CF9AE}" pid="3" name="_2015_ms_pID_7253431">
    <vt:lpwstr>WDVTNYILlupBhQQbJy0QUXnQJBaP9kje0aHqWJIi59iQtZ6iWSs+K6
yCGfIlHNaYLEfN+0eoSkT0G/JWxV850fkw1L3XJfwQlearrq3kX5Y59WrmUieuuKZTBaujds
0inoPsMLFWTk++OTJc4fgDuOoWQ/wuVgh4qzbE1t86U4czn6Ceb02soo1rwNp8NU0l6xZK5e
cyw+3u7SKL9HdmATCMPHecX7RIlnAe9W3Hfv</vt:lpwstr>
  </property>
  <property fmtid="{D5CDD505-2E9C-101B-9397-08002B2CF9AE}" pid="4" name="_2015_ms_pID_7253432">
    <vt:lpwstr>+Wbl0G5qSWLT6xLrr/Ksimc=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