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  <p:sldMasterId id="2147483697" r:id="rId2"/>
    <p:sldMasterId id="2147483698" r:id="rId3"/>
    <p:sldMasterId id="2147483699" r:id="rId4"/>
    <p:sldMasterId id="2147483700" r:id="rId5"/>
    <p:sldMasterId id="2147483746" r:id="rId6"/>
  </p:sldMasterIdLst>
  <p:notesMasterIdLst>
    <p:notesMasterId r:id="rId26"/>
  </p:notesMasterIdLst>
  <p:sldIdLst>
    <p:sldId id="469" r:id="rId7"/>
    <p:sldId id="471" r:id="rId8"/>
    <p:sldId id="388" r:id="rId9"/>
    <p:sldId id="493" r:id="rId10"/>
    <p:sldId id="494" r:id="rId11"/>
    <p:sldId id="501" r:id="rId12"/>
    <p:sldId id="515" r:id="rId13"/>
    <p:sldId id="498" r:id="rId14"/>
    <p:sldId id="394" r:id="rId15"/>
    <p:sldId id="499" r:id="rId16"/>
    <p:sldId id="500" r:id="rId17"/>
    <p:sldId id="517" r:id="rId18"/>
    <p:sldId id="513" r:id="rId19"/>
    <p:sldId id="516" r:id="rId20"/>
    <p:sldId id="511" r:id="rId21"/>
    <p:sldId id="509" r:id="rId22"/>
    <p:sldId id="510" r:id="rId23"/>
    <p:sldId id="486" r:id="rId24"/>
    <p:sldId id="4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009999"/>
    <a:srgbClr val="C2726E"/>
    <a:srgbClr val="85AFE7"/>
    <a:srgbClr val="00B0F0"/>
    <a:srgbClr val="3CB64A"/>
    <a:srgbClr val="666666"/>
    <a:srgbClr val="999999"/>
    <a:srgbClr val="F7836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6" autoAdjust="0"/>
    <p:restoredTop sz="43137" autoAdjust="0"/>
  </p:normalViewPr>
  <p:slideViewPr>
    <p:cSldViewPr>
      <p:cViewPr varScale="1">
        <p:scale>
          <a:sx n="35" d="100"/>
          <a:sy n="35" d="100"/>
        </p:scale>
        <p:origin x="176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76" y="4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39716-1242-4D21-A7D6-FB9332896BC0}" type="doc">
      <dgm:prSet loTypeId="urn:microsoft.com/office/officeart/2005/8/layout/vList4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9C78913-0E52-412A-9B3D-8414F5674E4B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83B09254-B0B7-4355-BB09-959FCE132883}" type="par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76655690-70D6-4ED2-99DA-4CA2F15DCDAF}" type="sib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D0AD8040-4144-4E4D-BE6A-B63E2ECD1869}">
      <dgm:prSet/>
      <dgm:spPr>
        <a:solidFill>
          <a:srgbClr val="92D050"/>
        </a:solidFill>
      </dgm:spPr>
      <dgm:t>
        <a:bodyPr/>
        <a:lstStyle/>
        <a:p>
          <a:pPr algn="just">
            <a:lnSpc>
              <a:spcPct val="90000"/>
            </a:lnSpc>
            <a:spcAft>
              <a:spcPct val="35000"/>
            </a:spcAft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250E05A5-DE89-4ADB-8494-347F0E863D6E}" type="par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0C4F9432-F44E-406F-A684-662018040DC5}" type="sib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F2BED745-7D66-46FC-BD72-DE20C7B6DBEB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76D05279-4B85-473C-9196-1F6D234D3738}" type="par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0B48289D-E783-41D3-9B75-164DC121911F}" type="sib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92C46407-0817-48C3-B87C-53DDD3FBE394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A2FA6632-823F-46D6-A1EC-510CC619FDCD}" type="par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A95D310C-0DD9-4E88-A55E-EABA1D165FBF}" type="sib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671F3300-B6E1-4DA8-B63D-7A9C257E99D7}">
      <dgm:prSet custT="1"/>
      <dgm:spPr>
        <a:solidFill>
          <a:srgbClr val="92D050"/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59CCF5AC-4086-4D58-B7C7-59E91330AB6B}" type="par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53B998FB-8C37-4CD8-8942-A5C36079D433}" type="sib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95DB0902-96B2-4489-869E-9A922AFE93A2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3C305460-FF76-4EC1-ABA1-61E09BE7C932}" type="par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06F4753F-51AD-4BE1-BB36-E0F666EF0B9F}" type="sib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B6E8B6C9-A00F-4DEC-9F99-C19320440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dirty="0" smtClean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gm:t>
    </dgm:pt>
    <dgm:pt modelId="{8CBC20F3-F97B-4BF7-A6A0-E28C0D504110}" type="par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540B437E-06BF-4529-97F1-83E9ACA27EB0}" type="sib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98FD1079-F6A1-46FB-9CF6-EB58966DC7D6}" type="pres">
      <dgm:prSet presAssocID="{D0139716-1242-4D21-A7D6-FB9332896BC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E0D039-B3A7-497E-9E2A-115461104570}" type="pres">
      <dgm:prSet presAssocID="{A9C78913-0E52-412A-9B3D-8414F5674E4B}" presName="comp" presStyleCnt="0"/>
      <dgm:spPr/>
    </dgm:pt>
    <dgm:pt modelId="{BB4DE53D-9367-4146-B88C-F2EB63B2B624}" type="pres">
      <dgm:prSet presAssocID="{A9C78913-0E52-412A-9B3D-8414F5674E4B}" presName="box" presStyleLbl="node1" presStyleIdx="0" presStyleCnt="3" custScaleY="86923" custLinFactNeighborY="1387"/>
      <dgm:spPr/>
      <dgm:t>
        <a:bodyPr/>
        <a:lstStyle/>
        <a:p>
          <a:endParaRPr lang="zh-CN" altLang="en-US"/>
        </a:p>
      </dgm:t>
    </dgm:pt>
    <dgm:pt modelId="{7D580BAF-3B51-466C-90AC-BAEDD536BB54}" type="pres">
      <dgm:prSet presAssocID="{A9C78913-0E52-412A-9B3D-8414F5674E4B}" presName="img" presStyleLbl="fgImgPlace1" presStyleIdx="0" presStyleCnt="3" custScaleY="85912" custLinFactNeighborY="2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6C313EC7-6710-454D-8483-09F2301F16FA}" type="pres">
      <dgm:prSet presAssocID="{A9C78913-0E52-412A-9B3D-8414F5674E4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3B13D8-1147-40B3-8F84-D430A9D8CA9F}" type="pres">
      <dgm:prSet presAssocID="{76655690-70D6-4ED2-99DA-4CA2F15DCDAF}" presName="spacer" presStyleCnt="0"/>
      <dgm:spPr/>
    </dgm:pt>
    <dgm:pt modelId="{3A9790BB-6046-44C6-84AD-D48B3B40AC55}" type="pres">
      <dgm:prSet presAssocID="{D0AD8040-4144-4E4D-BE6A-B63E2ECD1869}" presName="comp" presStyleCnt="0"/>
      <dgm:spPr/>
    </dgm:pt>
    <dgm:pt modelId="{F2028D60-4CC8-4D46-BC1E-4088929EAA65}" type="pres">
      <dgm:prSet presAssocID="{D0AD8040-4144-4E4D-BE6A-B63E2ECD1869}" presName="box" presStyleLbl="node1" presStyleIdx="1" presStyleCnt="3" custScaleY="80439"/>
      <dgm:spPr/>
      <dgm:t>
        <a:bodyPr/>
        <a:lstStyle/>
        <a:p>
          <a:endParaRPr lang="zh-CN" altLang="en-US"/>
        </a:p>
      </dgm:t>
    </dgm:pt>
    <dgm:pt modelId="{2A51D3A9-2232-4438-AF15-72E4E1FE8743}" type="pres">
      <dgm:prSet presAssocID="{D0AD8040-4144-4E4D-BE6A-B63E2ECD1869}" presName="img" presStyleLbl="fgImgPlace1" presStyleIdx="1" presStyleCnt="3" custScaleY="8407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zh-CN" altLang="en-US"/>
        </a:p>
      </dgm:t>
    </dgm:pt>
    <dgm:pt modelId="{7A68EC96-DE50-4151-A712-40C1A2AB30C6}" type="pres">
      <dgm:prSet presAssocID="{D0AD8040-4144-4E4D-BE6A-B63E2ECD186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7CCF-2F04-4406-A1FF-F8CF8B3E9602}" type="pres">
      <dgm:prSet presAssocID="{0C4F9432-F44E-406F-A684-662018040DC5}" presName="spacer" presStyleCnt="0"/>
      <dgm:spPr/>
    </dgm:pt>
    <dgm:pt modelId="{C26B41A9-B3AE-4A3E-B0B7-98521E3B73BF}" type="pres">
      <dgm:prSet presAssocID="{F2BED745-7D66-46FC-BD72-DE20C7B6DBEB}" presName="comp" presStyleCnt="0"/>
      <dgm:spPr/>
    </dgm:pt>
    <dgm:pt modelId="{58831281-5238-44E6-BCA2-6B1A6B691D95}" type="pres">
      <dgm:prSet presAssocID="{F2BED745-7D66-46FC-BD72-DE20C7B6DBEB}" presName="box" presStyleLbl="node1" presStyleIdx="2" presStyleCnt="3" custLinFactNeighborY="-2742"/>
      <dgm:spPr/>
      <dgm:t>
        <a:bodyPr/>
        <a:lstStyle/>
        <a:p>
          <a:endParaRPr lang="zh-CN" altLang="en-US"/>
        </a:p>
      </dgm:t>
    </dgm:pt>
    <dgm:pt modelId="{24BFEB80-F46F-4410-B291-10753EA6E2DD}" type="pres">
      <dgm:prSet presAssocID="{F2BED745-7D66-46FC-BD72-DE20C7B6DBEB}" presName="img" presStyleLbl="fgImgPlace1" presStyleIdx="2" presStyleCnt="3" custLinFactNeighborY="-3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EFB81D36-CCA3-46A7-9D9F-9D3DE4E46FC8}" type="pres">
      <dgm:prSet presAssocID="{F2BED745-7D66-46FC-BD72-DE20C7B6DBE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729AD5-2416-4E0F-8045-06F660DC3FCA}" srcId="{F2BED745-7D66-46FC-BD72-DE20C7B6DBEB}" destId="{95DB0902-96B2-4489-869E-9A922AFE93A2}" srcOrd="0" destOrd="0" parTransId="{3C305460-FF76-4EC1-ABA1-61E09BE7C932}" sibTransId="{06F4753F-51AD-4BE1-BB36-E0F666EF0B9F}"/>
    <dgm:cxn modelId="{AC957118-C566-4E5B-AEBA-5C4D71A08855}" srcId="{D0139716-1242-4D21-A7D6-FB9332896BC0}" destId="{F2BED745-7D66-46FC-BD72-DE20C7B6DBEB}" srcOrd="2" destOrd="0" parTransId="{76D05279-4B85-473C-9196-1F6D234D3738}" sibTransId="{0B48289D-E783-41D3-9B75-164DC121911F}"/>
    <dgm:cxn modelId="{09BD5B6C-7FD3-4E64-858C-C9145B1BAD98}" srcId="{D0AD8040-4144-4E4D-BE6A-B63E2ECD1869}" destId="{671F3300-B6E1-4DA8-B63D-7A9C257E99D7}" srcOrd="0" destOrd="0" parTransId="{59CCF5AC-4086-4D58-B7C7-59E91330AB6B}" sibTransId="{53B998FB-8C37-4CD8-8942-A5C36079D433}"/>
    <dgm:cxn modelId="{825468C4-07AE-475F-9771-A3625A9226A0}" type="presOf" srcId="{F2BED745-7D66-46FC-BD72-DE20C7B6DBEB}" destId="{58831281-5238-44E6-BCA2-6B1A6B691D95}" srcOrd="0" destOrd="0" presId="urn:microsoft.com/office/officeart/2005/8/layout/vList4"/>
    <dgm:cxn modelId="{590A9BB5-5095-4F2F-9B22-CD372314B132}" type="presOf" srcId="{A9C78913-0E52-412A-9B3D-8414F5674E4B}" destId="{BB4DE53D-9367-4146-B88C-F2EB63B2B624}" srcOrd="0" destOrd="0" presId="urn:microsoft.com/office/officeart/2005/8/layout/vList4"/>
    <dgm:cxn modelId="{CA6B2199-4430-4465-9229-91A5B62EDC05}" type="presOf" srcId="{D0AD8040-4144-4E4D-BE6A-B63E2ECD1869}" destId="{7A68EC96-DE50-4151-A712-40C1A2AB30C6}" srcOrd="1" destOrd="0" presId="urn:microsoft.com/office/officeart/2005/8/layout/vList4"/>
    <dgm:cxn modelId="{482587C7-E387-42C1-872E-61D7F68FCB6B}" type="presOf" srcId="{F2BED745-7D66-46FC-BD72-DE20C7B6DBEB}" destId="{EFB81D36-CCA3-46A7-9D9F-9D3DE4E46FC8}" srcOrd="1" destOrd="0" presId="urn:microsoft.com/office/officeart/2005/8/layout/vList4"/>
    <dgm:cxn modelId="{D54038F6-79C6-447B-A860-F1DA87374394}" type="presOf" srcId="{B6E8B6C9-A00F-4DEC-9F99-C19320440339}" destId="{58831281-5238-44E6-BCA2-6B1A6B691D95}" srcOrd="0" destOrd="2" presId="urn:microsoft.com/office/officeart/2005/8/layout/vList4"/>
    <dgm:cxn modelId="{3A8A0D30-BB3F-4670-AE03-AA2E9D53691A}" srcId="{A9C78913-0E52-412A-9B3D-8414F5674E4B}" destId="{92C46407-0817-48C3-B87C-53DDD3FBE394}" srcOrd="0" destOrd="0" parTransId="{A2FA6632-823F-46D6-A1EC-510CC619FDCD}" sibTransId="{A95D310C-0DD9-4E88-A55E-EABA1D165FBF}"/>
    <dgm:cxn modelId="{881F29AB-0CE8-43D6-B0A7-837DF89F652C}" type="presOf" srcId="{95DB0902-96B2-4489-869E-9A922AFE93A2}" destId="{58831281-5238-44E6-BCA2-6B1A6B691D95}" srcOrd="0" destOrd="1" presId="urn:microsoft.com/office/officeart/2005/8/layout/vList4"/>
    <dgm:cxn modelId="{966DD7E9-3803-4A51-A274-ADAE335BB387}" srcId="{F2BED745-7D66-46FC-BD72-DE20C7B6DBEB}" destId="{B6E8B6C9-A00F-4DEC-9F99-C19320440339}" srcOrd="1" destOrd="0" parTransId="{8CBC20F3-F97B-4BF7-A6A0-E28C0D504110}" sibTransId="{540B437E-06BF-4529-97F1-83E9ACA27EB0}"/>
    <dgm:cxn modelId="{24DCDEB6-D72A-4BC1-A92A-2E9712CBCBD2}" type="presOf" srcId="{671F3300-B6E1-4DA8-B63D-7A9C257E99D7}" destId="{F2028D60-4CC8-4D46-BC1E-4088929EAA65}" srcOrd="0" destOrd="1" presId="urn:microsoft.com/office/officeart/2005/8/layout/vList4"/>
    <dgm:cxn modelId="{8E1680AC-DE00-4799-9D0E-EB99749509D0}" srcId="{D0139716-1242-4D21-A7D6-FB9332896BC0}" destId="{D0AD8040-4144-4E4D-BE6A-B63E2ECD1869}" srcOrd="1" destOrd="0" parTransId="{250E05A5-DE89-4ADB-8494-347F0E863D6E}" sibTransId="{0C4F9432-F44E-406F-A684-662018040DC5}"/>
    <dgm:cxn modelId="{325974DC-F0A5-446B-B4B2-DBE635348A18}" type="presOf" srcId="{95DB0902-96B2-4489-869E-9A922AFE93A2}" destId="{EFB81D36-CCA3-46A7-9D9F-9D3DE4E46FC8}" srcOrd="1" destOrd="1" presId="urn:microsoft.com/office/officeart/2005/8/layout/vList4"/>
    <dgm:cxn modelId="{01E099B7-DD57-4488-B4DB-AFF5163258AE}" type="presOf" srcId="{671F3300-B6E1-4DA8-B63D-7A9C257E99D7}" destId="{7A68EC96-DE50-4151-A712-40C1A2AB30C6}" srcOrd="1" destOrd="1" presId="urn:microsoft.com/office/officeart/2005/8/layout/vList4"/>
    <dgm:cxn modelId="{40654A22-7DE3-4885-AD3B-39A796671E7C}" type="presOf" srcId="{B6E8B6C9-A00F-4DEC-9F99-C19320440339}" destId="{EFB81D36-CCA3-46A7-9D9F-9D3DE4E46FC8}" srcOrd="1" destOrd="2" presId="urn:microsoft.com/office/officeart/2005/8/layout/vList4"/>
    <dgm:cxn modelId="{5B45D8E9-33B8-477C-8573-FFD540BF1A28}" type="presOf" srcId="{A9C78913-0E52-412A-9B3D-8414F5674E4B}" destId="{6C313EC7-6710-454D-8483-09F2301F16FA}" srcOrd="1" destOrd="0" presId="urn:microsoft.com/office/officeart/2005/8/layout/vList4"/>
    <dgm:cxn modelId="{0C1D69B9-5E61-47B0-9033-90320CA30FF8}" srcId="{D0139716-1242-4D21-A7D6-FB9332896BC0}" destId="{A9C78913-0E52-412A-9B3D-8414F5674E4B}" srcOrd="0" destOrd="0" parTransId="{83B09254-B0B7-4355-BB09-959FCE132883}" sibTransId="{76655690-70D6-4ED2-99DA-4CA2F15DCDAF}"/>
    <dgm:cxn modelId="{EB740707-3D4D-4519-8B99-0561785981D6}" type="presOf" srcId="{D0AD8040-4144-4E4D-BE6A-B63E2ECD1869}" destId="{F2028D60-4CC8-4D46-BC1E-4088929EAA65}" srcOrd="0" destOrd="0" presId="urn:microsoft.com/office/officeart/2005/8/layout/vList4"/>
    <dgm:cxn modelId="{B23AEB19-2100-4B04-A477-BAD339FC0D83}" type="presOf" srcId="{D0139716-1242-4D21-A7D6-FB9332896BC0}" destId="{98FD1079-F6A1-46FB-9CF6-EB58966DC7D6}" srcOrd="0" destOrd="0" presId="urn:microsoft.com/office/officeart/2005/8/layout/vList4"/>
    <dgm:cxn modelId="{D08CEAC2-3B8B-48EA-AE25-C24F800A3ADE}" type="presOf" srcId="{92C46407-0817-48C3-B87C-53DDD3FBE394}" destId="{6C313EC7-6710-454D-8483-09F2301F16FA}" srcOrd="1" destOrd="1" presId="urn:microsoft.com/office/officeart/2005/8/layout/vList4"/>
    <dgm:cxn modelId="{A0191DCD-3835-42F1-9899-96E86576E074}" type="presOf" srcId="{92C46407-0817-48C3-B87C-53DDD3FBE394}" destId="{BB4DE53D-9367-4146-B88C-F2EB63B2B624}" srcOrd="0" destOrd="1" presId="urn:microsoft.com/office/officeart/2005/8/layout/vList4"/>
    <dgm:cxn modelId="{A6A75A7C-0D33-4CA0-9282-3685A710ADC8}" type="presParOf" srcId="{98FD1079-F6A1-46FB-9CF6-EB58966DC7D6}" destId="{D0E0D039-B3A7-497E-9E2A-115461104570}" srcOrd="0" destOrd="0" presId="urn:microsoft.com/office/officeart/2005/8/layout/vList4"/>
    <dgm:cxn modelId="{6A940D1C-C471-40EB-8A70-A28961A68B9C}" type="presParOf" srcId="{D0E0D039-B3A7-497E-9E2A-115461104570}" destId="{BB4DE53D-9367-4146-B88C-F2EB63B2B624}" srcOrd="0" destOrd="0" presId="urn:microsoft.com/office/officeart/2005/8/layout/vList4"/>
    <dgm:cxn modelId="{9F64700D-5403-4977-9870-8FC7F2BE1900}" type="presParOf" srcId="{D0E0D039-B3A7-497E-9E2A-115461104570}" destId="{7D580BAF-3B51-466C-90AC-BAEDD536BB54}" srcOrd="1" destOrd="0" presId="urn:microsoft.com/office/officeart/2005/8/layout/vList4"/>
    <dgm:cxn modelId="{C0521965-EA47-490F-9B5E-A52F5DD7BF31}" type="presParOf" srcId="{D0E0D039-B3A7-497E-9E2A-115461104570}" destId="{6C313EC7-6710-454D-8483-09F2301F16FA}" srcOrd="2" destOrd="0" presId="urn:microsoft.com/office/officeart/2005/8/layout/vList4"/>
    <dgm:cxn modelId="{74E5D64D-5071-4831-97E6-D3C2C5C4013A}" type="presParOf" srcId="{98FD1079-F6A1-46FB-9CF6-EB58966DC7D6}" destId="{573B13D8-1147-40B3-8F84-D430A9D8CA9F}" srcOrd="1" destOrd="0" presId="urn:microsoft.com/office/officeart/2005/8/layout/vList4"/>
    <dgm:cxn modelId="{F235DA32-01E2-4503-8A29-A4645D4CC762}" type="presParOf" srcId="{98FD1079-F6A1-46FB-9CF6-EB58966DC7D6}" destId="{3A9790BB-6046-44C6-84AD-D48B3B40AC55}" srcOrd="2" destOrd="0" presId="urn:microsoft.com/office/officeart/2005/8/layout/vList4"/>
    <dgm:cxn modelId="{D469CF6B-C49D-42E5-9C12-1E7EBEE69E19}" type="presParOf" srcId="{3A9790BB-6046-44C6-84AD-D48B3B40AC55}" destId="{F2028D60-4CC8-4D46-BC1E-4088929EAA65}" srcOrd="0" destOrd="0" presId="urn:microsoft.com/office/officeart/2005/8/layout/vList4"/>
    <dgm:cxn modelId="{1DD7853B-9263-412F-8632-D81595E6A494}" type="presParOf" srcId="{3A9790BB-6046-44C6-84AD-D48B3B40AC55}" destId="{2A51D3A9-2232-4438-AF15-72E4E1FE8743}" srcOrd="1" destOrd="0" presId="urn:microsoft.com/office/officeart/2005/8/layout/vList4"/>
    <dgm:cxn modelId="{C2E956FF-7012-44A8-9ABC-D127CF90AE2B}" type="presParOf" srcId="{3A9790BB-6046-44C6-84AD-D48B3B40AC55}" destId="{7A68EC96-DE50-4151-A712-40C1A2AB30C6}" srcOrd="2" destOrd="0" presId="urn:microsoft.com/office/officeart/2005/8/layout/vList4"/>
    <dgm:cxn modelId="{40D2B8AA-F699-426E-AA76-C32DA27C311A}" type="presParOf" srcId="{98FD1079-F6A1-46FB-9CF6-EB58966DC7D6}" destId="{D1E87CCF-2F04-4406-A1FF-F8CF8B3E9602}" srcOrd="3" destOrd="0" presId="urn:microsoft.com/office/officeart/2005/8/layout/vList4"/>
    <dgm:cxn modelId="{951B5F40-6884-4512-8AF0-5A2025CCA932}" type="presParOf" srcId="{98FD1079-F6A1-46FB-9CF6-EB58966DC7D6}" destId="{C26B41A9-B3AE-4A3E-B0B7-98521E3B73BF}" srcOrd="4" destOrd="0" presId="urn:microsoft.com/office/officeart/2005/8/layout/vList4"/>
    <dgm:cxn modelId="{2A570CE8-68A5-4CAA-8E51-72810D5F923E}" type="presParOf" srcId="{C26B41A9-B3AE-4A3E-B0B7-98521E3B73BF}" destId="{58831281-5238-44E6-BCA2-6B1A6B691D95}" srcOrd="0" destOrd="0" presId="urn:microsoft.com/office/officeart/2005/8/layout/vList4"/>
    <dgm:cxn modelId="{B715C89E-66C7-46AB-B9AE-EF42EFA823C1}" type="presParOf" srcId="{C26B41A9-B3AE-4A3E-B0B7-98521E3B73BF}" destId="{24BFEB80-F46F-4410-B291-10753EA6E2DD}" srcOrd="1" destOrd="0" presId="urn:microsoft.com/office/officeart/2005/8/layout/vList4"/>
    <dgm:cxn modelId="{2FA4BE58-5D79-4DD4-A843-5BE0D09AC67C}" type="presParOf" srcId="{C26B41A9-B3AE-4A3E-B0B7-98521E3B73BF}" destId="{EFB81D36-CCA3-46A7-9D9F-9D3DE4E46F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A8A52-F1C0-4AA3-BE51-8D5FE75BAACD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10491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C66E-145F-45C1-A05E-25E71E195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 I am Tong Li from Huawei. Today I am going to introduce</a:t>
            </a:r>
            <a:r>
              <a:rPr lang="en-US" baseline="0" dirty="0" smtClean="0"/>
              <a:t> TACK: </a:t>
            </a:r>
            <a:endParaRPr lang="zh-CN" altLang="en-US" baseline="0" dirty="0" smtClean="0"/>
          </a:p>
          <a:p>
            <a:r>
              <a:rPr lang="en-US" baseline="0" dirty="0" smtClean="0"/>
              <a:t>Improving Wireless Transport Performance by Taming Acknowledgments.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is that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number of ACKs are reduced in the case of a faster physical rate.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【】For example, TACK has the same frequency as TCP’s delayed ACK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802.11b links with a small RTT.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【】However, for the 802.11ac links,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TACK has dropped two orders of magnitude when RTT is 10 ms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three orders of magnitude when RTT is 80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6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Ideally, links with faster physical rates increase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goodput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improvement.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approaches the transport upper bound with a minimized ACK frequency.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65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“positive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effect”,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TACK’s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list several major issues to handle in terms of loss recovery, round-trip timing,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send rate control including congestion control and flow control.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paper.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Since simply</a:t>
            </a:r>
            <a:r>
              <a:rPr lang="en-US" altLang="zh-CN" baseline="0" dirty="0" smtClean="0"/>
              <a:t> applying TACK probably falls short, </a:t>
            </a: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 propose a full TACK-based acknowledgement mechanism.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There are some notable features of this mechanism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which are important for reasoning about the differences from legacy TCP. </a:t>
            </a:r>
          </a:p>
          <a:p>
            <a:r>
              <a:rPr lang="en-US" altLang="zh-CN" dirty="0" smtClean="0"/>
              <a:t>First, apart from the ACK type of TACK, </a:t>
            </a:r>
            <a:endParaRPr lang="zh-CN" altLang="en-US" dirty="0" smtClean="0"/>
          </a:p>
          <a:p>
            <a:r>
              <a:rPr lang="en-US" altLang="zh-CN" dirty="0" smtClean="0"/>
              <a:t>we also introduce the ACK type of IACK </a:t>
            </a:r>
            <a:endParaRPr lang="zh-CN" altLang="en-US" dirty="0" smtClean="0"/>
          </a:p>
          <a:p>
            <a:r>
              <a:rPr lang="en-US" altLang="zh-CN" dirty="0" smtClean="0"/>
              <a:t>to assure timely feedback upon instant events. </a:t>
            </a:r>
            <a:endParaRPr lang="zh-CN" altLang="en-US" dirty="0" smtClean="0"/>
          </a:p>
          <a:p>
            <a:r>
              <a:rPr lang="en-US" altLang="zh-CN" dirty="0" smtClean="0"/>
              <a:t>IACK and TACK are complementary. </a:t>
            </a:r>
            <a:endParaRPr lang="zh-CN" altLang="en-US" dirty="0" smtClean="0"/>
          </a:p>
          <a:p>
            <a:r>
              <a:rPr lang="en-US" altLang="zh-CN" dirty="0" smtClean="0"/>
              <a:t>IACK assures timely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signaling </a:t>
            </a:r>
            <a:endParaRPr lang="zh-CN" altLang="en-US" dirty="0" smtClean="0"/>
          </a:p>
          <a:p>
            <a:r>
              <a:rPr lang="en-US" altLang="zh-CN" dirty="0" smtClean="0"/>
              <a:t>while TACK acts as the last resort mechanism in the case of ACK loss. </a:t>
            </a:r>
          </a:p>
          <a:p>
            <a:r>
              <a:rPr lang="en-US" altLang="zh-CN" dirty="0" smtClean="0"/>
              <a:t>Second, when the loss rate on the ACK path has reached a critical level, </a:t>
            </a:r>
            <a:endParaRPr lang="zh-CN" altLang="en-US" dirty="0" smtClean="0"/>
          </a:p>
          <a:p>
            <a:r>
              <a:rPr lang="en-US" altLang="zh-CN" dirty="0" smtClean="0"/>
              <a:t>TACK should carry more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information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such as contiguous range of lost packets</a:t>
            </a:r>
            <a:r>
              <a:rPr lang="zh-CN" altLang="en-US" sz="12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12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received</a:t>
            </a:r>
            <a:r>
              <a:rPr lang="zh-CN" altLang="en-US" sz="12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packets.</a:t>
            </a: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 more types of ACKs and more necessary information carried in ACKs</a:t>
            </a:r>
            <a:r>
              <a:rPr lang="en-US" altLang="zh-CN" sz="1200" b="0" kern="1200" baseline="0" dirty="0" smtClean="0">
                <a:latin typeface="+mn-lt"/>
                <a:ea typeface="+mn-ea"/>
              </a:rPr>
              <a:t>,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the TACK-based acknowledgement mechanism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therefore is able to send less number of ACKs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but are exactly what are required by transport.</a:t>
            </a:r>
            <a:endParaRPr lang="en-US" altLang="zh-CN" sz="1200" b="0" kern="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9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further give the protocol design of the TACK-based</a:t>
            </a:r>
            <a:r>
              <a:rPr lang="en-US" altLang="zh-CN" baseline="0" dirty="0" smtClean="0"/>
              <a:t> acknowledgement mechanism</a:t>
            </a:r>
            <a:r>
              <a:rPr lang="en-US" altLang="zh-CN" dirty="0" smtClean="0"/>
              <a:t>, </a:t>
            </a:r>
            <a:endParaRPr lang="zh-CN" altLang="en-US" dirty="0" smtClean="0"/>
          </a:p>
          <a:p>
            <a:r>
              <a:rPr lang="en-US" altLang="zh-CN" dirty="0" smtClean="0"/>
              <a:t>in which the advancements in loss recovery, round-trip timing, and send rate control </a:t>
            </a:r>
            <a:endParaRPr lang="zh-CN" altLang="en-US" dirty="0" smtClean="0"/>
          </a:p>
          <a:p>
            <a:r>
              <a:rPr lang="en-US" altLang="zh-CN" dirty="0" smtClean="0"/>
              <a:t>are the most key reasons </a:t>
            </a:r>
            <a:endParaRPr lang="zh-CN" altLang="en-US" dirty="0" smtClean="0"/>
          </a:p>
          <a:p>
            <a:r>
              <a:rPr lang="en-US" altLang="zh-CN" dirty="0" smtClean="0"/>
              <a:t>that TCP’s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dependence on frequent ACKs has decreased.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technical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details,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please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refer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paper.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9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For evaluation,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we implement TCP-TACK, a TCP implementation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that applies TACK and deploys the advancements as specified above.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We</a:t>
            </a:r>
            <a:r>
              <a:rPr lang="en-US" altLang="zh-CN" baseline="0" dirty="0" smtClean="0"/>
              <a:t> co-design the receiver-based BBR as a TACK-based congestion controller.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baseline="0" dirty="0" smtClean="0"/>
              <a:t>We 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introduce a new BPF socket option to allow changing the TCP ACK frequency.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Wireless tests are in a public room with</a:t>
            </a:r>
            <a:r>
              <a:rPr lang="en-US" altLang="zh-CN" sz="1600" kern="0" baseline="0" dirty="0" smtClean="0">
                <a:latin typeface="微软雅黑" pitchFamily="34" charset="-122"/>
                <a:ea typeface="微软雅黑" pitchFamily="34" charset="-122"/>
              </a:rPr>
              <a:t> some interferences.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4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</a:t>
            </a:r>
            <a:r>
              <a:rPr lang="en-US" altLang="zh-CN" baseline="0" dirty="0" smtClean="0"/>
              <a:t>the result. </a:t>
            </a:r>
            <a:endParaRPr lang="zh-CN" altLang="en-US" baseline="0" dirty="0" smtClean="0"/>
          </a:p>
          <a:p>
            <a:r>
              <a:rPr lang="en-US" altLang="zh-CN" baseline="0" dirty="0" smtClean="0"/>
              <a:t>TCP-TACK achieves significant advantages over legacy TCP in WLAN scenarios </a:t>
            </a:r>
            <a:endParaRPr lang="zh-CN" altLang="en-US" baseline="0" dirty="0" smtClean="0"/>
          </a:p>
          <a:p>
            <a:r>
              <a:rPr lang="en-US" altLang="zh-CN" baseline="0" dirty="0" smtClean="0"/>
              <a:t>due to less contention between data packets and ACKs. </a:t>
            </a:r>
            <a:endParaRPr lang="zh-CN" altLang="en-US" baseline="0" dirty="0" smtClean="0"/>
          </a:p>
          <a:p>
            <a:r>
              <a:rPr lang="en-US" altLang="zh-CN" baseline="0" dirty="0" smtClean="0"/>
              <a:t>Specifically, TCP-TACK reduces over 90% of ACKs </a:t>
            </a:r>
            <a:endParaRPr lang="zh-CN" altLang="en-US" baseline="0" dirty="0" smtClean="0"/>
          </a:p>
          <a:p>
            <a:r>
              <a:rPr lang="en-US" altLang="zh-CN" baseline="0" dirty="0" smtClean="0"/>
              <a:t>and also obtains an improvement of 28% on goodput.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further find TCP-TACK performs equally well as high-speed TCP variants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wide area network scenarios,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attributed to the advancements of the TACK-based protocol design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loss recovery, round-trip timing, and send rate control.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serves as a strong validation of TACK.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91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conclude,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this paper aims</a:t>
            </a:r>
            <a:r>
              <a:rPr lang="en-US" altLang="x-none" sz="1200" baseline="0" dirty="0" smtClean="0"/>
              <a:t> to improve the </a:t>
            </a:r>
            <a:r>
              <a:rPr lang="en-US" altLang="x-none" sz="1200" dirty="0" smtClean="0"/>
              <a:t>WLAN transport on the transport layer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by reducing the ACK frequency.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We find that, ideally,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TACK improves goodput due to significantly reducing ACK frequency.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However</a:t>
            </a:r>
            <a:r>
              <a:rPr lang="en-US" altLang="x-none" sz="1200" smtClean="0"/>
              <a:t>, simply applying </a:t>
            </a:r>
            <a:r>
              <a:rPr lang="en-US" altLang="x-none" sz="1200" dirty="0" smtClean="0"/>
              <a:t>TACK hurts TCP performance.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Thus we design the advanced TACK-based protocol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and demonstrate that it is a good replacement of legacy TCP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compensate for scenarios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where the acknowledgement overhead is non-negligible.</a:t>
            </a: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85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all for my report, thank</a:t>
            </a:r>
            <a:r>
              <a:rPr lang="en-US" baseline="0" dirty="0" smtClean="0"/>
              <a:t> you for your </a:t>
            </a:r>
            <a:r>
              <a:rPr lang="en-US" altLang="zh-CN" baseline="0" dirty="0" smtClean="0"/>
              <a:t>watching!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7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High-throughput transport over WLAN becomes a demanding requirement </a:t>
            </a:r>
            <a:endParaRPr lang="zh-CN" altLang="en-US" baseline="0" dirty="0" smtClean="0"/>
          </a:p>
          <a:p>
            <a:r>
              <a:rPr lang="en-US" altLang="zh-CN" baseline="0" dirty="0" smtClean="0"/>
              <a:t>with the emergence of applications such as </a:t>
            </a:r>
            <a:r>
              <a:rPr lang="en-US" altLang="zh-CN" sz="1200" kern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UHD</a:t>
            </a:r>
            <a:r>
              <a: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baseline="0" dirty="0" smtClean="0"/>
              <a:t>wireless projection, </a:t>
            </a:r>
            <a:endParaRPr lang="zh-CN" altLang="en-US" baseline="0" dirty="0" smtClean="0"/>
          </a:p>
          <a:p>
            <a:r>
              <a:rPr lang="en-US" altLang="zh-CN" baseline="0" dirty="0" smtClean="0"/>
              <a:t>VR/AR-based interactive gaming,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Particularly, the average throughput requirement is 100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8K video,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whose peak throughput requirement might reach 200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UHD VR-based application, the throughput even reach 500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reported that the average WLAN connection speed in 2018 was 30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will be more than triple by 2023.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Which, however, is still far from satisfactory for UHD-video-based applications.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modern WLANs are based on the IEEE 802.11 standards.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well-studied that medium access overhead in WLAN can significantly reduce TCP throughput,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TCP ACKs cause internal interference on the same connection.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frames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operated in the MAC layer,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period including the i</a:t>
            </a:r>
            <a:r>
              <a:rPr lang="en-US" altLang="zh-CN" sz="1200" dirty="0" smtClean="0"/>
              <a:t>nter-frame space</a:t>
            </a:r>
            <a:r>
              <a:rPr lang="en-US" altLang="zh-CN" sz="1200" baseline="0" dirty="0" smtClean="0"/>
              <a:t> and a random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back-off period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extra overhead between completion of the last frame and starting of the next frame.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</a:t>
            </a:r>
            <a:r>
              <a:rPr lang="en-US" altLang="zh-CN" dirty="0" smtClean="0"/>
              <a:t>Since</a:t>
            </a:r>
            <a:r>
              <a:rPr lang="en-US" altLang="zh-CN" baseline="0" dirty="0" smtClean="0"/>
              <a:t> the e</a:t>
            </a:r>
            <a:r>
              <a:rPr lang="en-US" altLang="zh-CN" dirty="0" smtClean="0"/>
              <a:t>xtra overhead for sending each 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independent with packet size,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ACKs cause almost similar medium access overhead despite the much smaller size.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</a:t>
            </a:r>
            <a:r>
              <a:rPr lang="en-US" altLang="zh-CN" baseline="0" dirty="0" smtClean="0"/>
              <a:t> a result, the internal interference between data packets and ACKs is non-negligible.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To explain the </a:t>
            </a:r>
            <a:r>
              <a:rPr lang="en-US" altLang="zh-CN" baseline="0" dirty="0" smtClean="0"/>
              <a:t>internal interference </a:t>
            </a:r>
            <a:r>
              <a:rPr lang="en-US" altLang="zh-CN" dirty="0" smtClean="0"/>
              <a:t>more clearly,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conduct emulations over wireless links.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Basically, TCP sends an ACK for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every one or two packets which is frequent.</a:t>
            </a:r>
            <a:r>
              <a:rPr lang="en-US" altLang="zh-CN" baseline="0" dirty="0" smtClean="0"/>
              <a:t> </a:t>
            </a: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As shown in the left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ACK path is relatively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however, as shown in the right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data path decreases significantly with the increase of ACK frequency.  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5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 wireless scenarios,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reducing ACK frequency has a “positive effect” on the transport performance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due to the reduced contentions.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simply reducing ACK frequency hurts TCP performance,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called “negative effect”.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“negative effect” is because that TCP’s transport control depends on frequent ACKs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packet-clocking algorithms are impacted when ACK frequency is excessively reduced.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7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acknowledgements should be tamed.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 aims to seek the optimal ACK frequency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corresponding improvements in transport mechanism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the “negative effect”.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3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acknowledgement whose frequency is decided by bdp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bandwidth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【】Qualitatively, TACK applies periodic ACK when bdp is large,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falls back to byte-counting ACK when bdp is small.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8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First,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we estimate TACK’s “positive effect”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various wireless links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we build a UDP-based tool to assure that there is no “negative effect”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sender keeps sending large UDP packets,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receiver has implemented various ACK thinning technologies including TACK.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trigger condition is met,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receiver sends one small UDP packet as an ACK.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7" y="2116397"/>
            <a:ext cx="7488767" cy="7043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40"/>
            <a:ext cx="8534400" cy="553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HotNets 2012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0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3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5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6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7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0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111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7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87233F4D-2CAA-491E-B4DF-E780616905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16A353C-9417-4EC2-BDEB-456A05260D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7B8A47D2-E204-493A-9B8E-B405080D6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0110B7E-15A7-46AE-963A-6A6D4DE407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2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6CBB88B-8711-4836-ADA9-002DDBFA6F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F778F2C-0CC7-4B27-8033-CA2DE818D7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>
          <a:xfrm>
            <a:off x="563034" y="163513"/>
            <a:ext cx="11065933" cy="831850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>
          <a:xfrm>
            <a:off x="563034" y="1506538"/>
            <a:ext cx="11065933" cy="45894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C5BCEB90-0E69-4FF7-993F-1B544490EC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2DBEF3E-F340-4853-B294-FF418F4A3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E704CCD-114B-4870-B317-CDDED4377C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A6D2400-1677-4AB5-9FDD-D947CDEECA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90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93D3DD91-15A4-489C-AD7C-B7CACF95DD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4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3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4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08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10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8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9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6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17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6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219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03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1772" y="1430708"/>
            <a:ext cx="11480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3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2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1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2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4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6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7"/>
          <p:cNvGrpSpPr>
            <a:grpSpLocks/>
          </p:cNvGrpSpPr>
          <p:nvPr/>
        </p:nvGrpSpPr>
        <p:grpSpPr bwMode="auto">
          <a:xfrm>
            <a:off x="12433301" y="3503296"/>
            <a:ext cx="1225551" cy="3225164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28"/>
              <a:ext cx="579" cy="2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/>
            <a:p>
              <a:pPr eaLnBrk="1" hangingPunct="1">
                <a:defRPr/>
              </a:pPr>
              <a:endParaRPr lang="zh-CN" altLang="en-US" sz="2160"/>
            </a:p>
          </p:txBody>
        </p:sp>
        <p:grpSp>
          <p:nvGrpSpPr>
            <p:cNvPr id="2063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4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5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6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7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8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9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0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1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2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3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4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2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2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5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0"/>
            <a:ext cx="1589617" cy="18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13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4" y="1"/>
            <a:ext cx="1494367" cy="8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客户或者合作伙伴的标志放在右上角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.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053" name="Picture 14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3456"/>
            <a:ext cx="1219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9639301" y="4011931"/>
            <a:ext cx="1507560" cy="29544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9712" tIns="54856" rIns="109712" bIns="548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15762"/>
            <a:ext cx="7488767" cy="70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793" rIns="91427" bIns="4679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068958"/>
            <a:ext cx="7105651" cy="55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91427" bIns="457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498" y="691517"/>
            <a:ext cx="2459567" cy="662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:32-35pt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Medium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:30-32pt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黑体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:20-22pt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 :18pt  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Regular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:18-20pt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):18pt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细黑体 </a:t>
            </a:r>
            <a:endParaRPr lang="zh-CN" altLang="en-US" sz="1320" dirty="0">
              <a:solidFill>
                <a:srgbClr val="00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9647769" y="476250"/>
            <a:ext cx="195368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40938">
              <a:defRPr/>
            </a:pPr>
            <a:r>
              <a:rPr lang="en-US" altLang="zh-CN" sz="1680" b="1" dirty="0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7535" y="480060"/>
            <a:ext cx="2844800" cy="2585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68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HotNets 2012</a:t>
            </a:r>
            <a:endParaRPr lang="en-US" altLang="zh-CN"/>
          </a:p>
        </p:txBody>
      </p:sp>
      <p:pic>
        <p:nvPicPr>
          <p:cNvPr id="2060" name="Picture 6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5619" y="5684522"/>
            <a:ext cx="941916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007533" y="6219827"/>
            <a:ext cx="3549225" cy="2585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0971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8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</p:spTree>
    <p:extLst>
      <p:ext uri="{BB962C8B-B14F-4D97-AF65-F5344CB8AC3E}">
        <p14:creationId xmlns:p14="http://schemas.microsoft.com/office/powerpoint/2010/main" val="27064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40" b="1" dirty="0">
          <a:solidFill>
            <a:schemeClr val="bg1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548563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097126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645690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194252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11422" indent="-411422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defRPr sz="288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891414" indent="-3428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371408" indent="-274282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919970" indent="-274282" algn="l" rtl="0" eaLnBrk="0" fontAlgn="base" hangingPunct="0">
        <a:spcBef>
          <a:spcPct val="20000"/>
        </a:spcBef>
        <a:spcAft>
          <a:spcPct val="0"/>
        </a:spcAft>
        <a:buChar char="–"/>
        <a:defRPr sz="1920">
          <a:solidFill>
            <a:schemeClr val="tx1"/>
          </a:solidFill>
          <a:latin typeface="+mn-lt"/>
          <a:ea typeface="+mn-ea"/>
          <a:cs typeface="+mn-cs"/>
        </a:defRPr>
      </a:lvl4pPr>
      <a:lvl5pPr marL="2468533" indent="-2742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5pPr>
      <a:lvl6pPr marL="301709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6pPr>
      <a:lvl7pPr marL="3565660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7pPr>
      <a:lvl8pPr marL="4114223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8pPr>
      <a:lvl9pPr marL="466278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63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26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9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52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15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378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41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04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578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579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9093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9094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9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HotNets 2012</a:t>
            </a:r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A33BD18D-C0E9-4504-9440-C18781EDD45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9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995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2A54AD8-5C99-4471-AA3A-6D5002DBC86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996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79" descr="d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5362"/>
            <a:ext cx="1219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32504" y="6448822"/>
            <a:ext cx="13112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9984432" y="6525344"/>
            <a:ext cx="723280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lnSpc>
                <a:spcPct val="85000"/>
              </a:lnSpc>
              <a:defRPr/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D577959C-E91E-437F-AC05-F83E8C047747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>
                <a:lnSpc>
                  <a:spcPct val="85000"/>
                </a:lnSpc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8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TcpAckThinn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i.tong@huawei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3.xml"/><Relationship Id="rId6" Type="http://schemas.openxmlformats.org/officeDocument/2006/relationships/image" Target="../media/image20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ackem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77360"/>
            <a:ext cx="8976320" cy="1152128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sz="2400" b="1" dirty="0">
                <a:solidFill>
                  <a:schemeClr val="bg1"/>
                </a:solidFill>
              </a:rPr>
              <a:t>TACK: Improving Wireless Transport Performance </a:t>
            </a: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by Taming Acknowledgments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</p:spPr>
            <p:txBody>
              <a:bodyPr wrap="square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200" b="1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200" b="1" dirty="0" smtClean="0">
                    <a:solidFill>
                      <a:srgbClr val="FFFF00"/>
                    </a:solidFill>
                  </a:rPr>
                  <a:t>ong Li</a:t>
                </a:r>
                <a:r>
                  <a:rPr lang="zh-CN" altLang="en-US" sz="2200" baseline="30000" dirty="0" smtClean="0">
                    <a:solidFill>
                      <a:srgbClr val="FFFF00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Kai Zheng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Ke Xu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♠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Rahul Arvind 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Jadhav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en-US" altLang="zh-CN" sz="2200" dirty="0" smtClean="0">
                    <a:solidFill>
                      <a:schemeClr val="bg1"/>
                    </a:solidFill>
                  </a:rPr>
                  <a:t>Tao Xiong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Keith Winstein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♦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Kun Tan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 </a:t>
                </a:r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  <a:blipFill rotWithShape="0">
                <a:blip r:embed="rId5"/>
                <a:stretch>
                  <a:fillRect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58" y="5138135"/>
            <a:ext cx="1833944" cy="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huawei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5006117"/>
            <a:ext cx="963416" cy="9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"/>
          <a:stretch/>
        </p:blipFill>
        <p:spPr bwMode="auto">
          <a:xfrm>
            <a:off x="7755543" y="5036914"/>
            <a:ext cx="1220777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480376" y="3789040"/>
            <a:ext cx="254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4115">
              <a:defRPr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acm sigcomm</a:t>
            </a:r>
          </a:p>
          <a:p>
            <a:pPr algn="ctr" defTabSz="784115">
              <a:defRPr/>
            </a:pPr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10–14, 2020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C272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♥</m:t>
                      </m:r>
                    </m:oMath>
                  </m:oMathPara>
                </a14:m>
                <a:endParaRPr lang="en-US" sz="3600" b="1" dirty="0">
                  <a:solidFill>
                    <a:srgbClr val="C2726E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112899" y="5844283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♦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0397" y="5894225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♠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2" descr="ACM SIGCOMM 2020, New York City, US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4" y="235699"/>
            <a:ext cx="2278852" cy="8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7" y="1772816"/>
            <a:ext cx="1660625" cy="17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576"/>
    </mc:Choice>
    <mc:Fallback xmlns="">
      <p:transition advTm="135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 </a:t>
            </a:r>
            <a:r>
              <a:rPr lang="en-US" altLang="zh-CN" b="1" dirty="0" smtClean="0"/>
              <a:t>reduces ACK frequency significantly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98" y="1556792"/>
            <a:ext cx="9842003" cy="3934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4152" y="3074539"/>
            <a:ext cx="1728192" cy="456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696" y="5697413"/>
            <a:ext cx="11545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Quantitative analysis of TACK frequency over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IEEE 802.11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b/g/n/ac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wireless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links</a:t>
            </a:r>
            <a:endParaRPr lang="zh-CN" altLang="en-US" sz="2000" dirty="0">
              <a:latin typeface="Verdana" panose="020B060403050404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67699" y="3530908"/>
            <a:ext cx="3312277" cy="653466"/>
            <a:chOff x="-3793902" y="3324000"/>
            <a:chExt cx="3626793" cy="653466"/>
          </a:xfrm>
        </p:grpSpPr>
        <p:sp>
          <p:nvSpPr>
            <p:cNvPr id="10" name="右箭头 9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  <a:alpha val="56000"/>
                  </a:sysClr>
                </a:gs>
                <a:gs pos="35000">
                  <a:sysClr val="windowText" lastClr="000000">
                    <a:tint val="37000"/>
                    <a:satMod val="300000"/>
                    <a:alpha val="68000"/>
                  </a:sysClr>
                </a:gs>
                <a:gs pos="100000">
                  <a:sysClr val="windowText" lastClr="000000">
                    <a:tint val="15000"/>
                    <a:satMod val="350000"/>
                    <a:alpha val="58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715156" y="3419900"/>
              <a:ext cx="33633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PHY </a:t>
              </a:r>
              <a:r>
                <a:rPr lang="en-US" sz="2400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rate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increases</a:t>
              </a: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406"/>
    </mc:Choice>
    <mc:Fallback xmlns="">
      <p:transition advTm="38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15352 -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-0.00254 L 0.15352 0.09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Ideally, TACK approaches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transport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upper bound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92" y="1746389"/>
            <a:ext cx="8778342" cy="3698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71840" y="5114129"/>
            <a:ext cx="22589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kern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(RTT=80 ms, IEEE 802.11n) </a:t>
            </a:r>
            <a:endParaRPr lang="en-US" altLang="zh-CN" sz="1100" kern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7086" y="2396565"/>
            <a:ext cx="2513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transport upper bound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86418" y="2499484"/>
            <a:ext cx="472352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20531" y="4447262"/>
            <a:ext cx="606634" cy="4150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793464"/>
            <a:ext cx="1207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Transport upper bound: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altLang="zh-CN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ransport control 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 </a:t>
            </a:r>
            <a:r>
              <a:rPr lang="en-US" altLang="zh-CN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impacted by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</a:t>
            </a:r>
            <a:r>
              <a:rPr lang="en-US" altLang="zh-CN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 frequency</a:t>
            </a:r>
            <a:endParaRPr lang="en-US" altLang="zh-CN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31"/>
    </mc:Choice>
    <mc:Fallback xmlns="">
      <p:transition advTm="1293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 avoid TACK’s “</a:t>
            </a:r>
            <a:r>
              <a:rPr lang="en-US" altLang="zh-CN" b="1" dirty="0"/>
              <a:t>negative effect</a:t>
            </a:r>
            <a:r>
              <a:rPr lang="en-US" altLang="zh-CN" b="1" dirty="0" smtClean="0"/>
              <a:t>”? </a:t>
            </a:r>
            <a:endParaRPr lang="zh-CN" altLang="en-US" b="1" dirty="0"/>
          </a:p>
        </p:txBody>
      </p:sp>
      <p:graphicFrame>
        <p:nvGraphicFramePr>
          <p:cNvPr id="419430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18212"/>
              </p:ext>
            </p:extLst>
          </p:nvPr>
        </p:nvGraphicFramePr>
        <p:xfrm>
          <a:off x="609600" y="1484784"/>
          <a:ext cx="10972800" cy="477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21"/>
    </mc:Choice>
    <mc:Fallback xmlns="">
      <p:transition advTm="1602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Features of TACK-based acknowledgement 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5400" y="1484784"/>
            <a:ext cx="10854841" cy="36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types of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Apart from the ACK type of TACK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also introduce the ACK type of 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(“Instant ACK”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）</a:t>
            </a:r>
            <a:endParaRPr lang="en-US" altLang="zh-CN" sz="160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and TACK are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complementary </a:t>
            </a:r>
          </a:p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necessary information carried in ACKs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Carry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more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contiguous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range of lost packets w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hen ACK loss rate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has reached a critical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level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Sync ACK delay, timestamp,  loss rate, delivery rate, etc. between endpoints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Less number of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ACKs,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but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are exactly what are required by transport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instant event-driven ,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whose frequency is usually low and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negligible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87" y="4725144"/>
            <a:ext cx="5081733" cy="1247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71881" y="6021288"/>
            <a:ext cx="482775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design rationale: an analogy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392"/>
    </mc:Choice>
    <mc:Fallback xmlns="">
      <p:transition advTm="7539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TACK-based protocol </a:t>
            </a:r>
            <a:r>
              <a:rPr lang="en-US" altLang="zh-CN" b="1" dirty="0" smtClean="0"/>
              <a:t>design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8787817" y="1988840"/>
            <a:ext cx="2996815" cy="36724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35761" y="1988840"/>
            <a:ext cx="4024746" cy="36724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36626" y="2467943"/>
            <a:ext cx="2043438" cy="382334"/>
            <a:chOff x="2546722" y="3578769"/>
            <a:chExt cx="2138058" cy="335560"/>
          </a:xfrm>
        </p:grpSpPr>
        <p:sp>
          <p:nvSpPr>
            <p:cNvPr id="8" name="矩形 7"/>
            <p:cNvSpPr/>
            <p:nvPr/>
          </p:nvSpPr>
          <p:spPr bwMode="auto">
            <a:xfrm>
              <a:off x="2546722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5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6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234495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7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80934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8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918688" y="3578769"/>
              <a:ext cx="766092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070911" y="4468700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 bwMode="auto">
          <a:xfrm>
            <a:off x="4500990" y="2850277"/>
            <a:ext cx="0" cy="161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圆角矩形 14"/>
          <p:cNvSpPr/>
          <p:nvPr/>
        </p:nvSpPr>
        <p:spPr>
          <a:xfrm>
            <a:off x="5157728" y="3195319"/>
            <a:ext cx="139935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 Recovery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58855" y="3828288"/>
            <a:ext cx="139822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Round-trip Timing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59896" y="4461256"/>
            <a:ext cx="1397189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Rate Control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 bwMode="auto">
          <a:xfrm flipH="1">
            <a:off x="4931070" y="4682399"/>
            <a:ext cx="228826" cy="7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圆角矩形 18"/>
          <p:cNvSpPr/>
          <p:nvPr/>
        </p:nvSpPr>
        <p:spPr>
          <a:xfrm>
            <a:off x="6960096" y="3828287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17" idx="3"/>
            <a:endCxn id="15" idx="3"/>
          </p:cNvCxnSpPr>
          <p:nvPr/>
        </p:nvCxnSpPr>
        <p:spPr bwMode="auto">
          <a:xfrm flipV="1">
            <a:off x="6557085" y="3416462"/>
            <a:ext cx="1" cy="1265937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直接箭头连接符 20"/>
          <p:cNvCxnSpPr>
            <a:stCxn id="19" idx="1"/>
            <a:endCxn id="16" idx="3"/>
          </p:cNvCxnSpPr>
          <p:nvPr/>
        </p:nvCxnSpPr>
        <p:spPr bwMode="auto">
          <a:xfrm flipH="1">
            <a:off x="6557083" y="4049430"/>
            <a:ext cx="40301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直接箭头连接符 21"/>
          <p:cNvCxnSpPr>
            <a:endCxn id="12" idx="2"/>
          </p:cNvCxnSpPr>
          <p:nvPr/>
        </p:nvCxnSpPr>
        <p:spPr bwMode="auto">
          <a:xfrm flipV="1">
            <a:off x="6013970" y="2850277"/>
            <a:ext cx="0" cy="345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5751767" y="2475782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</a:t>
            </a: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460993" y="2469772"/>
            <a:ext cx="2043436" cy="382334"/>
            <a:chOff x="2546723" y="3578769"/>
            <a:chExt cx="2138057" cy="335560"/>
          </a:xfrm>
        </p:grpSpPr>
        <p:sp>
          <p:nvSpPr>
            <p:cNvPr id="25" name="矩形 24"/>
            <p:cNvSpPr/>
            <p:nvPr/>
          </p:nvSpPr>
          <p:spPr bwMode="auto">
            <a:xfrm>
              <a:off x="2546723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1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2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234496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3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580937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4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918687" y="3578769"/>
              <a:ext cx="766093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0822620" y="246251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</a:p>
          <a:p>
            <a:pPr algn="ctr"/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979576" y="3833127"/>
            <a:ext cx="1410929" cy="442285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TACK-based ACK Mechanism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717310" y="3153814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18"/>
          <p:cNvCxnSpPr>
            <a:stCxn id="13" idx="2"/>
            <a:endCxn id="32" idx="2"/>
          </p:cNvCxnSpPr>
          <p:nvPr/>
        </p:nvCxnSpPr>
        <p:spPr bwMode="auto">
          <a:xfrm rot="5400000" flipH="1" flipV="1">
            <a:off x="7166747" y="930342"/>
            <a:ext cx="1314886" cy="6646399"/>
          </a:xfrm>
          <a:prstGeom prst="bentConnector3">
            <a:avLst>
              <a:gd name="adj1" fmla="val -173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直接箭头连接符 218"/>
          <p:cNvCxnSpPr>
            <a:stCxn id="31" idx="2"/>
            <a:endCxn id="19" idx="2"/>
          </p:cNvCxnSpPr>
          <p:nvPr/>
        </p:nvCxnSpPr>
        <p:spPr bwMode="auto">
          <a:xfrm rot="5400000" flipH="1">
            <a:off x="8535189" y="3125560"/>
            <a:ext cx="4840" cy="2294865"/>
          </a:xfrm>
          <a:prstGeom prst="bentConnector3">
            <a:avLst>
              <a:gd name="adj1" fmla="val -47231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箭头连接符 34"/>
          <p:cNvCxnSpPr>
            <a:stCxn id="37" idx="2"/>
            <a:endCxn id="31" idx="0"/>
          </p:cNvCxnSpPr>
          <p:nvPr/>
        </p:nvCxnSpPr>
        <p:spPr bwMode="auto">
          <a:xfrm>
            <a:off x="9685040" y="3593529"/>
            <a:ext cx="1" cy="2395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32" idx="0"/>
            <a:endCxn id="29" idx="2"/>
          </p:cNvCxnSpPr>
          <p:nvPr/>
        </p:nvCxnSpPr>
        <p:spPr bwMode="auto">
          <a:xfrm flipH="1" flipV="1">
            <a:off x="11138336" y="2852105"/>
            <a:ext cx="9053" cy="3017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圆角矩形 36"/>
          <p:cNvSpPr/>
          <p:nvPr/>
        </p:nvSpPr>
        <p:spPr>
          <a:xfrm>
            <a:off x="8979575" y="3151244"/>
            <a:ext cx="141092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2" idx="1"/>
            <a:endCxn id="37" idx="3"/>
          </p:cNvCxnSpPr>
          <p:nvPr/>
        </p:nvCxnSpPr>
        <p:spPr bwMode="auto">
          <a:xfrm flipH="1" flipV="1">
            <a:off x="10390504" y="3372387"/>
            <a:ext cx="326806" cy="2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7955031" y="428121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TACK/IACK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25384" y="4910985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Packet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12" idx="0"/>
          </p:cNvCxnSpPr>
          <p:nvPr/>
        </p:nvCxnSpPr>
        <p:spPr bwMode="auto">
          <a:xfrm>
            <a:off x="6013970" y="2252192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803158" y="1994933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9628495" y="2254021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9389554" y="205174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48128" y="2044848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80227" y="2067350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47735" y="2050998"/>
            <a:ext cx="3356723" cy="352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 number, TACK+IACK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round-trip timing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One-way delay as auxiliary 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send rate control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control: Pacing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Flow control: IACK</a:t>
            </a:r>
            <a:endParaRPr lang="en-US" altLang="zh-CN"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277464" y="5802059"/>
            <a:ext cx="6900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Goal: Decrease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TCP’s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dependence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frequent</a:t>
            </a:r>
            <a:r>
              <a:rPr lang="zh-CN" altLang="en-US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zh-CN" altLang="en-US" sz="20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14</a:t>
            </a:fld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377519" y="5555838"/>
            <a:ext cx="3297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more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details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zh-CN" dirty="0" smtClean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zh-CN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please</a:t>
            </a:r>
            <a:r>
              <a:rPr lang="zh-CN" altLang="en-US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paper.</a:t>
            </a:r>
          </a:p>
        </p:txBody>
      </p:sp>
    </p:spTree>
    <p:extLst>
      <p:ext uri="{BB962C8B-B14F-4D97-AF65-F5344CB8AC3E}">
        <p14:creationId xmlns:p14="http://schemas.microsoft.com/office/powerpoint/2010/main" val="1421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321"/>
    </mc:Choice>
    <mc:Fallback xmlns="">
      <p:transition advTm="2132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Evaluation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700808"/>
            <a:ext cx="109748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 implementation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TCP-TACK: A TCP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implementation that applies TACK and deploys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advancements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specified above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Co-design the receiver-based BBR as a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TACK-based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controller </a:t>
            </a:r>
          </a:p>
          <a:p>
            <a:pPr lvl="1">
              <a:defRPr/>
            </a:pP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𝐿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 2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𝜷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=4</a:t>
            </a: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Experiment setup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 BBR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represents TCP using BBR as congestion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controller and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RACK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loss detection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algorithm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New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BPF socket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option, BPF_SOCK_OPS_ACK_THRESH_INIT, to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allow changing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TCP 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frequency (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github.com/fillthepipe/TcpAckThinning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Wireless tests are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in a public room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with over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10 additional APs and over 100 wireless users at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peak time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. Ping test shows that the RTT varies between 4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200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ms and slight burst losses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299"/>
    </mc:Choice>
    <mc:Fallback xmlns="">
      <p:transition advTm="3429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WLAN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12" y="2924944"/>
            <a:ext cx="5544616" cy="1176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6967" y="4199745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 of goodput improvement of</a:t>
            </a:r>
          </a:p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TCP-TACK over TCP-BBR in </a:t>
            </a:r>
            <a:r>
              <a:rPr lang="en-US" altLang="zh-CN" sz="20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WLAN</a:t>
            </a:r>
            <a:endParaRPr lang="zh-CN" altLang="en-US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132856"/>
            <a:ext cx="5289805" cy="3783437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736"/>
    </mc:Choice>
    <mc:Fallback xmlns="">
      <p:transition advTm="2773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WAN 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573040"/>
            <a:ext cx="7755358" cy="39493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7073" y="5589240"/>
            <a:ext cx="1085233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Violin-plots of performance ranking </a:t>
            </a:r>
            <a:endParaRPr lang="en-US" altLang="zh-CN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(Results are from data traces during 200 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days</a:t>
            </a:r>
            <a:r>
              <a:rPr lang="en-US" altLang="zh-CN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pantheon.stanford.edu/summary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2000" kern="0" dirty="0">
              <a:solidFill>
                <a:schemeClr val="bg1">
                  <a:lumMod val="6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91744" y="4293096"/>
            <a:ext cx="432048" cy="108012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010"/>
    </mc:Choice>
    <mc:Fallback xmlns="">
      <p:transition advTm="2401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Key 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767408" y="1727805"/>
            <a:ext cx="972108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 smtClean="0"/>
              <a:t>WLAN </a:t>
            </a:r>
            <a:r>
              <a:rPr lang="en-US" altLang="x-none" sz="2000" dirty="0"/>
              <a:t>transport can be improved on the transport layer by </a:t>
            </a:r>
            <a:r>
              <a:rPr lang="en-US" altLang="x-none" sz="2000" b="1" dirty="0"/>
              <a:t>reducing the ACK </a:t>
            </a:r>
            <a:r>
              <a:rPr lang="en-US" altLang="x-none" sz="2000" b="1" dirty="0" smtClean="0"/>
              <a:t>frequency</a:t>
            </a:r>
            <a:endParaRPr lang="en-US" altLang="x-none" sz="2000" b="1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Ideally</a:t>
            </a:r>
            <a:r>
              <a:rPr lang="en-US" altLang="x-none" sz="2000" dirty="0"/>
              <a:t>, TACK improves </a:t>
            </a:r>
            <a:r>
              <a:rPr lang="en-US" altLang="x-none" sz="2000" dirty="0" smtClean="0"/>
              <a:t>goodput due to significantly reducing </a:t>
            </a:r>
            <a:r>
              <a:rPr lang="en-US" altLang="x-none" sz="2000" dirty="0"/>
              <a:t>ACK </a:t>
            </a:r>
            <a:r>
              <a:rPr lang="en-US" altLang="x-none" sz="2000" dirty="0" smtClean="0"/>
              <a:t>frequency</a:t>
            </a:r>
            <a:endParaRPr lang="en-US" altLang="x-none" sz="2000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Actually</a:t>
            </a:r>
            <a:r>
              <a:rPr lang="en-US" altLang="x-none" sz="2000" dirty="0" smtClean="0"/>
              <a:t>, simply applying </a:t>
            </a:r>
            <a:r>
              <a:rPr lang="en-US" altLang="x-none" sz="2000" dirty="0"/>
              <a:t>TACK hurts TCP performance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Advanced TACK-based protocol </a:t>
            </a:r>
            <a:r>
              <a:rPr lang="en-US" altLang="x-none" sz="2000" dirty="0" smtClean="0"/>
              <a:t>provides </a:t>
            </a:r>
            <a:r>
              <a:rPr lang="en-US" altLang="x-none" sz="2000" dirty="0"/>
              <a:t>a good replacement of legacy TCP to compensate for scenarios where the acknowledgement overhead is </a:t>
            </a:r>
            <a:r>
              <a:rPr lang="en-US" altLang="x-none" sz="2000" dirty="0" smtClean="0"/>
              <a:t>non-negligible</a:t>
            </a:r>
            <a:endParaRPr lang="en-US" altLang="x-none" sz="2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0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9416" y="1844824"/>
            <a:ext cx="10363200" cy="3096344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li.tong@huawei.com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</a:t>
            </a:r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3"/>
    </mc:Choice>
    <mc:Fallback xmlns="">
      <p:transition advTm="608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9CF106-0351-457B-98B8-78CD778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4" y="172049"/>
            <a:ext cx="6696744" cy="1299808"/>
          </a:xfr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 Speed Rails (HSRs)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zh-CN" b="1" dirty="0" smtClean="0">
                <a:cs typeface="Tahoma" panose="020B0604030504040204" pitchFamily="34" charset="0"/>
              </a:rPr>
              <a:t>Wireless </a:t>
            </a:r>
            <a:r>
              <a:rPr lang="en-US" altLang="zh-CN" b="1" dirty="0">
                <a:cs typeface="Tahoma" panose="020B0604030504040204" pitchFamily="34" charset="0"/>
              </a:rPr>
              <a:t>local area </a:t>
            </a:r>
            <a:r>
              <a:rPr lang="en-US" altLang="zh-CN" b="1" dirty="0" smtClean="0">
                <a:cs typeface="Tahoma" panose="020B0604030504040204" pitchFamily="34" charset="0"/>
              </a:rPr>
              <a:t>network (WLAN) </a:t>
            </a:r>
            <a:r>
              <a:rPr lang="en-US" altLang="zh-CN" b="1" dirty="0">
                <a:cs typeface="Tahoma" panose="020B0604030504040204" pitchFamily="34" charset="0"/>
              </a:rPr>
              <a:t>demands high throughput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97044" y="1611363"/>
            <a:ext cx="1231383" cy="1169566"/>
            <a:chOff x="10404600" y="1942306"/>
            <a:chExt cx="1517549" cy="1446985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69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0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100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2" name="内容占位符 2"/>
            <p:cNvSpPr txBox="1"/>
            <p:nvPr/>
          </p:nvSpPr>
          <p:spPr bwMode="auto">
            <a:xfrm rot="10800000" flipV="1">
              <a:off x="10428807" y="3112815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Average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515253" y="1611361"/>
            <a:ext cx="1231383" cy="1169566"/>
            <a:chOff x="10404600" y="1942306"/>
            <a:chExt cx="1517549" cy="1446986"/>
          </a:xfrm>
        </p:grpSpPr>
        <p:grpSp>
          <p:nvGrpSpPr>
            <p:cNvPr id="84" name="组合 83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86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7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8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200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5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Peek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3461" y="1611361"/>
            <a:ext cx="1231383" cy="1169566"/>
            <a:chOff x="10404600" y="1942306"/>
            <a:chExt cx="1517549" cy="1446986"/>
          </a:xfrm>
        </p:grpSpPr>
        <p:grpSp>
          <p:nvGrpSpPr>
            <p:cNvPr id="90" name="组合 89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2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3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500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1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UHD VR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903959" y="1611361"/>
            <a:ext cx="1231383" cy="1169566"/>
            <a:chOff x="10404600" y="1942306"/>
            <a:chExt cx="1517549" cy="1446986"/>
          </a:xfrm>
        </p:grpSpPr>
        <p:grpSp>
          <p:nvGrpSpPr>
            <p:cNvPr id="96" name="组合 95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8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9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30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7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2018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26502" y="1611361"/>
            <a:ext cx="1231383" cy="1169566"/>
            <a:chOff x="10404600" y="1942306"/>
            <a:chExt cx="1517549" cy="144698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104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5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92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3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2023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7" name="Group 84"/>
          <p:cNvGrpSpPr>
            <a:grpSpLocks/>
          </p:cNvGrpSpPr>
          <p:nvPr/>
        </p:nvGrpSpPr>
        <p:grpSpPr bwMode="auto">
          <a:xfrm rot="10800000" flipH="1">
            <a:off x="3099475" y="1611362"/>
            <a:ext cx="692269" cy="4561864"/>
            <a:chOff x="3787" y="1423"/>
            <a:chExt cx="543" cy="1860"/>
          </a:xfrm>
        </p:grpSpPr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87" y="1423"/>
              <a:ext cx="407" cy="1085"/>
            </a:xfrm>
            <a:custGeom>
              <a:avLst/>
              <a:gdLst/>
              <a:ahLst/>
              <a:cxnLst>
                <a:cxn ang="0">
                  <a:pos x="27" y="26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27" y="35"/>
                </a:cxn>
                <a:cxn ang="0">
                  <a:pos x="27" y="26"/>
                </a:cxn>
              </a:cxnLst>
              <a:rect l="0" t="0" r="r" b="b"/>
              <a:pathLst>
                <a:path w="27" h="35">
                  <a:moveTo>
                    <a:pt x="27" y="26"/>
                  </a:moveTo>
                  <a:cubicBezTo>
                    <a:pt x="27" y="26"/>
                    <a:pt x="10" y="18"/>
                    <a:pt x="0" y="0"/>
                  </a:cubicBezTo>
                  <a:lnTo>
                    <a:pt x="0" y="25"/>
                  </a:lnTo>
                  <a:cubicBezTo>
                    <a:pt x="0" y="25"/>
                    <a:pt x="12" y="33"/>
                    <a:pt x="27" y="35"/>
                  </a:cubicBezTo>
                  <a:lnTo>
                    <a:pt x="27" y="26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969696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87" y="2198"/>
              <a:ext cx="407" cy="108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0" y="35"/>
                </a:cxn>
                <a:cxn ang="0">
                  <a:pos x="0" y="11"/>
                </a:cxn>
                <a:cxn ang="0">
                  <a:pos x="27" y="0"/>
                </a:cxn>
                <a:cxn ang="0">
                  <a:pos x="27" y="10"/>
                </a:cxn>
              </a:cxnLst>
              <a:rect l="0" t="0" r="r" b="b"/>
              <a:pathLst>
                <a:path w="27" h="35">
                  <a:moveTo>
                    <a:pt x="27" y="10"/>
                  </a:moveTo>
                  <a:cubicBezTo>
                    <a:pt x="27" y="10"/>
                    <a:pt x="10" y="17"/>
                    <a:pt x="0" y="35"/>
                  </a:cubicBezTo>
                  <a:lnTo>
                    <a:pt x="0" y="11"/>
                  </a:lnTo>
                  <a:cubicBezTo>
                    <a:pt x="0" y="11"/>
                    <a:pt x="12" y="3"/>
                    <a:pt x="27" y="0"/>
                  </a:cubicBezTo>
                  <a:lnTo>
                    <a:pt x="27" y="1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954" y="2229"/>
              <a:ext cx="240" cy="27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15" y="9"/>
                </a:cxn>
                <a:cxn ang="0">
                  <a:pos x="0" y="4"/>
                </a:cxn>
                <a:cxn ang="0">
                  <a:pos x="15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lnTo>
                    <a:pt x="16" y="9"/>
                  </a:lnTo>
                  <a:cubicBezTo>
                    <a:pt x="16" y="9"/>
                    <a:pt x="16" y="9"/>
                    <a:pt x="15" y="9"/>
                  </a:cubicBezTo>
                  <a:cubicBezTo>
                    <a:pt x="9" y="8"/>
                    <a:pt x="4" y="6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180" y="2043"/>
              <a:ext cx="150" cy="6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0" y="20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0" y="2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9" y="1873298"/>
            <a:ext cx="674756" cy="749368"/>
          </a:xfrm>
          <a:prstGeom prst="rect">
            <a:avLst/>
          </a:prstGeom>
        </p:spPr>
      </p:pic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84108"/>
              </p:ext>
            </p:extLst>
          </p:nvPr>
        </p:nvGraphicFramePr>
        <p:xfrm>
          <a:off x="4170064" y="2975436"/>
          <a:ext cx="7252910" cy="1102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149">
                  <a:extLst>
                    <a:ext uri="{9D8B030D-6E8A-4147-A177-3AD203B41FA5}">
                      <a16:colId xmlns="" xmlns:a16="http://schemas.microsoft.com/office/drawing/2014/main" val="106562088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16103544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596457088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618260496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7743945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224338439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451052075"/>
                    </a:ext>
                  </a:extLst>
                </a:gridCol>
                <a:gridCol w="576064"/>
                <a:gridCol w="576064"/>
                <a:gridCol w="669145"/>
              </a:tblGrid>
              <a:tr h="58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Cameras (Security)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VR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Self Driving Vehicle Diagnostics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Cloud Gaming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IP Video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8K</a:t>
                      </a:r>
                      <a:r>
                        <a:rPr lang="en-US" altLang="zh-CN" sz="1050" b="1" baseline="0" dirty="0" smtClean="0"/>
                        <a:t> Wall TV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HD</a:t>
                      </a:r>
                      <a:r>
                        <a:rPr lang="en-US" altLang="zh-CN" sz="1050" b="1" baseline="0" dirty="0" smtClean="0"/>
                        <a:t> VR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UHD VR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024524"/>
                  </a:ext>
                </a:extLst>
              </a:tr>
              <a:tr h="458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(Mbps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51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0313880"/>
                  </a:ext>
                </a:extLst>
              </a:tr>
            </a:tbl>
          </a:graphicData>
        </a:graphic>
      </p:graphicFrame>
      <p:sp>
        <p:nvSpPr>
          <p:cNvPr id="53" name="TextBox 48"/>
          <p:cNvSpPr txBox="1"/>
          <p:nvPr/>
        </p:nvSpPr>
        <p:spPr>
          <a:xfrm>
            <a:off x="7921050" y="4079198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Cisco Annual Internet Report, 2018–2023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=""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4183"/>
              </p:ext>
            </p:extLst>
          </p:nvPr>
        </p:nvGraphicFramePr>
        <p:xfrm>
          <a:off x="4170065" y="4417503"/>
          <a:ext cx="7254527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4813">
                  <a:extLst>
                    <a:ext uri="{9D8B030D-6E8A-4147-A177-3AD203B41FA5}">
                      <a16:colId xmlns="" xmlns:a16="http://schemas.microsoft.com/office/drawing/2014/main" val="1065620882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3161035441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596457088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618260496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1277439450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224338439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451052075"/>
                    </a:ext>
                  </a:extLst>
                </a:gridCol>
                <a:gridCol w="857102"/>
              </a:tblGrid>
              <a:tr h="42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8K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Videos from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Youtube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Asteroid Discovery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NORWAY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The Las Vegas Strip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TOKYO HDR Time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Lapse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Angel Falls,</a:t>
                      </a:r>
                    </a:p>
                    <a:p>
                      <a:pPr algn="ctr"/>
                      <a:r>
                        <a:rPr lang="en-US" altLang="zh-CN" sz="1050" b="1" dirty="0" smtClean="0"/>
                        <a:t>Venezuela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Tigers Go For A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Swim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Henosis(8K Short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Film)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024524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(Mbps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0313880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TextBox 48"/>
          <p:cNvSpPr txBox="1"/>
          <p:nvPr/>
        </p:nvSpPr>
        <p:spPr>
          <a:xfrm>
            <a:off x="7868957" y="5927005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altLang="zh-CN" sz="1000" kern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Huawei iLab, 2017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7368" y="1597640"/>
            <a:ext cx="2690550" cy="1703486"/>
            <a:chOff x="2424510" y="1368680"/>
            <a:chExt cx="1405201" cy="120202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8050" y="1368680"/>
              <a:ext cx="1091104" cy="78977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424510" y="2201508"/>
              <a:ext cx="1405201" cy="36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Ultra-high-definition</a:t>
              </a:r>
              <a:endPara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(UHD) wireless projection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130" y="3380830"/>
            <a:ext cx="2203790" cy="1354596"/>
            <a:chOff x="602219" y="4305034"/>
            <a:chExt cx="2729019" cy="1756264"/>
          </a:xfrm>
        </p:grpSpPr>
        <p:sp>
          <p:nvSpPr>
            <p:cNvPr id="54" name="矩形 53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VR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05034"/>
              <a:ext cx="2149646" cy="1321556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729308" y="4837885"/>
            <a:ext cx="2203790" cy="1335341"/>
            <a:chOff x="602219" y="4329999"/>
            <a:chExt cx="2729019" cy="1731299"/>
          </a:xfrm>
        </p:grpSpPr>
        <p:sp>
          <p:nvSpPr>
            <p:cNvPr id="65" name="矩形 64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29999"/>
              <a:ext cx="2149647" cy="1271625"/>
            </a:xfrm>
            <a:prstGeom prst="rect">
              <a:avLst/>
            </a:prstGeom>
          </p:spPr>
        </p:pic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362"/>
    </mc:Choice>
    <mc:Fallback xmlns="">
      <p:transition advTm="613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TCP ACKs cause internal interference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120654" y="5661248"/>
            <a:ext cx="10087914" cy="52322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External Interference</a:t>
            </a:r>
            <a:r>
              <a:rPr lang="zh-CN" altLang="en-US" sz="1400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etween wireless devices on the same channel</a:t>
            </a:r>
          </a:p>
          <a:p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Internal Interference</a:t>
            </a:r>
            <a:r>
              <a:rPr lang="zh-CN" altLang="en-US" sz="1400" b="1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Between data packets and ACKs in the same connection</a:t>
            </a:r>
            <a:endParaRPr lang="en-US" sz="14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0654" y="1484784"/>
            <a:ext cx="9249846" cy="4074847"/>
            <a:chOff x="-249745" y="1365895"/>
            <a:chExt cx="7541589" cy="3105687"/>
          </a:xfrm>
        </p:grpSpPr>
        <p:sp>
          <p:nvSpPr>
            <p:cNvPr id="32" name="椭圆 31"/>
            <p:cNvSpPr/>
            <p:nvPr/>
          </p:nvSpPr>
          <p:spPr bwMode="auto">
            <a:xfrm>
              <a:off x="360480" y="2394983"/>
              <a:ext cx="2166959" cy="207659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5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75751" y="1365895"/>
              <a:ext cx="2002087" cy="1815913"/>
              <a:chOff x="4457799" y="1231901"/>
              <a:chExt cx="2002087" cy="1815913"/>
            </a:xfrm>
          </p:grpSpPr>
          <p:sp>
            <p:nvSpPr>
              <p:cNvPr id="69" name="椭圆 68"/>
              <p:cNvSpPr/>
              <p:nvPr/>
            </p:nvSpPr>
            <p:spPr bwMode="auto">
              <a:xfrm>
                <a:off x="4457799" y="1231901"/>
                <a:ext cx="2002087" cy="181591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/>
                  </a:gs>
                  <a:gs pos="54000">
                    <a:srgbClr val="92D050"/>
                  </a:gs>
                  <a:gs pos="83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84225" eaLnBrk="0" hangingPunct="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 smtClean="0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70" name="组合 647"/>
              <p:cNvGrpSpPr>
                <a:grpSpLocks noChangeAspect="1"/>
              </p:cNvGrpSpPr>
              <p:nvPr/>
            </p:nvGrpSpPr>
            <p:grpSpPr>
              <a:xfrm>
                <a:off x="5321809" y="1913762"/>
                <a:ext cx="256669" cy="466692"/>
                <a:chOff x="11514138" y="5227638"/>
                <a:chExt cx="354013" cy="59213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Freeform 954"/>
                <p:cNvSpPr>
                  <a:spLocks/>
                </p:cNvSpPr>
                <p:nvPr/>
              </p:nvSpPr>
              <p:spPr bwMode="auto">
                <a:xfrm>
                  <a:off x="11514138" y="5227638"/>
                  <a:ext cx="354013" cy="592138"/>
                </a:xfrm>
                <a:custGeom>
                  <a:avLst/>
                  <a:gdLst/>
                  <a:ahLst/>
                  <a:cxnLst>
                    <a:cxn ang="0">
                      <a:pos x="196" y="326"/>
                    </a:cxn>
                    <a:cxn ang="0">
                      <a:pos x="196" y="334"/>
                    </a:cxn>
                    <a:cxn ang="0">
                      <a:pos x="184" y="345"/>
                    </a:cxn>
                    <a:cxn ang="0">
                      <a:pos x="47" y="347"/>
                    </a:cxn>
                    <a:cxn ang="0">
                      <a:pos x="39" y="345"/>
                    </a:cxn>
                    <a:cxn ang="0">
                      <a:pos x="29" y="334"/>
                    </a:cxn>
                    <a:cxn ang="0">
                      <a:pos x="27" y="47"/>
                    </a:cxn>
                    <a:cxn ang="0">
                      <a:pos x="29" y="39"/>
                    </a:cxn>
                    <a:cxn ang="0">
                      <a:pos x="39" y="29"/>
                    </a:cxn>
                    <a:cxn ang="0">
                      <a:pos x="176" y="27"/>
                    </a:cxn>
                    <a:cxn ang="0">
                      <a:pos x="184" y="29"/>
                    </a:cxn>
                    <a:cxn ang="0">
                      <a:pos x="196" y="39"/>
                    </a:cxn>
                    <a:cxn ang="0">
                      <a:pos x="196" y="326"/>
                    </a:cxn>
                    <a:cxn ang="0">
                      <a:pos x="223" y="326"/>
                    </a:cxn>
                    <a:cxn ang="0">
                      <a:pos x="223" y="47"/>
                    </a:cxn>
                    <a:cxn ang="0">
                      <a:pos x="218" y="29"/>
                    </a:cxn>
                    <a:cxn ang="0">
                      <a:pos x="208" y="14"/>
                    </a:cxn>
                    <a:cxn ang="0">
                      <a:pos x="194" y="4"/>
                    </a:cxn>
                    <a:cxn ang="0">
                      <a:pos x="176" y="0"/>
                    </a:cxn>
                    <a:cxn ang="0">
                      <a:pos x="47" y="0"/>
                    </a:cxn>
                    <a:cxn ang="0">
                      <a:pos x="29" y="4"/>
                    </a:cxn>
                    <a:cxn ang="0">
                      <a:pos x="15" y="14"/>
                    </a:cxn>
                    <a:cxn ang="0">
                      <a:pos x="4" y="29"/>
                    </a:cxn>
                    <a:cxn ang="0">
                      <a:pos x="0" y="47"/>
                    </a:cxn>
                    <a:cxn ang="0">
                      <a:pos x="0" y="326"/>
                    </a:cxn>
                    <a:cxn ang="0">
                      <a:pos x="4" y="345"/>
                    </a:cxn>
                    <a:cxn ang="0">
                      <a:pos x="15" y="359"/>
                    </a:cxn>
                    <a:cxn ang="0">
                      <a:pos x="29" y="369"/>
                    </a:cxn>
                    <a:cxn ang="0">
                      <a:pos x="47" y="373"/>
                    </a:cxn>
                    <a:cxn ang="0">
                      <a:pos x="176" y="373"/>
                    </a:cxn>
                    <a:cxn ang="0">
                      <a:pos x="194" y="369"/>
                    </a:cxn>
                    <a:cxn ang="0">
                      <a:pos x="208" y="359"/>
                    </a:cxn>
                    <a:cxn ang="0">
                      <a:pos x="218" y="345"/>
                    </a:cxn>
                    <a:cxn ang="0">
                      <a:pos x="223" y="326"/>
                    </a:cxn>
                  </a:cxnLst>
                  <a:rect l="0" t="0" r="r" b="b"/>
                  <a:pathLst>
                    <a:path w="223" h="373">
                      <a:moveTo>
                        <a:pt x="210" y="326"/>
                      </a:moveTo>
                      <a:lnTo>
                        <a:pt x="196" y="326"/>
                      </a:lnTo>
                      <a:lnTo>
                        <a:pt x="196" y="326"/>
                      </a:lnTo>
                      <a:lnTo>
                        <a:pt x="196" y="334"/>
                      </a:lnTo>
                      <a:lnTo>
                        <a:pt x="190" y="340"/>
                      </a:lnTo>
                      <a:lnTo>
                        <a:pt x="184" y="345"/>
                      </a:lnTo>
                      <a:lnTo>
                        <a:pt x="176" y="347"/>
                      </a:lnTo>
                      <a:lnTo>
                        <a:pt x="47" y="347"/>
                      </a:lnTo>
                      <a:lnTo>
                        <a:pt x="47" y="347"/>
                      </a:lnTo>
                      <a:lnTo>
                        <a:pt x="39" y="345"/>
                      </a:lnTo>
                      <a:lnTo>
                        <a:pt x="33" y="340"/>
                      </a:lnTo>
                      <a:lnTo>
                        <a:pt x="29" y="334"/>
                      </a:lnTo>
                      <a:lnTo>
                        <a:pt x="27" y="326"/>
                      </a:lnTo>
                      <a:lnTo>
                        <a:pt x="27" y="47"/>
                      </a:lnTo>
                      <a:lnTo>
                        <a:pt x="27" y="47"/>
                      </a:lnTo>
                      <a:lnTo>
                        <a:pt x="29" y="39"/>
                      </a:lnTo>
                      <a:lnTo>
                        <a:pt x="33" y="33"/>
                      </a:lnTo>
                      <a:lnTo>
                        <a:pt x="39" y="29"/>
                      </a:lnTo>
                      <a:lnTo>
                        <a:pt x="47" y="27"/>
                      </a:lnTo>
                      <a:lnTo>
                        <a:pt x="176" y="27"/>
                      </a:lnTo>
                      <a:lnTo>
                        <a:pt x="176" y="27"/>
                      </a:lnTo>
                      <a:lnTo>
                        <a:pt x="184" y="29"/>
                      </a:lnTo>
                      <a:lnTo>
                        <a:pt x="190" y="33"/>
                      </a:lnTo>
                      <a:lnTo>
                        <a:pt x="196" y="39"/>
                      </a:lnTo>
                      <a:lnTo>
                        <a:pt x="196" y="47"/>
                      </a:lnTo>
                      <a:lnTo>
                        <a:pt x="196" y="326"/>
                      </a:lnTo>
                      <a:lnTo>
                        <a:pt x="210" y="326"/>
                      </a:lnTo>
                      <a:lnTo>
                        <a:pt x="223" y="326"/>
                      </a:lnTo>
                      <a:lnTo>
                        <a:pt x="223" y="47"/>
                      </a:lnTo>
                      <a:lnTo>
                        <a:pt x="223" y="47"/>
                      </a:lnTo>
                      <a:lnTo>
                        <a:pt x="223" y="39"/>
                      </a:lnTo>
                      <a:lnTo>
                        <a:pt x="218" y="29"/>
                      </a:lnTo>
                      <a:lnTo>
                        <a:pt x="214" y="20"/>
                      </a:lnTo>
                      <a:lnTo>
                        <a:pt x="208" y="14"/>
                      </a:lnTo>
                      <a:lnTo>
                        <a:pt x="202" y="8"/>
                      </a:lnTo>
                      <a:lnTo>
                        <a:pt x="194" y="4"/>
                      </a:lnTo>
                      <a:lnTo>
                        <a:pt x="186" y="2"/>
                      </a:lnTo>
                      <a:lnTo>
                        <a:pt x="176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29" y="4"/>
                      </a:lnTo>
                      <a:lnTo>
                        <a:pt x="23" y="8"/>
                      </a:lnTo>
                      <a:lnTo>
                        <a:pt x="15" y="14"/>
                      </a:lnTo>
                      <a:lnTo>
                        <a:pt x="8" y="20"/>
                      </a:lnTo>
                      <a:lnTo>
                        <a:pt x="4" y="29"/>
                      </a:lnTo>
                      <a:lnTo>
                        <a:pt x="2" y="39"/>
                      </a:lnTo>
                      <a:lnTo>
                        <a:pt x="0" y="47"/>
                      </a:ln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2" y="334"/>
                      </a:lnTo>
                      <a:lnTo>
                        <a:pt x="4" y="345"/>
                      </a:lnTo>
                      <a:lnTo>
                        <a:pt x="8" y="353"/>
                      </a:lnTo>
                      <a:lnTo>
                        <a:pt x="15" y="359"/>
                      </a:lnTo>
                      <a:lnTo>
                        <a:pt x="23" y="365"/>
                      </a:lnTo>
                      <a:lnTo>
                        <a:pt x="29" y="369"/>
                      </a:lnTo>
                      <a:lnTo>
                        <a:pt x="39" y="371"/>
                      </a:lnTo>
                      <a:lnTo>
                        <a:pt x="47" y="373"/>
                      </a:lnTo>
                      <a:lnTo>
                        <a:pt x="176" y="373"/>
                      </a:lnTo>
                      <a:lnTo>
                        <a:pt x="176" y="373"/>
                      </a:lnTo>
                      <a:lnTo>
                        <a:pt x="186" y="371"/>
                      </a:lnTo>
                      <a:lnTo>
                        <a:pt x="194" y="369"/>
                      </a:lnTo>
                      <a:lnTo>
                        <a:pt x="202" y="365"/>
                      </a:lnTo>
                      <a:lnTo>
                        <a:pt x="208" y="359"/>
                      </a:lnTo>
                      <a:lnTo>
                        <a:pt x="214" y="353"/>
                      </a:lnTo>
                      <a:lnTo>
                        <a:pt x="218" y="345"/>
                      </a:lnTo>
                      <a:lnTo>
                        <a:pt x="223" y="334"/>
                      </a:lnTo>
                      <a:lnTo>
                        <a:pt x="223" y="326"/>
                      </a:lnTo>
                      <a:lnTo>
                        <a:pt x="210" y="3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2" name="Rectangle 955"/>
                <p:cNvSpPr>
                  <a:spLocks noChangeArrowheads="1"/>
                </p:cNvSpPr>
                <p:nvPr/>
              </p:nvSpPr>
              <p:spPr bwMode="auto">
                <a:xfrm>
                  <a:off x="11582400" y="5354638"/>
                  <a:ext cx="220663" cy="3254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3" name="Freeform 956"/>
                <p:cNvSpPr>
                  <a:spLocks/>
                </p:cNvSpPr>
                <p:nvPr/>
              </p:nvSpPr>
              <p:spPr bwMode="auto">
                <a:xfrm>
                  <a:off x="11660188" y="5302251"/>
                  <a:ext cx="65088" cy="1587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1" y="6"/>
                    </a:cxn>
                    <a:cxn ang="0">
                      <a:pos x="41" y="6"/>
                    </a:cxn>
                    <a:cxn ang="0">
                      <a:pos x="39" y="8"/>
                    </a:cxn>
                    <a:cxn ang="0">
                      <a:pos x="35" y="10"/>
                    </a:cxn>
                    <a:cxn ang="0">
                      <a:pos x="4" y="10"/>
                    </a:cxn>
                    <a:cxn ang="0">
                      <a:pos x="4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1" h="1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39" y="8"/>
                      </a:lnTo>
                      <a:lnTo>
                        <a:pt x="35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957"/>
                <p:cNvSpPr>
                  <a:spLocks/>
                </p:cNvSpPr>
                <p:nvPr/>
              </p:nvSpPr>
              <p:spPr bwMode="auto">
                <a:xfrm>
                  <a:off x="11631613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Freeform 958"/>
                <p:cNvSpPr>
                  <a:spLocks/>
                </p:cNvSpPr>
                <p:nvPr/>
              </p:nvSpPr>
              <p:spPr bwMode="auto">
                <a:xfrm>
                  <a:off x="11676063" y="5710238"/>
                  <a:ext cx="33338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19" y="6"/>
                    </a:cxn>
                    <a:cxn ang="0">
                      <a:pos x="21" y="10"/>
                    </a:cxn>
                    <a:cxn ang="0">
                      <a:pos x="21" y="10"/>
                    </a:cxn>
                    <a:cxn ang="0">
                      <a:pos x="19" y="14"/>
                    </a:cxn>
                    <a:cxn ang="0">
                      <a:pos x="17" y="16"/>
                    </a:cxn>
                    <a:cxn ang="0">
                      <a:pos x="15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1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6"/>
                      </a:lnTo>
                      <a:lnTo>
                        <a:pt x="21" y="10"/>
                      </a:lnTo>
                      <a:lnTo>
                        <a:pt x="21" y="10"/>
                      </a:lnTo>
                      <a:lnTo>
                        <a:pt x="19" y="14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Freeform 959"/>
                <p:cNvSpPr>
                  <a:spLocks/>
                </p:cNvSpPr>
                <p:nvPr/>
              </p:nvSpPr>
              <p:spPr bwMode="auto">
                <a:xfrm>
                  <a:off x="11722100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椭圆 33"/>
            <p:cNvSpPr>
              <a:spLocks noChangeAspect="1"/>
            </p:cNvSpPr>
            <p:nvPr/>
          </p:nvSpPr>
          <p:spPr bwMode="auto">
            <a:xfrm>
              <a:off x="5160916" y="2505450"/>
              <a:ext cx="2130928" cy="1954925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pic>
          <p:nvPicPr>
            <p:cNvPr id="35" name="Picture 6" descr="C:\Users\z00110961.CHINA\Desktop\u=3933330429,2630813785&amp;fm=21&amp;gp=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1618455" y="3566564"/>
              <a:ext cx="352056" cy="265660"/>
            </a:xfrm>
            <a:prstGeom prst="rect">
              <a:avLst/>
            </a:prstGeom>
            <a:noFill/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919811" y="2325743"/>
              <a:ext cx="407015" cy="319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49745" y="2094532"/>
              <a:ext cx="1379281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External Interference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68624" y="3256447"/>
              <a:ext cx="2995303" cy="100464"/>
              <a:chOff x="2402319" y="3213769"/>
              <a:chExt cx="2394705" cy="1440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425179" y="3213772"/>
                <a:ext cx="2348986" cy="1440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297216" y="3482913"/>
              <a:ext cx="2995303" cy="100463"/>
              <a:chOff x="2402319" y="3213769"/>
              <a:chExt cx="2394705" cy="14401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425179" y="3213770"/>
                <a:ext cx="2348986" cy="144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>
            <a:xfrm>
              <a:off x="3529816" y="3295581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 rot="10800000">
              <a:off x="3203004" y="3523770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837853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3228237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10800000">
              <a:off x="3518485" y="352096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3833965" y="352084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79576" y="2773408"/>
              <a:ext cx="1747766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forward 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Data packets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62221" y="3649456"/>
              <a:ext cx="1818881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backward </a:t>
              </a:r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endPara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ACK packets</a:t>
              </a:r>
              <a:endPara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4349734" y="2638687"/>
              <a:ext cx="419110" cy="411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280786" y="2161025"/>
              <a:ext cx="1732139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Internal Interference</a:t>
              </a:r>
              <a:endPara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0" name="组合 647"/>
            <p:cNvGrpSpPr>
              <a:grpSpLocks noChangeAspect="1"/>
            </p:cNvGrpSpPr>
            <p:nvPr/>
          </p:nvGrpSpPr>
          <p:grpSpPr>
            <a:xfrm>
              <a:off x="1293963" y="3159691"/>
              <a:ext cx="343596" cy="624749"/>
              <a:chOff x="11514138" y="5227638"/>
              <a:chExt cx="354013" cy="5921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7" name="Freeform 954"/>
              <p:cNvSpPr>
                <a:spLocks/>
              </p:cNvSpPr>
              <p:nvPr/>
            </p:nvSpPr>
            <p:spPr bwMode="auto">
              <a:xfrm>
                <a:off x="11514138" y="5227638"/>
                <a:ext cx="354013" cy="592138"/>
              </a:xfrm>
              <a:custGeom>
                <a:avLst/>
                <a:gdLst/>
                <a:ahLst/>
                <a:cxnLst>
                  <a:cxn ang="0">
                    <a:pos x="196" y="326"/>
                  </a:cxn>
                  <a:cxn ang="0">
                    <a:pos x="196" y="334"/>
                  </a:cxn>
                  <a:cxn ang="0">
                    <a:pos x="184" y="345"/>
                  </a:cxn>
                  <a:cxn ang="0">
                    <a:pos x="47" y="347"/>
                  </a:cxn>
                  <a:cxn ang="0">
                    <a:pos x="39" y="345"/>
                  </a:cxn>
                  <a:cxn ang="0">
                    <a:pos x="29" y="334"/>
                  </a:cxn>
                  <a:cxn ang="0">
                    <a:pos x="27" y="47"/>
                  </a:cxn>
                  <a:cxn ang="0">
                    <a:pos x="29" y="39"/>
                  </a:cxn>
                  <a:cxn ang="0">
                    <a:pos x="39" y="29"/>
                  </a:cxn>
                  <a:cxn ang="0">
                    <a:pos x="176" y="27"/>
                  </a:cxn>
                  <a:cxn ang="0">
                    <a:pos x="184" y="29"/>
                  </a:cxn>
                  <a:cxn ang="0">
                    <a:pos x="196" y="39"/>
                  </a:cxn>
                  <a:cxn ang="0">
                    <a:pos x="196" y="326"/>
                  </a:cxn>
                  <a:cxn ang="0">
                    <a:pos x="223" y="326"/>
                  </a:cxn>
                  <a:cxn ang="0">
                    <a:pos x="223" y="47"/>
                  </a:cxn>
                  <a:cxn ang="0">
                    <a:pos x="218" y="29"/>
                  </a:cxn>
                  <a:cxn ang="0">
                    <a:pos x="208" y="14"/>
                  </a:cxn>
                  <a:cxn ang="0">
                    <a:pos x="194" y="4"/>
                  </a:cxn>
                  <a:cxn ang="0">
                    <a:pos x="176" y="0"/>
                  </a:cxn>
                  <a:cxn ang="0">
                    <a:pos x="47" y="0"/>
                  </a:cxn>
                  <a:cxn ang="0">
                    <a:pos x="29" y="4"/>
                  </a:cxn>
                  <a:cxn ang="0">
                    <a:pos x="15" y="14"/>
                  </a:cxn>
                  <a:cxn ang="0">
                    <a:pos x="4" y="29"/>
                  </a:cxn>
                  <a:cxn ang="0">
                    <a:pos x="0" y="47"/>
                  </a:cxn>
                  <a:cxn ang="0">
                    <a:pos x="0" y="326"/>
                  </a:cxn>
                  <a:cxn ang="0">
                    <a:pos x="4" y="345"/>
                  </a:cxn>
                  <a:cxn ang="0">
                    <a:pos x="15" y="359"/>
                  </a:cxn>
                  <a:cxn ang="0">
                    <a:pos x="29" y="369"/>
                  </a:cxn>
                  <a:cxn ang="0">
                    <a:pos x="47" y="373"/>
                  </a:cxn>
                  <a:cxn ang="0">
                    <a:pos x="176" y="373"/>
                  </a:cxn>
                  <a:cxn ang="0">
                    <a:pos x="194" y="369"/>
                  </a:cxn>
                  <a:cxn ang="0">
                    <a:pos x="208" y="359"/>
                  </a:cxn>
                  <a:cxn ang="0">
                    <a:pos x="218" y="345"/>
                  </a:cxn>
                  <a:cxn ang="0">
                    <a:pos x="223" y="326"/>
                  </a:cxn>
                </a:cxnLst>
                <a:rect l="0" t="0" r="r" b="b"/>
                <a:pathLst>
                  <a:path w="223" h="373">
                    <a:moveTo>
                      <a:pt x="210" y="326"/>
                    </a:moveTo>
                    <a:lnTo>
                      <a:pt x="196" y="326"/>
                    </a:lnTo>
                    <a:lnTo>
                      <a:pt x="196" y="326"/>
                    </a:lnTo>
                    <a:lnTo>
                      <a:pt x="196" y="334"/>
                    </a:lnTo>
                    <a:lnTo>
                      <a:pt x="190" y="340"/>
                    </a:lnTo>
                    <a:lnTo>
                      <a:pt x="184" y="345"/>
                    </a:lnTo>
                    <a:lnTo>
                      <a:pt x="176" y="347"/>
                    </a:lnTo>
                    <a:lnTo>
                      <a:pt x="47" y="347"/>
                    </a:lnTo>
                    <a:lnTo>
                      <a:pt x="47" y="347"/>
                    </a:lnTo>
                    <a:lnTo>
                      <a:pt x="39" y="345"/>
                    </a:lnTo>
                    <a:lnTo>
                      <a:pt x="33" y="340"/>
                    </a:lnTo>
                    <a:lnTo>
                      <a:pt x="29" y="334"/>
                    </a:lnTo>
                    <a:lnTo>
                      <a:pt x="27" y="326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9" y="39"/>
                    </a:lnTo>
                    <a:lnTo>
                      <a:pt x="33" y="33"/>
                    </a:lnTo>
                    <a:lnTo>
                      <a:pt x="39" y="29"/>
                    </a:lnTo>
                    <a:lnTo>
                      <a:pt x="47" y="27"/>
                    </a:lnTo>
                    <a:lnTo>
                      <a:pt x="176" y="27"/>
                    </a:lnTo>
                    <a:lnTo>
                      <a:pt x="176" y="27"/>
                    </a:lnTo>
                    <a:lnTo>
                      <a:pt x="184" y="29"/>
                    </a:lnTo>
                    <a:lnTo>
                      <a:pt x="190" y="33"/>
                    </a:lnTo>
                    <a:lnTo>
                      <a:pt x="196" y="39"/>
                    </a:lnTo>
                    <a:lnTo>
                      <a:pt x="196" y="47"/>
                    </a:lnTo>
                    <a:lnTo>
                      <a:pt x="196" y="326"/>
                    </a:lnTo>
                    <a:lnTo>
                      <a:pt x="210" y="326"/>
                    </a:lnTo>
                    <a:lnTo>
                      <a:pt x="223" y="326"/>
                    </a:lnTo>
                    <a:lnTo>
                      <a:pt x="223" y="47"/>
                    </a:lnTo>
                    <a:lnTo>
                      <a:pt x="223" y="47"/>
                    </a:lnTo>
                    <a:lnTo>
                      <a:pt x="223" y="39"/>
                    </a:lnTo>
                    <a:lnTo>
                      <a:pt x="218" y="29"/>
                    </a:lnTo>
                    <a:lnTo>
                      <a:pt x="214" y="20"/>
                    </a:lnTo>
                    <a:lnTo>
                      <a:pt x="208" y="14"/>
                    </a:lnTo>
                    <a:lnTo>
                      <a:pt x="202" y="8"/>
                    </a:lnTo>
                    <a:lnTo>
                      <a:pt x="194" y="4"/>
                    </a:lnTo>
                    <a:lnTo>
                      <a:pt x="186" y="2"/>
                    </a:lnTo>
                    <a:lnTo>
                      <a:pt x="176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9" y="2"/>
                    </a:lnTo>
                    <a:lnTo>
                      <a:pt x="29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9"/>
                    </a:lnTo>
                    <a:lnTo>
                      <a:pt x="0" y="47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2" y="334"/>
                    </a:lnTo>
                    <a:lnTo>
                      <a:pt x="4" y="345"/>
                    </a:lnTo>
                    <a:lnTo>
                      <a:pt x="8" y="353"/>
                    </a:lnTo>
                    <a:lnTo>
                      <a:pt x="15" y="359"/>
                    </a:lnTo>
                    <a:lnTo>
                      <a:pt x="23" y="365"/>
                    </a:lnTo>
                    <a:lnTo>
                      <a:pt x="29" y="369"/>
                    </a:lnTo>
                    <a:lnTo>
                      <a:pt x="39" y="371"/>
                    </a:lnTo>
                    <a:lnTo>
                      <a:pt x="47" y="373"/>
                    </a:lnTo>
                    <a:lnTo>
                      <a:pt x="176" y="373"/>
                    </a:lnTo>
                    <a:lnTo>
                      <a:pt x="176" y="373"/>
                    </a:lnTo>
                    <a:lnTo>
                      <a:pt x="186" y="371"/>
                    </a:lnTo>
                    <a:lnTo>
                      <a:pt x="194" y="369"/>
                    </a:lnTo>
                    <a:lnTo>
                      <a:pt x="202" y="365"/>
                    </a:lnTo>
                    <a:lnTo>
                      <a:pt x="208" y="359"/>
                    </a:lnTo>
                    <a:lnTo>
                      <a:pt x="214" y="353"/>
                    </a:lnTo>
                    <a:lnTo>
                      <a:pt x="218" y="345"/>
                    </a:lnTo>
                    <a:lnTo>
                      <a:pt x="223" y="334"/>
                    </a:lnTo>
                    <a:lnTo>
                      <a:pt x="223" y="326"/>
                    </a:lnTo>
                    <a:lnTo>
                      <a:pt x="21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8" name="Rectangle 955"/>
              <p:cNvSpPr>
                <a:spLocks noChangeArrowheads="1"/>
              </p:cNvSpPr>
              <p:nvPr/>
            </p:nvSpPr>
            <p:spPr bwMode="auto">
              <a:xfrm>
                <a:off x="11582400" y="5354638"/>
                <a:ext cx="220663" cy="3254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9" name="Freeform 956"/>
              <p:cNvSpPr>
                <a:spLocks/>
              </p:cNvSpPr>
              <p:nvPr/>
            </p:nvSpPr>
            <p:spPr bwMode="auto">
              <a:xfrm>
                <a:off x="11660188" y="5302251"/>
                <a:ext cx="65088" cy="158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1" h="10">
                    <a:moveTo>
                      <a:pt x="0" y="6"/>
                    </a:move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0" name="Freeform 957"/>
              <p:cNvSpPr>
                <a:spLocks/>
              </p:cNvSpPr>
              <p:nvPr/>
            </p:nvSpPr>
            <p:spPr bwMode="auto">
              <a:xfrm>
                <a:off x="11631613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1" name="Freeform 958"/>
              <p:cNvSpPr>
                <a:spLocks/>
              </p:cNvSpPr>
              <p:nvPr/>
            </p:nvSpPr>
            <p:spPr bwMode="auto">
              <a:xfrm>
                <a:off x="11676063" y="5710238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21" y="10"/>
                  </a:cxn>
                  <a:cxn ang="0">
                    <a:pos x="21" y="10"/>
                  </a:cxn>
                  <a:cxn ang="0">
                    <a:pos x="19" y="14"/>
                  </a:cxn>
                  <a:cxn ang="0">
                    <a:pos x="17" y="16"/>
                  </a:cxn>
                  <a:cxn ang="0">
                    <a:pos x="15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1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2" name="Freeform 959"/>
              <p:cNvSpPr>
                <a:spLocks/>
              </p:cNvSpPr>
              <p:nvPr/>
            </p:nvSpPr>
            <p:spPr bwMode="auto">
              <a:xfrm>
                <a:off x="11722100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824181" y="3319027"/>
              <a:ext cx="606679" cy="383341"/>
              <a:chOff x="608441" y="2934628"/>
              <a:chExt cx="373326" cy="210007"/>
            </a:xfrm>
          </p:grpSpPr>
          <p:sp>
            <p:nvSpPr>
              <p:cNvPr id="53" name="Freeform 30"/>
              <p:cNvSpPr>
                <a:spLocks noEditPoints="1"/>
              </p:cNvSpPr>
              <p:nvPr/>
            </p:nvSpPr>
            <p:spPr bwMode="auto">
              <a:xfrm flipH="1">
                <a:off x="744370" y="2937176"/>
                <a:ext cx="237397" cy="207459"/>
              </a:xfrm>
              <a:custGeom>
                <a:avLst/>
                <a:gdLst/>
                <a:ahLst/>
                <a:cxnLst>
                  <a:cxn ang="0">
                    <a:pos x="360" y="13"/>
                  </a:cxn>
                  <a:cxn ang="0">
                    <a:pos x="329" y="0"/>
                  </a:cxn>
                  <a:cxn ang="0">
                    <a:pos x="44" y="0"/>
                  </a:cxn>
                  <a:cxn ang="0">
                    <a:pos x="13" y="13"/>
                  </a:cxn>
                  <a:cxn ang="0">
                    <a:pos x="5" y="26"/>
                  </a:cxn>
                  <a:cxn ang="0">
                    <a:pos x="0" y="268"/>
                  </a:cxn>
                  <a:cxn ang="0">
                    <a:pos x="5" y="285"/>
                  </a:cxn>
                  <a:cxn ang="0">
                    <a:pos x="13" y="298"/>
                  </a:cxn>
                  <a:cxn ang="0">
                    <a:pos x="44" y="307"/>
                  </a:cxn>
                  <a:cxn ang="0">
                    <a:pos x="329" y="307"/>
                  </a:cxn>
                  <a:cxn ang="0">
                    <a:pos x="360" y="298"/>
                  </a:cxn>
                  <a:cxn ang="0">
                    <a:pos x="368" y="285"/>
                  </a:cxn>
                  <a:cxn ang="0">
                    <a:pos x="372" y="43"/>
                  </a:cxn>
                  <a:cxn ang="0">
                    <a:pos x="368" y="26"/>
                  </a:cxn>
                  <a:cxn ang="0">
                    <a:pos x="360" y="13"/>
                  </a:cxn>
                  <a:cxn ang="0">
                    <a:pos x="351" y="268"/>
                  </a:cxn>
                  <a:cxn ang="0">
                    <a:pos x="347" y="281"/>
                  </a:cxn>
                  <a:cxn ang="0">
                    <a:pos x="338" y="285"/>
                  </a:cxn>
                  <a:cxn ang="0">
                    <a:pos x="44" y="290"/>
                  </a:cxn>
                  <a:cxn ang="0">
                    <a:pos x="35" y="285"/>
                  </a:cxn>
                  <a:cxn ang="0">
                    <a:pos x="26" y="281"/>
                  </a:cxn>
                  <a:cxn ang="0">
                    <a:pos x="22" y="268"/>
                  </a:cxn>
                  <a:cxn ang="0">
                    <a:pos x="22" y="43"/>
                  </a:cxn>
                  <a:cxn ang="0">
                    <a:pos x="26" y="26"/>
                  </a:cxn>
                  <a:cxn ang="0">
                    <a:pos x="35" y="21"/>
                  </a:cxn>
                  <a:cxn ang="0">
                    <a:pos x="329" y="21"/>
                  </a:cxn>
                  <a:cxn ang="0">
                    <a:pos x="338" y="21"/>
                  </a:cxn>
                  <a:cxn ang="0">
                    <a:pos x="347" y="26"/>
                  </a:cxn>
                  <a:cxn ang="0">
                    <a:pos x="351" y="43"/>
                  </a:cxn>
                  <a:cxn ang="0">
                    <a:pos x="360" y="316"/>
                  </a:cxn>
                  <a:cxn ang="0">
                    <a:pos x="13" y="316"/>
                  </a:cxn>
                  <a:cxn ang="0">
                    <a:pos x="9" y="316"/>
                  </a:cxn>
                  <a:cxn ang="0">
                    <a:pos x="5" y="398"/>
                  </a:cxn>
                  <a:cxn ang="0">
                    <a:pos x="9" y="402"/>
                  </a:cxn>
                  <a:cxn ang="0">
                    <a:pos x="13" y="407"/>
                  </a:cxn>
                  <a:cxn ang="0">
                    <a:pos x="360" y="407"/>
                  </a:cxn>
                  <a:cxn ang="0">
                    <a:pos x="364" y="402"/>
                  </a:cxn>
                  <a:cxn ang="0">
                    <a:pos x="368" y="324"/>
                  </a:cxn>
                  <a:cxn ang="0">
                    <a:pos x="364" y="316"/>
                  </a:cxn>
                  <a:cxn ang="0">
                    <a:pos x="360" y="316"/>
                  </a:cxn>
                  <a:cxn ang="0">
                    <a:pos x="347" y="385"/>
                  </a:cxn>
                  <a:cxn ang="0">
                    <a:pos x="26" y="337"/>
                  </a:cxn>
                  <a:cxn ang="0">
                    <a:pos x="347" y="385"/>
                  </a:cxn>
                  <a:cxn ang="0">
                    <a:pos x="204" y="376"/>
                  </a:cxn>
                  <a:cxn ang="0">
                    <a:pos x="212" y="376"/>
                  </a:cxn>
                  <a:cxn ang="0">
                    <a:pos x="217" y="368"/>
                  </a:cxn>
                  <a:cxn ang="0">
                    <a:pos x="217" y="355"/>
                  </a:cxn>
                  <a:cxn ang="0">
                    <a:pos x="212" y="350"/>
                  </a:cxn>
                  <a:cxn ang="0">
                    <a:pos x="44" y="346"/>
                  </a:cxn>
                  <a:cxn ang="0">
                    <a:pos x="35" y="350"/>
                  </a:cxn>
                  <a:cxn ang="0">
                    <a:pos x="35" y="355"/>
                  </a:cxn>
                  <a:cxn ang="0">
                    <a:pos x="35" y="368"/>
                  </a:cxn>
                  <a:cxn ang="0">
                    <a:pos x="35" y="376"/>
                  </a:cxn>
                  <a:cxn ang="0">
                    <a:pos x="44" y="376"/>
                  </a:cxn>
                </a:cxnLst>
                <a:rect l="0" t="0" r="r" b="b"/>
                <a:pathLst>
                  <a:path w="372" h="407">
                    <a:moveTo>
                      <a:pt x="360" y="13"/>
                    </a:moveTo>
                    <a:lnTo>
                      <a:pt x="360" y="13"/>
                    </a:lnTo>
                    <a:lnTo>
                      <a:pt x="347" y="4"/>
                    </a:lnTo>
                    <a:lnTo>
                      <a:pt x="3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6" y="4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5" y="26"/>
                    </a:lnTo>
                    <a:lnTo>
                      <a:pt x="0" y="43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5" y="285"/>
                    </a:lnTo>
                    <a:lnTo>
                      <a:pt x="13" y="298"/>
                    </a:lnTo>
                    <a:lnTo>
                      <a:pt x="13" y="298"/>
                    </a:lnTo>
                    <a:lnTo>
                      <a:pt x="26" y="307"/>
                    </a:lnTo>
                    <a:lnTo>
                      <a:pt x="44" y="307"/>
                    </a:lnTo>
                    <a:lnTo>
                      <a:pt x="329" y="307"/>
                    </a:lnTo>
                    <a:lnTo>
                      <a:pt x="329" y="307"/>
                    </a:lnTo>
                    <a:lnTo>
                      <a:pt x="347" y="307"/>
                    </a:lnTo>
                    <a:lnTo>
                      <a:pt x="360" y="298"/>
                    </a:lnTo>
                    <a:lnTo>
                      <a:pt x="360" y="298"/>
                    </a:lnTo>
                    <a:lnTo>
                      <a:pt x="368" y="285"/>
                    </a:lnTo>
                    <a:lnTo>
                      <a:pt x="372" y="268"/>
                    </a:lnTo>
                    <a:lnTo>
                      <a:pt x="372" y="43"/>
                    </a:lnTo>
                    <a:lnTo>
                      <a:pt x="372" y="43"/>
                    </a:lnTo>
                    <a:lnTo>
                      <a:pt x="368" y="26"/>
                    </a:lnTo>
                    <a:lnTo>
                      <a:pt x="360" y="13"/>
                    </a:lnTo>
                    <a:lnTo>
                      <a:pt x="360" y="13"/>
                    </a:lnTo>
                    <a:close/>
                    <a:moveTo>
                      <a:pt x="351" y="268"/>
                    </a:moveTo>
                    <a:lnTo>
                      <a:pt x="351" y="268"/>
                    </a:lnTo>
                    <a:lnTo>
                      <a:pt x="351" y="277"/>
                    </a:lnTo>
                    <a:lnTo>
                      <a:pt x="347" y="281"/>
                    </a:lnTo>
                    <a:lnTo>
                      <a:pt x="347" y="281"/>
                    </a:lnTo>
                    <a:lnTo>
                      <a:pt x="338" y="285"/>
                    </a:lnTo>
                    <a:lnTo>
                      <a:pt x="329" y="290"/>
                    </a:lnTo>
                    <a:lnTo>
                      <a:pt x="44" y="290"/>
                    </a:lnTo>
                    <a:lnTo>
                      <a:pt x="44" y="290"/>
                    </a:lnTo>
                    <a:lnTo>
                      <a:pt x="35" y="285"/>
                    </a:lnTo>
                    <a:lnTo>
                      <a:pt x="26" y="281"/>
                    </a:lnTo>
                    <a:lnTo>
                      <a:pt x="26" y="281"/>
                    </a:lnTo>
                    <a:lnTo>
                      <a:pt x="22" y="277"/>
                    </a:lnTo>
                    <a:lnTo>
                      <a:pt x="22" y="268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3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5" y="21"/>
                    </a:lnTo>
                    <a:lnTo>
                      <a:pt x="44" y="21"/>
                    </a:lnTo>
                    <a:lnTo>
                      <a:pt x="329" y="21"/>
                    </a:lnTo>
                    <a:lnTo>
                      <a:pt x="329" y="21"/>
                    </a:lnTo>
                    <a:lnTo>
                      <a:pt x="338" y="21"/>
                    </a:lnTo>
                    <a:lnTo>
                      <a:pt x="347" y="26"/>
                    </a:lnTo>
                    <a:lnTo>
                      <a:pt x="347" y="26"/>
                    </a:lnTo>
                    <a:lnTo>
                      <a:pt x="351" y="34"/>
                    </a:lnTo>
                    <a:lnTo>
                      <a:pt x="351" y="43"/>
                    </a:lnTo>
                    <a:lnTo>
                      <a:pt x="351" y="268"/>
                    </a:lnTo>
                    <a:close/>
                    <a:moveTo>
                      <a:pt x="360" y="316"/>
                    </a:moveTo>
                    <a:lnTo>
                      <a:pt x="13" y="316"/>
                    </a:lnTo>
                    <a:lnTo>
                      <a:pt x="13" y="316"/>
                    </a:lnTo>
                    <a:lnTo>
                      <a:pt x="9" y="316"/>
                    </a:lnTo>
                    <a:lnTo>
                      <a:pt x="9" y="316"/>
                    </a:lnTo>
                    <a:lnTo>
                      <a:pt x="5" y="324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9" y="402"/>
                    </a:lnTo>
                    <a:lnTo>
                      <a:pt x="9" y="402"/>
                    </a:lnTo>
                    <a:lnTo>
                      <a:pt x="13" y="407"/>
                    </a:lnTo>
                    <a:lnTo>
                      <a:pt x="360" y="407"/>
                    </a:lnTo>
                    <a:lnTo>
                      <a:pt x="360" y="407"/>
                    </a:lnTo>
                    <a:lnTo>
                      <a:pt x="364" y="402"/>
                    </a:lnTo>
                    <a:lnTo>
                      <a:pt x="364" y="402"/>
                    </a:lnTo>
                    <a:lnTo>
                      <a:pt x="368" y="398"/>
                    </a:lnTo>
                    <a:lnTo>
                      <a:pt x="368" y="324"/>
                    </a:lnTo>
                    <a:lnTo>
                      <a:pt x="368" y="324"/>
                    </a:lnTo>
                    <a:lnTo>
                      <a:pt x="364" y="316"/>
                    </a:lnTo>
                    <a:lnTo>
                      <a:pt x="364" y="316"/>
                    </a:lnTo>
                    <a:lnTo>
                      <a:pt x="360" y="316"/>
                    </a:lnTo>
                    <a:lnTo>
                      <a:pt x="360" y="316"/>
                    </a:lnTo>
                    <a:close/>
                    <a:moveTo>
                      <a:pt x="347" y="385"/>
                    </a:moveTo>
                    <a:lnTo>
                      <a:pt x="26" y="385"/>
                    </a:lnTo>
                    <a:lnTo>
                      <a:pt x="26" y="337"/>
                    </a:lnTo>
                    <a:lnTo>
                      <a:pt x="347" y="337"/>
                    </a:lnTo>
                    <a:lnTo>
                      <a:pt x="347" y="385"/>
                    </a:lnTo>
                    <a:close/>
                    <a:moveTo>
                      <a:pt x="44" y="376"/>
                    </a:moveTo>
                    <a:lnTo>
                      <a:pt x="204" y="376"/>
                    </a:lnTo>
                    <a:lnTo>
                      <a:pt x="204" y="376"/>
                    </a:lnTo>
                    <a:lnTo>
                      <a:pt x="212" y="376"/>
                    </a:lnTo>
                    <a:lnTo>
                      <a:pt x="212" y="376"/>
                    </a:lnTo>
                    <a:lnTo>
                      <a:pt x="217" y="368"/>
                    </a:lnTo>
                    <a:lnTo>
                      <a:pt x="217" y="355"/>
                    </a:lnTo>
                    <a:lnTo>
                      <a:pt x="217" y="355"/>
                    </a:lnTo>
                    <a:lnTo>
                      <a:pt x="212" y="350"/>
                    </a:lnTo>
                    <a:lnTo>
                      <a:pt x="212" y="350"/>
                    </a:lnTo>
                    <a:lnTo>
                      <a:pt x="204" y="346"/>
                    </a:lnTo>
                    <a:lnTo>
                      <a:pt x="44" y="346"/>
                    </a:lnTo>
                    <a:lnTo>
                      <a:pt x="44" y="346"/>
                    </a:lnTo>
                    <a:lnTo>
                      <a:pt x="35" y="350"/>
                    </a:lnTo>
                    <a:lnTo>
                      <a:pt x="35" y="350"/>
                    </a:lnTo>
                    <a:lnTo>
                      <a:pt x="35" y="355"/>
                    </a:lnTo>
                    <a:lnTo>
                      <a:pt x="35" y="368"/>
                    </a:lnTo>
                    <a:lnTo>
                      <a:pt x="35" y="368"/>
                    </a:lnTo>
                    <a:lnTo>
                      <a:pt x="35" y="376"/>
                    </a:lnTo>
                    <a:lnTo>
                      <a:pt x="35" y="376"/>
                    </a:lnTo>
                    <a:lnTo>
                      <a:pt x="44" y="376"/>
                    </a:lnTo>
                    <a:lnTo>
                      <a:pt x="44" y="376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 flipH="1">
                <a:off x="608441" y="2934628"/>
                <a:ext cx="49777" cy="134568"/>
              </a:xfrm>
              <a:custGeom>
                <a:avLst/>
                <a:gdLst/>
                <a:ahLst/>
                <a:cxnLst>
                  <a:cxn ang="0">
                    <a:pos x="30" y="260"/>
                  </a:cxn>
                  <a:cxn ang="0">
                    <a:pos x="30" y="260"/>
                  </a:cxn>
                  <a:cxn ang="0">
                    <a:pos x="52" y="234"/>
                  </a:cxn>
                  <a:cxn ang="0">
                    <a:pos x="65" y="204"/>
                  </a:cxn>
                  <a:cxn ang="0">
                    <a:pos x="73" y="174"/>
                  </a:cxn>
                  <a:cxn ang="0">
                    <a:pos x="78" y="139"/>
                  </a:cxn>
                  <a:cxn ang="0">
                    <a:pos x="78" y="139"/>
                  </a:cxn>
                  <a:cxn ang="0">
                    <a:pos x="73" y="104"/>
                  </a:cxn>
                  <a:cxn ang="0">
                    <a:pos x="65" y="65"/>
                  </a:cxn>
                  <a:cxn ang="0">
                    <a:pos x="47" y="3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6" y="48"/>
                  </a:cxn>
                  <a:cxn ang="0">
                    <a:pos x="43" y="74"/>
                  </a:cxn>
                  <a:cxn ang="0">
                    <a:pos x="52" y="109"/>
                  </a:cxn>
                  <a:cxn ang="0">
                    <a:pos x="56" y="139"/>
                  </a:cxn>
                  <a:cxn ang="0">
                    <a:pos x="56" y="139"/>
                  </a:cxn>
                  <a:cxn ang="0">
                    <a:pos x="52" y="169"/>
                  </a:cxn>
                  <a:cxn ang="0">
                    <a:pos x="43" y="195"/>
                  </a:cxn>
                  <a:cxn ang="0">
                    <a:pos x="30" y="221"/>
                  </a:cxn>
                  <a:cxn ang="0">
                    <a:pos x="13" y="247"/>
                  </a:cxn>
                  <a:cxn ang="0">
                    <a:pos x="13" y="247"/>
                  </a:cxn>
                  <a:cxn ang="0">
                    <a:pos x="8" y="251"/>
                  </a:cxn>
                  <a:cxn ang="0">
                    <a:pos x="13" y="260"/>
                  </a:cxn>
                  <a:cxn ang="0">
                    <a:pos x="13" y="260"/>
                  </a:cxn>
                  <a:cxn ang="0">
                    <a:pos x="21" y="264"/>
                  </a:cxn>
                  <a:cxn ang="0">
                    <a:pos x="30" y="260"/>
                  </a:cxn>
                  <a:cxn ang="0">
                    <a:pos x="30" y="260"/>
                  </a:cxn>
                </a:cxnLst>
                <a:rect l="0" t="0" r="r" b="b"/>
                <a:pathLst>
                  <a:path w="78" h="264">
                    <a:moveTo>
                      <a:pt x="30" y="260"/>
                    </a:moveTo>
                    <a:lnTo>
                      <a:pt x="30" y="260"/>
                    </a:lnTo>
                    <a:lnTo>
                      <a:pt x="52" y="234"/>
                    </a:lnTo>
                    <a:lnTo>
                      <a:pt x="65" y="204"/>
                    </a:lnTo>
                    <a:lnTo>
                      <a:pt x="73" y="174"/>
                    </a:lnTo>
                    <a:lnTo>
                      <a:pt x="78" y="139"/>
                    </a:lnTo>
                    <a:lnTo>
                      <a:pt x="78" y="139"/>
                    </a:lnTo>
                    <a:lnTo>
                      <a:pt x="73" y="104"/>
                    </a:lnTo>
                    <a:lnTo>
                      <a:pt x="65" y="65"/>
                    </a:lnTo>
                    <a:lnTo>
                      <a:pt x="47" y="35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6" y="48"/>
                    </a:lnTo>
                    <a:lnTo>
                      <a:pt x="43" y="74"/>
                    </a:lnTo>
                    <a:lnTo>
                      <a:pt x="52" y="109"/>
                    </a:lnTo>
                    <a:lnTo>
                      <a:pt x="56" y="139"/>
                    </a:lnTo>
                    <a:lnTo>
                      <a:pt x="56" y="139"/>
                    </a:lnTo>
                    <a:lnTo>
                      <a:pt x="52" y="169"/>
                    </a:lnTo>
                    <a:lnTo>
                      <a:pt x="43" y="195"/>
                    </a:lnTo>
                    <a:lnTo>
                      <a:pt x="30" y="221"/>
                    </a:lnTo>
                    <a:lnTo>
                      <a:pt x="13" y="247"/>
                    </a:lnTo>
                    <a:lnTo>
                      <a:pt x="13" y="247"/>
                    </a:lnTo>
                    <a:lnTo>
                      <a:pt x="8" y="251"/>
                    </a:lnTo>
                    <a:lnTo>
                      <a:pt x="13" y="260"/>
                    </a:lnTo>
                    <a:lnTo>
                      <a:pt x="13" y="260"/>
                    </a:lnTo>
                    <a:lnTo>
                      <a:pt x="21" y="264"/>
                    </a:lnTo>
                    <a:lnTo>
                      <a:pt x="30" y="260"/>
                    </a:lnTo>
                    <a:lnTo>
                      <a:pt x="30" y="260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 flipH="1">
                <a:off x="647369" y="2943803"/>
                <a:ext cx="44033" cy="114688"/>
              </a:xfrm>
              <a:custGeom>
                <a:avLst/>
                <a:gdLst/>
                <a:ahLst/>
                <a:cxnLst>
                  <a:cxn ang="0">
                    <a:pos x="26" y="225"/>
                  </a:cxn>
                  <a:cxn ang="0">
                    <a:pos x="26" y="225"/>
                  </a:cxn>
                  <a:cxn ang="0">
                    <a:pos x="43" y="199"/>
                  </a:cxn>
                  <a:cxn ang="0">
                    <a:pos x="56" y="177"/>
                  </a:cxn>
                  <a:cxn ang="0">
                    <a:pos x="65" y="147"/>
                  </a:cxn>
                  <a:cxn ang="0">
                    <a:pos x="69" y="121"/>
                  </a:cxn>
                  <a:cxn ang="0">
                    <a:pos x="69" y="121"/>
                  </a:cxn>
                  <a:cxn ang="0">
                    <a:pos x="65" y="91"/>
                  </a:cxn>
                  <a:cxn ang="0">
                    <a:pos x="56" y="60"/>
                  </a:cxn>
                  <a:cxn ang="0">
                    <a:pos x="43" y="30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3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3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21" y="43"/>
                  </a:cxn>
                  <a:cxn ang="0">
                    <a:pos x="34" y="69"/>
                  </a:cxn>
                  <a:cxn ang="0">
                    <a:pos x="43" y="95"/>
                  </a:cxn>
                  <a:cxn ang="0">
                    <a:pos x="47" y="121"/>
                  </a:cxn>
                  <a:cxn ang="0">
                    <a:pos x="47" y="121"/>
                  </a:cxn>
                  <a:cxn ang="0">
                    <a:pos x="43" y="143"/>
                  </a:cxn>
                  <a:cxn ang="0">
                    <a:pos x="39" y="168"/>
                  </a:cxn>
                  <a:cxn ang="0">
                    <a:pos x="26" y="186"/>
                  </a:cxn>
                  <a:cxn ang="0">
                    <a:pos x="8" y="207"/>
                  </a:cxn>
                  <a:cxn ang="0">
                    <a:pos x="8" y="207"/>
                  </a:cxn>
                  <a:cxn ang="0">
                    <a:pos x="8" y="216"/>
                  </a:cxn>
                  <a:cxn ang="0">
                    <a:pos x="8" y="225"/>
                  </a:cxn>
                  <a:cxn ang="0">
                    <a:pos x="8" y="225"/>
                  </a:cxn>
                  <a:cxn ang="0">
                    <a:pos x="17" y="225"/>
                  </a:cxn>
                  <a:cxn ang="0">
                    <a:pos x="26" y="225"/>
                  </a:cxn>
                  <a:cxn ang="0">
                    <a:pos x="26" y="225"/>
                  </a:cxn>
                </a:cxnLst>
                <a:rect l="0" t="0" r="r" b="b"/>
                <a:pathLst>
                  <a:path w="69" h="225">
                    <a:moveTo>
                      <a:pt x="26" y="225"/>
                    </a:moveTo>
                    <a:lnTo>
                      <a:pt x="26" y="225"/>
                    </a:lnTo>
                    <a:lnTo>
                      <a:pt x="43" y="199"/>
                    </a:lnTo>
                    <a:lnTo>
                      <a:pt x="56" y="177"/>
                    </a:lnTo>
                    <a:lnTo>
                      <a:pt x="65" y="147"/>
                    </a:lnTo>
                    <a:lnTo>
                      <a:pt x="69" y="121"/>
                    </a:lnTo>
                    <a:lnTo>
                      <a:pt x="69" y="121"/>
                    </a:lnTo>
                    <a:lnTo>
                      <a:pt x="65" y="91"/>
                    </a:lnTo>
                    <a:lnTo>
                      <a:pt x="56" y="60"/>
                    </a:lnTo>
                    <a:lnTo>
                      <a:pt x="43" y="30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3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1" y="43"/>
                    </a:lnTo>
                    <a:lnTo>
                      <a:pt x="34" y="69"/>
                    </a:lnTo>
                    <a:lnTo>
                      <a:pt x="43" y="95"/>
                    </a:lnTo>
                    <a:lnTo>
                      <a:pt x="47" y="121"/>
                    </a:lnTo>
                    <a:lnTo>
                      <a:pt x="47" y="121"/>
                    </a:lnTo>
                    <a:lnTo>
                      <a:pt x="43" y="143"/>
                    </a:lnTo>
                    <a:lnTo>
                      <a:pt x="39" y="168"/>
                    </a:lnTo>
                    <a:lnTo>
                      <a:pt x="26" y="186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8" y="216"/>
                    </a:lnTo>
                    <a:lnTo>
                      <a:pt x="8" y="225"/>
                    </a:lnTo>
                    <a:lnTo>
                      <a:pt x="8" y="225"/>
                    </a:lnTo>
                    <a:lnTo>
                      <a:pt x="17" y="225"/>
                    </a:lnTo>
                    <a:lnTo>
                      <a:pt x="26" y="225"/>
                    </a:lnTo>
                    <a:lnTo>
                      <a:pt x="26" y="225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 flipH="1">
                <a:off x="686297" y="2954507"/>
                <a:ext cx="38290" cy="94809"/>
              </a:xfrm>
              <a:custGeom>
                <a:avLst/>
                <a:gdLst/>
                <a:ahLst/>
                <a:cxnLst>
                  <a:cxn ang="0">
                    <a:pos x="26" y="182"/>
                  </a:cxn>
                  <a:cxn ang="0">
                    <a:pos x="26" y="182"/>
                  </a:cxn>
                  <a:cxn ang="0">
                    <a:pos x="39" y="165"/>
                  </a:cxn>
                  <a:cxn ang="0">
                    <a:pos x="52" y="143"/>
                  </a:cxn>
                  <a:cxn ang="0">
                    <a:pos x="56" y="122"/>
                  </a:cxn>
                  <a:cxn ang="0">
                    <a:pos x="60" y="100"/>
                  </a:cxn>
                  <a:cxn ang="0">
                    <a:pos x="60" y="100"/>
                  </a:cxn>
                  <a:cxn ang="0">
                    <a:pos x="56" y="74"/>
                  </a:cxn>
                  <a:cxn ang="0">
                    <a:pos x="47" y="48"/>
                  </a:cxn>
                  <a:cxn ang="0">
                    <a:pos x="34" y="26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0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13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7" y="39"/>
                  </a:cxn>
                  <a:cxn ang="0">
                    <a:pos x="26" y="57"/>
                  </a:cxn>
                  <a:cxn ang="0">
                    <a:pos x="34" y="78"/>
                  </a:cxn>
                  <a:cxn ang="0">
                    <a:pos x="34" y="100"/>
                  </a:cxn>
                  <a:cxn ang="0">
                    <a:pos x="34" y="100"/>
                  </a:cxn>
                  <a:cxn ang="0">
                    <a:pos x="34" y="117"/>
                  </a:cxn>
                  <a:cxn ang="0">
                    <a:pos x="30" y="135"/>
                  </a:cxn>
                  <a:cxn ang="0">
                    <a:pos x="21" y="152"/>
                  </a:cxn>
                  <a:cxn ang="0">
                    <a:pos x="8" y="165"/>
                  </a:cxn>
                  <a:cxn ang="0">
                    <a:pos x="8" y="165"/>
                  </a:cxn>
                  <a:cxn ang="0">
                    <a:pos x="4" y="173"/>
                  </a:cxn>
                  <a:cxn ang="0">
                    <a:pos x="8" y="182"/>
                  </a:cxn>
                  <a:cxn ang="0">
                    <a:pos x="8" y="182"/>
                  </a:cxn>
                  <a:cxn ang="0">
                    <a:pos x="17" y="186"/>
                  </a:cxn>
                  <a:cxn ang="0">
                    <a:pos x="26" y="182"/>
                  </a:cxn>
                  <a:cxn ang="0">
                    <a:pos x="26" y="182"/>
                  </a:cxn>
                </a:cxnLst>
                <a:rect l="0" t="0" r="r" b="b"/>
                <a:pathLst>
                  <a:path w="60" h="186">
                    <a:moveTo>
                      <a:pt x="26" y="182"/>
                    </a:moveTo>
                    <a:lnTo>
                      <a:pt x="26" y="182"/>
                    </a:lnTo>
                    <a:lnTo>
                      <a:pt x="39" y="165"/>
                    </a:lnTo>
                    <a:lnTo>
                      <a:pt x="52" y="143"/>
                    </a:lnTo>
                    <a:lnTo>
                      <a:pt x="56" y="122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56" y="74"/>
                    </a:lnTo>
                    <a:lnTo>
                      <a:pt x="47" y="48"/>
                    </a:lnTo>
                    <a:lnTo>
                      <a:pt x="34" y="26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0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3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7" y="39"/>
                    </a:lnTo>
                    <a:lnTo>
                      <a:pt x="26" y="57"/>
                    </a:lnTo>
                    <a:lnTo>
                      <a:pt x="34" y="78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17"/>
                    </a:lnTo>
                    <a:lnTo>
                      <a:pt x="30" y="135"/>
                    </a:lnTo>
                    <a:lnTo>
                      <a:pt x="21" y="152"/>
                    </a:lnTo>
                    <a:lnTo>
                      <a:pt x="8" y="165"/>
                    </a:lnTo>
                    <a:lnTo>
                      <a:pt x="8" y="165"/>
                    </a:lnTo>
                    <a:lnTo>
                      <a:pt x="4" y="173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17" y="186"/>
                    </a:lnTo>
                    <a:lnTo>
                      <a:pt x="26" y="182"/>
                    </a:lnTo>
                    <a:lnTo>
                      <a:pt x="26" y="182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 bwMode="auto">
            <a:xfrm>
              <a:off x="2593406" y="2354670"/>
              <a:ext cx="2071431" cy="187803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dirty="0" smtClean="0">
                <a:latin typeface="Verdana" panose="020B0604030504040204" pitchFamily="34" charset="0"/>
              </a:endParaRPr>
            </a:p>
          </p:txBody>
        </p:sp>
      </p:grpSp>
      <p:pic>
        <p:nvPicPr>
          <p:cNvPr id="1026" name="Picture 2" descr="IEEE 802.11 คือ อะไร? - COMSI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722333"/>
            <a:ext cx="2247176" cy="9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/>
          <p:cNvSpPr/>
          <p:nvPr/>
        </p:nvSpPr>
        <p:spPr>
          <a:xfrm>
            <a:off x="8205545" y="1311145"/>
            <a:ext cx="3759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</a:rPr>
              <a:t>ACK:</a:t>
            </a:r>
            <a:r>
              <a:rPr lang="zh-CN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ACKnowdedgement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858"/>
    </mc:Choice>
    <mc:Fallback xmlns="">
      <p:transition advTm="238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ACKs cause similar medium access </a:t>
            </a:r>
            <a:r>
              <a:rPr lang="en-US" altLang="zh-CN" b="1" dirty="0"/>
              <a:t>overhead</a:t>
            </a:r>
            <a:endParaRPr lang="zh-CN" altLang="en-US" b="1" dirty="0"/>
          </a:p>
        </p:txBody>
      </p:sp>
      <p:sp>
        <p:nvSpPr>
          <p:cNvPr id="5" name="object 29"/>
          <p:cNvSpPr txBox="1"/>
          <p:nvPr/>
        </p:nvSpPr>
        <p:spPr>
          <a:xfrm>
            <a:off x="10000597" y="4308925"/>
            <a:ext cx="8127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 smtClean="0">
                <a:latin typeface="Verdana" panose="020B0604030504040204" pitchFamily="34" charset="0"/>
                <a:ea typeface="Verdana" panose="020B0604030504040204" pitchFamily="34" charset="0"/>
                <a:cs typeface="黑体"/>
              </a:rPr>
              <a:t>Time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869904" y="3253402"/>
            <a:ext cx="2059822" cy="1023913"/>
          </a:xfrm>
          <a:custGeom>
            <a:avLst/>
            <a:gdLst/>
            <a:ahLst/>
            <a:cxnLst/>
            <a:rect l="l" t="t" r="r" b="b"/>
            <a:pathLst>
              <a:path w="1224279" h="647700">
                <a:moveTo>
                  <a:pt x="0" y="0"/>
                </a:moveTo>
                <a:lnTo>
                  <a:pt x="0" y="647700"/>
                </a:lnTo>
                <a:lnTo>
                  <a:pt x="1223772" y="64770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25139" y="3253402"/>
            <a:ext cx="2375479" cy="1023913"/>
            <a:chOff x="6025139" y="3253402"/>
            <a:chExt cx="2375479" cy="1023913"/>
          </a:xfrm>
        </p:grpSpPr>
        <p:sp>
          <p:nvSpPr>
            <p:cNvPr id="9" name="object 10"/>
            <p:cNvSpPr/>
            <p:nvPr/>
          </p:nvSpPr>
          <p:spPr>
            <a:xfrm>
              <a:off x="6112469" y="3253402"/>
              <a:ext cx="2179481" cy="1023913"/>
            </a:xfrm>
            <a:custGeom>
              <a:avLst/>
              <a:gdLst/>
              <a:ahLst/>
              <a:cxnLst/>
              <a:rect l="l" t="t" r="r" b="b"/>
              <a:pathLst>
                <a:path w="1295400" h="647700">
                  <a:moveTo>
                    <a:pt x="0" y="0"/>
                  </a:moveTo>
                  <a:lnTo>
                    <a:pt x="0" y="647700"/>
                  </a:lnTo>
                  <a:lnTo>
                    <a:pt x="1295399" y="647700"/>
                  </a:lnTo>
                  <a:lnTo>
                    <a:pt x="1295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AFE7"/>
            </a:solidFill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6025139" y="3356992"/>
              <a:ext cx="2375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Contention window</a:t>
              </a:r>
            </a:p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(random back off)</a:t>
              </a:r>
              <a:endParaRPr lang="zh-CN" altLang="en-US" sz="1600" dirty="0">
                <a:solidFill>
                  <a:prstClr val="black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1" name="object 13"/>
          <p:cNvSpPr/>
          <p:nvPr/>
        </p:nvSpPr>
        <p:spPr>
          <a:xfrm>
            <a:off x="8291950" y="3253402"/>
            <a:ext cx="2115044" cy="1023913"/>
          </a:xfrm>
          <a:custGeom>
            <a:avLst/>
            <a:gdLst/>
            <a:ahLst/>
            <a:cxnLst/>
            <a:rect l="l" t="t" r="r" b="b"/>
            <a:pathLst>
              <a:path w="1656079" h="647700">
                <a:moveTo>
                  <a:pt x="0" y="0"/>
                </a:moveTo>
                <a:lnTo>
                  <a:pt x="0" y="647700"/>
                </a:lnTo>
                <a:lnTo>
                  <a:pt x="1655826" y="647700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28873" y="1916831"/>
            <a:ext cx="2183597" cy="1356985"/>
            <a:chOff x="3928873" y="1916831"/>
            <a:chExt cx="2183597" cy="1356985"/>
          </a:xfrm>
        </p:grpSpPr>
        <p:sp>
          <p:nvSpPr>
            <p:cNvPr id="16" name="object 21"/>
            <p:cNvSpPr/>
            <p:nvPr/>
          </p:nvSpPr>
          <p:spPr>
            <a:xfrm>
              <a:off x="3930155" y="1953383"/>
              <a:ext cx="2182315" cy="186902"/>
            </a:xfrm>
            <a:custGeom>
              <a:avLst/>
              <a:gdLst/>
              <a:ahLst/>
              <a:cxnLst/>
              <a:rect l="l" t="t" r="r" b="b"/>
              <a:pathLst>
                <a:path w="1872614" h="133350">
                  <a:moveTo>
                    <a:pt x="130301" y="16002"/>
                  </a:moveTo>
                  <a:lnTo>
                    <a:pt x="125730" y="9144"/>
                  </a:lnTo>
                  <a:lnTo>
                    <a:pt x="121920" y="2286"/>
                  </a:lnTo>
                  <a:lnTo>
                    <a:pt x="113537" y="0"/>
                  </a:lnTo>
                  <a:lnTo>
                    <a:pt x="106680" y="4572"/>
                  </a:lnTo>
                  <a:lnTo>
                    <a:pt x="0" y="66294"/>
                  </a:lnTo>
                  <a:lnTo>
                    <a:pt x="28194" y="82807"/>
                  </a:lnTo>
                  <a:lnTo>
                    <a:pt x="28194" y="52577"/>
                  </a:lnTo>
                  <a:lnTo>
                    <a:pt x="80714" y="52577"/>
                  </a:lnTo>
                  <a:lnTo>
                    <a:pt x="121158" y="28956"/>
                  </a:lnTo>
                  <a:lnTo>
                    <a:pt x="128015" y="25146"/>
                  </a:lnTo>
                  <a:lnTo>
                    <a:pt x="130301" y="16002"/>
                  </a:lnTo>
                  <a:close/>
                </a:path>
                <a:path w="1872614" h="133350">
                  <a:moveTo>
                    <a:pt x="80714" y="52578"/>
                  </a:moveTo>
                  <a:lnTo>
                    <a:pt x="28194" y="52577"/>
                  </a:lnTo>
                  <a:lnTo>
                    <a:pt x="28194" y="80772"/>
                  </a:lnTo>
                  <a:lnTo>
                    <a:pt x="35051" y="80772"/>
                  </a:lnTo>
                  <a:lnTo>
                    <a:pt x="35051" y="54102"/>
                  </a:lnTo>
                  <a:lnTo>
                    <a:pt x="56578" y="66675"/>
                  </a:lnTo>
                  <a:lnTo>
                    <a:pt x="80714" y="52578"/>
                  </a:lnTo>
                  <a:close/>
                </a:path>
                <a:path w="1872614" h="133350">
                  <a:moveTo>
                    <a:pt x="130301" y="117348"/>
                  </a:moveTo>
                  <a:lnTo>
                    <a:pt x="128015" y="108204"/>
                  </a:lnTo>
                  <a:lnTo>
                    <a:pt x="121158" y="104394"/>
                  </a:lnTo>
                  <a:lnTo>
                    <a:pt x="80714" y="80772"/>
                  </a:lnTo>
                  <a:lnTo>
                    <a:pt x="28194" y="80772"/>
                  </a:lnTo>
                  <a:lnTo>
                    <a:pt x="28194" y="82807"/>
                  </a:lnTo>
                  <a:lnTo>
                    <a:pt x="106680" y="128778"/>
                  </a:lnTo>
                  <a:lnTo>
                    <a:pt x="113537" y="133350"/>
                  </a:lnTo>
                  <a:lnTo>
                    <a:pt x="121920" y="130302"/>
                  </a:lnTo>
                  <a:lnTo>
                    <a:pt x="125730" y="124206"/>
                  </a:lnTo>
                  <a:lnTo>
                    <a:pt x="130301" y="117348"/>
                  </a:lnTo>
                  <a:close/>
                </a:path>
                <a:path w="1872614" h="133350">
                  <a:moveTo>
                    <a:pt x="56578" y="66675"/>
                  </a:moveTo>
                  <a:lnTo>
                    <a:pt x="35051" y="54102"/>
                  </a:lnTo>
                  <a:lnTo>
                    <a:pt x="35051" y="79248"/>
                  </a:lnTo>
                  <a:lnTo>
                    <a:pt x="56578" y="66675"/>
                  </a:lnTo>
                  <a:close/>
                </a:path>
                <a:path w="1872614" h="133350">
                  <a:moveTo>
                    <a:pt x="80714" y="80772"/>
                  </a:moveTo>
                  <a:lnTo>
                    <a:pt x="56578" y="66675"/>
                  </a:lnTo>
                  <a:lnTo>
                    <a:pt x="35051" y="79248"/>
                  </a:lnTo>
                  <a:lnTo>
                    <a:pt x="35051" y="80772"/>
                  </a:lnTo>
                  <a:lnTo>
                    <a:pt x="80714" y="80772"/>
                  </a:lnTo>
                  <a:close/>
                </a:path>
                <a:path w="1872614" h="133350">
                  <a:moveTo>
                    <a:pt x="1815655" y="66675"/>
                  </a:moveTo>
                  <a:lnTo>
                    <a:pt x="1791519" y="52577"/>
                  </a:lnTo>
                  <a:lnTo>
                    <a:pt x="80714" y="52578"/>
                  </a:lnTo>
                  <a:lnTo>
                    <a:pt x="56578" y="66675"/>
                  </a:lnTo>
                  <a:lnTo>
                    <a:pt x="80714" y="80772"/>
                  </a:lnTo>
                  <a:lnTo>
                    <a:pt x="1791519" y="80771"/>
                  </a:lnTo>
                  <a:lnTo>
                    <a:pt x="1815655" y="66675"/>
                  </a:lnTo>
                  <a:close/>
                </a:path>
                <a:path w="1872614" h="133350">
                  <a:moveTo>
                    <a:pt x="1872234" y="66293"/>
                  </a:moveTo>
                  <a:lnTo>
                    <a:pt x="1765554" y="4571"/>
                  </a:lnTo>
                  <a:lnTo>
                    <a:pt x="1758696" y="0"/>
                  </a:lnTo>
                  <a:lnTo>
                    <a:pt x="1750314" y="2286"/>
                  </a:lnTo>
                  <a:lnTo>
                    <a:pt x="1745742" y="9143"/>
                  </a:lnTo>
                  <a:lnTo>
                    <a:pt x="1741932" y="16001"/>
                  </a:lnTo>
                  <a:lnTo>
                    <a:pt x="1744218" y="25145"/>
                  </a:lnTo>
                  <a:lnTo>
                    <a:pt x="1751076" y="28955"/>
                  </a:lnTo>
                  <a:lnTo>
                    <a:pt x="1791519" y="52577"/>
                  </a:lnTo>
                  <a:lnTo>
                    <a:pt x="1844039" y="52577"/>
                  </a:lnTo>
                  <a:lnTo>
                    <a:pt x="1844039" y="82807"/>
                  </a:lnTo>
                  <a:lnTo>
                    <a:pt x="1872234" y="66293"/>
                  </a:lnTo>
                  <a:close/>
                </a:path>
                <a:path w="1872614" h="133350">
                  <a:moveTo>
                    <a:pt x="1844039" y="82807"/>
                  </a:moveTo>
                  <a:lnTo>
                    <a:pt x="1844039" y="80771"/>
                  </a:lnTo>
                  <a:lnTo>
                    <a:pt x="1791519" y="80772"/>
                  </a:lnTo>
                  <a:lnTo>
                    <a:pt x="1751076" y="104393"/>
                  </a:lnTo>
                  <a:lnTo>
                    <a:pt x="1744218" y="108203"/>
                  </a:lnTo>
                  <a:lnTo>
                    <a:pt x="1741932" y="117348"/>
                  </a:lnTo>
                  <a:lnTo>
                    <a:pt x="1745742" y="124205"/>
                  </a:lnTo>
                  <a:lnTo>
                    <a:pt x="1750314" y="130301"/>
                  </a:lnTo>
                  <a:lnTo>
                    <a:pt x="1758696" y="133350"/>
                  </a:lnTo>
                  <a:lnTo>
                    <a:pt x="1765554" y="128777"/>
                  </a:lnTo>
                  <a:lnTo>
                    <a:pt x="1844039" y="82807"/>
                  </a:lnTo>
                  <a:close/>
                </a:path>
                <a:path w="1872614" h="133350">
                  <a:moveTo>
                    <a:pt x="1844039" y="80771"/>
                  </a:moveTo>
                  <a:lnTo>
                    <a:pt x="1844039" y="52577"/>
                  </a:lnTo>
                  <a:lnTo>
                    <a:pt x="1791519" y="52577"/>
                  </a:lnTo>
                  <a:lnTo>
                    <a:pt x="1815655" y="66675"/>
                  </a:lnTo>
                  <a:lnTo>
                    <a:pt x="1837182" y="54101"/>
                  </a:lnTo>
                  <a:lnTo>
                    <a:pt x="1837182" y="80771"/>
                  </a:lnTo>
                  <a:lnTo>
                    <a:pt x="1844039" y="80771"/>
                  </a:lnTo>
                  <a:close/>
                </a:path>
                <a:path w="1872614" h="133350">
                  <a:moveTo>
                    <a:pt x="1837182" y="80771"/>
                  </a:moveTo>
                  <a:lnTo>
                    <a:pt x="1837182" y="79248"/>
                  </a:lnTo>
                  <a:lnTo>
                    <a:pt x="1815655" y="66675"/>
                  </a:lnTo>
                  <a:lnTo>
                    <a:pt x="1791519" y="80772"/>
                  </a:lnTo>
                  <a:lnTo>
                    <a:pt x="1837182" y="80771"/>
                  </a:lnTo>
                  <a:close/>
                </a:path>
                <a:path w="1872614" h="133350">
                  <a:moveTo>
                    <a:pt x="1837182" y="79248"/>
                  </a:moveTo>
                  <a:lnTo>
                    <a:pt x="1837182" y="54101"/>
                  </a:lnTo>
                  <a:lnTo>
                    <a:pt x="1815655" y="66675"/>
                  </a:lnTo>
                  <a:lnTo>
                    <a:pt x="1837182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object 15"/>
            <p:cNvSpPr/>
            <p:nvPr/>
          </p:nvSpPr>
          <p:spPr>
            <a:xfrm>
              <a:off x="6112469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3928873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object 26"/>
            <p:cNvSpPr txBox="1"/>
            <p:nvPr/>
          </p:nvSpPr>
          <p:spPr>
            <a:xfrm>
              <a:off x="4089516" y="2154526"/>
              <a:ext cx="1935623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200" b="1" spc="-5">
                  <a:solidFill>
                    <a:srgbClr val="85AF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defRPr>
              </a:lvl1pPr>
            </a:lstStyle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Inter-frame space</a:t>
              </a:r>
            </a:p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(IFS)</a:t>
              </a:r>
              <a:endParaRPr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 rot="5400000" flipH="1">
            <a:off x="5955510" y="2335267"/>
            <a:ext cx="297356" cy="4375515"/>
          </a:xfrm>
          <a:prstGeom prst="leftBrace">
            <a:avLst>
              <a:gd name="adj1" fmla="val 8333"/>
              <a:gd name="adj2" fmla="val 49580"/>
            </a:avLst>
          </a:prstGeom>
          <a:solidFill>
            <a:srgbClr val="4F81BD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object 28"/>
          <p:cNvSpPr txBox="1"/>
          <p:nvPr/>
        </p:nvSpPr>
        <p:spPr>
          <a:xfrm>
            <a:off x="3700201" y="4685329"/>
            <a:ext cx="4824536" cy="297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dirty="0"/>
              <a:t>Extra overhead for sending each </a:t>
            </a:r>
            <a:r>
              <a:rPr lang="en-US" altLang="zh-CN" sz="1600" dirty="0" smtClean="0"/>
              <a:t>packet</a:t>
            </a:r>
            <a:endParaRPr sz="1600" b="1" dirty="0"/>
          </a:p>
        </p:txBody>
      </p:sp>
      <p:sp>
        <p:nvSpPr>
          <p:cNvPr id="23" name="矩形 22"/>
          <p:cNvSpPr/>
          <p:nvPr/>
        </p:nvSpPr>
        <p:spPr>
          <a:xfrm>
            <a:off x="1829219" y="3591162"/>
            <a:ext cx="2156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Last frame</a:t>
            </a:r>
            <a:endParaRPr lang="zh-CN" altLang="en-US" sz="1600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43114" y="3591162"/>
            <a:ext cx="2155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frame</a:t>
            </a:r>
            <a:endParaRPr lang="zh-CN" altLang="en-US" sz="1600" b="1" dirty="0">
              <a:solidFill>
                <a:prstClr val="black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1127448" y="4209391"/>
            <a:ext cx="9573649" cy="161823"/>
          </a:xfrm>
          <a:custGeom>
            <a:avLst/>
            <a:gdLst/>
            <a:ahLst/>
            <a:cxnLst/>
            <a:rect l="l" t="t" r="r" b="b"/>
            <a:pathLst>
              <a:path w="8418830" h="110490">
                <a:moveTo>
                  <a:pt x="8381159" y="55245"/>
                </a:moveTo>
                <a:lnTo>
                  <a:pt x="8364736" y="45720"/>
                </a:lnTo>
                <a:lnTo>
                  <a:pt x="0" y="45720"/>
                </a:lnTo>
                <a:lnTo>
                  <a:pt x="0" y="64770"/>
                </a:lnTo>
                <a:lnTo>
                  <a:pt x="8364736" y="64770"/>
                </a:lnTo>
                <a:lnTo>
                  <a:pt x="8381159" y="55245"/>
                </a:lnTo>
                <a:close/>
              </a:path>
              <a:path w="8418830" h="110490">
                <a:moveTo>
                  <a:pt x="8418563" y="55625"/>
                </a:moveTo>
                <a:lnTo>
                  <a:pt x="8327885" y="3048"/>
                </a:lnTo>
                <a:lnTo>
                  <a:pt x="8323313" y="0"/>
                </a:lnTo>
                <a:lnTo>
                  <a:pt x="8317992" y="1524"/>
                </a:lnTo>
                <a:lnTo>
                  <a:pt x="8314944" y="6096"/>
                </a:lnTo>
                <a:lnTo>
                  <a:pt x="8312658" y="10668"/>
                </a:lnTo>
                <a:lnTo>
                  <a:pt x="8314182" y="16764"/>
                </a:lnTo>
                <a:lnTo>
                  <a:pt x="8318754" y="19050"/>
                </a:lnTo>
                <a:lnTo>
                  <a:pt x="8364736" y="45719"/>
                </a:lnTo>
                <a:lnTo>
                  <a:pt x="8399526" y="45720"/>
                </a:lnTo>
                <a:lnTo>
                  <a:pt x="8399526" y="66664"/>
                </a:lnTo>
                <a:lnTo>
                  <a:pt x="8418563" y="55625"/>
                </a:lnTo>
                <a:close/>
              </a:path>
              <a:path w="8418830" h="110490">
                <a:moveTo>
                  <a:pt x="8399526" y="66664"/>
                </a:moveTo>
                <a:lnTo>
                  <a:pt x="8399526" y="64770"/>
                </a:lnTo>
                <a:lnTo>
                  <a:pt x="8364736" y="64770"/>
                </a:lnTo>
                <a:lnTo>
                  <a:pt x="8318754" y="91440"/>
                </a:lnTo>
                <a:lnTo>
                  <a:pt x="8314182" y="94487"/>
                </a:lnTo>
                <a:lnTo>
                  <a:pt x="8312658" y="99822"/>
                </a:lnTo>
                <a:lnTo>
                  <a:pt x="8314944" y="104394"/>
                </a:lnTo>
                <a:lnTo>
                  <a:pt x="8317992" y="108966"/>
                </a:lnTo>
                <a:lnTo>
                  <a:pt x="8323313" y="110490"/>
                </a:lnTo>
                <a:lnTo>
                  <a:pt x="8327885" y="108203"/>
                </a:lnTo>
                <a:lnTo>
                  <a:pt x="8399526" y="66664"/>
                </a:lnTo>
                <a:close/>
              </a:path>
              <a:path w="8418830" h="110490">
                <a:moveTo>
                  <a:pt x="8399526" y="64770"/>
                </a:moveTo>
                <a:lnTo>
                  <a:pt x="8399526" y="45720"/>
                </a:lnTo>
                <a:lnTo>
                  <a:pt x="8364736" y="45720"/>
                </a:lnTo>
                <a:lnTo>
                  <a:pt x="8381159" y="55245"/>
                </a:lnTo>
                <a:lnTo>
                  <a:pt x="8394954" y="47244"/>
                </a:lnTo>
                <a:lnTo>
                  <a:pt x="8394954" y="64770"/>
                </a:lnTo>
                <a:lnTo>
                  <a:pt x="8399526" y="64770"/>
                </a:lnTo>
                <a:close/>
              </a:path>
              <a:path w="8418830" h="110490">
                <a:moveTo>
                  <a:pt x="8394954" y="64770"/>
                </a:moveTo>
                <a:lnTo>
                  <a:pt x="8394954" y="63246"/>
                </a:lnTo>
                <a:lnTo>
                  <a:pt x="8381159" y="55245"/>
                </a:lnTo>
                <a:lnTo>
                  <a:pt x="8364736" y="64770"/>
                </a:lnTo>
                <a:lnTo>
                  <a:pt x="8394954" y="64770"/>
                </a:lnTo>
                <a:close/>
              </a:path>
              <a:path w="8418830" h="110490">
                <a:moveTo>
                  <a:pt x="8394954" y="63246"/>
                </a:moveTo>
                <a:lnTo>
                  <a:pt x="8394954" y="47244"/>
                </a:lnTo>
                <a:lnTo>
                  <a:pt x="8381159" y="55245"/>
                </a:lnTo>
                <a:lnTo>
                  <a:pt x="8394954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3492" y="5410085"/>
            <a:ext cx="9145016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Medium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acquisition overhead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WLAN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IEEE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802.11 medium access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(MAC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protocol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object 28"/>
          <p:cNvSpPr txBox="1"/>
          <p:nvPr/>
        </p:nvSpPr>
        <p:spPr>
          <a:xfrm>
            <a:off x="4193392" y="4927889"/>
            <a:ext cx="4104456" cy="27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b="1" dirty="0" smtClean="0"/>
              <a:t>independent </a:t>
            </a:r>
            <a:r>
              <a:rPr lang="en-US" altLang="zh-CN" sz="1600" b="1" dirty="0"/>
              <a:t>with packet size</a:t>
            </a:r>
            <a:endParaRPr sz="1600" b="1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21"/>
    </mc:Choice>
    <mc:Fallback xmlns="">
      <p:transition advTm="43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Reducing </a:t>
            </a:r>
            <a:r>
              <a:rPr lang="en-US" altLang="zh-CN" b="1" dirty="0"/>
              <a:t>ACK frequency </a:t>
            </a:r>
            <a:r>
              <a:rPr lang="en-US" altLang="zh-CN" b="1" dirty="0" smtClean="0"/>
              <a:t>improves throughput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36" y="1484784"/>
            <a:ext cx="5243339" cy="396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58" y="1556792"/>
            <a:ext cx="5294626" cy="3889454"/>
          </a:xfrm>
          <a:prstGeom prst="rect">
            <a:avLst/>
          </a:prstGeom>
        </p:spPr>
      </p:pic>
      <p:sp>
        <p:nvSpPr>
          <p:cNvPr id="78" name="内容占位符 2"/>
          <p:cNvSpPr txBox="1"/>
          <p:nvPr/>
        </p:nvSpPr>
        <p:spPr bwMode="auto">
          <a:xfrm rot="10800000" flipV="1">
            <a:off x="7320135" y="5421287"/>
            <a:ext cx="3970151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>
                <a:solidFill>
                  <a:srgbClr val="4F81BD"/>
                </a:solidFill>
              </a:rPr>
              <a:t>(b) Data throughput</a:t>
            </a:r>
            <a:endParaRPr lang="en-US" altLang="zh-CN" dirty="0">
              <a:solidFill>
                <a:srgbClr val="4F81BD"/>
              </a:solidFill>
            </a:endParaRPr>
          </a:p>
        </p:txBody>
      </p:sp>
      <p:sp>
        <p:nvSpPr>
          <p:cNvPr id="79" name="内容占位符 2"/>
          <p:cNvSpPr txBox="1"/>
          <p:nvPr/>
        </p:nvSpPr>
        <p:spPr bwMode="auto">
          <a:xfrm rot="10800000" flipV="1">
            <a:off x="1147520" y="5421287"/>
            <a:ext cx="4667764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/>
              <a:t>(a) </a:t>
            </a:r>
            <a:r>
              <a:rPr lang="en-US" altLang="zh-CN" dirty="0"/>
              <a:t>ACK throughput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558872" y="4005064"/>
            <a:ext cx="3659977" cy="653466"/>
            <a:chOff x="-3793902" y="3324000"/>
            <a:chExt cx="3659977" cy="653466"/>
          </a:xfrm>
        </p:grpSpPr>
        <p:sp>
          <p:nvSpPr>
            <p:cNvPr id="84" name="右箭头 83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3793901" y="3395440"/>
              <a:ext cx="36599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rPr>
                <a:t>ACK frequency increases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83704" y="5825355"/>
            <a:ext cx="11424592" cy="325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for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contention between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packets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ACKs over 802.11n wireless links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23792" y="4815457"/>
            <a:ext cx="1440160" cy="245259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911424" y="1556792"/>
            <a:ext cx="576064" cy="32332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9856" y="6093296"/>
            <a:ext cx="72172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*Data is collected by a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UDP-based </a:t>
            </a: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simulation tool Ackemu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(https://github.com/fillthepipe/ackemu)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52"/>
    </mc:Choice>
    <mc:Fallback xmlns="">
      <p:transition advTm="25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63330" y="4676337"/>
            <a:ext cx="5227302" cy="2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</a:t>
            </a:r>
            <a:r>
              <a:rPr lang="en-US" altLang="zh-CN" b="1" dirty="0" smtClean="0"/>
              <a:t>ut, </a:t>
            </a:r>
            <a:r>
              <a:rPr lang="en-US" altLang="zh-CN" b="1" dirty="0"/>
              <a:t>simply </a:t>
            </a:r>
            <a:r>
              <a:rPr lang="en-US" altLang="zh-CN" b="1" dirty="0" smtClean="0"/>
              <a:t>reducing ACK frequency hurts </a:t>
            </a:r>
            <a:r>
              <a:rPr lang="en-US" altLang="zh-CN" b="1" dirty="0"/>
              <a:t>TCP performance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01313" y="2883981"/>
            <a:ext cx="519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01313" y="2395700"/>
            <a:ext cx="0" cy="303272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1817" y="5418588"/>
            <a:ext cx="533855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-241336" y="3312908"/>
            <a:ext cx="2640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throughput (Mbps)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9656" y="5450803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848" y="545080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 but without advancements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9845" y="5450803"/>
            <a:ext cx="164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oodput</a:t>
            </a:r>
          </a:p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of legacy TCP</a:t>
            </a:r>
          </a:p>
        </p:txBody>
      </p:sp>
      <p:sp>
        <p:nvSpPr>
          <p:cNvPr id="2" name="矩形 1"/>
          <p:cNvSpPr/>
          <p:nvPr/>
        </p:nvSpPr>
        <p:spPr>
          <a:xfrm>
            <a:off x="3618236" y="2883981"/>
            <a:ext cx="504000" cy="2499802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4527" y="4703275"/>
            <a:ext cx="504000" cy="680508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43672" y="2891238"/>
            <a:ext cx="0" cy="10873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78078" y="4036237"/>
            <a:ext cx="2310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09516" y="3309804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Positive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41586" y="2899756"/>
            <a:ext cx="0" cy="17871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954642" y="3686300"/>
            <a:ext cx="1941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Negative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4048" y="4039556"/>
            <a:ext cx="504000" cy="13442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980524" y="3689617"/>
            <a:ext cx="347724" cy="36130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44272" y="3577881"/>
            <a:ext cx="295232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TCP’s transport control depends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on frequent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07670" y="1692357"/>
            <a:ext cx="410495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 TCP receiver which does not generate an ACK for every second full-sized segment exhibits a "Stretch ACK Violation".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04312" y="2486194"/>
            <a:ext cx="295232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--- 1999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RFC 2525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Vern </a:t>
            </a:r>
            <a:r>
              <a:rPr lang="en-US" altLang="en-US" sz="11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Paxson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et.al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198773" y="1692357"/>
            <a:ext cx="46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ACK frequency has both “positive effect” and “negative effect”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7"/>
    </mc:Choice>
    <mc:Fallback xmlns="">
      <p:transition advTm="3297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63352" y="274638"/>
            <a:ext cx="1131904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So, let’s tame the acknowledgements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392" y="2348880"/>
            <a:ext cx="1081499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2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Goal: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Seek </a:t>
            </a: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the optimal ACK frequency 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with corresponding improvements in transport mechanism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altLang="zh-CN" sz="2800" b="0" u="sng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“negative effect”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11"/>
    </mc:Choice>
    <mc:Fallback xmlns="">
      <p:transition advTm="1871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Tame ACK (TACK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zh-CN" altLang="en-US" sz="40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730750" y="1753087"/>
            <a:ext cx="1751213" cy="1412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6794" y="1753087"/>
            <a:ext cx="1699385" cy="1394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5986" y="4534235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66666" y="4534235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125369" y="5057455"/>
                <a:ext cx="579871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maximum bandwidth estimate</a:t>
                </a:r>
                <a:endParaRPr lang="en-US" sz="1600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</a:t>
                </a:r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minimum RTT estimate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number of ACKs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𝒃𝒅𝒑</m:t>
                    </m:r>
                  </m:oMath>
                </a14:m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bandwidth and delay 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369" y="5057455"/>
                <a:ext cx="5798717" cy="1077218"/>
              </a:xfrm>
              <a:prstGeom prst="rect">
                <a:avLst/>
              </a:prstGeom>
              <a:blipFill rotWithShape="0">
                <a:blip r:embed="rId9"/>
                <a:stretch>
                  <a:fillRect l="-105" t="-1705" r="-2103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肘形连接符 37"/>
          <p:cNvCxnSpPr>
            <a:stCxn id="30" idx="0"/>
            <a:endCxn id="32" idx="2"/>
          </p:cNvCxnSpPr>
          <p:nvPr/>
        </p:nvCxnSpPr>
        <p:spPr>
          <a:xfrm rot="5400000" flipH="1" flipV="1">
            <a:off x="5751243" y="1063980"/>
            <a:ext cx="753804" cy="495642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33" idx="2"/>
          </p:cNvCxnSpPr>
          <p:nvPr/>
        </p:nvCxnSpPr>
        <p:spPr>
          <a:xfrm rot="5400000" flipH="1" flipV="1">
            <a:off x="9569004" y="2911611"/>
            <a:ext cx="771917" cy="124304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90078" y="5149787"/>
            <a:ext cx="4608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4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95"/>
    </mc:Choice>
    <mc:Fallback xmlns="">
      <p:transition advTm="19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is </a:t>
            </a:r>
            <a:r>
              <a:rPr lang="en-US" altLang="zh-CN" b="1" dirty="0"/>
              <a:t>TACK’s “positive effect</a:t>
            </a:r>
            <a:r>
              <a:rPr lang="en-US" altLang="zh-CN" b="1" dirty="0" smtClean="0"/>
              <a:t>”? 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0963" y="1628800"/>
            <a:ext cx="11447685" cy="454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Various wireless links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IEEE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802.11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b/g/n/ac</a:t>
            </a:r>
          </a:p>
          <a:p>
            <a:pPr marL="0" indent="0">
              <a:buNone/>
              <a:defRPr/>
            </a:pPr>
            <a:endParaRPr lang="en-US" altLang="zh-CN" sz="20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To better estimate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TACK’s “positive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effect”, we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build a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UDP-based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simulation tool </a:t>
            </a:r>
            <a:r>
              <a:rPr lang="en-US" altLang="zh-CN" sz="1800" b="1" kern="0" dirty="0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assure that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there is no “negative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effect”</a:t>
            </a:r>
          </a:p>
          <a:p>
            <a:pPr lvl="1">
              <a:defRPr/>
            </a:pP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(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</a:t>
            </a:r>
            <a:r>
              <a:rPr lang="en-US" altLang="zh-CN" sz="1800" u="sng" kern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://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github.com/fillthepipe/ackemu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2">
              <a:defRPr/>
            </a:pPr>
            <a:r>
              <a:rPr lang="en-US" altLang="zh-CN" sz="18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sender keeps sending 1518-byte UDP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packets</a:t>
            </a:r>
          </a:p>
          <a:p>
            <a:pPr lvl="2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trigger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condition is met,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receiver sends one 64-byte UDP packet as an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  <a:p>
            <a:pPr lvl="1">
              <a:defRPr/>
            </a:pP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132856"/>
            <a:ext cx="6932690" cy="1446954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950"/>
    </mc:Choice>
    <mc:Fallback xmlns="">
      <p:transition advTm="2995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0.1|1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heme/theme1.xml><?xml version="1.0" encoding="utf-8"?>
<a:theme xmlns:a="http://schemas.openxmlformats.org/drawingml/2006/main" name="2_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18D7599-1347-44A0-82BF-A195F5AF0932}" vid="{AB055D12-BF61-43BB-8BAB-3E034D03B9B0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12840</TotalTime>
  <Words>2286</Words>
  <Application>Microsoft Office PowerPoint</Application>
  <PresentationFormat>宽屏</PresentationFormat>
  <Paragraphs>381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FrutigerNext LT Bold</vt:lpstr>
      <vt:lpstr>FrutigerNext LT Medium</vt:lpstr>
      <vt:lpstr>MS PGothic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2_Blank</vt:lpstr>
      <vt:lpstr>Blank</vt:lpstr>
      <vt:lpstr>1_Blank</vt:lpstr>
      <vt:lpstr>3_Office 主题​​</vt:lpstr>
      <vt:lpstr>7_Blank</vt:lpstr>
      <vt:lpstr>主题1</vt:lpstr>
      <vt:lpstr>TACK: Improving Wireless Transport Performance  by Taming Acknowledgments</vt:lpstr>
      <vt:lpstr>High Speed Rails (HSRs)</vt:lpstr>
      <vt:lpstr>TCP ACKs cause internal interference</vt:lpstr>
      <vt:lpstr>ACKs cause similar medium access overhead</vt:lpstr>
      <vt:lpstr>Reducing ACK frequency improves throughput</vt:lpstr>
      <vt:lpstr>But, simply reducing ACK frequency hurts TCP performance</vt:lpstr>
      <vt:lpstr>So, let’s tame the acknowledgements</vt:lpstr>
      <vt:lpstr>Tame ACK (TACK)</vt:lpstr>
      <vt:lpstr>How is TACK’s “positive effect”? </vt:lpstr>
      <vt:lpstr>TACK reduces ACK frequency significantly</vt:lpstr>
      <vt:lpstr>Ideally, TACK approaches transport upper bound</vt:lpstr>
      <vt:lpstr>How to avoid TACK’s “negative effect”? </vt:lpstr>
      <vt:lpstr>Features of TACK-based acknowledgement mechanism</vt:lpstr>
      <vt:lpstr>TACK-based protocol design</vt:lpstr>
      <vt:lpstr>Evaluation</vt:lpstr>
      <vt:lpstr>TACK-based protocol in WLAN </vt:lpstr>
      <vt:lpstr>TACK-based protocol in WAN </vt:lpstr>
      <vt:lpstr>Key Takeaways</vt:lpstr>
      <vt:lpstr>Thank You! Email: li.tong@huawei.com  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SIGCOMM_PAPER10_SLIDES</dc:title>
  <dc:creator>litong</dc:creator>
  <cp:lastModifiedBy>Litong (2012 Labs)</cp:lastModifiedBy>
  <cp:revision>893</cp:revision>
  <dcterms:created xsi:type="dcterms:W3CDTF">2018-02-05T10:51:38Z</dcterms:created>
  <dcterms:modified xsi:type="dcterms:W3CDTF">2020-07-28T06:21:57Z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(3)rc6nlCNE8sepQ5VChFumTIV3ANVPNXTZod7458NZN0pCI8mUVsR5ZvbzhW6+ZS1BvJxYEXlt
ykJZH3UEGsy8y21vfEvQmHh+I14vZLVlJV6m0xhATjrY0ucdUsw4GlZECAcdUdyvZqxo0LlN
Ac4gZkrs4qwtKhZDAf0ZPuX5cBVhCQo33TLdtTEG1twh5ec1QGgpiSp3ey4EUyV8veOtJ1TA
e9DnxRkzRgjGcdfVPl</vt:lpwstr>
  </property>
  <property fmtid="{D5CDD505-2E9C-101B-9397-08002B2CF9AE}" pid="3" name="_2015_ms_pID_7253431">
    <vt:lpwstr>QQKcEPXAcWhZ8SYVFkckdXXHffbLZnHD8M67YkcGWAeoTIRE2kLusT
Odk3qyuRrkFocqRf1bJtm8ptz5IwdtkXs5miJ2Rj5nVpPAsS642gmfc3Xe4M3dpQgwKpcZrZ
rAhPp1dNbpI9HVssOXNAGn8qNrpU0A1oJdWXY4bUM8DQk/0Tn9U5kDpFn24JGwJfgm1wcSYd
/COwP1/yngZDsMIgdEKApj4cYz8RdDC89MtQ</vt:lpwstr>
  </property>
  <property fmtid="{D5CDD505-2E9C-101B-9397-08002B2CF9AE}" pid="4" name="_2015_ms_pID_7253432">
    <vt:lpwstr>EZ867fNwZG7fIerQofUIeRw=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1594689236</vt:lpwstr>
  </property>
</Properties>
</file>