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charts/chart1.xml" ContentType="application/vnd.openxmlformats-officedocument.drawingml.chart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4572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9144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13716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18288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22860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27432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32004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3200400" algn="l" defTabSz="10160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chemeClr val="accent4">
            <a:lumOff val="-44000"/>
          </a:schemeClr>
        </a:solidFill>
        <a:effectLst/>
        <a:uFillTx/>
        <a:latin typeface="Cambria"/>
        <a:ea typeface="Cambria"/>
        <a:cs typeface="Cambria"/>
        <a:sym typeface="Cambr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solidFill>
            <a:schemeClr val="accent4">
              <a:lumOff val="-44000"/>
              <a:alpha val="20000"/>
            </a:scheme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mbria"/>
          <a:ea typeface="Cambria"/>
          <a:cs typeface="Cambria"/>
        </a:font>
        <a:schemeClr val="accent4">
          <a:lumOff val="-44000"/>
        </a:schemeClr>
      </a:tcTxStyle>
      <a:tcStyle>
        <a:tcBdr>
          <a:lef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4">
                  <a:lumOff val="-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44856"/>
          <c:y val="0.103915"/>
          <c:w val="0.960514"/>
          <c:h val="0.71472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&quot;17万行&quot;" sourceLinked="0"/>
            <c:txPr>
              <a:bodyPr/>
              <a:lstStyle/>
              <a:p>
                <a:pPr>
                  <a:defRPr b="0" i="0" strike="noStrike" sz="2000" u="none">
                    <a:solidFill>
                      <a:srgbClr val="000000"/>
                    </a:solidFill>
                    <a:latin typeface="Cambri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重构前</c:v>
                </c:pt>
                <c:pt idx="1">
                  <c:v>重构后</c:v>
                </c:pt>
              </c:strCache>
            </c:strRef>
          </c:cat>
          <c:val>
            <c:numRef>
              <c:f>Sheet1!$B$3:$C$3</c:f>
              <c:numCache>
                <c:ptCount val="2"/>
                <c:pt idx="0">
                  <c:v>17.000000</c:v>
                </c:pt>
                <c:pt idx="1">
                  <c:v>1.500000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marker>
          <c:dLbls>
            <c:numFmt formatCode="&quot;17万行&quot;" sourceLinked="0"/>
            <c:txPr>
              <a:bodyPr/>
              <a:lstStyle/>
              <a:p>
                <a:pPr>
                  <a:defRPr b="0" i="0" strike="noStrike" sz="2000" u="none">
                    <a:solidFill>
                      <a:srgbClr val="000000"/>
                    </a:solidFill>
                    <a:latin typeface="Cambri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重构前</c:v>
                </c:pt>
                <c:pt idx="1">
                  <c:v>重构后</c:v>
                </c:pt>
              </c:strCache>
            </c:strRef>
          </c:cat>
          <c:val>
            <c:numRef>
              <c:f>Sheet1!$B$2:$C$2</c:f>
              <c:numCache>
                <c:ptCount val="0"/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chemeClr val="accent4">
                <a:lumOff val="-44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Cambri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one"/>
        <c:spPr>
          <a:ln w="12700" cap="flat">
            <a:solidFill>
              <a:schemeClr val="accent4">
                <a:lumOff val="-44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Cambria"/>
              </a:defRPr>
            </a:pPr>
          </a:p>
        </c:txPr>
        <c:crossAx val="2094734552"/>
        <c:crosses val="autoZero"/>
        <c:crossBetween val="between"/>
        <c:majorUnit val="4.5"/>
        <c:minorUnit val="2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1pPr>
    <a:lvl2pPr indent="2286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2pPr>
    <a:lvl3pPr indent="4572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3pPr>
    <a:lvl4pPr indent="6858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4pPr>
    <a:lvl5pPr indent="9144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5pPr>
    <a:lvl6pPr indent="11430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6pPr>
    <a:lvl7pPr indent="13716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7pPr>
    <a:lvl8pPr indent="16002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8pPr>
    <a:lvl9pPr indent="1828800" defTabSz="1016000" latinLnBrk="0">
      <a:spcBef>
        <a:spcPts val="400"/>
      </a:spcBef>
      <a:defRPr sz="1200">
        <a:solidFill>
          <a:schemeClr val="accent4">
            <a:lumOff val="-44000"/>
          </a:schemeClr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883567"/>
            <a:ext cx="7772400" cy="110251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200399"/>
            <a:ext cx="6400800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buFontTx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485900"/>
            <a:ext cx="8229600" cy="33940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560387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560387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685800" y="1883567"/>
            <a:ext cx="7772400" cy="110251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1371600" y="3200399"/>
            <a:ext cx="6400800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buFontTx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57200" y="1485900"/>
            <a:ext cx="8229600" cy="33940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722312" y="469265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722312" y="319246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buFontTx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457200" y="188595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000"/>
            </a:lvl1pPr>
            <a:lvl2pPr>
              <a:spcBef>
                <a:spcPts val="700"/>
              </a:spcBef>
              <a:defRPr sz="3000"/>
            </a:lvl2pPr>
            <a:lvl3pPr>
              <a:spcBef>
                <a:spcPts val="700"/>
              </a:spcBef>
              <a:defRPr sz="3000"/>
            </a:lvl3pPr>
            <a:lvl4pPr>
              <a:spcBef>
                <a:spcPts val="700"/>
              </a:spcBef>
              <a:defRPr sz="3000"/>
            </a:lvl4pPr>
            <a:lvl5pPr>
              <a:spcBef>
                <a:spcPts val="7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457200" y="182086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spcBef>
                <a:spcPts val="600"/>
              </a:spcBef>
              <a:buFontTx/>
              <a:defRPr sz="2600"/>
            </a:lvl1pPr>
            <a:lvl2pPr>
              <a:spcBef>
                <a:spcPts val="600"/>
              </a:spcBef>
              <a:buFontTx/>
              <a:defRPr sz="2600"/>
            </a:lvl2pPr>
            <a:lvl3pPr>
              <a:spcBef>
                <a:spcPts val="600"/>
              </a:spcBef>
              <a:buFontTx/>
              <a:defRPr sz="2600"/>
            </a:lvl3pPr>
            <a:lvl4pPr>
              <a:spcBef>
                <a:spcPts val="600"/>
              </a:spcBef>
              <a:buFontTx/>
              <a:defRPr sz="2600"/>
            </a:lvl4pPr>
            <a:lvl5pPr>
              <a:spcBef>
                <a:spcPts val="600"/>
              </a:spcBef>
              <a:buFontTx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body" sz="quarter" idx="13"/>
          </p:nvPr>
        </p:nvSpPr>
        <p:spPr>
          <a:xfrm>
            <a:off x="4645025" y="182086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>
              <a:spcBef>
                <a:spcPts val="600"/>
              </a:spcBef>
              <a:buFontTx/>
              <a:defRPr sz="2600"/>
            </a:pP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457200" y="55880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3575050" y="55880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800"/>
              </a:spcBef>
              <a:defRPr sz="3400"/>
            </a:lvl1pPr>
            <a:lvl2pPr>
              <a:spcBef>
                <a:spcPts val="800"/>
              </a:spcBef>
              <a:defRPr sz="3400"/>
            </a:lvl2pPr>
            <a:lvl3pPr>
              <a:spcBef>
                <a:spcPts val="800"/>
              </a:spcBef>
              <a:defRPr sz="3400"/>
            </a:lvl3pPr>
            <a:lvl4pPr>
              <a:spcBef>
                <a:spcPts val="800"/>
              </a:spcBef>
              <a:defRPr sz="3400"/>
            </a:lvl4pPr>
            <a:lvl5pPr>
              <a:spcBef>
                <a:spcPts val="800"/>
              </a:spcBef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/>
          <p:nvPr>
            <p:ph type="body" sz="half" idx="13"/>
          </p:nvPr>
        </p:nvSpPr>
        <p:spPr>
          <a:xfrm>
            <a:off x="457199" y="172085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300"/>
              </a:spcBef>
              <a:buFontTx/>
              <a:defRPr sz="1400"/>
            </a:pP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485900"/>
            <a:ext cx="8229600" cy="33940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792288" y="508635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182" name="Shape 182"/>
          <p:cNvSpPr/>
          <p:nvPr>
            <p:ph type="pic" idx="13"/>
          </p:nvPr>
        </p:nvSpPr>
        <p:spPr>
          <a:xfrm>
            <a:off x="1792288" y="89852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1792288" y="565308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300"/>
              </a:spcBef>
              <a:buFontTx/>
              <a:defRPr sz="1400"/>
            </a:lvl1pPr>
            <a:lvl2pPr>
              <a:spcBef>
                <a:spcPts val="300"/>
              </a:spcBef>
              <a:buFontTx/>
              <a:defRPr sz="1400"/>
            </a:lvl2pPr>
            <a:lvl3pPr>
              <a:spcBef>
                <a:spcPts val="300"/>
              </a:spcBef>
              <a:buFontTx/>
              <a:defRPr sz="1400"/>
            </a:lvl3pPr>
            <a:lvl4pPr>
              <a:spcBef>
                <a:spcPts val="300"/>
              </a:spcBef>
              <a:buFontTx/>
              <a:defRPr sz="1400"/>
            </a:lvl4pPr>
            <a:lvl5pPr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57200" y="1485900"/>
            <a:ext cx="8229600" cy="33940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6629400" y="560387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457200" y="560387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685800" y="1883567"/>
            <a:ext cx="7772400" cy="1102519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1371600" y="3200399"/>
            <a:ext cx="6400800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buFontTx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0" y="28575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xfrm>
            <a:off x="0" y="285750"/>
            <a:ext cx="1271" cy="127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722312" y="469265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28" name="Shape 228"/>
          <p:cNvSpPr/>
          <p:nvPr>
            <p:ph type="body" sz="half" idx="1"/>
          </p:nvPr>
        </p:nvSpPr>
        <p:spPr>
          <a:xfrm>
            <a:off x="722312" y="319246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buFontTx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0" y="28575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37" name="Shape 237"/>
          <p:cNvSpPr/>
          <p:nvPr>
            <p:ph type="body" sz="half" idx="1"/>
          </p:nvPr>
        </p:nvSpPr>
        <p:spPr>
          <a:xfrm>
            <a:off x="457200" y="188595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000"/>
            </a:lvl1pPr>
            <a:lvl2pPr>
              <a:spcBef>
                <a:spcPts val="700"/>
              </a:spcBef>
              <a:defRPr sz="3000"/>
            </a:lvl2pPr>
            <a:lvl3pPr>
              <a:spcBef>
                <a:spcPts val="700"/>
              </a:spcBef>
              <a:defRPr sz="3000"/>
            </a:lvl3pPr>
            <a:lvl4pPr>
              <a:spcBef>
                <a:spcPts val="700"/>
              </a:spcBef>
              <a:defRPr sz="3000"/>
            </a:lvl4pPr>
            <a:lvl5pPr>
              <a:spcBef>
                <a:spcPts val="7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0" y="28575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457200" y="182086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spcBef>
                <a:spcPts val="600"/>
              </a:spcBef>
              <a:buFontTx/>
              <a:defRPr sz="2600"/>
            </a:lvl1pPr>
            <a:lvl2pPr>
              <a:spcBef>
                <a:spcPts val="600"/>
              </a:spcBef>
              <a:buFontTx/>
              <a:defRPr sz="2600"/>
            </a:lvl2pPr>
            <a:lvl3pPr>
              <a:spcBef>
                <a:spcPts val="600"/>
              </a:spcBef>
              <a:buFontTx/>
              <a:defRPr sz="2600"/>
            </a:lvl3pPr>
            <a:lvl4pPr>
              <a:spcBef>
                <a:spcPts val="600"/>
              </a:spcBef>
              <a:buFontTx/>
              <a:defRPr sz="2600"/>
            </a:lvl4pPr>
            <a:lvl5pPr>
              <a:spcBef>
                <a:spcPts val="600"/>
              </a:spcBef>
              <a:buFontTx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0" y="28575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69265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722312" y="319246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buFontTx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57200" y="55880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3575050" y="55880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800"/>
              </a:spcBef>
              <a:defRPr sz="3400"/>
            </a:lvl1pPr>
            <a:lvl2pPr>
              <a:spcBef>
                <a:spcPts val="800"/>
              </a:spcBef>
              <a:defRPr sz="3400"/>
            </a:lvl2pPr>
            <a:lvl3pPr>
              <a:spcBef>
                <a:spcPts val="800"/>
              </a:spcBef>
              <a:defRPr sz="3400"/>
            </a:lvl3pPr>
            <a:lvl4pPr>
              <a:spcBef>
                <a:spcPts val="800"/>
              </a:spcBef>
              <a:defRPr sz="3400"/>
            </a:lvl4pPr>
            <a:lvl5pPr>
              <a:spcBef>
                <a:spcPts val="800"/>
              </a:spcBef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1792288" y="508635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279" name="Shape 279"/>
          <p:cNvSpPr/>
          <p:nvPr>
            <p:ph type="pic" idx="13"/>
          </p:nvPr>
        </p:nvSpPr>
        <p:spPr>
          <a:xfrm>
            <a:off x="1792288" y="89852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xfrm>
            <a:off x="1792288" y="565308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300"/>
              </a:spcBef>
              <a:buFontTx/>
              <a:defRPr sz="1400"/>
            </a:lvl1pPr>
            <a:lvl2pPr>
              <a:spcBef>
                <a:spcPts val="300"/>
              </a:spcBef>
              <a:buFontTx/>
              <a:defRPr sz="1400"/>
            </a:lvl2pPr>
            <a:lvl3pPr>
              <a:spcBef>
                <a:spcPts val="300"/>
              </a:spcBef>
              <a:buFontTx/>
              <a:defRPr sz="1400"/>
            </a:lvl3pPr>
            <a:lvl4pPr>
              <a:spcBef>
                <a:spcPts val="300"/>
              </a:spcBef>
              <a:buFontTx/>
              <a:defRPr sz="1400"/>
            </a:lvl4pPr>
            <a:lvl5pPr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0" y="285750"/>
            <a:ext cx="1271" cy="1271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xfrm>
            <a:off x="0" y="285750"/>
            <a:ext cx="1271" cy="127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6629400" y="560387"/>
            <a:ext cx="2057400" cy="5851526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457200" y="560387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88595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000"/>
            </a:lvl1pPr>
            <a:lvl2pPr>
              <a:spcBef>
                <a:spcPts val="700"/>
              </a:spcBef>
              <a:defRPr sz="3000"/>
            </a:lvl2pPr>
            <a:lvl3pPr>
              <a:spcBef>
                <a:spcPts val="700"/>
              </a:spcBef>
              <a:defRPr sz="3000"/>
            </a:lvl3pPr>
            <a:lvl4pPr>
              <a:spcBef>
                <a:spcPts val="700"/>
              </a:spcBef>
              <a:defRPr sz="3000"/>
            </a:lvl4pPr>
            <a:lvl5pPr>
              <a:spcBef>
                <a:spcPts val="7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82086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spcBef>
                <a:spcPts val="600"/>
              </a:spcBef>
              <a:buFontTx/>
              <a:defRPr sz="2600"/>
            </a:lvl1pPr>
            <a:lvl2pPr>
              <a:spcBef>
                <a:spcPts val="600"/>
              </a:spcBef>
              <a:buFontTx/>
              <a:defRPr sz="2600"/>
            </a:lvl2pPr>
            <a:lvl3pPr>
              <a:spcBef>
                <a:spcPts val="600"/>
              </a:spcBef>
              <a:buFontTx/>
              <a:defRPr sz="2600"/>
            </a:lvl3pPr>
            <a:lvl4pPr>
              <a:spcBef>
                <a:spcPts val="600"/>
              </a:spcBef>
              <a:buFontTx/>
              <a:defRPr sz="2600"/>
            </a:lvl4pPr>
            <a:lvl5pPr>
              <a:spcBef>
                <a:spcPts val="600"/>
              </a:spcBef>
              <a:buFontTx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82086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>
              <a:spcBef>
                <a:spcPts val="600"/>
              </a:spcBef>
              <a:buFontTx/>
              <a:defRPr sz="26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55880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55880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800"/>
              </a:spcBef>
              <a:defRPr sz="3400"/>
            </a:lvl1pPr>
            <a:lvl2pPr>
              <a:spcBef>
                <a:spcPts val="800"/>
              </a:spcBef>
              <a:defRPr sz="3400"/>
            </a:lvl2pPr>
            <a:lvl3pPr>
              <a:spcBef>
                <a:spcPts val="800"/>
              </a:spcBef>
              <a:defRPr sz="3400"/>
            </a:lvl3pPr>
            <a:lvl4pPr>
              <a:spcBef>
                <a:spcPts val="800"/>
              </a:spcBef>
              <a:defRPr sz="3400"/>
            </a:lvl4pPr>
            <a:lvl5pPr>
              <a:spcBef>
                <a:spcPts val="800"/>
              </a:spcBef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72085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300"/>
              </a:spcBef>
              <a:buFontTx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508635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idx="13"/>
          </p:nvPr>
        </p:nvSpPr>
        <p:spPr>
          <a:xfrm>
            <a:off x="1792288" y="89852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65308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300"/>
              </a:spcBef>
              <a:buFontTx/>
              <a:defRPr sz="1400"/>
            </a:lvl1pPr>
            <a:lvl2pPr>
              <a:spcBef>
                <a:spcPts val="300"/>
              </a:spcBef>
              <a:buFontTx/>
              <a:defRPr sz="1400"/>
            </a:lvl2pPr>
            <a:lvl3pPr>
              <a:spcBef>
                <a:spcPts val="300"/>
              </a:spcBef>
              <a:buFontTx/>
              <a:defRPr sz="1400"/>
            </a:lvl3pPr>
            <a:lvl4pPr>
              <a:spcBef>
                <a:spcPts val="300"/>
              </a:spcBef>
              <a:buFontTx/>
              <a:defRPr sz="1400"/>
            </a:lvl4pPr>
            <a:lvl5pPr>
              <a:spcBef>
                <a:spcPts val="300"/>
              </a:spcBef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49212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48590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285750"/>
            <a:ext cx="370543" cy="3835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xmlns:p14="http://schemas.microsoft.com/office/powerpoint/2010/main" spd="med" advClick="1"/>
  <p:txStyles>
    <p:titleStyle>
      <a:lvl1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0" marR="0" indent="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4572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9144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13716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18288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22860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27432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32004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3200400" algn="l" defTabSz="10160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2200" u="none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0400" algn="l" defTabSz="1016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mailto:lzhspace@gmail.com" TargetMode="External"/><Relationship Id="rId4" Type="http://schemas.openxmlformats.org/officeDocument/2006/relationships/hyperlink" Target="https://github.com/lizhonghui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2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hyperlink" Target="https://github.com/angular/angular/tree/master/modules/@angular" TargetMode="Externa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4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lizhonghui/angular2-demo" TargetMode="Externa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ngular.io/docs/ts/latest/quickstart.html" TargetMode="External"/><Relationship Id="rId3" Type="http://schemas.openxmlformats.org/officeDocument/2006/relationships/hyperlink" Target="https://github.com/angular/angular2-seed" TargetMode="External"/><Relationship Id="rId4" Type="http://schemas.openxmlformats.org/officeDocument/2006/relationships/hyperlink" Target="https://github.com/kittencup/angular2-learning-cn" TargetMode="External"/><Relationship Id="rId5" Type="http://schemas.openxmlformats.org/officeDocument/2006/relationships/hyperlink" Target="https://github.com/lightningtgc/awesome-ng2" TargetMode="Externa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lzhspace@gmail.com" TargetMode="External"/><Relationship Id="rId3" Type="http://schemas.openxmlformats.org/officeDocument/2006/relationships/hyperlink" Target="https://github.com/lizhonghui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angula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954" y="1314947"/>
            <a:ext cx="1537381" cy="164464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2687205" y="1405746"/>
            <a:ext cx="5396841" cy="16154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4300" dir="0">
              <a:schemeClr val="accent4">
                <a:lumOff val="-44000"/>
                <a:alpha val="75000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>
                <a:solidFill>
                  <a:srgbClr val="3333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NGULAR</a:t>
            </a:r>
          </a:p>
        </p:txBody>
      </p:sp>
      <p:sp>
        <p:nvSpPr>
          <p:cNvPr id="310" name="Shape 310"/>
          <p:cNvSpPr/>
          <p:nvPr/>
        </p:nvSpPr>
        <p:spPr>
          <a:xfrm rot="19800000">
            <a:off x="7805385" y="780182"/>
            <a:ext cx="725696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8800">
                <a:solidFill>
                  <a:schemeClr val="accent2">
                    <a:satOff val="-4966"/>
                    <a:lumOff val="-10549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1" name="Shape 311"/>
          <p:cNvSpPr/>
          <p:nvPr/>
        </p:nvSpPr>
        <p:spPr>
          <a:xfrm>
            <a:off x="1060556" y="4478452"/>
            <a:ext cx="4611539" cy="102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20000"/>
              </a:lnSpc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u="sng"/>
              <a:t>李仲辉</a:t>
            </a:r>
            <a:r>
              <a:t> </a:t>
            </a:r>
            <a:r>
              <a:rPr b="0"/>
              <a:t>@广发证券</a:t>
            </a:r>
          </a:p>
          <a:p>
            <a:pPr>
              <a:lnSpc>
                <a:spcPct val="120000"/>
              </a:lnSpc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lzhspace@gmail.com</a:t>
            </a:r>
          </a:p>
          <a:p>
            <a:pPr>
              <a:lnSpc>
                <a:spcPct val="120000"/>
              </a:lnSpc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https://github.com/lizhonghui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AngularJS 1.x 的困境</a:t>
            </a:r>
          </a:p>
        </p:txBody>
      </p:sp>
      <p:sp>
        <p:nvSpPr>
          <p:cNvPr id="362" name="Shape 362"/>
          <p:cNvSpPr/>
          <p:nvPr>
            <p:ph type="body" sz="quarter" idx="4294967295"/>
          </p:nvPr>
        </p:nvSpPr>
        <p:spPr>
          <a:xfrm>
            <a:off x="457200" y="1751573"/>
            <a:ext cx="8229600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49381" indent="-249381">
              <a:buSzPct val="100000"/>
              <a:buBlip>
                <a:blip r:embed="rId2"/>
              </a:buBlip>
              <a:defRPr sz="2400">
                <a:solidFill>
                  <a:schemeClr val="accent4">
                    <a:lumOff val="-8800"/>
                  </a:schemeClr>
                </a:solidFill>
              </a:defRPr>
            </a:lvl1pPr>
          </a:lstStyle>
          <a:p>
            <a:pPr/>
            <a:r>
              <a:t> 饱受诟病的性能问题</a:t>
            </a:r>
          </a:p>
        </p:txBody>
      </p:sp>
      <p:sp>
        <p:nvSpPr>
          <p:cNvPr id="363" name="Shape 363"/>
          <p:cNvSpPr/>
          <p:nvPr/>
        </p:nvSpPr>
        <p:spPr>
          <a:xfrm>
            <a:off x="457200" y="3571968"/>
            <a:ext cx="8229600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chemeClr val="accent4">
                    <a:lumOff val="-88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对手机端支持不够友好</a:t>
            </a:r>
          </a:p>
        </p:txBody>
      </p:sp>
      <p:sp>
        <p:nvSpPr>
          <p:cNvPr id="364" name="Shape 364"/>
          <p:cNvSpPr/>
          <p:nvPr/>
        </p:nvSpPr>
        <p:spPr>
          <a:xfrm>
            <a:off x="457200" y="2661770"/>
            <a:ext cx="8229600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chemeClr val="accent4">
                    <a:lumOff val="-88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落后于当前Web发展理念（如组件开发方式）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1"/>
      <p:bldP build="whole" bldLvl="1" animBg="1" rev="0" advAuto="0" spid="364" grpId="2"/>
      <p:bldP build="whole" bldLvl="1" animBg="1" rev="0" advAuto="0" spid="36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Angular2萌生</a:t>
            </a:r>
          </a:p>
        </p:txBody>
      </p:sp>
      <p:sp>
        <p:nvSpPr>
          <p:cNvPr id="367" name="Shape 367"/>
          <p:cNvSpPr/>
          <p:nvPr/>
        </p:nvSpPr>
        <p:spPr>
          <a:xfrm>
            <a:off x="938956" y="1571941"/>
            <a:ext cx="805075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251459" indent="-251459">
              <a:buSzPct val="100000"/>
              <a:buBlip>
                <a:blip r:embed="rId2"/>
              </a:buBlip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早在2014年3月，官方博客就有提及新Angular的开发计划</a:t>
            </a:r>
          </a:p>
        </p:txBody>
      </p:sp>
      <p:pic>
        <p:nvPicPr>
          <p:cNvPr id="368" name="angular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7046" y="3317950"/>
            <a:ext cx="1948004" cy="2060306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913556" y="2342194"/>
            <a:ext cx="5528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51459" indent="-251459">
              <a:buSzPct val="100000"/>
              <a:buBlip>
                <a:blip r:embed="rId2"/>
              </a:buBlip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2014年9月下旬的NG-Europe大会上，Angular 2 正式亮相</a:t>
            </a:r>
          </a:p>
        </p:txBody>
      </p:sp>
      <p:sp>
        <p:nvSpPr>
          <p:cNvPr id="370" name="Shape 370"/>
          <p:cNvSpPr/>
          <p:nvPr/>
        </p:nvSpPr>
        <p:spPr>
          <a:xfrm>
            <a:off x="1123709" y="3236905"/>
            <a:ext cx="353381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5400">
                <a:solidFill>
                  <a:srgbClr val="53535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AngularJS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3612306" y="3350880"/>
            <a:ext cx="859021" cy="859021"/>
          </a:xfrm>
          <a:prstGeom prst="line">
            <a:avLst/>
          </a:prstGeom>
          <a:ln w="50800">
            <a:solidFill>
              <a:schemeClr val="accent2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>
            <a:off x="3734656" y="3339111"/>
            <a:ext cx="817520" cy="817520"/>
          </a:xfrm>
          <a:prstGeom prst="line">
            <a:avLst/>
          </a:prstGeom>
          <a:ln w="50800">
            <a:solidFill>
              <a:schemeClr val="accent2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Shape 373"/>
          <p:cNvSpPr/>
          <p:nvPr/>
        </p:nvSpPr>
        <p:spPr>
          <a:xfrm>
            <a:off x="913556" y="4354988"/>
            <a:ext cx="5528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51459" indent="-251459">
              <a:buSzPct val="100000"/>
              <a:buBlip>
                <a:blip r:embed="rId2"/>
              </a:buBlip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2016年9月15号，Angular 2 正式版发布。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6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6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2"/>
      <p:bldP build="whole" bldLvl="1" animBg="1" rev="0" advAuto="0" spid="372" grpId="4"/>
      <p:bldP build="whole" bldLvl="1" animBg="1" rev="0" advAuto="0" spid="370" grpId="3"/>
      <p:bldP build="whole" bldLvl="1" animBg="1" rev="0" advAuto="0" spid="367" grpId="1"/>
      <p:bldP build="whole" bldLvl="1" animBg="1" rev="0" advAuto="0" spid="371" grpId="5"/>
      <p:bldP build="whole" bldLvl="1" animBg="1" rev="0" advAuto="0" spid="373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Angular2迁移</a:t>
            </a:r>
          </a:p>
        </p:txBody>
      </p:sp>
      <p:pic>
        <p:nvPicPr>
          <p:cNvPr id="376" name="Angular1to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186" y="1692421"/>
            <a:ext cx="6107628" cy="272494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3876005" y="2256626"/>
            <a:ext cx="139199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2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不兼容</a:t>
            </a:r>
          </a:p>
        </p:txBody>
      </p:sp>
      <p:pic>
        <p:nvPicPr>
          <p:cNvPr id="378" name="oh-my-go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8375" y="3520431"/>
            <a:ext cx="2307249" cy="1458512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1"/>
      <p:bldP build="whole" bldLvl="1" animBg="1" rev="0" advAuto="0" spid="378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angular2-upgra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965" y="610783"/>
            <a:ext cx="8560070" cy="4493434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738261" y="1639865"/>
            <a:ext cx="3264348" cy="12344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到底应不应该</a:t>
            </a:r>
          </a:p>
          <a:p>
            <a:pPr algn="ctr">
              <a:defRPr sz="3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更新？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 新特性</a:t>
            </a:r>
          </a:p>
        </p:txBody>
      </p:sp>
      <p:sp>
        <p:nvSpPr>
          <p:cNvPr id="384" name="Shape 384"/>
          <p:cNvSpPr/>
          <p:nvPr>
            <p:ph type="body" sz="quarter" idx="4294967295"/>
          </p:nvPr>
        </p:nvSpPr>
        <p:spPr>
          <a:xfrm>
            <a:off x="759635" y="2970773"/>
            <a:ext cx="8229601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49381" indent="-249381">
              <a:buSzPct val="100000"/>
              <a:buBlip>
                <a:blip r:embed="rId2"/>
              </a:buBlip>
              <a:defRPr sz="2400">
                <a:solidFill>
                  <a:srgbClr val="212121"/>
                </a:solidFill>
              </a:defRPr>
            </a:lvl1pPr>
          </a:lstStyle>
          <a:p>
            <a:pPr/>
            <a:r>
              <a:t> 优先为移动应用设计（Angular Mobile Toolkit）</a:t>
            </a:r>
          </a:p>
        </p:txBody>
      </p:sp>
      <p:sp>
        <p:nvSpPr>
          <p:cNvPr id="385" name="Shape 385"/>
          <p:cNvSpPr/>
          <p:nvPr/>
        </p:nvSpPr>
        <p:spPr>
          <a:xfrm>
            <a:off x="759635" y="222147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性能更好（渲染更快，变化监测效率更高）</a:t>
            </a:r>
          </a:p>
        </p:txBody>
      </p:sp>
      <p:sp>
        <p:nvSpPr>
          <p:cNvPr id="386" name="Shape 386"/>
          <p:cNvSpPr/>
          <p:nvPr/>
        </p:nvSpPr>
        <p:spPr>
          <a:xfrm>
            <a:off x="759635" y="372007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更加贴合未来的标准（如ES6/7、WebComponent）</a:t>
            </a:r>
          </a:p>
        </p:txBody>
      </p:sp>
      <p:sp>
        <p:nvSpPr>
          <p:cNvPr id="387" name="Shape 387"/>
          <p:cNvSpPr/>
          <p:nvPr/>
        </p:nvSpPr>
        <p:spPr>
          <a:xfrm>
            <a:off x="759635" y="147217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24443" indent="-224443" defTabSz="914400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159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移除controller+$scope设计，改用组件式开发（更容易上手）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4" grpId="3"/>
      <p:bldP build="whole" bldLvl="1" animBg="1" rev="0" advAuto="0" spid="386" grpId="4"/>
      <p:bldP build="whole" bldLvl="1" animBg="1" rev="0" advAuto="0" spid="387" grpId="1"/>
      <p:bldP build="whole" bldLvl="1" animBg="1" rev="0" advAuto="0" spid="38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 394"/>
          <p:cNvGrpSpPr/>
          <p:nvPr/>
        </p:nvGrpSpPr>
        <p:grpSpPr>
          <a:xfrm>
            <a:off x="2961580" y="1498600"/>
            <a:ext cx="3144640" cy="1563786"/>
            <a:chOff x="0" y="0"/>
            <a:chExt cx="3144639" cy="1563785"/>
          </a:xfrm>
        </p:grpSpPr>
        <p:sp>
          <p:nvSpPr>
            <p:cNvPr id="389" name="Shape 389"/>
            <p:cNvSpPr/>
            <p:nvPr/>
          </p:nvSpPr>
          <p:spPr>
            <a:xfrm>
              <a:off x="1003300" y="0"/>
              <a:ext cx="1214240" cy="4345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A1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935834" y="591343"/>
              <a:ext cx="289820" cy="38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960152" y="591964"/>
              <a:ext cx="306092" cy="361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0" y="1129259"/>
              <a:ext cx="1214240" cy="4345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A1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1930400" y="1099392"/>
              <a:ext cx="1214240" cy="434528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A1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4838700" y="2551211"/>
            <a:ext cx="1625600" cy="978744"/>
            <a:chOff x="0" y="0"/>
            <a:chExt cx="1625600" cy="978743"/>
          </a:xfrm>
        </p:grpSpPr>
        <p:sp>
          <p:nvSpPr>
            <p:cNvPr id="395" name="Shape 395"/>
            <p:cNvSpPr/>
            <p:nvPr/>
          </p:nvSpPr>
          <p:spPr>
            <a:xfrm>
              <a:off x="0" y="0"/>
              <a:ext cx="1625600" cy="97874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46819" y="34804"/>
              <a:ext cx="93196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adapter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205680" y="401887"/>
              <a:ext cx="1214240" cy="43452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A2</a:t>
              </a:r>
            </a:p>
          </p:txBody>
        </p:sp>
      </p:grpSp>
      <p:sp>
        <p:nvSpPr>
          <p:cNvPr id="399" name="Shape 39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无缝升级方案—UpgradeAdapter</a:t>
            </a:r>
          </a:p>
        </p:txBody>
      </p:sp>
      <p:grpSp>
        <p:nvGrpSpPr>
          <p:cNvPr id="402" name="Group 402"/>
          <p:cNvGrpSpPr/>
          <p:nvPr/>
        </p:nvGrpSpPr>
        <p:grpSpPr>
          <a:xfrm>
            <a:off x="2755900" y="4062511"/>
            <a:ext cx="1625600" cy="978744"/>
            <a:chOff x="0" y="0"/>
            <a:chExt cx="1625600" cy="978743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1625600" cy="97874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46819" y="34804"/>
              <a:ext cx="93196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adapter</a:t>
              </a:r>
            </a:p>
          </p:txBody>
        </p:sp>
      </p:grpSp>
      <p:sp>
        <p:nvSpPr>
          <p:cNvPr id="403" name="Shape 403"/>
          <p:cNvSpPr/>
          <p:nvPr/>
        </p:nvSpPr>
        <p:spPr>
          <a:xfrm>
            <a:off x="2961580" y="4464398"/>
            <a:ext cx="1214240" cy="43452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A2</a:t>
            </a:r>
          </a:p>
        </p:txBody>
      </p:sp>
      <p:sp>
        <p:nvSpPr>
          <p:cNvPr id="412" name="Shape 412"/>
          <p:cNvSpPr/>
          <p:nvPr/>
        </p:nvSpPr>
        <p:spPr>
          <a:xfrm>
            <a:off x="3568395" y="3381106"/>
            <a:ext cx="994" cy="397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chemeClr val="accent4">
                <a:lumOff val="-44000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07" name="Group 407"/>
          <p:cNvGrpSpPr/>
          <p:nvPr/>
        </p:nvGrpSpPr>
        <p:grpSpPr>
          <a:xfrm>
            <a:off x="4838700" y="4062511"/>
            <a:ext cx="1625600" cy="978744"/>
            <a:chOff x="0" y="0"/>
            <a:chExt cx="1625600" cy="978743"/>
          </a:xfrm>
        </p:grpSpPr>
        <p:sp>
          <p:nvSpPr>
            <p:cNvPr id="405" name="Shape 405"/>
            <p:cNvSpPr/>
            <p:nvPr/>
          </p:nvSpPr>
          <p:spPr>
            <a:xfrm>
              <a:off x="0" y="0"/>
              <a:ext cx="1625600" cy="97874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46819" y="34804"/>
              <a:ext cx="93196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chemeClr val="accent3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adapter</a:t>
              </a:r>
            </a:p>
          </p:txBody>
        </p:sp>
      </p:grpSp>
      <p:sp>
        <p:nvSpPr>
          <p:cNvPr id="408" name="Shape 408"/>
          <p:cNvSpPr/>
          <p:nvPr/>
        </p:nvSpPr>
        <p:spPr>
          <a:xfrm>
            <a:off x="5044380" y="4464398"/>
            <a:ext cx="1214240" cy="43452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A1</a:t>
            </a:r>
          </a:p>
        </p:txBody>
      </p:sp>
      <p:sp>
        <p:nvSpPr>
          <p:cNvPr id="413" name="Shape 413"/>
          <p:cNvSpPr/>
          <p:nvPr/>
        </p:nvSpPr>
        <p:spPr>
          <a:xfrm>
            <a:off x="5650850" y="3275114"/>
            <a:ext cx="4161" cy="67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8" grpId="6"/>
      <p:bldP build="whole" bldLvl="1" animBg="1" rev="0" advAuto="0" spid="398" grpId="5"/>
      <p:bldP build="whole" bldLvl="1" animBg="1" rev="0" advAuto="0" spid="394" grpId="1"/>
      <p:bldP build="whole" bldLvl="1" animBg="1" rev="0" advAuto="0" spid="412" grpId="4"/>
      <p:bldP build="whole" bldLvl="1" animBg="1" rev="0" advAuto="0" spid="407" grpId="7"/>
      <p:bldP build="whole" bldLvl="1" animBg="1" rev="0" advAuto="0" spid="413" grpId="8"/>
      <p:bldP build="whole" bldLvl="1" animBg="1" rev="0" advAuto="0" spid="402" grpId="3"/>
      <p:bldP build="whole" bldLvl="1" animBg="1" rev="0" advAuto="0" spid="40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76735" y="-16868"/>
            <a:ext cx="11497470" cy="574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2749890" y="1928805"/>
            <a:ext cx="371689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Angular 2 核心概念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3206613" y="1538883"/>
            <a:ext cx="2730774" cy="2730774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pic>
        <p:nvPicPr>
          <p:cNvPr id="420" name="angular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3707" y="1943305"/>
            <a:ext cx="1796586" cy="1921929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/>
        </p:nvSpPr>
        <p:spPr>
          <a:xfrm>
            <a:off x="6023207" y="3194415"/>
            <a:ext cx="1796585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模板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Templates</a:t>
            </a:r>
          </a:p>
        </p:txBody>
      </p:sp>
      <p:sp>
        <p:nvSpPr>
          <p:cNvPr id="422" name="Shape 422"/>
          <p:cNvSpPr/>
          <p:nvPr/>
        </p:nvSpPr>
        <p:spPr>
          <a:xfrm>
            <a:off x="6124807" y="1943305"/>
            <a:ext cx="1796585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元数据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Metadata</a:t>
            </a:r>
          </a:p>
        </p:txBody>
      </p:sp>
      <p:sp>
        <p:nvSpPr>
          <p:cNvPr id="423" name="Shape 423"/>
          <p:cNvSpPr/>
          <p:nvPr/>
        </p:nvSpPr>
        <p:spPr>
          <a:xfrm>
            <a:off x="2645007" y="778413"/>
            <a:ext cx="1796586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模块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Modules</a:t>
            </a:r>
          </a:p>
        </p:txBody>
      </p:sp>
      <p:sp>
        <p:nvSpPr>
          <p:cNvPr id="424" name="Shape 424"/>
          <p:cNvSpPr/>
          <p:nvPr/>
        </p:nvSpPr>
        <p:spPr>
          <a:xfrm>
            <a:off x="654928" y="1986414"/>
            <a:ext cx="2364265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依赖注入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Dependency Injection</a:t>
            </a:r>
          </a:p>
        </p:txBody>
      </p:sp>
      <p:sp>
        <p:nvSpPr>
          <p:cNvPr id="425" name="Shape 425"/>
          <p:cNvSpPr/>
          <p:nvPr/>
        </p:nvSpPr>
        <p:spPr>
          <a:xfrm>
            <a:off x="1222608" y="3194415"/>
            <a:ext cx="1796585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指令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Directives</a:t>
            </a:r>
          </a:p>
        </p:txBody>
      </p:sp>
      <p:sp>
        <p:nvSpPr>
          <p:cNvPr id="426" name="Shape 426"/>
          <p:cNvSpPr/>
          <p:nvPr/>
        </p:nvSpPr>
        <p:spPr>
          <a:xfrm>
            <a:off x="2645007" y="4359308"/>
            <a:ext cx="1796586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服务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Services</a:t>
            </a:r>
          </a:p>
        </p:txBody>
      </p:sp>
      <p:sp>
        <p:nvSpPr>
          <p:cNvPr id="427" name="Shape 427"/>
          <p:cNvSpPr/>
          <p:nvPr/>
        </p:nvSpPr>
        <p:spPr>
          <a:xfrm>
            <a:off x="4816707" y="4359308"/>
            <a:ext cx="1796586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数据绑定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Data binding</a:t>
            </a:r>
          </a:p>
        </p:txBody>
      </p:sp>
      <p:sp>
        <p:nvSpPr>
          <p:cNvPr id="428" name="Shape 428"/>
          <p:cNvSpPr/>
          <p:nvPr/>
        </p:nvSpPr>
        <p:spPr>
          <a:xfrm>
            <a:off x="4816707" y="778413"/>
            <a:ext cx="1796586" cy="670819"/>
          </a:xfrm>
          <a:prstGeom prst="roundRect">
            <a:avLst>
              <a:gd name="adj" fmla="val 2718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组件</a:t>
            </a:r>
          </a:p>
          <a:p>
            <a: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7"/>
      <p:bldP build="whole" bldLvl="1" animBg="1" rev="0" advAuto="0" spid="423" grpId="8"/>
      <p:bldP build="whole" bldLvl="1" animBg="1" rev="0" advAuto="0" spid="425" grpId="6"/>
      <p:bldP build="whole" bldLvl="1" animBg="1" rev="0" advAuto="0" spid="426" grpId="5"/>
      <p:bldP build="whole" bldLvl="1" animBg="1" rev="0" advAuto="0" spid="421" grpId="3"/>
      <p:bldP build="whole" bldLvl="1" animBg="1" rev="0" advAuto="0" spid="427" grpId="4"/>
      <p:bldP build="whole" bldLvl="1" animBg="1" rev="0" advAuto="0" spid="428" grpId="1"/>
      <p:bldP build="whole" bldLvl="1" animBg="1" rev="0" advAuto="0" spid="42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377167" y="1662667"/>
            <a:ext cx="2389666" cy="238966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2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组件</a:t>
            </a:r>
          </a:p>
          <a:p>
            <a:pPr algn="ctr">
              <a:defRPr sz="22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Components</a:t>
            </a:r>
          </a:p>
        </p:txBody>
      </p:sp>
      <p:sp>
        <p:nvSpPr>
          <p:cNvPr id="431" name="Shape 431"/>
          <p:cNvSpPr/>
          <p:nvPr/>
        </p:nvSpPr>
        <p:spPr>
          <a:xfrm>
            <a:off x="5934307" y="1454515"/>
            <a:ext cx="1975526" cy="6708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模板</a:t>
            </a:r>
          </a:p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Templates</a:t>
            </a:r>
          </a:p>
        </p:txBody>
      </p:sp>
      <p:sp>
        <p:nvSpPr>
          <p:cNvPr id="432" name="Shape 432"/>
          <p:cNvSpPr/>
          <p:nvPr/>
        </p:nvSpPr>
        <p:spPr>
          <a:xfrm>
            <a:off x="3389867" y="578215"/>
            <a:ext cx="2364266" cy="6708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依赖注入</a:t>
            </a:r>
          </a:p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Dependency Injection</a:t>
            </a:r>
          </a:p>
        </p:txBody>
      </p:sp>
      <p:sp>
        <p:nvSpPr>
          <p:cNvPr id="433" name="Shape 433"/>
          <p:cNvSpPr/>
          <p:nvPr/>
        </p:nvSpPr>
        <p:spPr>
          <a:xfrm>
            <a:off x="1235308" y="2906911"/>
            <a:ext cx="1796585" cy="6708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指令</a:t>
            </a:r>
          </a:p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Directives</a:t>
            </a:r>
          </a:p>
        </p:txBody>
      </p:sp>
      <p:sp>
        <p:nvSpPr>
          <p:cNvPr id="434" name="Shape 434"/>
          <p:cNvSpPr/>
          <p:nvPr/>
        </p:nvSpPr>
        <p:spPr>
          <a:xfrm>
            <a:off x="2492607" y="4359308"/>
            <a:ext cx="1796586" cy="6708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服务</a:t>
            </a:r>
          </a:p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Services</a:t>
            </a:r>
          </a:p>
        </p:txBody>
      </p:sp>
      <p:sp>
        <p:nvSpPr>
          <p:cNvPr id="435" name="Shape 435"/>
          <p:cNvSpPr/>
          <p:nvPr/>
        </p:nvSpPr>
        <p:spPr>
          <a:xfrm>
            <a:off x="4918307" y="4359308"/>
            <a:ext cx="1796586" cy="6708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数据绑定</a:t>
            </a:r>
          </a:p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Data binding</a:t>
            </a:r>
          </a:p>
        </p:txBody>
      </p:sp>
      <p:sp>
        <p:nvSpPr>
          <p:cNvPr id="436" name="Shape 436"/>
          <p:cNvSpPr/>
          <p:nvPr/>
        </p:nvSpPr>
        <p:spPr>
          <a:xfrm>
            <a:off x="6112107" y="2906911"/>
            <a:ext cx="1796585" cy="6708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元数据</a:t>
            </a:r>
          </a:p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Metadata</a:t>
            </a:r>
          </a:p>
        </p:txBody>
      </p:sp>
      <p:sp>
        <p:nvSpPr>
          <p:cNvPr id="437" name="Shape 437"/>
          <p:cNvSpPr/>
          <p:nvPr/>
        </p:nvSpPr>
        <p:spPr>
          <a:xfrm>
            <a:off x="1413108" y="1454515"/>
            <a:ext cx="1796585" cy="6708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模块</a:t>
            </a:r>
          </a:p>
          <a:p>
            <a: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743466" y="1928805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内容纲要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754067" y="1320800"/>
            <a:ext cx="2366768" cy="4038600"/>
          </a:xfrm>
          <a:prstGeom prst="rect">
            <a:avLst/>
          </a:prstGeom>
          <a:ln w="25400">
            <a:solidFill>
              <a:srgbClr val="C9394A"/>
            </a:solidFill>
          </a:ln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pic>
        <p:nvPicPr>
          <p:cNvPr id="440" name="contact-de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883" y="1588882"/>
            <a:ext cx="1969136" cy="3502436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  <p:sp>
        <p:nvSpPr>
          <p:cNvPr id="441" name="Shape 441"/>
          <p:cNvSpPr/>
          <p:nvPr/>
        </p:nvSpPr>
        <p:spPr>
          <a:xfrm>
            <a:off x="933603" y="1559371"/>
            <a:ext cx="2007696" cy="231329"/>
          </a:xfrm>
          <a:prstGeom prst="rect">
            <a:avLst/>
          </a:prstGeom>
          <a:ln w="25400">
            <a:solidFill>
              <a:srgbClr val="C9394A"/>
            </a:solidFill>
          </a:ln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944567" y="4855815"/>
            <a:ext cx="1985768" cy="231329"/>
          </a:xfrm>
          <a:prstGeom prst="rect">
            <a:avLst/>
          </a:prstGeom>
          <a:ln w="25400">
            <a:solidFill>
              <a:srgbClr val="C9394A"/>
            </a:solidFill>
          </a:ln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933603" y="1813817"/>
            <a:ext cx="2007696" cy="3052566"/>
          </a:xfrm>
          <a:prstGeom prst="rect">
            <a:avLst/>
          </a:prstGeom>
          <a:ln w="25400">
            <a:solidFill>
              <a:srgbClr val="C9394A"/>
            </a:solidFill>
          </a:ln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959233" y="2455515"/>
            <a:ext cx="1956436" cy="351185"/>
          </a:xfrm>
          <a:prstGeom prst="rect">
            <a:avLst/>
          </a:prstGeom>
          <a:ln w="25400">
            <a:solidFill>
              <a:srgbClr val="C9394A"/>
            </a:solidFill>
          </a:ln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5248835" y="1733915"/>
            <a:ext cx="1490098" cy="6073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ContactApp</a:t>
            </a:r>
          </a:p>
        </p:txBody>
      </p:sp>
      <p:sp>
        <p:nvSpPr>
          <p:cNvPr id="446" name="Shape 446"/>
          <p:cNvSpPr/>
          <p:nvPr/>
        </p:nvSpPr>
        <p:spPr>
          <a:xfrm>
            <a:off x="3597835" y="2889615"/>
            <a:ext cx="1490098" cy="6073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447" name="Shape 447"/>
          <p:cNvSpPr/>
          <p:nvPr/>
        </p:nvSpPr>
        <p:spPr>
          <a:xfrm>
            <a:off x="5248835" y="2889615"/>
            <a:ext cx="1490098" cy="6073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ContactList</a:t>
            </a:r>
          </a:p>
        </p:txBody>
      </p:sp>
      <p:sp>
        <p:nvSpPr>
          <p:cNvPr id="448" name="Shape 448"/>
          <p:cNvSpPr/>
          <p:nvPr/>
        </p:nvSpPr>
        <p:spPr>
          <a:xfrm>
            <a:off x="6899835" y="2889615"/>
            <a:ext cx="1490099" cy="6073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449" name="Shape 449"/>
          <p:cNvSpPr/>
          <p:nvPr/>
        </p:nvSpPr>
        <p:spPr>
          <a:xfrm>
            <a:off x="5248835" y="4045315"/>
            <a:ext cx="1490098" cy="6073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450" name="Shape 450"/>
          <p:cNvSpPr/>
          <p:nvPr/>
        </p:nvSpPr>
        <p:spPr>
          <a:xfrm>
            <a:off x="3597835" y="4045315"/>
            <a:ext cx="1490098" cy="6073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451" name="Shape 451"/>
          <p:cNvSpPr/>
          <p:nvPr/>
        </p:nvSpPr>
        <p:spPr>
          <a:xfrm>
            <a:off x="6899835" y="4045315"/>
            <a:ext cx="1490099" cy="607319"/>
          </a:xfrm>
          <a:prstGeom prst="roundRect">
            <a:avLst>
              <a:gd name="adj" fmla="val 27188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…</a:t>
            </a:r>
          </a:p>
        </p:txBody>
      </p:sp>
      <p:cxnSp>
        <p:nvCxnSpPr>
          <p:cNvPr id="452" name="Connector 452"/>
          <p:cNvCxnSpPr>
            <a:stCxn id="445" idx="0"/>
            <a:endCxn id="446" idx="0"/>
          </p:cNvCxnSpPr>
          <p:nvPr/>
        </p:nvCxnSpPr>
        <p:spPr>
          <a:xfrm flipH="1">
            <a:off x="4342883" y="2037574"/>
            <a:ext cx="1651001" cy="115570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stealth"/>
          </a:ln>
        </p:spPr>
      </p:cxnSp>
      <p:cxnSp>
        <p:nvCxnSpPr>
          <p:cNvPr id="453" name="Connector 453"/>
          <p:cNvCxnSpPr>
            <a:stCxn id="447" idx="0"/>
            <a:endCxn id="445" idx="0"/>
          </p:cNvCxnSpPr>
          <p:nvPr/>
        </p:nvCxnSpPr>
        <p:spPr>
          <a:xfrm flipV="1">
            <a:off x="5993883" y="2037574"/>
            <a:ext cx="1" cy="115570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stealth"/>
          </a:ln>
        </p:spPr>
      </p:cxnSp>
      <p:cxnSp>
        <p:nvCxnSpPr>
          <p:cNvPr id="454" name="Connector 454"/>
          <p:cNvCxnSpPr>
            <a:stCxn id="448" idx="0"/>
            <a:endCxn id="445" idx="0"/>
          </p:cNvCxnSpPr>
          <p:nvPr/>
        </p:nvCxnSpPr>
        <p:spPr>
          <a:xfrm flipH="1" flipV="1">
            <a:off x="5993883" y="2037574"/>
            <a:ext cx="1651002" cy="115570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stealth"/>
          </a:ln>
        </p:spPr>
      </p:cxnSp>
      <p:cxnSp>
        <p:nvCxnSpPr>
          <p:cNvPr id="455" name="Connector 455"/>
          <p:cNvCxnSpPr>
            <a:stCxn id="447" idx="0"/>
            <a:endCxn id="450" idx="0"/>
          </p:cNvCxnSpPr>
          <p:nvPr/>
        </p:nvCxnSpPr>
        <p:spPr>
          <a:xfrm flipH="1">
            <a:off x="4342883" y="3193274"/>
            <a:ext cx="1651001" cy="115570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stealth"/>
          </a:ln>
        </p:spPr>
      </p:cxnSp>
      <p:cxnSp>
        <p:nvCxnSpPr>
          <p:cNvPr id="456" name="Connector 456"/>
          <p:cNvCxnSpPr>
            <a:stCxn id="449" idx="0"/>
            <a:endCxn id="447" idx="0"/>
          </p:cNvCxnSpPr>
          <p:nvPr/>
        </p:nvCxnSpPr>
        <p:spPr>
          <a:xfrm flipV="1">
            <a:off x="5993883" y="3193274"/>
            <a:ext cx="1" cy="115570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stealth"/>
          </a:ln>
        </p:spPr>
      </p:cxnSp>
      <p:cxnSp>
        <p:nvCxnSpPr>
          <p:cNvPr id="457" name="Connector 457"/>
          <p:cNvCxnSpPr>
            <a:stCxn id="451" idx="0"/>
            <a:endCxn id="447" idx="0"/>
          </p:cNvCxnSpPr>
          <p:nvPr/>
        </p:nvCxnSpPr>
        <p:spPr>
          <a:xfrm flipH="1" flipV="1">
            <a:off x="5993883" y="3193274"/>
            <a:ext cx="1651002" cy="115570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stealth"/>
          </a:ln>
        </p:spPr>
      </p:cxnSp>
      <p:sp>
        <p:nvSpPr>
          <p:cNvPr id="458" name="Shape 45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Class="entr" nodeType="afterEffect" presetSubtype="1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0" dur="4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00"/>
                            </p:stCondLst>
                            <p:childTnLst>
                              <p:par>
                                <p:cTn id="62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4" dur="4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Class="entr" nodeType="afterEffect" presetSubtype="2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8" dur="4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Class="entr" nodeType="after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4" dur="4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00"/>
                            </p:stCondLst>
                            <p:childTnLst>
                              <p:par>
                                <p:cTn id="86" presetClass="entr" nodeType="afterEffect" presetSubtype="1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88" dur="4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800"/>
                            </p:stCondLst>
                            <p:childTnLst>
                              <p:par>
                                <p:cTn id="90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2" dur="4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13"/>
      <p:bldP build="whole" bldLvl="1" animBg="1" rev="0" advAuto="0" spid="454" grpId="22"/>
      <p:bldP build="whole" bldLvl="1" animBg="1" rev="0" advAuto="0" spid="453" grpId="21"/>
      <p:bldP build="whole" bldLvl="1" animBg="1" rev="0" advAuto="0" spid="452" grpId="20"/>
      <p:bldP build="whole" bldLvl="1" animBg="1" rev="0" advAuto="0" spid="449" grpId="11"/>
      <p:bldP build="whole" bldLvl="1" animBg="1" rev="0" advAuto="0" spid="448" grpId="8"/>
      <p:bldP build="whole" bldLvl="1" animBg="1" rev="0" advAuto="0" spid="447" grpId="5"/>
      <p:bldP build="whole" bldLvl="1" animBg="1" rev="0" advAuto="0" spid="446" grpId="2"/>
      <p:bldP build="whole" bldLvl="1" animBg="1" rev="0" advAuto="0" spid="439" grpId="18"/>
      <p:bldP build="whole" bldLvl="1" animBg="1" rev="0" advAuto="0" spid="450" grpId="12"/>
      <p:bldP build="whole" bldLvl="1" animBg="1" rev="0" advAuto="0" spid="443" grpId="4"/>
      <p:bldP build="whole" bldLvl="1" animBg="1" rev="0" advAuto="0" spid="444" grpId="10"/>
      <p:bldP build="whole" bldLvl="1" animBg="1" rev="0" advAuto="0" spid="443" grpId="6"/>
      <p:bldP build="whole" bldLvl="1" animBg="1" rev="0" advAuto="0" spid="457" grpId="15"/>
      <p:bldP build="whole" bldLvl="1" animBg="1" rev="0" advAuto="0" spid="441" grpId="1"/>
      <p:bldP build="whole" bldLvl="1" animBg="1" rev="0" advAuto="0" spid="445" grpId="19"/>
      <p:bldP build="whole" bldLvl="1" animBg="1" rev="0" advAuto="0" spid="442" grpId="9"/>
      <p:bldP build="whole" bldLvl="1" animBg="1" rev="0" advAuto="0" spid="441" grpId="3"/>
      <p:bldP build="whole" bldLvl="1" animBg="1" rev="0" advAuto="0" spid="455" grpId="16"/>
      <p:bldP build="whole" bldLvl="1" animBg="1" rev="0" advAuto="0" spid="444" grpId="17"/>
      <p:bldP build="whole" bldLvl="1" animBg="1" rev="0" advAuto="0" spid="456" grpId="14"/>
      <p:bldP build="whole" bldLvl="1" animBg="1" rev="0" advAuto="0" spid="442" grpId="7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组件要素</a:t>
            </a:r>
          </a:p>
        </p:txBody>
      </p:sp>
      <p:cxnSp>
        <p:nvCxnSpPr>
          <p:cNvPr id="461" name="Connector 461"/>
          <p:cNvCxnSpPr>
            <a:stCxn id="467" idx="0"/>
            <a:endCxn id="462" idx="0"/>
          </p:cNvCxnSpPr>
          <p:nvPr/>
        </p:nvCxnSpPr>
        <p:spPr>
          <a:xfrm flipV="1">
            <a:off x="3518680" y="2344101"/>
            <a:ext cx="2069865" cy="787402"/>
          </a:xfrm>
          <a:prstGeom prst="straightConnector1">
            <a:avLst/>
          </a:prstGeom>
          <a:ln w="12700">
            <a:solidFill>
              <a:schemeClr val="accent4">
                <a:lumOff val="-44000"/>
              </a:schemeClr>
            </a:solidFill>
            <a:miter lim="400000"/>
          </a:ln>
        </p:spPr>
      </p:cxnSp>
      <p:sp>
        <p:nvSpPr>
          <p:cNvPr id="462" name="Shape 462"/>
          <p:cNvSpPr/>
          <p:nvPr/>
        </p:nvSpPr>
        <p:spPr>
          <a:xfrm>
            <a:off x="4846060" y="2165031"/>
            <a:ext cx="1484969" cy="3581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463" name="Shape 463"/>
          <p:cNvSpPr/>
          <p:nvPr/>
        </p:nvSpPr>
        <p:spPr>
          <a:xfrm>
            <a:off x="4846060" y="2952431"/>
            <a:ext cx="1484969" cy="3581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HTML</a:t>
            </a:r>
          </a:p>
        </p:txBody>
      </p:sp>
      <p:cxnSp>
        <p:nvCxnSpPr>
          <p:cNvPr id="464" name="Connector 464"/>
          <p:cNvCxnSpPr>
            <a:stCxn id="467" idx="0"/>
            <a:endCxn id="463" idx="0"/>
          </p:cNvCxnSpPr>
          <p:nvPr/>
        </p:nvCxnSpPr>
        <p:spPr>
          <a:xfrm flipV="1">
            <a:off x="3518680" y="3131501"/>
            <a:ext cx="2069865" cy="2"/>
          </a:xfrm>
          <a:prstGeom prst="straightConnector1">
            <a:avLst/>
          </a:prstGeom>
          <a:ln w="12700">
            <a:solidFill>
              <a:schemeClr val="accent4">
                <a:lumOff val="-44000"/>
              </a:schemeClr>
            </a:solidFill>
            <a:miter lim="400000"/>
          </a:ln>
        </p:spPr>
      </p:cxnSp>
      <p:sp>
        <p:nvSpPr>
          <p:cNvPr id="465" name="Shape 465"/>
          <p:cNvSpPr/>
          <p:nvPr/>
        </p:nvSpPr>
        <p:spPr>
          <a:xfrm>
            <a:off x="4846060" y="3739831"/>
            <a:ext cx="1484969" cy="3581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CSS</a:t>
            </a:r>
          </a:p>
        </p:txBody>
      </p:sp>
      <p:cxnSp>
        <p:nvCxnSpPr>
          <p:cNvPr id="466" name="Connector 466"/>
          <p:cNvCxnSpPr>
            <a:stCxn id="465" idx="0"/>
            <a:endCxn id="467" idx="0"/>
          </p:cNvCxnSpPr>
          <p:nvPr/>
        </p:nvCxnSpPr>
        <p:spPr>
          <a:xfrm flipH="1" flipV="1">
            <a:off x="3518680" y="3131502"/>
            <a:ext cx="2069865" cy="787400"/>
          </a:xfrm>
          <a:prstGeom prst="straightConnector1">
            <a:avLst/>
          </a:prstGeom>
          <a:ln w="12700">
            <a:solidFill>
              <a:schemeClr val="accent4">
                <a:lumOff val="-44000"/>
              </a:schemeClr>
            </a:solidFill>
            <a:miter lim="400000"/>
          </a:ln>
        </p:spPr>
      </p:cxnSp>
      <p:sp>
        <p:nvSpPr>
          <p:cNvPr id="467" name="Shape 467"/>
          <p:cNvSpPr/>
          <p:nvPr/>
        </p:nvSpPr>
        <p:spPr>
          <a:xfrm>
            <a:off x="2651235" y="2831782"/>
            <a:ext cx="1734891" cy="599441"/>
          </a:xfrm>
          <a:prstGeom prst="rect">
            <a:avLst/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12700" dir="5400000">
              <a:schemeClr val="accent4">
                <a:lumOff val="-44000"/>
                <a:alpha val="3764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组件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3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3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3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2" grpId="3"/>
      <p:bldP build="whole" bldLvl="1" animBg="1" rev="0" advAuto="0" spid="461" grpId="2"/>
      <p:bldP build="whole" bldLvl="1" animBg="1" rev="0" advAuto="0" spid="464" grpId="4"/>
      <p:bldP build="whole" bldLvl="1" animBg="1" rev="0" advAuto="0" spid="467" grpId="1"/>
      <p:bldP build="whole" bldLvl="1" animBg="1" rev="0" advAuto="0" spid="465" grpId="7"/>
      <p:bldP build="whole" bldLvl="1" animBg="1" rev="0" advAuto="0" spid="466" grpId="6"/>
      <p:bldP build="whole" bldLvl="1" animBg="1" rev="0" advAuto="0" spid="463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组件通讯机制</a:t>
            </a:r>
          </a:p>
        </p:txBody>
      </p:sp>
      <p:pic>
        <p:nvPicPr>
          <p:cNvPr id="47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2978" y="2768946"/>
            <a:ext cx="279719" cy="606624"/>
          </a:xfrm>
          <a:prstGeom prst="rect">
            <a:avLst/>
          </a:prstGeom>
        </p:spPr>
      </p:pic>
      <p:pic>
        <p:nvPicPr>
          <p:cNvPr id="48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0450" y="2663114"/>
            <a:ext cx="519300" cy="896790"/>
          </a:xfrm>
          <a:prstGeom prst="rect">
            <a:avLst/>
          </a:prstGeom>
        </p:spPr>
      </p:pic>
      <p:pic>
        <p:nvPicPr>
          <p:cNvPr id="48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8991" y="2756246"/>
            <a:ext cx="279718" cy="606624"/>
          </a:xfrm>
          <a:prstGeom prst="rect">
            <a:avLst/>
          </a:prstGeom>
        </p:spPr>
      </p:pic>
      <p:pic>
        <p:nvPicPr>
          <p:cNvPr id="485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74022" y="2650414"/>
            <a:ext cx="519300" cy="896790"/>
          </a:xfrm>
          <a:prstGeom prst="rect">
            <a:avLst/>
          </a:prstGeom>
        </p:spPr>
      </p:pic>
      <p:sp>
        <p:nvSpPr>
          <p:cNvPr id="474" name="Shape 474"/>
          <p:cNvSpPr/>
          <p:nvPr/>
        </p:nvSpPr>
        <p:spPr>
          <a:xfrm>
            <a:off x="3258378" y="1781980"/>
            <a:ext cx="2627244" cy="580492"/>
          </a:xfrm>
          <a:prstGeom prst="roundRect">
            <a:avLst>
              <a:gd name="adj" fmla="val 3141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父组件</a:t>
            </a:r>
          </a:p>
        </p:txBody>
      </p:sp>
      <p:sp>
        <p:nvSpPr>
          <p:cNvPr id="475" name="Shape 475"/>
          <p:cNvSpPr/>
          <p:nvPr/>
        </p:nvSpPr>
        <p:spPr>
          <a:xfrm>
            <a:off x="2839278" y="3626929"/>
            <a:ext cx="1515498" cy="580492"/>
          </a:xfrm>
          <a:prstGeom prst="roundRect">
            <a:avLst>
              <a:gd name="adj" fmla="val 3141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子组件</a:t>
            </a:r>
          </a:p>
        </p:txBody>
      </p:sp>
      <p:sp>
        <p:nvSpPr>
          <p:cNvPr id="476" name="Shape 476"/>
          <p:cNvSpPr/>
          <p:nvPr/>
        </p:nvSpPr>
        <p:spPr>
          <a:xfrm>
            <a:off x="4909378" y="3626929"/>
            <a:ext cx="1515498" cy="580492"/>
          </a:xfrm>
          <a:prstGeom prst="roundRect">
            <a:avLst>
              <a:gd name="adj" fmla="val 3141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子组件</a:t>
            </a:r>
          </a:p>
        </p:txBody>
      </p:sp>
      <p:sp>
        <p:nvSpPr>
          <p:cNvPr id="477" name="Shape 477"/>
          <p:cNvSpPr/>
          <p:nvPr/>
        </p:nvSpPr>
        <p:spPr>
          <a:xfrm>
            <a:off x="1451724" y="3091972"/>
            <a:ext cx="151549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输入接口</a:t>
            </a:r>
          </a:p>
        </p:txBody>
      </p:sp>
      <p:sp>
        <p:nvSpPr>
          <p:cNvPr id="478" name="Shape 478"/>
          <p:cNvSpPr/>
          <p:nvPr/>
        </p:nvSpPr>
        <p:spPr>
          <a:xfrm>
            <a:off x="5968634" y="3003073"/>
            <a:ext cx="136282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输出接口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8" grpId="2"/>
      <p:bldP build="whole" bldLvl="1" animBg="1" rev="0" advAuto="0" spid="47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全生命周期支持</a:t>
            </a:r>
          </a:p>
        </p:txBody>
      </p:sp>
      <p:pic>
        <p:nvPicPr>
          <p:cNvPr id="489" name="lifecy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3060" y="1369140"/>
            <a:ext cx="2568080" cy="4028360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Shape 490"/>
          <p:cNvSpPr/>
          <p:nvPr/>
        </p:nvSpPr>
        <p:spPr>
          <a:xfrm>
            <a:off x="4831544" y="1535429"/>
            <a:ext cx="409327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构造器初始化</a:t>
            </a:r>
          </a:p>
        </p:txBody>
      </p:sp>
      <p:sp>
        <p:nvSpPr>
          <p:cNvPr id="491" name="Shape 491"/>
          <p:cNvSpPr/>
          <p:nvPr/>
        </p:nvSpPr>
        <p:spPr>
          <a:xfrm>
            <a:off x="4831544" y="2297429"/>
            <a:ext cx="409327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第一次触发数据变化钩子</a:t>
            </a:r>
          </a:p>
        </p:txBody>
      </p:sp>
      <p:sp>
        <p:nvSpPr>
          <p:cNvPr id="492" name="Shape 492"/>
          <p:cNvSpPr/>
          <p:nvPr/>
        </p:nvSpPr>
        <p:spPr>
          <a:xfrm>
            <a:off x="4831544" y="3121700"/>
            <a:ext cx="409327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组件初始化</a:t>
            </a:r>
          </a:p>
        </p:txBody>
      </p:sp>
      <p:sp>
        <p:nvSpPr>
          <p:cNvPr id="493" name="Shape 493"/>
          <p:cNvSpPr/>
          <p:nvPr/>
        </p:nvSpPr>
        <p:spPr>
          <a:xfrm>
            <a:off x="4831544" y="3945970"/>
            <a:ext cx="409327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运行期间触发数据变化钩子</a:t>
            </a:r>
          </a:p>
        </p:txBody>
      </p:sp>
      <p:sp>
        <p:nvSpPr>
          <p:cNvPr id="494" name="Shape 494"/>
          <p:cNvSpPr/>
          <p:nvPr/>
        </p:nvSpPr>
        <p:spPr>
          <a:xfrm>
            <a:off x="4831544" y="4707970"/>
            <a:ext cx="409327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组件销毁前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144" y="1552580"/>
            <a:ext cx="5999712" cy="368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5493" y="2495550"/>
            <a:ext cx="5053014" cy="622300"/>
          </a:xfrm>
          <a:prstGeom prst="rect">
            <a:avLst/>
          </a:prstGeom>
        </p:spPr>
      </p:pic>
      <p:sp>
        <p:nvSpPr>
          <p:cNvPr id="499" name="Shape 499"/>
          <p:cNvSpPr/>
          <p:nvPr/>
        </p:nvSpPr>
        <p:spPr>
          <a:xfrm>
            <a:off x="6071054" y="2608579"/>
            <a:ext cx="866141" cy="4470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元数据</a:t>
            </a:r>
          </a:p>
        </p:txBody>
      </p:sp>
      <p:pic>
        <p:nvPicPr>
          <p:cNvPr id="50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3798" y="3339058"/>
            <a:ext cx="5676404" cy="1806725"/>
          </a:xfrm>
          <a:prstGeom prst="rect">
            <a:avLst/>
          </a:prstGeom>
        </p:spPr>
      </p:pic>
      <p:sp>
        <p:nvSpPr>
          <p:cNvPr id="502" name="Shape 502"/>
          <p:cNvSpPr/>
          <p:nvPr/>
        </p:nvSpPr>
        <p:spPr>
          <a:xfrm>
            <a:off x="6452054" y="3498423"/>
            <a:ext cx="866141" cy="4470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组件类</a:t>
            </a:r>
          </a:p>
        </p:txBody>
      </p:sp>
      <p:sp>
        <p:nvSpPr>
          <p:cNvPr id="503" name="Shape 503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组件示例</a:t>
            </a:r>
          </a:p>
        </p:txBody>
      </p:sp>
      <p:pic>
        <p:nvPicPr>
          <p:cNvPr id="50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3798" y="1908075"/>
            <a:ext cx="5676404" cy="1400275"/>
          </a:xfrm>
          <a:prstGeom prst="rect">
            <a:avLst/>
          </a:prstGeom>
        </p:spPr>
      </p:pic>
      <p:sp>
        <p:nvSpPr>
          <p:cNvPr id="506" name="Shape 506"/>
          <p:cNvSpPr/>
          <p:nvPr/>
        </p:nvSpPr>
        <p:spPr>
          <a:xfrm>
            <a:off x="6452054" y="2049779"/>
            <a:ext cx="866141" cy="4470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装饰器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6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4" grpId="2"/>
      <p:bldP build="whole" bldLvl="1" animBg="1" rev="0" advAuto="0" spid="506" grpId="5"/>
      <p:bldP build="whole" bldLvl="1" animBg="1" rev="0" advAuto="0" spid="496" grpId="1"/>
      <p:bldP build="whole" bldLvl="1" animBg="1" rev="0" advAuto="0" spid="497" grpId="6"/>
      <p:bldP build="whole" bldLvl="1" animBg="1" rev="0" advAuto="0" spid="502" grpId="4"/>
      <p:bldP build="whole" bldLvl="1" animBg="1" rev="0" advAuto="0" spid="499" grpId="7"/>
      <p:bldP build="whole" bldLvl="1" animBg="1" rev="0" advAuto="0" spid="500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元数据与装饰器</a:t>
            </a:r>
          </a:p>
        </p:txBody>
      </p:sp>
      <p:sp>
        <p:nvSpPr>
          <p:cNvPr id="509" name="Shape 509"/>
          <p:cNvSpPr/>
          <p:nvPr/>
        </p:nvSpPr>
        <p:spPr>
          <a:xfrm>
            <a:off x="1081061" y="3196478"/>
            <a:ext cx="1401550" cy="569871"/>
          </a:xfrm>
          <a:prstGeom prst="roundRect">
            <a:avLst>
              <a:gd name="adj" fmla="val 23903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普通类</a:t>
            </a:r>
          </a:p>
        </p:txBody>
      </p:sp>
      <p:sp>
        <p:nvSpPr>
          <p:cNvPr id="510" name="Shape 510"/>
          <p:cNvSpPr/>
          <p:nvPr/>
        </p:nvSpPr>
        <p:spPr>
          <a:xfrm>
            <a:off x="2788095" y="3256162"/>
            <a:ext cx="843421" cy="450504"/>
          </a:xfrm>
          <a:prstGeom prst="rightArrow">
            <a:avLst>
              <a:gd name="adj1" fmla="val 37638"/>
              <a:gd name="adj2" fmla="val 8199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11" name="Shape 511"/>
          <p:cNvSpPr/>
          <p:nvPr/>
        </p:nvSpPr>
        <p:spPr>
          <a:xfrm>
            <a:off x="1708150" y="4333076"/>
            <a:ext cx="5727700" cy="9042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lnSpc>
                <a:spcPct val="150000"/>
              </a:lnSpc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装饰器：赋予一个类更丰富的信息（元数据）</a:t>
            </a:r>
          </a:p>
          <a:p>
            <a:pPr algn="ctr">
              <a:defRPr b="1" sz="1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了解更多可以学习 </a:t>
            </a:r>
            <a:r>
              <a:rPr u="sng"/>
              <a:t>reflect-metadata</a:t>
            </a:r>
            <a:r>
              <a:t> 这个库</a:t>
            </a:r>
          </a:p>
        </p:txBody>
      </p:sp>
      <p:sp>
        <p:nvSpPr>
          <p:cNvPr id="512" name="Shape 512"/>
          <p:cNvSpPr/>
          <p:nvPr/>
        </p:nvSpPr>
        <p:spPr>
          <a:xfrm>
            <a:off x="6661389" y="3196478"/>
            <a:ext cx="1401550" cy="569871"/>
          </a:xfrm>
          <a:prstGeom prst="roundRect">
            <a:avLst>
              <a:gd name="adj" fmla="val 28399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513" name="Shape 513"/>
          <p:cNvSpPr/>
          <p:nvPr/>
        </p:nvSpPr>
        <p:spPr>
          <a:xfrm>
            <a:off x="3871225" y="2846413"/>
            <a:ext cx="1401550" cy="1270001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装饰器</a:t>
            </a:r>
          </a:p>
          <a:p>
            <a:pPr algn="ctr">
              <a:defRPr b="1" sz="1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@Component</a:t>
            </a:r>
          </a:p>
        </p:txBody>
      </p:sp>
      <p:sp>
        <p:nvSpPr>
          <p:cNvPr id="514" name="Shape 514"/>
          <p:cNvSpPr/>
          <p:nvPr/>
        </p:nvSpPr>
        <p:spPr>
          <a:xfrm>
            <a:off x="5512484" y="3256162"/>
            <a:ext cx="843421" cy="450504"/>
          </a:xfrm>
          <a:prstGeom prst="rightArrow">
            <a:avLst>
              <a:gd name="adj1" fmla="val 37638"/>
              <a:gd name="adj2" fmla="val 8199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grpSp>
        <p:nvGrpSpPr>
          <p:cNvPr id="517" name="Group 517"/>
          <p:cNvGrpSpPr/>
          <p:nvPr/>
        </p:nvGrpSpPr>
        <p:grpSpPr>
          <a:xfrm>
            <a:off x="3659113" y="1726419"/>
            <a:ext cx="1825626" cy="1038378"/>
            <a:chOff x="0" y="0"/>
            <a:chExt cx="1825625" cy="1038376"/>
          </a:xfrm>
        </p:grpSpPr>
        <p:sp>
          <p:nvSpPr>
            <p:cNvPr id="515" name="Shape 515"/>
            <p:cNvSpPr/>
            <p:nvPr/>
          </p:nvSpPr>
          <p:spPr>
            <a:xfrm rot="5400000">
              <a:off x="615103" y="491822"/>
              <a:ext cx="595271" cy="497841"/>
            </a:xfrm>
            <a:prstGeom prst="rightArrow">
              <a:avLst>
                <a:gd name="adj1" fmla="val 39334"/>
                <a:gd name="adj2" fmla="val 64363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0" y="0"/>
              <a:ext cx="1825625" cy="85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6" y="0"/>
                  </a:moveTo>
                  <a:cubicBezTo>
                    <a:pt x="308" y="0"/>
                    <a:pt x="0" y="656"/>
                    <a:pt x="0" y="1460"/>
                  </a:cubicBezTo>
                  <a:lnTo>
                    <a:pt x="0" y="13690"/>
                  </a:lnTo>
                  <a:cubicBezTo>
                    <a:pt x="0" y="14494"/>
                    <a:pt x="308" y="15150"/>
                    <a:pt x="686" y="15150"/>
                  </a:cubicBezTo>
                  <a:lnTo>
                    <a:pt x="9593" y="15150"/>
                  </a:lnTo>
                  <a:lnTo>
                    <a:pt x="10960" y="21600"/>
                  </a:lnTo>
                  <a:lnTo>
                    <a:pt x="12326" y="15150"/>
                  </a:lnTo>
                  <a:lnTo>
                    <a:pt x="20919" y="15150"/>
                  </a:lnTo>
                  <a:cubicBezTo>
                    <a:pt x="21297" y="15150"/>
                    <a:pt x="21600" y="14494"/>
                    <a:pt x="21600" y="13690"/>
                  </a:cubicBezTo>
                  <a:lnTo>
                    <a:pt x="21600" y="1460"/>
                  </a:lnTo>
                  <a:cubicBezTo>
                    <a:pt x="21600" y="656"/>
                    <a:pt x="21297" y="0"/>
                    <a:pt x="20919" y="0"/>
                  </a:cubicBezTo>
                  <a:lnTo>
                    <a:pt x="686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元数据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6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1" grpId="5"/>
      <p:bldP build="whole" bldLvl="1" animBg="1" rev="0" advAuto="0" spid="514" grpId="3"/>
      <p:bldP build="whole" bldLvl="1" animBg="1" rev="0" advAuto="0" spid="512" grpId="4"/>
      <p:bldP build="whole" bldLvl="1" animBg="1" rev="0" advAuto="0" spid="509" grpId="1"/>
      <p:bldP build="whole" bldLvl="1" animBg="1" rev="0" advAuto="0" spid="510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模板</a:t>
            </a:r>
          </a:p>
        </p:txBody>
      </p:sp>
      <p:pic>
        <p:nvPicPr>
          <p:cNvPr id="5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144" y="1552580"/>
            <a:ext cx="5999712" cy="368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945" y="2740254"/>
            <a:ext cx="4033640" cy="437853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sp>
        <p:nvSpPr>
          <p:cNvPr id="522" name="Shape 522"/>
          <p:cNvSpPr/>
          <p:nvPr/>
        </p:nvSpPr>
        <p:spPr>
          <a:xfrm>
            <a:off x="6325053" y="2761060"/>
            <a:ext cx="612141" cy="4470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模板</a:t>
            </a:r>
          </a:p>
        </p:txBody>
      </p:sp>
      <p:sp>
        <p:nvSpPr>
          <p:cNvPr id="523" name="Shape 523"/>
          <p:cNvSpPr/>
          <p:nvPr/>
        </p:nvSpPr>
        <p:spPr>
          <a:xfrm>
            <a:off x="4349687" y="2111661"/>
            <a:ext cx="4213226" cy="5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" y="0"/>
                </a:moveTo>
                <a:cubicBezTo>
                  <a:pt x="134" y="0"/>
                  <a:pt x="0" y="976"/>
                  <a:pt x="0" y="2170"/>
                </a:cubicBezTo>
                <a:lnTo>
                  <a:pt x="0" y="14896"/>
                </a:lnTo>
                <a:cubicBezTo>
                  <a:pt x="0" y="16090"/>
                  <a:pt x="134" y="17066"/>
                  <a:pt x="297" y="17066"/>
                </a:cubicBezTo>
                <a:lnTo>
                  <a:pt x="2059" y="17066"/>
                </a:lnTo>
                <a:lnTo>
                  <a:pt x="2649" y="21600"/>
                </a:lnTo>
                <a:lnTo>
                  <a:pt x="3239" y="17066"/>
                </a:lnTo>
                <a:lnTo>
                  <a:pt x="21305" y="17066"/>
                </a:lnTo>
                <a:cubicBezTo>
                  <a:pt x="21469" y="17066"/>
                  <a:pt x="21600" y="16090"/>
                  <a:pt x="21600" y="14896"/>
                </a:cubicBezTo>
                <a:lnTo>
                  <a:pt x="21600" y="2170"/>
                </a:lnTo>
                <a:cubicBezTo>
                  <a:pt x="21600" y="976"/>
                  <a:pt x="21469" y="0"/>
                  <a:pt x="21305" y="0"/>
                </a:cubicBezTo>
                <a:lnTo>
                  <a:pt x="29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8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 templateUrl: "path/to/hello.html"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2"/>
      <p:bldP build="whole" bldLvl="1" animBg="1" rev="0" advAuto="0" spid="523" grpId="3"/>
      <p:bldP build="whole" bldLvl="1" animBg="1" rev="0" advAuto="0" spid="5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144" y="1552580"/>
            <a:ext cx="5999712" cy="3686170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Shape 52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数据绑定</a:t>
            </a:r>
          </a:p>
        </p:txBody>
      </p:sp>
      <p:pic>
        <p:nvPicPr>
          <p:cNvPr id="52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0845" y="2714773"/>
            <a:ext cx="1628925" cy="437854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pic>
        <p:nvPicPr>
          <p:cNvPr id="528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1867" y="4162654"/>
            <a:ext cx="4326881" cy="437853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sp>
        <p:nvSpPr>
          <p:cNvPr id="529" name="Shape 529"/>
          <p:cNvSpPr/>
          <p:nvPr/>
        </p:nvSpPr>
        <p:spPr>
          <a:xfrm>
            <a:off x="5842453" y="2735579"/>
            <a:ext cx="2503995" cy="4470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插值（interpolation）</a:t>
            </a:r>
          </a:p>
        </p:txBody>
      </p:sp>
      <p:pic>
        <p:nvPicPr>
          <p:cNvPr id="53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61552" y="3059735"/>
            <a:ext cx="627830" cy="11350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1" grpId="4"/>
      <p:bldP build="whole" bldLvl="1" animBg="1" rev="0" advAuto="0" spid="527" grpId="1"/>
      <p:bldP build="whole" bldLvl="1" animBg="1" rev="0" advAuto="0" spid="528" grpId="3"/>
      <p:bldP build="whole" bldLvl="1" animBg="1" rev="0" advAuto="0" spid="529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数据绑定</a:t>
            </a:r>
          </a:p>
        </p:txBody>
      </p:sp>
      <p:sp>
        <p:nvSpPr>
          <p:cNvPr id="535" name="Shape 535"/>
          <p:cNvSpPr/>
          <p:nvPr/>
        </p:nvSpPr>
        <p:spPr>
          <a:xfrm>
            <a:off x="759635" y="147217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属性绑定-“[value]”</a:t>
            </a:r>
          </a:p>
        </p:txBody>
      </p:sp>
      <p:sp>
        <p:nvSpPr>
          <p:cNvPr id="536" name="Shape 536"/>
          <p:cNvSpPr/>
          <p:nvPr/>
        </p:nvSpPr>
        <p:spPr>
          <a:xfrm>
            <a:off x="759635" y="271042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事件绑定-“(keyup)”</a:t>
            </a:r>
          </a:p>
        </p:txBody>
      </p:sp>
      <p:sp>
        <p:nvSpPr>
          <p:cNvPr id="537" name="Shape 537"/>
          <p:cNvSpPr/>
          <p:nvPr/>
        </p:nvSpPr>
        <p:spPr>
          <a:xfrm>
            <a:off x="759635" y="394867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双向绑定-“[(ngModel)]”</a:t>
            </a:r>
          </a:p>
        </p:txBody>
      </p:sp>
      <p:pic>
        <p:nvPicPr>
          <p:cNvPr id="5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3500" y="3213100"/>
            <a:ext cx="4724400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6200" y="2039936"/>
            <a:ext cx="3810000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800" y="4476750"/>
            <a:ext cx="4267200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9" grpId="1"/>
      <p:bldP build="whole" bldLvl="1" animBg="1" rev="0" advAuto="0" spid="538" grpId="2"/>
      <p:bldP build="whole" bldLvl="1" animBg="1" rev="0" advAuto="0" spid="540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 idx="4294967295"/>
          </p:nvPr>
        </p:nvSpPr>
        <p:spPr>
          <a:xfrm>
            <a:off x="457200" y="200024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组件渲染</a:t>
            </a:r>
          </a:p>
        </p:txBody>
      </p:sp>
      <p:pic>
        <p:nvPicPr>
          <p:cNvPr id="54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775" y="2009770"/>
            <a:ext cx="5286450" cy="3248030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Shape 544"/>
          <p:cNvSpPr/>
          <p:nvPr/>
        </p:nvSpPr>
        <p:spPr>
          <a:xfrm>
            <a:off x="3222228" y="1373502"/>
            <a:ext cx="2699544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&lt;hello&gt;&lt;/hello&gt;</a:t>
            </a:r>
          </a:p>
        </p:txBody>
      </p:sp>
      <p:pic>
        <p:nvPicPr>
          <p:cNvPr id="54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1790" y="2754710"/>
            <a:ext cx="992783" cy="437854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sp>
        <p:nvSpPr>
          <p:cNvPr id="546" name="Shape 546"/>
          <p:cNvSpPr/>
          <p:nvPr/>
        </p:nvSpPr>
        <p:spPr>
          <a:xfrm>
            <a:off x="2614240" y="4126731"/>
            <a:ext cx="3915520" cy="11582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&lt;hello&gt;</a:t>
            </a:r>
          </a:p>
          <a:p>
            <a:pPr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&lt;p&gt;Hello, Angular 2！&lt;/p&gt;</a:t>
            </a:r>
          </a:p>
          <a:p>
            <a:pPr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&lt;/hello&gt;</a:t>
            </a:r>
          </a:p>
        </p:txBody>
      </p:sp>
      <p:sp>
        <p:nvSpPr>
          <p:cNvPr id="547" name="Shape 547"/>
          <p:cNvSpPr/>
          <p:nvPr/>
        </p:nvSpPr>
        <p:spPr>
          <a:xfrm flipH="1" rot="16200000">
            <a:off x="4328469" y="1932514"/>
            <a:ext cx="487062" cy="336772"/>
          </a:xfrm>
          <a:prstGeom prst="rightArrow">
            <a:avLst>
              <a:gd name="adj1" fmla="val 47034"/>
              <a:gd name="adj2" fmla="val 71412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48" name="Shape 548"/>
          <p:cNvSpPr/>
          <p:nvPr/>
        </p:nvSpPr>
        <p:spPr>
          <a:xfrm flipH="1" rot="16200000">
            <a:off x="4328469" y="3700757"/>
            <a:ext cx="487062" cy="336772"/>
          </a:xfrm>
          <a:prstGeom prst="rightArrow">
            <a:avLst>
              <a:gd name="adj1" fmla="val 47034"/>
              <a:gd name="adj2" fmla="val 71412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</p:spPr>
        <p:txBody>
          <a:bodyPr lIns="45719" rIns="45719" anchor="ctr"/>
          <a:lstStyle/>
          <a:p>
            <a: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after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543"/>
                                        </p:tgtEl>
                                      </p:cBhvr>
                                      <p:by x="51545" y="515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121816" origin="layout" pathEditMode="relative">
                                      <p:cBhvr>
                                        <p:cTn id="22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6" grpId="8"/>
      <p:bldP build="whole" bldLvl="1" animBg="1" rev="0" advAuto="0" spid="547" grpId="6"/>
      <p:bldP build="whole" bldLvl="1" animBg="1" rev="0" advAuto="0" spid="544" grpId="2"/>
      <p:bldP build="whole" bldLvl="1" animBg="1" rev="0" advAuto="0" spid="548" grpId="7"/>
      <p:bldP build="whole" bldLvl="1" animBg="1" rev="0" advAuto="0" spid="543" grpId="4"/>
      <p:bldP build="whole" bldLvl="1" animBg="1" rev="0" advAuto="0" spid="545" grpId="1"/>
      <p:bldP build="whole" bldLvl="1" animBg="1" rev="0" advAuto="0" spid="545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body" sz="quarter" idx="4294967295"/>
          </p:nvPr>
        </p:nvSpPr>
        <p:spPr>
          <a:xfrm>
            <a:off x="759635" y="1751573"/>
            <a:ext cx="8229601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49381" indent="-249381">
              <a:buSzPct val="100000"/>
              <a:buBlip>
                <a:blip r:embed="rId2"/>
              </a:buBlip>
              <a:defRPr sz="2400">
                <a:solidFill>
                  <a:srgbClr val="212121"/>
                </a:solidFill>
              </a:defRPr>
            </a:pPr>
            <a:r>
              <a:t> Angular</a:t>
            </a:r>
            <a:r>
              <a:t> </a:t>
            </a:r>
            <a:r>
              <a:t>历史八卦</a:t>
            </a:r>
          </a:p>
        </p:txBody>
      </p:sp>
      <p:sp>
        <p:nvSpPr>
          <p:cNvPr id="316" name="Shape 316"/>
          <p:cNvSpPr/>
          <p:nvPr/>
        </p:nvSpPr>
        <p:spPr>
          <a:xfrm>
            <a:off x="3340151" y="782804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内容纲要</a:t>
            </a:r>
          </a:p>
        </p:txBody>
      </p:sp>
      <p:pic>
        <p:nvPicPr>
          <p:cNvPr id="317" name="image1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1299" y="3212794"/>
            <a:ext cx="2243533" cy="224352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759635" y="2825972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Angular 2 </a:t>
            </a:r>
            <a:r>
              <a:t>核心概念</a:t>
            </a:r>
            <a:r>
              <a:t>	</a:t>
            </a:r>
          </a:p>
        </p:txBody>
      </p:sp>
      <p:sp>
        <p:nvSpPr>
          <p:cNvPr id="319" name="Shape 319"/>
          <p:cNvSpPr/>
          <p:nvPr/>
        </p:nvSpPr>
        <p:spPr>
          <a:xfrm>
            <a:off x="759635" y="3900371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Angular 2 快速上手	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3"/>
      <p:bldP build="whole" bldLvl="1" animBg="1" rev="0" advAuto="0" spid="318" grpId="2"/>
      <p:bldP build="whole" bldLvl="1" animBg="1" rev="0" advAuto="0" spid="31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组件树</a:t>
            </a:r>
          </a:p>
        </p:txBody>
      </p:sp>
      <p:grpSp>
        <p:nvGrpSpPr>
          <p:cNvPr id="556" name="Group 556"/>
          <p:cNvGrpSpPr/>
          <p:nvPr/>
        </p:nvGrpSpPr>
        <p:grpSpPr>
          <a:xfrm>
            <a:off x="5642324" y="1056562"/>
            <a:ext cx="3269551" cy="1763019"/>
            <a:chOff x="0" y="0"/>
            <a:chExt cx="3269549" cy="1763018"/>
          </a:xfrm>
        </p:grpSpPr>
        <p:sp>
          <p:nvSpPr>
            <p:cNvPr id="551" name="Shape 551"/>
            <p:cNvSpPr/>
            <p:nvPr/>
          </p:nvSpPr>
          <p:spPr>
            <a:xfrm>
              <a:off x="903152" y="0"/>
              <a:ext cx="1490098" cy="607318"/>
            </a:xfrm>
            <a:prstGeom prst="roundRect">
              <a:avLst>
                <a:gd name="adj" fmla="val 27188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16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ContactList</a:t>
              </a:r>
            </a:p>
          </p:txBody>
        </p:sp>
        <p:sp>
          <p:nvSpPr>
            <p:cNvPr id="552" name="Shape 552"/>
            <p:cNvSpPr/>
            <p:nvPr/>
          </p:nvSpPr>
          <p:spPr>
            <a:xfrm>
              <a:off x="0" y="1155700"/>
              <a:ext cx="1490098" cy="607319"/>
            </a:xfrm>
            <a:prstGeom prst="roundRect">
              <a:avLst>
                <a:gd name="adj" fmla="val 27188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16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Contact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1779452" y="1155700"/>
              <a:ext cx="1490098" cy="607319"/>
            </a:xfrm>
            <a:prstGeom prst="roundRect">
              <a:avLst>
                <a:gd name="adj" fmla="val 27188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16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…</a:t>
              </a:r>
            </a:p>
          </p:txBody>
        </p:sp>
        <p:cxnSp>
          <p:nvCxnSpPr>
            <p:cNvPr id="554" name="Connector 554"/>
            <p:cNvCxnSpPr>
              <a:stCxn id="551" idx="0"/>
              <a:endCxn id="552" idx="0"/>
            </p:cNvCxnSpPr>
            <p:nvPr/>
          </p:nvCxnSpPr>
          <p:spPr>
            <a:xfrm flipH="1">
              <a:off x="745048" y="303658"/>
              <a:ext cx="903154" cy="1155702"/>
            </a:xfrm>
            <a:prstGeom prst="straightConnector1">
              <a:avLst/>
            </a:prstGeom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tailEnd type="stealth" w="med" len="med"/>
            </a:ln>
            <a:effectLst/>
          </p:spPr>
        </p:cxnSp>
        <p:cxnSp>
          <p:nvCxnSpPr>
            <p:cNvPr id="555" name="Connector 555"/>
            <p:cNvCxnSpPr>
              <a:stCxn id="553" idx="0"/>
              <a:endCxn id="551" idx="0"/>
            </p:cNvCxnSpPr>
            <p:nvPr/>
          </p:nvCxnSpPr>
          <p:spPr>
            <a:xfrm flipH="1" flipV="1">
              <a:off x="1648201" y="303658"/>
              <a:ext cx="876301" cy="1155702"/>
            </a:xfrm>
            <a:prstGeom prst="straightConnector1">
              <a:avLst/>
            </a:prstGeom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headEnd type="stealth" w="med" len="med"/>
            </a:ln>
            <a:effectLst/>
          </p:spPr>
        </p:cxnSp>
      </p:grpSp>
      <p:pic>
        <p:nvPicPr>
          <p:cNvPr id="5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48" y="1376774"/>
            <a:ext cx="4587987" cy="378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5669" y="2651887"/>
            <a:ext cx="3720009" cy="390923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pic>
        <p:nvPicPr>
          <p:cNvPr id="55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6086" y="3168024"/>
            <a:ext cx="3863514" cy="2185646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  <p:pic>
        <p:nvPicPr>
          <p:cNvPr id="56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84930" y="3440608"/>
            <a:ext cx="1187699" cy="390923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pic>
        <p:nvPicPr>
          <p:cNvPr id="56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21063" y="2665067"/>
            <a:ext cx="1725748" cy="860085"/>
          </a:xfrm>
          <a:prstGeom prst="rect">
            <a:avLst/>
          </a:prstGeom>
        </p:spPr>
      </p:pic>
      <p:pic>
        <p:nvPicPr>
          <p:cNvPr id="56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22474" y="2843745"/>
            <a:ext cx="2353526" cy="2150136"/>
          </a:xfrm>
          <a:prstGeom prst="rect">
            <a:avLst/>
          </a:prstGeom>
        </p:spPr>
      </p:pic>
      <p:pic>
        <p:nvPicPr>
          <p:cNvPr id="563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65730" y="4596308"/>
            <a:ext cx="3010496" cy="390923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6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6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6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6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7" grpId="4"/>
      <p:bldP build="whole" bldLvl="1" animBg="1" rev="0" advAuto="0" spid="560" grpId="3"/>
      <p:bldP build="whole" bldLvl="1" animBg="1" rev="0" advAuto="0" spid="559" grpId="2"/>
      <p:bldP build="whole" bldLvl="1" animBg="1" rev="0" advAuto="0" spid="566" grpId="8"/>
      <p:bldP build="whole" bldLvl="1" animBg="1" rev="0" advAuto="0" spid="558" grpId="5"/>
      <p:bldP build="whole" bldLvl="1" animBg="1" rev="0" advAuto="0" spid="556" grpId="1"/>
      <p:bldP build="whole" bldLvl="1" animBg="1" rev="0" advAuto="0" spid="564" grpId="6"/>
      <p:bldP build="whole" bldLvl="1" animBg="1" rev="0" advAuto="0" spid="563" grpId="7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数据流向</a:t>
            </a:r>
          </a:p>
        </p:txBody>
      </p:sp>
      <p:sp>
        <p:nvSpPr>
          <p:cNvPr id="570" name="Shape 570"/>
          <p:cNvSpPr/>
          <p:nvPr/>
        </p:nvSpPr>
        <p:spPr>
          <a:xfrm>
            <a:off x="4293078" y="1999148"/>
            <a:ext cx="1523044" cy="630834"/>
          </a:xfrm>
          <a:prstGeom prst="roundRect">
            <a:avLst>
              <a:gd name="adj" fmla="val 2346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&lt; 模板 &gt;</a:t>
            </a:r>
          </a:p>
        </p:txBody>
      </p:sp>
      <p:sp>
        <p:nvSpPr>
          <p:cNvPr id="571" name="Shape 571"/>
          <p:cNvSpPr/>
          <p:nvPr/>
        </p:nvSpPr>
        <p:spPr>
          <a:xfrm>
            <a:off x="1410178" y="1999148"/>
            <a:ext cx="1523044" cy="630834"/>
          </a:xfrm>
          <a:prstGeom prst="roundRect">
            <a:avLst>
              <a:gd name="adj" fmla="val 2346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{ 组件类 }</a:t>
            </a:r>
          </a:p>
        </p:txBody>
      </p:sp>
      <p:cxnSp>
        <p:nvCxnSpPr>
          <p:cNvPr id="572" name="Connector 572"/>
          <p:cNvCxnSpPr>
            <a:stCxn id="571" idx="0"/>
            <a:endCxn id="570" idx="0"/>
          </p:cNvCxnSpPr>
          <p:nvPr/>
        </p:nvCxnSpPr>
        <p:spPr>
          <a:xfrm>
            <a:off x="2171700" y="2314565"/>
            <a:ext cx="2882900" cy="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arrow"/>
          </a:ln>
        </p:spPr>
      </p:cxnSp>
      <p:cxnSp>
        <p:nvCxnSpPr>
          <p:cNvPr id="573" name="Connector 573"/>
          <p:cNvCxnSpPr>
            <a:stCxn id="570" idx="0"/>
            <a:endCxn id="571" idx="0"/>
          </p:cNvCxnSpPr>
          <p:nvPr/>
        </p:nvCxnSpPr>
        <p:spPr>
          <a:xfrm flipH="1">
            <a:off x="2171700" y="2314565"/>
            <a:ext cx="2882900" cy="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arrow"/>
          </a:ln>
        </p:spPr>
      </p:cxnSp>
      <p:sp>
        <p:nvSpPr>
          <p:cNvPr id="574" name="Shape 574"/>
          <p:cNvSpPr/>
          <p:nvPr/>
        </p:nvSpPr>
        <p:spPr>
          <a:xfrm>
            <a:off x="2991693" y="1842133"/>
            <a:ext cx="13318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属性绑定</a:t>
            </a:r>
          </a:p>
        </p:txBody>
      </p:sp>
      <p:sp>
        <p:nvSpPr>
          <p:cNvPr id="575" name="Shape 575"/>
          <p:cNvSpPr/>
          <p:nvPr/>
        </p:nvSpPr>
        <p:spPr>
          <a:xfrm>
            <a:off x="2991693" y="2474589"/>
            <a:ext cx="13318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事件绑定</a:t>
            </a:r>
          </a:p>
        </p:txBody>
      </p:sp>
      <p:cxnSp>
        <p:nvCxnSpPr>
          <p:cNvPr id="576" name="Connector 576"/>
          <p:cNvCxnSpPr>
            <a:stCxn id="584" idx="0"/>
            <a:endCxn id="570" idx="0"/>
          </p:cNvCxnSpPr>
          <p:nvPr/>
        </p:nvCxnSpPr>
        <p:spPr>
          <a:xfrm flipV="1">
            <a:off x="5054599" y="2314565"/>
            <a:ext cx="1" cy="2278470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arrow"/>
          </a:ln>
        </p:spPr>
      </p:cxnSp>
      <p:cxnSp>
        <p:nvCxnSpPr>
          <p:cNvPr id="577" name="Connector 577"/>
          <p:cNvCxnSpPr>
            <a:stCxn id="570" idx="0"/>
            <a:endCxn id="584" idx="0"/>
          </p:cNvCxnSpPr>
          <p:nvPr/>
        </p:nvCxnSpPr>
        <p:spPr>
          <a:xfrm>
            <a:off x="5054599" y="2314565"/>
            <a:ext cx="1" cy="2278470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arrow"/>
          </a:ln>
        </p:spPr>
      </p:cxnSp>
      <p:sp>
        <p:nvSpPr>
          <p:cNvPr id="578" name="Shape 578"/>
          <p:cNvSpPr/>
          <p:nvPr/>
        </p:nvSpPr>
        <p:spPr>
          <a:xfrm>
            <a:off x="3817193" y="3128679"/>
            <a:ext cx="88503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事件</a:t>
            </a:r>
          </a:p>
          <a:p>
            <a: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绑定</a:t>
            </a:r>
          </a:p>
        </p:txBody>
      </p:sp>
      <p:sp>
        <p:nvSpPr>
          <p:cNvPr id="579" name="Shape 579"/>
          <p:cNvSpPr/>
          <p:nvPr/>
        </p:nvSpPr>
        <p:spPr>
          <a:xfrm>
            <a:off x="5468193" y="3128679"/>
            <a:ext cx="88503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属性</a:t>
            </a:r>
          </a:p>
          <a:p>
            <a: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绑定</a:t>
            </a:r>
          </a:p>
        </p:txBody>
      </p:sp>
      <p:grpSp>
        <p:nvGrpSpPr>
          <p:cNvPr id="582" name="Group 582"/>
          <p:cNvGrpSpPr/>
          <p:nvPr/>
        </p:nvGrpSpPr>
        <p:grpSpPr>
          <a:xfrm>
            <a:off x="391468" y="1577875"/>
            <a:ext cx="5736034" cy="1473380"/>
            <a:chOff x="0" y="0"/>
            <a:chExt cx="5736033" cy="1473378"/>
          </a:xfrm>
        </p:grpSpPr>
        <p:sp>
          <p:nvSpPr>
            <p:cNvPr id="580" name="Shape 580"/>
            <p:cNvSpPr/>
            <p:nvPr/>
          </p:nvSpPr>
          <p:spPr>
            <a:xfrm>
              <a:off x="0" y="0"/>
              <a:ext cx="5736034" cy="1473379"/>
            </a:xfrm>
            <a:prstGeom prst="rect">
              <a:avLst/>
            </a:prstGeom>
            <a:noFill/>
            <a:ln w="50800" cap="flat">
              <a:solidFill>
                <a:schemeClr val="accent2">
                  <a:lumOff val="11813"/>
                </a:schemeClr>
              </a:solidFill>
              <a:prstDash val="sysDot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1" name="Shape 581"/>
            <p:cNvSpPr/>
            <p:nvPr/>
          </p:nvSpPr>
          <p:spPr>
            <a:xfrm>
              <a:off x="85625" y="62319"/>
              <a:ext cx="560628" cy="1348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chemeClr val="accent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父组件</a:t>
              </a:r>
            </a:p>
          </p:txBody>
        </p:sp>
      </p:grpSp>
      <p:sp>
        <p:nvSpPr>
          <p:cNvPr id="583" name="Shape 583"/>
          <p:cNvSpPr/>
          <p:nvPr/>
        </p:nvSpPr>
        <p:spPr>
          <a:xfrm>
            <a:off x="7188679" y="4277617"/>
            <a:ext cx="1523043" cy="630834"/>
          </a:xfrm>
          <a:prstGeom prst="roundRect">
            <a:avLst>
              <a:gd name="adj" fmla="val 2346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&lt; 模板 &gt;</a:t>
            </a:r>
          </a:p>
        </p:txBody>
      </p:sp>
      <p:sp>
        <p:nvSpPr>
          <p:cNvPr id="584" name="Shape 584"/>
          <p:cNvSpPr/>
          <p:nvPr/>
        </p:nvSpPr>
        <p:spPr>
          <a:xfrm>
            <a:off x="4293078" y="4277617"/>
            <a:ext cx="1523044" cy="630834"/>
          </a:xfrm>
          <a:prstGeom prst="roundRect">
            <a:avLst>
              <a:gd name="adj" fmla="val 23465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{ 组件类 }</a:t>
            </a:r>
          </a:p>
        </p:txBody>
      </p:sp>
      <p:cxnSp>
        <p:nvCxnSpPr>
          <p:cNvPr id="585" name="Connector 585"/>
          <p:cNvCxnSpPr>
            <a:stCxn id="584" idx="0"/>
            <a:endCxn id="583" idx="0"/>
          </p:cNvCxnSpPr>
          <p:nvPr/>
        </p:nvCxnSpPr>
        <p:spPr>
          <a:xfrm>
            <a:off x="5054599" y="4593034"/>
            <a:ext cx="2895602" cy="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arrow"/>
          </a:ln>
        </p:spPr>
      </p:cxnSp>
      <p:cxnSp>
        <p:nvCxnSpPr>
          <p:cNvPr id="586" name="Connector 586"/>
          <p:cNvCxnSpPr>
            <a:stCxn id="583" idx="0"/>
            <a:endCxn id="584" idx="0"/>
          </p:cNvCxnSpPr>
          <p:nvPr/>
        </p:nvCxnSpPr>
        <p:spPr>
          <a:xfrm flipH="1">
            <a:off x="5054599" y="4593034"/>
            <a:ext cx="2895602" cy="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tailEnd type="arrow"/>
          </a:ln>
        </p:spPr>
      </p:cxnSp>
      <p:sp>
        <p:nvSpPr>
          <p:cNvPr id="587" name="Shape 587"/>
          <p:cNvSpPr/>
          <p:nvPr/>
        </p:nvSpPr>
        <p:spPr>
          <a:xfrm>
            <a:off x="5874593" y="4120603"/>
            <a:ext cx="13318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属性绑定</a:t>
            </a:r>
          </a:p>
        </p:txBody>
      </p:sp>
      <p:sp>
        <p:nvSpPr>
          <p:cNvPr id="588" name="Shape 588"/>
          <p:cNvSpPr/>
          <p:nvPr/>
        </p:nvSpPr>
        <p:spPr>
          <a:xfrm>
            <a:off x="5874593" y="4753058"/>
            <a:ext cx="13318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事件绑定</a:t>
            </a:r>
          </a:p>
        </p:txBody>
      </p:sp>
      <p:grpSp>
        <p:nvGrpSpPr>
          <p:cNvPr id="591" name="Group 591"/>
          <p:cNvGrpSpPr/>
          <p:nvPr/>
        </p:nvGrpSpPr>
        <p:grpSpPr>
          <a:xfrm>
            <a:off x="3274368" y="3856345"/>
            <a:ext cx="5736034" cy="1473380"/>
            <a:chOff x="0" y="0"/>
            <a:chExt cx="5736033" cy="1473378"/>
          </a:xfrm>
        </p:grpSpPr>
        <p:sp>
          <p:nvSpPr>
            <p:cNvPr id="589" name="Shape 589"/>
            <p:cNvSpPr/>
            <p:nvPr/>
          </p:nvSpPr>
          <p:spPr>
            <a:xfrm>
              <a:off x="0" y="0"/>
              <a:ext cx="5736034" cy="1473379"/>
            </a:xfrm>
            <a:prstGeom prst="rect">
              <a:avLst/>
            </a:prstGeom>
            <a:noFill/>
            <a:ln w="50800" cap="flat">
              <a:solidFill>
                <a:schemeClr val="accent2">
                  <a:lumOff val="11813"/>
                </a:schemeClr>
              </a:solidFill>
              <a:prstDash val="sysDot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>
              <a:off x="85625" y="62319"/>
              <a:ext cx="560628" cy="1348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solidFill>
                    <a:schemeClr val="accent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子组件</a:t>
              </a:r>
            </a:p>
          </p:txBody>
        </p:sp>
      </p:grpSp>
      <p:sp>
        <p:nvSpPr>
          <p:cNvPr id="592" name="Shape 592"/>
          <p:cNvSpPr/>
          <p:nvPr/>
        </p:nvSpPr>
        <p:spPr>
          <a:xfrm>
            <a:off x="4129484" y="3735786"/>
            <a:ext cx="885032" cy="3073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@Output</a:t>
            </a:r>
          </a:p>
        </p:txBody>
      </p:sp>
      <p:sp>
        <p:nvSpPr>
          <p:cNvPr id="593" name="Shape 593"/>
          <p:cNvSpPr/>
          <p:nvPr/>
        </p:nvSpPr>
        <p:spPr>
          <a:xfrm>
            <a:off x="5123177" y="3735786"/>
            <a:ext cx="756445" cy="3073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@Input</a:t>
            </a:r>
          </a:p>
        </p:txBody>
      </p:sp>
      <p:sp>
        <p:nvSpPr>
          <p:cNvPr id="594" name="Shape 594"/>
          <p:cNvSpPr/>
          <p:nvPr/>
        </p:nvSpPr>
        <p:spPr>
          <a:xfrm>
            <a:off x="2058522" y="2201387"/>
            <a:ext cx="226356" cy="22635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7837022" y="4479856"/>
            <a:ext cx="226356" cy="22635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3766 -0.057543 0.098578 -0.089225 0.155224 -0.089722 C 0.212881 -0.090228 0.268828 -0.058416 0.313356 0.000191" origin="layout" pathEditMode="relative">
                                      <p:cBhvr>
                                        <p:cTn id="11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13356 0.000191 C 0.352244 0.047855 0.375139 0.121652 0.375353 0.200030 C 0.375569 0.278788 0.352868 0.353223 0.313935 0.401415" origin="layout" pathEditMode="relative">
                                      <p:cBhvr>
                                        <p:cTn id="14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13935 0.401415 C 0.360742 0.340399 0.419797 0.308633 0.480135 0.312014 C 0.535079 0.315093 0.587834 0.347247 0.630134 0.403438" origin="layout" pathEditMode="relative">
                                      <p:cBhvr>
                                        <p:cTn id="17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after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43683 0.058828 -0.098894 0.091231 -0.155990 0.091549 C -0.212854 0.091867 -0.267994 0.060335 -0.311850 0.002422" origin="layout" pathEditMode="relative">
                                      <p:cBhvr>
                                        <p:cTn id="29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311850 0.002422 C -0.352182 -0.045603 -0.375693 -0.121636 -0.375083 -0.202070 C -0.374496 -0.279488 -0.351566 -0.352121 -0.312969 -0.398819" origin="layout" pathEditMode="relative">
                                      <p:cBhvr>
                                        <p:cTn id="32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312969 -0.398819 C -0.358487 -0.342314 -0.414448 -0.311604 -0.472060 -0.311515 C -0.530464 -0.311424 -0.587188 -0.342792 -0.633093 -0.400564" origin="layout" pathEditMode="relative">
                                      <p:cBhvr>
                                        <p:cTn id="35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5" grpId="6"/>
      <p:bldP build="whole" bldLvl="1" animBg="1" rev="0" advAuto="0" spid="594" grpId="1"/>
      <p:bldP build="whole" bldLvl="1" animBg="1" rev="0" advAuto="0" spid="594" grpId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1133585" y="4305794"/>
            <a:ext cx="1341191" cy="4978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598" name="Shape 598"/>
          <p:cNvSpPr/>
          <p:nvPr/>
        </p:nvSpPr>
        <p:spPr>
          <a:xfrm>
            <a:off x="3108435" y="2028354"/>
            <a:ext cx="1341191" cy="4978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属性指令</a:t>
            </a:r>
          </a:p>
        </p:txBody>
      </p:sp>
      <p:sp>
        <p:nvSpPr>
          <p:cNvPr id="599" name="Shape 599"/>
          <p:cNvSpPr/>
          <p:nvPr/>
        </p:nvSpPr>
        <p:spPr>
          <a:xfrm>
            <a:off x="3108435" y="3116274"/>
            <a:ext cx="1341191" cy="4978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结构指令</a:t>
            </a:r>
          </a:p>
        </p:txBody>
      </p:sp>
      <p:sp>
        <p:nvSpPr>
          <p:cNvPr id="600" name="Shape 600"/>
          <p:cNvSpPr/>
          <p:nvPr/>
        </p:nvSpPr>
        <p:spPr>
          <a:xfrm>
            <a:off x="936735" y="2521514"/>
            <a:ext cx="1734891" cy="599441"/>
          </a:xfrm>
          <a:prstGeom prst="rect">
            <a:avLst/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12700" dir="5400000">
              <a:schemeClr val="accent4">
                <a:lumOff val="-44000"/>
                <a:alpha val="3764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指令</a:t>
            </a:r>
          </a:p>
        </p:txBody>
      </p:sp>
      <p:cxnSp>
        <p:nvCxnSpPr>
          <p:cNvPr id="601" name="Connector 601"/>
          <p:cNvCxnSpPr>
            <a:stCxn id="600" idx="0"/>
            <a:endCxn id="597" idx="0"/>
          </p:cNvCxnSpPr>
          <p:nvPr/>
        </p:nvCxnSpPr>
        <p:spPr>
          <a:xfrm>
            <a:off x="1804180" y="2821234"/>
            <a:ext cx="1" cy="1733481"/>
          </a:xfrm>
          <a:prstGeom prst="straightConnector1">
            <a:avLst/>
          </a:prstGeom>
          <a:ln w="25400">
            <a:solidFill>
              <a:srgbClr val="C9394A"/>
            </a:solidFill>
            <a:headEnd type="stealth"/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cxnSp>
      <p:cxnSp>
        <p:nvCxnSpPr>
          <p:cNvPr id="602" name="Connector 602"/>
          <p:cNvCxnSpPr>
            <a:stCxn id="600" idx="0"/>
            <a:endCxn id="598" idx="0"/>
          </p:cNvCxnSpPr>
          <p:nvPr/>
        </p:nvCxnSpPr>
        <p:spPr>
          <a:xfrm flipV="1">
            <a:off x="1804180" y="2277274"/>
            <a:ext cx="1974851" cy="543961"/>
          </a:xfrm>
          <a:prstGeom prst="straightConnector1">
            <a:avLst/>
          </a:prstGeom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cxnSp>
      <p:cxnSp>
        <p:nvCxnSpPr>
          <p:cNvPr id="603" name="Connector 603"/>
          <p:cNvCxnSpPr>
            <a:stCxn id="600" idx="0"/>
            <a:endCxn id="599" idx="0"/>
          </p:cNvCxnSpPr>
          <p:nvPr/>
        </p:nvCxnSpPr>
        <p:spPr>
          <a:xfrm>
            <a:off x="1804180" y="2821234"/>
            <a:ext cx="1974851" cy="543961"/>
          </a:xfrm>
          <a:prstGeom prst="straightConnector1">
            <a:avLst/>
          </a:prstGeom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cxnSp>
      <p:sp>
        <p:nvSpPr>
          <p:cNvPr id="604" name="Shape 604"/>
          <p:cNvSpPr/>
          <p:nvPr/>
        </p:nvSpPr>
        <p:spPr>
          <a:xfrm>
            <a:off x="2629877" y="4318494"/>
            <a:ext cx="409327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自身带有模板的指令</a:t>
            </a:r>
          </a:p>
        </p:txBody>
      </p:sp>
      <p:sp>
        <p:nvSpPr>
          <p:cNvPr id="605" name="Shape 605"/>
          <p:cNvSpPr/>
          <p:nvPr/>
        </p:nvSpPr>
        <p:spPr>
          <a:xfrm>
            <a:off x="4539444" y="1850554"/>
            <a:ext cx="409327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改变组件模板的外观或者行为，如样式等</a:t>
            </a:r>
          </a:p>
        </p:txBody>
      </p:sp>
      <p:sp>
        <p:nvSpPr>
          <p:cNvPr id="606" name="Shape 606"/>
          <p:cNvSpPr/>
          <p:nvPr/>
        </p:nvSpPr>
        <p:spPr>
          <a:xfrm>
            <a:off x="4539444" y="2938474"/>
            <a:ext cx="409327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改变组件模板的DOM结构，如ngIf用来插入或者移除DOM节点</a:t>
            </a:r>
          </a:p>
        </p:txBody>
      </p:sp>
      <p:sp>
        <p:nvSpPr>
          <p:cNvPr id="607" name="Shape 60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指令</a:t>
            </a:r>
          </a:p>
        </p:txBody>
      </p:sp>
      <p:sp>
        <p:nvSpPr>
          <p:cNvPr id="608" name="Shape 608"/>
          <p:cNvSpPr/>
          <p:nvPr/>
        </p:nvSpPr>
        <p:spPr>
          <a:xfrm>
            <a:off x="1110444" y="3643629"/>
            <a:ext cx="69354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继承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5" grpId="8"/>
      <p:bldP build="whole" bldLvl="1" animBg="1" rev="0" advAuto="0" spid="602" grpId="6"/>
      <p:bldP build="whole" bldLvl="1" animBg="1" rev="0" advAuto="0" spid="597" grpId="3"/>
      <p:bldP build="whole" bldLvl="1" animBg="1" rev="0" advAuto="0" spid="601" grpId="2"/>
      <p:bldP build="whole" bldLvl="1" animBg="1" rev="0" advAuto="0" spid="603" grpId="9"/>
      <p:bldP build="whole" bldLvl="1" animBg="1" rev="0" advAuto="0" spid="599" grpId="10"/>
      <p:bldP build="whole" bldLvl="1" animBg="1" rev="0" advAuto="0" spid="606" grpId="11"/>
      <p:bldP build="whole" bldLvl="1" animBg="1" rev="0" advAuto="0" spid="604" grpId="5"/>
      <p:bldP build="whole" bldLvl="1" animBg="1" rev="0" advAuto="0" spid="600" grpId="1"/>
      <p:bldP build="whole" bldLvl="1" animBg="1" rev="0" advAuto="0" spid="608" grpId="4"/>
      <p:bldP build="whole" bldLvl="1" animBg="1" rev="0" advAuto="0" spid="598" grpId="7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指令示例</a:t>
            </a:r>
          </a:p>
        </p:txBody>
      </p:sp>
      <p:sp>
        <p:nvSpPr>
          <p:cNvPr id="611" name="Shape 611"/>
          <p:cNvSpPr/>
          <p:nvPr/>
        </p:nvSpPr>
        <p:spPr>
          <a:xfrm>
            <a:off x="1494110" y="3456775"/>
            <a:ext cx="6155780" cy="14376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&lt;hello&gt;</a:t>
            </a:r>
          </a:p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&lt;p </a:t>
            </a:r>
            <a:r>
              <a:rPr>
                <a:solidFill>
                  <a:schemeClr val="accent2"/>
                </a:solidFill>
              </a:rPr>
              <a:t>style="color:red"</a:t>
            </a:r>
            <a:r>
              <a:t>&gt;Hello, Angular 2!&lt;/p&gt;</a:t>
            </a:r>
          </a:p>
          <a:p>
            <a:pPr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&lt;/hello&gt;</a:t>
            </a:r>
          </a:p>
        </p:txBody>
      </p:sp>
      <p:sp>
        <p:nvSpPr>
          <p:cNvPr id="612" name="Shape 612"/>
          <p:cNvSpPr/>
          <p:nvPr/>
        </p:nvSpPr>
        <p:spPr>
          <a:xfrm>
            <a:off x="825450" y="1492648"/>
            <a:ext cx="7493100" cy="11074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// textColor = "red"</a:t>
            </a:r>
          </a:p>
          <a:p>
            <a:pPr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template: "&lt;p </a:t>
            </a:r>
            <a:r>
              <a:rPr>
                <a:solidFill>
                  <a:schemeClr val="accent2"/>
                </a:solidFill>
              </a:rPr>
              <a:t>[style.color]=“textColor"</a:t>
            </a:r>
            <a:r>
              <a:t>&gt;{{greeting}}&lt;/p&gt;"</a:t>
            </a:r>
          </a:p>
        </p:txBody>
      </p:sp>
      <p:sp>
        <p:nvSpPr>
          <p:cNvPr id="613" name="Shape 613"/>
          <p:cNvSpPr/>
          <p:nvPr/>
        </p:nvSpPr>
        <p:spPr>
          <a:xfrm flipH="1" rot="16200000">
            <a:off x="4352616" y="2804931"/>
            <a:ext cx="438768" cy="459702"/>
          </a:xfrm>
          <a:prstGeom prst="rightArrow">
            <a:avLst>
              <a:gd name="adj1" fmla="val 32000"/>
              <a:gd name="adj2" fmla="val 59393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3" grpId="2"/>
      <p:bldP build="whole" bldLvl="1" animBg="1" rev="0" advAuto="0" spid="612" grpId="1"/>
      <p:bldP build="whole" bldLvl="1" animBg="1" rev="0" advAuto="0" spid="611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692" y="1528409"/>
            <a:ext cx="7782616" cy="2658182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Shape 61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自定义指令</a:t>
            </a:r>
          </a:p>
        </p:txBody>
      </p:sp>
      <p:sp>
        <p:nvSpPr>
          <p:cNvPr id="617" name="Shape 617"/>
          <p:cNvSpPr/>
          <p:nvPr/>
        </p:nvSpPr>
        <p:spPr>
          <a:xfrm>
            <a:off x="3332497" y="2275949"/>
            <a:ext cx="3815954" cy="366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7" y="0"/>
                </a:moveTo>
                <a:cubicBezTo>
                  <a:pt x="1017" y="0"/>
                  <a:pt x="869" y="1536"/>
                  <a:pt x="869" y="3417"/>
                </a:cubicBezTo>
                <a:lnTo>
                  <a:pt x="869" y="5499"/>
                </a:lnTo>
                <a:lnTo>
                  <a:pt x="0" y="10180"/>
                </a:lnTo>
                <a:lnTo>
                  <a:pt x="869" y="14860"/>
                </a:lnTo>
                <a:lnTo>
                  <a:pt x="869" y="18207"/>
                </a:lnTo>
                <a:cubicBezTo>
                  <a:pt x="869" y="20088"/>
                  <a:pt x="1017" y="21600"/>
                  <a:pt x="1197" y="21600"/>
                </a:cubicBezTo>
                <a:lnTo>
                  <a:pt x="21272" y="21600"/>
                </a:lnTo>
                <a:cubicBezTo>
                  <a:pt x="21453" y="21600"/>
                  <a:pt x="21600" y="20088"/>
                  <a:pt x="21600" y="18207"/>
                </a:cubicBezTo>
                <a:lnTo>
                  <a:pt x="21600" y="3417"/>
                </a:lnTo>
                <a:cubicBezTo>
                  <a:pt x="21600" y="1536"/>
                  <a:pt x="21453" y="0"/>
                  <a:pt x="21272" y="0"/>
                </a:cubicBezTo>
                <a:lnTo>
                  <a:pt x="119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中括号表示指令使用在元素属性上</a:t>
            </a:r>
          </a:p>
        </p:txBody>
      </p:sp>
      <p:grpSp>
        <p:nvGrpSpPr>
          <p:cNvPr id="620" name="Group 620"/>
          <p:cNvGrpSpPr/>
          <p:nvPr/>
        </p:nvGrpSpPr>
        <p:grpSpPr>
          <a:xfrm>
            <a:off x="1568450" y="4500937"/>
            <a:ext cx="6007100" cy="896563"/>
            <a:chOff x="0" y="0"/>
            <a:chExt cx="6007100" cy="896562"/>
          </a:xfrm>
        </p:grpSpPr>
        <p:pic>
          <p:nvPicPr>
            <p:cNvPr id="618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9362"/>
              <a:ext cx="6007100" cy="45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9" name="Shape 619"/>
            <p:cNvSpPr/>
            <p:nvPr/>
          </p:nvSpPr>
          <p:spPr>
            <a:xfrm>
              <a:off x="2006537" y="0"/>
              <a:ext cx="1993901" cy="53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8" y="0"/>
                  </a:moveTo>
                  <a:cubicBezTo>
                    <a:pt x="282" y="0"/>
                    <a:pt x="0" y="1059"/>
                    <a:pt x="0" y="2355"/>
                  </a:cubicBezTo>
                  <a:lnTo>
                    <a:pt x="0" y="12550"/>
                  </a:lnTo>
                  <a:cubicBezTo>
                    <a:pt x="0" y="13847"/>
                    <a:pt x="282" y="14889"/>
                    <a:pt x="628" y="14889"/>
                  </a:cubicBezTo>
                  <a:lnTo>
                    <a:pt x="5026" y="14889"/>
                  </a:lnTo>
                  <a:lnTo>
                    <a:pt x="6135" y="21600"/>
                  </a:lnTo>
                  <a:lnTo>
                    <a:pt x="7244" y="14889"/>
                  </a:lnTo>
                  <a:lnTo>
                    <a:pt x="20977" y="14889"/>
                  </a:lnTo>
                  <a:cubicBezTo>
                    <a:pt x="21322" y="14889"/>
                    <a:pt x="21600" y="13847"/>
                    <a:pt x="21600" y="12550"/>
                  </a:cubicBezTo>
                  <a:lnTo>
                    <a:pt x="21600" y="2355"/>
                  </a:lnTo>
                  <a:cubicBezTo>
                    <a:pt x="21600" y="1059"/>
                    <a:pt x="21322" y="0"/>
                    <a:pt x="20977" y="0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类似元素属性使用</a:t>
              </a:r>
            </a:p>
          </p:txBody>
        </p:sp>
      </p:grpSp>
      <p:pic>
        <p:nvPicPr>
          <p:cNvPr id="62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4369" y="3012875"/>
            <a:ext cx="3720009" cy="390923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6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1" grpId="3"/>
      <p:bldP build="whole" bldLvl="1" animBg="1" rev="0" advAuto="0" spid="617" grpId="1"/>
      <p:bldP build="whole" bldLvl="1" animBg="1" rev="0" advAuto="0" spid="620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服务</a:t>
            </a:r>
          </a:p>
        </p:txBody>
      </p:sp>
      <p:sp>
        <p:nvSpPr>
          <p:cNvPr id="624" name="Shape 624"/>
          <p:cNvSpPr/>
          <p:nvPr>
            <p:ph type="body" sz="quarter" idx="4294967295"/>
          </p:nvPr>
        </p:nvSpPr>
        <p:spPr>
          <a:xfrm>
            <a:off x="746935" y="1622921"/>
            <a:ext cx="8229601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49381" indent="-249381">
              <a:buSzPct val="100000"/>
              <a:buBlip>
                <a:blip r:embed="rId2"/>
              </a:buBlip>
              <a:defRPr sz="2400">
                <a:solidFill>
                  <a:srgbClr val="212121"/>
                </a:solidFill>
              </a:defRPr>
            </a:lvl1pPr>
          </a:lstStyle>
          <a:p>
            <a:pPr/>
            <a:r>
              <a:t> 服务是实现专一目的的逻辑单元，如日志服务</a:t>
            </a:r>
          </a:p>
        </p:txBody>
      </p:sp>
      <p:pic>
        <p:nvPicPr>
          <p:cNvPr id="625" name="service-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9050" y="2404467"/>
            <a:ext cx="4279900" cy="25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1"/>
      <p:bldP build="whole" bldLvl="1" animBg="1" rev="0" advAuto="0" spid="625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roup 636"/>
          <p:cNvGrpSpPr/>
          <p:nvPr/>
        </p:nvGrpSpPr>
        <p:grpSpPr>
          <a:xfrm>
            <a:off x="448803" y="3045506"/>
            <a:ext cx="8093994" cy="1192205"/>
            <a:chOff x="0" y="0"/>
            <a:chExt cx="8093992" cy="1192204"/>
          </a:xfrm>
        </p:grpSpPr>
        <p:sp>
          <p:nvSpPr>
            <p:cNvPr id="627" name="Shape 627"/>
            <p:cNvSpPr/>
            <p:nvPr/>
          </p:nvSpPr>
          <p:spPr>
            <a:xfrm>
              <a:off x="0" y="312859"/>
              <a:ext cx="2281040" cy="603251"/>
            </a:xfrm>
            <a:prstGeom prst="roundRect">
              <a:avLst>
                <a:gd name="adj" fmla="val 30233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LoggerService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6202784" y="185859"/>
              <a:ext cx="1891209" cy="857251"/>
            </a:xfrm>
            <a:prstGeom prst="roundRect">
              <a:avLst>
                <a:gd name="adj" fmla="val 21275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组件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2293937" y="614484"/>
              <a:ext cx="108636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2206612" y="0"/>
              <a:ext cx="1216969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实例化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5103534" y="614484"/>
              <a:ext cx="10865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634" name="Group 634"/>
            <p:cNvGrpSpPr/>
            <p:nvPr/>
          </p:nvGrpSpPr>
          <p:grpSpPr>
            <a:xfrm>
              <a:off x="3380302" y="36764"/>
              <a:ext cx="1723219" cy="1155441"/>
              <a:chOff x="0" y="0"/>
              <a:chExt cx="1723217" cy="1155439"/>
            </a:xfrm>
          </p:grpSpPr>
          <p:sp>
            <p:nvSpPr>
              <p:cNvPr id="632" name="Shape 632"/>
              <p:cNvSpPr/>
              <p:nvPr/>
            </p:nvSpPr>
            <p:spPr>
              <a:xfrm>
                <a:off x="0" y="0"/>
                <a:ext cx="1723218" cy="1155440"/>
              </a:xfrm>
              <a:prstGeom prst="roundRect">
                <a:avLst>
                  <a:gd name="adj" fmla="val 19118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pPr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191727" y="317664"/>
                <a:ext cx="1339764" cy="5201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2200">
                    <a:solidFill>
                      <a:schemeClr val="accent3">
                        <a:lumOff val="44000"/>
                      </a:schemeClr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依赖注入</a:t>
                </a:r>
              </a:p>
            </p:txBody>
          </p:sp>
        </p:grpSp>
        <p:sp>
          <p:nvSpPr>
            <p:cNvPr id="635" name="Shape 635"/>
            <p:cNvSpPr/>
            <p:nvPr/>
          </p:nvSpPr>
          <p:spPr>
            <a:xfrm>
              <a:off x="5000612" y="36764"/>
              <a:ext cx="1216969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注入</a:t>
              </a:r>
            </a:p>
          </p:txBody>
        </p:sp>
      </p:grpSp>
      <p:sp>
        <p:nvSpPr>
          <p:cNvPr id="637" name="Shape 63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依赖注入</a:t>
            </a:r>
          </a:p>
        </p:txBody>
      </p:sp>
      <p:sp>
        <p:nvSpPr>
          <p:cNvPr id="638" name="Shape 638"/>
          <p:cNvSpPr/>
          <p:nvPr/>
        </p:nvSpPr>
        <p:spPr>
          <a:xfrm>
            <a:off x="746935" y="173887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组件引入外部构建（如服务）的一种机制</a:t>
            </a:r>
          </a:p>
        </p:txBody>
      </p:sp>
      <p:sp>
        <p:nvSpPr>
          <p:cNvPr id="639" name="Shape 639"/>
          <p:cNvSpPr/>
          <p:nvPr/>
        </p:nvSpPr>
        <p:spPr>
          <a:xfrm>
            <a:off x="4082231" y="3975465"/>
            <a:ext cx="1216968" cy="463224"/>
          </a:xfrm>
          <a:prstGeom prst="roundRect">
            <a:avLst>
              <a:gd name="adj" fmla="val 304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注入器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2"/>
      <p:bldP build="whole" bldLvl="1" animBg="1" rev="0" advAuto="0" spid="639" grpId="3"/>
      <p:bldP build="whole" bldLvl="1" animBg="1" rev="0" advAuto="0" spid="63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102" y="1495797"/>
            <a:ext cx="5961796" cy="3806453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Shape 64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依赖注入</a:t>
            </a:r>
          </a:p>
        </p:txBody>
      </p:sp>
      <p:sp>
        <p:nvSpPr>
          <p:cNvPr id="645" name="Shape 645"/>
          <p:cNvSpPr/>
          <p:nvPr/>
        </p:nvSpPr>
        <p:spPr>
          <a:xfrm>
            <a:off x="4768391" y="2785070"/>
            <a:ext cx="2314179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60" y="0"/>
                </a:moveTo>
                <a:cubicBezTo>
                  <a:pt x="2262" y="0"/>
                  <a:pt x="2019" y="1235"/>
                  <a:pt x="2019" y="2747"/>
                </a:cubicBezTo>
                <a:lnTo>
                  <a:pt x="2019" y="5588"/>
                </a:lnTo>
                <a:lnTo>
                  <a:pt x="0" y="11063"/>
                </a:lnTo>
                <a:lnTo>
                  <a:pt x="2019" y="16539"/>
                </a:lnTo>
                <a:lnTo>
                  <a:pt x="2019" y="18853"/>
                </a:lnTo>
                <a:cubicBezTo>
                  <a:pt x="2019" y="20365"/>
                  <a:pt x="2262" y="21600"/>
                  <a:pt x="2560" y="21600"/>
                </a:cubicBezTo>
                <a:lnTo>
                  <a:pt x="21063" y="21600"/>
                </a:lnTo>
                <a:cubicBezTo>
                  <a:pt x="21361" y="21600"/>
                  <a:pt x="21600" y="20365"/>
                  <a:pt x="21600" y="18853"/>
                </a:cubicBezTo>
                <a:lnTo>
                  <a:pt x="21600" y="2747"/>
                </a:lnTo>
                <a:cubicBezTo>
                  <a:pt x="21600" y="1235"/>
                  <a:pt x="21361" y="0"/>
                  <a:pt x="21063" y="0"/>
                </a:cubicBezTo>
                <a:lnTo>
                  <a:pt x="256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依赖注入配置</a:t>
            </a:r>
          </a:p>
        </p:txBody>
      </p:sp>
      <p:sp>
        <p:nvSpPr>
          <p:cNvPr id="646" name="Shape 646"/>
          <p:cNvSpPr/>
          <p:nvPr/>
        </p:nvSpPr>
        <p:spPr>
          <a:xfrm>
            <a:off x="5785184" y="3564338"/>
            <a:ext cx="2549923" cy="85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1" y="0"/>
                </a:moveTo>
                <a:cubicBezTo>
                  <a:pt x="1831" y="0"/>
                  <a:pt x="1610" y="656"/>
                  <a:pt x="1610" y="1460"/>
                </a:cubicBezTo>
                <a:lnTo>
                  <a:pt x="1610" y="8800"/>
                </a:lnTo>
                <a:lnTo>
                  <a:pt x="0" y="11720"/>
                </a:lnTo>
                <a:lnTo>
                  <a:pt x="1610" y="14640"/>
                </a:lnTo>
                <a:lnTo>
                  <a:pt x="1610" y="20140"/>
                </a:lnTo>
                <a:cubicBezTo>
                  <a:pt x="1610" y="20944"/>
                  <a:pt x="1831" y="21600"/>
                  <a:pt x="2101" y="21600"/>
                </a:cubicBezTo>
                <a:lnTo>
                  <a:pt x="21109" y="21600"/>
                </a:lnTo>
                <a:cubicBezTo>
                  <a:pt x="21379" y="21600"/>
                  <a:pt x="21600" y="20944"/>
                  <a:pt x="21600" y="20140"/>
                </a:cubicBezTo>
                <a:lnTo>
                  <a:pt x="21600" y="1460"/>
                </a:lnTo>
                <a:cubicBezTo>
                  <a:pt x="21600" y="656"/>
                  <a:pt x="21379" y="0"/>
                  <a:pt x="21109" y="0"/>
                </a:cubicBezTo>
                <a:lnTo>
                  <a:pt x="2101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自动传入LoggerService实例</a:t>
            </a:r>
          </a:p>
        </p:txBody>
      </p:sp>
      <p:pic>
        <p:nvPicPr>
          <p:cNvPr id="64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7669" y="3848302"/>
            <a:ext cx="3720009" cy="390923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6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5" grpId="1"/>
      <p:bldP build="whole" bldLvl="1" animBg="1" rev="0" advAuto="0" spid="647" grpId="2"/>
      <p:bldP build="whole" bldLvl="1" animBg="1" rev="0" advAuto="0" spid="646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defTabSz="751840">
              <a:defRPr sz="2368"/>
            </a:pPr>
            <a:r>
              <a:t>分层注入</a:t>
            </a:r>
          </a:p>
          <a:p>
            <a:pPr defTabSz="751840">
              <a:defRPr sz="2368"/>
            </a:pPr>
            <a:r>
              <a:t>(hierarchical dependency injection)</a:t>
            </a:r>
          </a:p>
        </p:txBody>
      </p:sp>
      <p:sp>
        <p:nvSpPr>
          <p:cNvPr id="650" name="Shape 650"/>
          <p:cNvSpPr/>
          <p:nvPr/>
        </p:nvSpPr>
        <p:spPr>
          <a:xfrm>
            <a:off x="3887886" y="1784412"/>
            <a:ext cx="4060429" cy="85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616" y="0"/>
                </a:moveTo>
                <a:cubicBezTo>
                  <a:pt x="2446" y="0"/>
                  <a:pt x="2308" y="656"/>
                  <a:pt x="2308" y="1460"/>
                </a:cubicBezTo>
                <a:lnTo>
                  <a:pt x="2308" y="7540"/>
                </a:lnTo>
                <a:lnTo>
                  <a:pt x="0" y="10460"/>
                </a:lnTo>
                <a:lnTo>
                  <a:pt x="2308" y="13370"/>
                </a:lnTo>
                <a:lnTo>
                  <a:pt x="2308" y="20150"/>
                </a:lnTo>
                <a:cubicBezTo>
                  <a:pt x="2308" y="20954"/>
                  <a:pt x="2446" y="21600"/>
                  <a:pt x="2616" y="21600"/>
                </a:cubicBezTo>
                <a:lnTo>
                  <a:pt x="21292" y="21600"/>
                </a:lnTo>
                <a:cubicBezTo>
                  <a:pt x="21461" y="21600"/>
                  <a:pt x="21600" y="20954"/>
                  <a:pt x="21600" y="20150"/>
                </a:cubicBezTo>
                <a:lnTo>
                  <a:pt x="21600" y="1460"/>
                </a:lnTo>
                <a:cubicBezTo>
                  <a:pt x="21600" y="656"/>
                  <a:pt x="21461" y="0"/>
                  <a:pt x="21292" y="0"/>
                </a:cubicBezTo>
                <a:lnTo>
                  <a:pt x="2616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注入 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LoggerService（warn）</a:t>
            </a:r>
          </a:p>
        </p:txBody>
      </p:sp>
      <p:grpSp>
        <p:nvGrpSpPr>
          <p:cNvPr id="660" name="Group 660"/>
          <p:cNvGrpSpPr/>
          <p:nvPr/>
        </p:nvGrpSpPr>
        <p:grpSpPr>
          <a:xfrm>
            <a:off x="1495630" y="1928102"/>
            <a:ext cx="4335250" cy="2805071"/>
            <a:chOff x="0" y="0"/>
            <a:chExt cx="4335249" cy="2805069"/>
          </a:xfrm>
        </p:grpSpPr>
        <p:sp>
          <p:nvSpPr>
            <p:cNvPr id="651" name="Shape 651"/>
            <p:cNvSpPr/>
            <p:nvPr/>
          </p:nvSpPr>
          <p:spPr>
            <a:xfrm>
              <a:off x="977900" y="0"/>
              <a:ext cx="1401550" cy="569870"/>
            </a:xfrm>
            <a:prstGeom prst="roundRect">
              <a:avLst>
                <a:gd name="adj" fmla="val 23903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根组件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0" y="1117600"/>
              <a:ext cx="1401550" cy="569870"/>
            </a:xfrm>
            <a:prstGeom prst="roundRect">
              <a:avLst>
                <a:gd name="adj" fmla="val 23903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子组件A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55800" y="1117600"/>
              <a:ext cx="1401550" cy="569870"/>
            </a:xfrm>
            <a:prstGeom prst="roundRect">
              <a:avLst>
                <a:gd name="adj" fmla="val 23903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子组件B</a:t>
              </a:r>
            </a:p>
          </p:txBody>
        </p:sp>
        <p:cxnSp>
          <p:nvCxnSpPr>
            <p:cNvPr id="654" name="Connector 654"/>
            <p:cNvCxnSpPr>
              <a:stCxn id="651" idx="0"/>
              <a:endCxn id="652" idx="0"/>
            </p:cNvCxnSpPr>
            <p:nvPr/>
          </p:nvCxnSpPr>
          <p:spPr>
            <a:xfrm flipH="1">
              <a:off x="700774" y="284934"/>
              <a:ext cx="977901" cy="1117601"/>
            </a:xfrm>
            <a:prstGeom prst="straightConnector1">
              <a:avLst/>
            </a:prstGeom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655" name="Connector 655"/>
            <p:cNvCxnSpPr>
              <a:stCxn id="651" idx="0"/>
              <a:endCxn id="653" idx="0"/>
            </p:cNvCxnSpPr>
            <p:nvPr/>
          </p:nvCxnSpPr>
          <p:spPr>
            <a:xfrm>
              <a:off x="1678674" y="284934"/>
              <a:ext cx="977901" cy="1117601"/>
            </a:xfrm>
            <a:prstGeom prst="straightConnector1">
              <a:avLst/>
            </a:prstGeom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</p:cxnSp>
        <p:sp>
          <p:nvSpPr>
            <p:cNvPr id="656" name="Shape 656"/>
            <p:cNvSpPr/>
            <p:nvPr/>
          </p:nvSpPr>
          <p:spPr>
            <a:xfrm>
              <a:off x="977900" y="2235200"/>
              <a:ext cx="1401550" cy="569870"/>
            </a:xfrm>
            <a:prstGeom prst="roundRect">
              <a:avLst>
                <a:gd name="adj" fmla="val 23903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孙组件A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2933700" y="2235200"/>
              <a:ext cx="1401550" cy="569870"/>
            </a:xfrm>
            <a:prstGeom prst="roundRect">
              <a:avLst>
                <a:gd name="adj" fmla="val 23903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63500" dist="0" dir="0">
                <a:schemeClr val="accent4">
                  <a:lumOff val="-44000"/>
                  <a:alpha val="39607"/>
                </a:scheme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孙组件B</a:t>
              </a:r>
            </a:p>
          </p:txBody>
        </p:sp>
        <p:cxnSp>
          <p:nvCxnSpPr>
            <p:cNvPr id="658" name="Connector 658"/>
            <p:cNvCxnSpPr>
              <a:stCxn id="653" idx="0"/>
              <a:endCxn id="656" idx="0"/>
            </p:cNvCxnSpPr>
            <p:nvPr/>
          </p:nvCxnSpPr>
          <p:spPr>
            <a:xfrm flipH="1">
              <a:off x="1678674" y="1402534"/>
              <a:ext cx="977901" cy="1117601"/>
            </a:xfrm>
            <a:prstGeom prst="straightConnector1">
              <a:avLst/>
            </a:prstGeom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659" name="Connector 659"/>
            <p:cNvCxnSpPr>
              <a:stCxn id="653" idx="0"/>
              <a:endCxn id="657" idx="0"/>
            </p:cNvCxnSpPr>
            <p:nvPr/>
          </p:nvCxnSpPr>
          <p:spPr>
            <a:xfrm>
              <a:off x="2656574" y="1402534"/>
              <a:ext cx="977901" cy="1117601"/>
            </a:xfrm>
            <a:prstGeom prst="straightConnector1">
              <a:avLst/>
            </a:prstGeom>
            <a:ln w="25400" cap="flat">
              <a:solidFill>
                <a:schemeClr val="accent4">
                  <a:lumOff val="-44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</p:cxnSp>
      </p:grpSp>
      <p:sp>
        <p:nvSpPr>
          <p:cNvPr id="661" name="Shape 661"/>
          <p:cNvSpPr/>
          <p:nvPr/>
        </p:nvSpPr>
        <p:spPr>
          <a:xfrm>
            <a:off x="4838327" y="2902012"/>
            <a:ext cx="3809207" cy="857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12" y="0"/>
                </a:moveTo>
                <a:cubicBezTo>
                  <a:pt x="2531" y="0"/>
                  <a:pt x="2383" y="656"/>
                  <a:pt x="2383" y="1460"/>
                </a:cubicBezTo>
                <a:lnTo>
                  <a:pt x="2383" y="8190"/>
                </a:lnTo>
                <a:lnTo>
                  <a:pt x="0" y="11100"/>
                </a:lnTo>
                <a:lnTo>
                  <a:pt x="2383" y="14000"/>
                </a:lnTo>
                <a:lnTo>
                  <a:pt x="2383" y="20140"/>
                </a:lnTo>
                <a:cubicBezTo>
                  <a:pt x="2383" y="20944"/>
                  <a:pt x="2531" y="21600"/>
                  <a:pt x="2712" y="21600"/>
                </a:cubicBezTo>
                <a:lnTo>
                  <a:pt x="21271" y="21600"/>
                </a:lnTo>
                <a:cubicBezTo>
                  <a:pt x="21452" y="21600"/>
                  <a:pt x="21600" y="20944"/>
                  <a:pt x="21600" y="20140"/>
                </a:cubicBezTo>
                <a:lnTo>
                  <a:pt x="21600" y="1460"/>
                </a:lnTo>
                <a:cubicBezTo>
                  <a:pt x="21600" y="656"/>
                  <a:pt x="21452" y="0"/>
                  <a:pt x="21271" y="0"/>
                </a:cubicBezTo>
                <a:lnTo>
                  <a:pt x="271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重新注入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LoggerService（debug）</a:t>
            </a:r>
          </a:p>
        </p:txBody>
      </p:sp>
      <p:pic>
        <p:nvPicPr>
          <p:cNvPr id="66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3268" y="2832163"/>
            <a:ext cx="3834682" cy="2081587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pic>
        <p:nvPicPr>
          <p:cNvPr id="66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866" y="1765511"/>
            <a:ext cx="2820786" cy="2051840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8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1" grpId="4"/>
      <p:bldP build="whole" bldLvl="1" animBg="1" rev="0" advAuto="0" spid="662" grpId="3"/>
      <p:bldP build="whole" bldLvl="1" animBg="1" rev="0" advAuto="0" spid="660" grpId="1"/>
      <p:bldP build="whole" bldLvl="1" animBg="1" rev="0" advAuto="0" spid="650" grpId="2"/>
      <p:bldP build="whole" bldLvl="1" animBg="1" rev="0" advAuto="0" spid="663" grpId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模块</a:t>
            </a:r>
          </a:p>
        </p:txBody>
      </p:sp>
      <p:sp>
        <p:nvSpPr>
          <p:cNvPr id="666" name="Shape 666"/>
          <p:cNvSpPr/>
          <p:nvPr>
            <p:ph type="body" sz="quarter" idx="4294967295"/>
          </p:nvPr>
        </p:nvSpPr>
        <p:spPr>
          <a:xfrm>
            <a:off x="518335" y="1411171"/>
            <a:ext cx="8229601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2400">
                <a:solidFill>
                  <a:srgbClr val="212121"/>
                </a:solidFill>
              </a:defRPr>
            </a:lvl1pPr>
          </a:lstStyle>
          <a:p>
            <a:pPr/>
            <a:r>
              <a:t>模块有两层含义	</a:t>
            </a:r>
          </a:p>
        </p:txBody>
      </p:sp>
      <p:sp>
        <p:nvSpPr>
          <p:cNvPr id="667" name="Shape 667"/>
          <p:cNvSpPr/>
          <p:nvPr/>
        </p:nvSpPr>
        <p:spPr>
          <a:xfrm>
            <a:off x="463353" y="1996276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框架代码以模块形式组织（文件模块）</a:t>
            </a:r>
          </a:p>
        </p:txBody>
      </p:sp>
      <p:sp>
        <p:nvSpPr>
          <p:cNvPr id="668" name="Shape 668"/>
          <p:cNvSpPr/>
          <p:nvPr/>
        </p:nvSpPr>
        <p:spPr>
          <a:xfrm>
            <a:off x="446338" y="2500268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功能单元以模块形式组织（应用模块）</a:t>
            </a:r>
          </a:p>
        </p:txBody>
      </p:sp>
      <p:pic>
        <p:nvPicPr>
          <p:cNvPr id="669" name="module-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8148" y="3115618"/>
            <a:ext cx="2984211" cy="2059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6" grpId="1"/>
      <p:bldP build="whole" bldLvl="1" animBg="1" rev="0" advAuto="0" spid="667" grpId="2"/>
      <p:bldP build="whole" bldLvl="1" animBg="1" rev="0" advAuto="0" spid="66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919355" y="1928805"/>
            <a:ext cx="337796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Angular 历史八卦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文件模块</a:t>
            </a:r>
          </a:p>
        </p:txBody>
      </p:sp>
      <p:grpSp>
        <p:nvGrpSpPr>
          <p:cNvPr id="677" name="Group 677"/>
          <p:cNvGrpSpPr/>
          <p:nvPr/>
        </p:nvGrpSpPr>
        <p:grpSpPr>
          <a:xfrm>
            <a:off x="234753" y="4117175"/>
            <a:ext cx="8754170" cy="472441"/>
            <a:chOff x="0" y="-12700"/>
            <a:chExt cx="8754169" cy="472440"/>
          </a:xfrm>
        </p:grpSpPr>
        <p:sp>
          <p:nvSpPr>
            <p:cNvPr id="672" name="Shape 672"/>
            <p:cNvSpPr/>
            <p:nvPr/>
          </p:nvSpPr>
          <p:spPr>
            <a:xfrm>
              <a:off x="0" y="-12700"/>
              <a:ext cx="14389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核心模块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1866900" y="-12700"/>
              <a:ext cx="14389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通用模块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3733800" y="-12700"/>
              <a:ext cx="14389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表单模块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5524500" y="-12700"/>
              <a:ext cx="14389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网络模块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7315200" y="-12700"/>
              <a:ext cx="14389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更多</a:t>
              </a:r>
            </a:p>
          </p:txBody>
        </p:sp>
      </p:grpSp>
      <p:pic>
        <p:nvPicPr>
          <p:cNvPr id="678" name="module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69454"/>
            <a:ext cx="9144000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Shape 679"/>
          <p:cNvSpPr/>
          <p:nvPr/>
        </p:nvSpPr>
        <p:spPr>
          <a:xfrm>
            <a:off x="563018" y="5076025"/>
            <a:ext cx="8097640" cy="3327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ea typeface="微软雅黑"/>
                <a:cs typeface="微软雅黑"/>
                <a:sym typeface="微软雅黑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747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https://github.com/angular/angular/tree/master/modules/%40angular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9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文件模块使用</a:t>
            </a:r>
          </a:p>
        </p:txBody>
      </p:sp>
      <p:sp>
        <p:nvSpPr>
          <p:cNvPr id="682" name="Shape 682"/>
          <p:cNvSpPr/>
          <p:nvPr/>
        </p:nvSpPr>
        <p:spPr>
          <a:xfrm>
            <a:off x="523180" y="1602575"/>
            <a:ext cx="8097640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import { Http } from "@angular/http"</a:t>
            </a:r>
          </a:p>
        </p:txBody>
      </p:sp>
      <p:sp>
        <p:nvSpPr>
          <p:cNvPr id="683" name="Shape 683"/>
          <p:cNvSpPr/>
          <p:nvPr/>
        </p:nvSpPr>
        <p:spPr>
          <a:xfrm>
            <a:off x="523180" y="2359106"/>
            <a:ext cx="8097640" cy="18694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// @Component 装饰器</a:t>
            </a:r>
          </a:p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import { Component } from “@angular/core”</a:t>
            </a:r>
          </a:p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// @Directive 装饰器</a:t>
            </a:r>
          </a:p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import { Directive } from "@angular/core"</a:t>
            </a:r>
          </a:p>
        </p:txBody>
      </p:sp>
      <p:sp>
        <p:nvSpPr>
          <p:cNvPr id="684" name="Shape 684"/>
          <p:cNvSpPr/>
          <p:nvPr/>
        </p:nvSpPr>
        <p:spPr>
          <a:xfrm>
            <a:off x="523180" y="4703138"/>
            <a:ext cx="8097640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import { ElementRef, Renderer } from “@angular/core”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4" grpId="3"/>
      <p:bldP build="whole" bldLvl="1" animBg="1" rev="0" advAuto="0" spid="682" grpId="1"/>
      <p:bldP build="whole" bldLvl="1" animBg="1" rev="0" advAuto="0" spid="683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roup 688"/>
          <p:cNvGrpSpPr/>
          <p:nvPr/>
        </p:nvGrpSpPr>
        <p:grpSpPr>
          <a:xfrm>
            <a:off x="1524073" y="3660969"/>
            <a:ext cx="3032550" cy="1580872"/>
            <a:chOff x="0" y="0"/>
            <a:chExt cx="3032548" cy="1580871"/>
          </a:xfrm>
        </p:grpSpPr>
        <p:sp>
          <p:nvSpPr>
            <p:cNvPr id="686" name="Shape 686"/>
            <p:cNvSpPr/>
            <p:nvPr/>
          </p:nvSpPr>
          <p:spPr>
            <a:xfrm>
              <a:off x="0" y="0"/>
              <a:ext cx="2948138" cy="158087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chemeClr val="accent4">
                  <a:lumOff val="-44000"/>
                  <a:alpha val="3960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593579" y="30397"/>
              <a:ext cx="14389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模块C</a:t>
              </a:r>
            </a:p>
          </p:txBody>
        </p:sp>
      </p:grpSp>
      <p:grpSp>
        <p:nvGrpSpPr>
          <p:cNvPr id="691" name="Group 691"/>
          <p:cNvGrpSpPr/>
          <p:nvPr/>
        </p:nvGrpSpPr>
        <p:grpSpPr>
          <a:xfrm>
            <a:off x="4971853" y="2119060"/>
            <a:ext cx="2827213" cy="2428545"/>
            <a:chOff x="0" y="0"/>
            <a:chExt cx="2827212" cy="2428544"/>
          </a:xfrm>
        </p:grpSpPr>
        <p:sp>
          <p:nvSpPr>
            <p:cNvPr id="689" name="Shape 689"/>
            <p:cNvSpPr/>
            <p:nvPr/>
          </p:nvSpPr>
          <p:spPr>
            <a:xfrm>
              <a:off x="240231" y="0"/>
              <a:ext cx="2586982" cy="242854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chemeClr val="accent4">
                  <a:lumOff val="-44000"/>
                  <a:alpha val="3960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0" name="Shape 690"/>
            <p:cNvSpPr/>
            <p:nvPr/>
          </p:nvSpPr>
          <p:spPr>
            <a:xfrm>
              <a:off x="0" y="978052"/>
              <a:ext cx="143897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模块B</a:t>
              </a:r>
            </a:p>
          </p:txBody>
        </p:sp>
      </p:grpSp>
      <p:grpSp>
        <p:nvGrpSpPr>
          <p:cNvPr id="694" name="Group 694"/>
          <p:cNvGrpSpPr/>
          <p:nvPr/>
        </p:nvGrpSpPr>
        <p:grpSpPr>
          <a:xfrm>
            <a:off x="1656084" y="1468437"/>
            <a:ext cx="3399782" cy="2009735"/>
            <a:chOff x="0" y="0"/>
            <a:chExt cx="3399781" cy="2009734"/>
          </a:xfrm>
        </p:grpSpPr>
        <p:sp>
          <p:nvSpPr>
            <p:cNvPr id="692" name="Shape 692"/>
            <p:cNvSpPr/>
            <p:nvPr/>
          </p:nvSpPr>
          <p:spPr>
            <a:xfrm>
              <a:off x="0" y="0"/>
              <a:ext cx="3399782" cy="200973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chemeClr val="accent4">
                  <a:lumOff val="-44000"/>
                  <a:alpha val="3960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461568" y="42152"/>
              <a:ext cx="1438971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47474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模块A</a:t>
              </a:r>
            </a:p>
          </p:txBody>
        </p:sp>
      </p:grpSp>
      <p:sp>
        <p:nvSpPr>
          <p:cNvPr id="695" name="Shape 695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应用模块</a:t>
            </a:r>
          </a:p>
        </p:txBody>
      </p:sp>
      <p:sp>
        <p:nvSpPr>
          <p:cNvPr id="696" name="Shape 696"/>
          <p:cNvSpPr/>
          <p:nvPr/>
        </p:nvSpPr>
        <p:spPr>
          <a:xfrm>
            <a:off x="2007269" y="1877349"/>
            <a:ext cx="1122016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697" name="Shape 697"/>
          <p:cNvSpPr/>
          <p:nvPr/>
        </p:nvSpPr>
        <p:spPr>
          <a:xfrm>
            <a:off x="2794967" y="2851803"/>
            <a:ext cx="1122016" cy="446481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指令</a:t>
            </a:r>
          </a:p>
        </p:txBody>
      </p:sp>
      <p:sp>
        <p:nvSpPr>
          <p:cNvPr id="698" name="Shape 698"/>
          <p:cNvSpPr/>
          <p:nvPr/>
        </p:nvSpPr>
        <p:spPr>
          <a:xfrm>
            <a:off x="3674938" y="2094092"/>
            <a:ext cx="1113285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服务</a:t>
            </a:r>
          </a:p>
        </p:txBody>
      </p:sp>
      <p:sp>
        <p:nvSpPr>
          <p:cNvPr id="699" name="Shape 699"/>
          <p:cNvSpPr/>
          <p:nvPr/>
        </p:nvSpPr>
        <p:spPr>
          <a:xfrm>
            <a:off x="6007769" y="3867803"/>
            <a:ext cx="1113285" cy="446481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700" name="Shape 700"/>
          <p:cNvSpPr/>
          <p:nvPr/>
        </p:nvSpPr>
        <p:spPr>
          <a:xfrm>
            <a:off x="5524376" y="2250064"/>
            <a:ext cx="1122016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指令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5333" y="3110092"/>
            <a:ext cx="1113285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服务</a:t>
            </a:r>
          </a:p>
        </p:txBody>
      </p:sp>
      <p:sp>
        <p:nvSpPr>
          <p:cNvPr id="702" name="Shape 702"/>
          <p:cNvSpPr/>
          <p:nvPr/>
        </p:nvSpPr>
        <p:spPr>
          <a:xfrm>
            <a:off x="3061369" y="4556890"/>
            <a:ext cx="1113285" cy="446481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703" name="Shape 703"/>
          <p:cNvSpPr/>
          <p:nvPr/>
        </p:nvSpPr>
        <p:spPr>
          <a:xfrm>
            <a:off x="1804069" y="3927587"/>
            <a:ext cx="1122016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指令</a:t>
            </a:r>
          </a:p>
        </p:txBody>
      </p:sp>
      <p:cxnSp>
        <p:nvCxnSpPr>
          <p:cNvPr id="704" name="Connector 704"/>
          <p:cNvCxnSpPr>
            <a:stCxn id="697" idx="0"/>
            <a:endCxn id="696" idx="0"/>
          </p:cNvCxnSpPr>
          <p:nvPr/>
        </p:nvCxnSpPr>
        <p:spPr>
          <a:xfrm flipH="1" flipV="1">
            <a:off x="2568277" y="2100589"/>
            <a:ext cx="787698" cy="974455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cxnSp>
        <p:nvCxnSpPr>
          <p:cNvPr id="705" name="Connector 705"/>
          <p:cNvCxnSpPr>
            <a:stCxn id="696" idx="0"/>
            <a:endCxn id="703" idx="0"/>
          </p:cNvCxnSpPr>
          <p:nvPr/>
        </p:nvCxnSpPr>
        <p:spPr>
          <a:xfrm flipH="1">
            <a:off x="2365077" y="2100589"/>
            <a:ext cx="203201" cy="2050238"/>
          </a:xfrm>
          <a:prstGeom prst="straightConnector1">
            <a:avLst/>
          </a:prstGeom>
          <a:ln w="38100">
            <a:solidFill>
              <a:schemeClr val="accent4">
                <a:lumOff val="-44000"/>
              </a:schemeClr>
            </a:solidFill>
            <a:custDash>
              <a:ds d="200000" sp="200000"/>
            </a:custDash>
            <a:miter lim="400000"/>
            <a:headEnd type="arrow"/>
            <a:tailEnd type="oval"/>
          </a:ln>
        </p:spPr>
      </p:cxnSp>
      <p:sp>
        <p:nvSpPr>
          <p:cNvPr id="706" name="Shape 706"/>
          <p:cNvSpPr/>
          <p:nvPr/>
        </p:nvSpPr>
        <p:spPr>
          <a:xfrm rot="16200000">
            <a:off x="1927845" y="2836907"/>
            <a:ext cx="53285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6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5" grpId="5"/>
      <p:bldP build="whole" bldLvl="1" animBg="1" rev="0" advAuto="0" spid="688" grpId="3"/>
      <p:bldP build="whole" bldLvl="1" animBg="1" rev="0" advAuto="0" spid="691" grpId="2"/>
      <p:bldP build="whole" bldLvl="1" animBg="1" rev="0" advAuto="0" spid="704" grpId="4"/>
      <p:bldP build="whole" bldLvl="1" animBg="1" rev="0" advAuto="0" spid="694" grpId="1"/>
      <p:bldP build="whole" bldLvl="1" animBg="1" rev="0" advAuto="0" spid="706" grpId="6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应用模块</a:t>
            </a:r>
          </a:p>
        </p:txBody>
      </p:sp>
      <p:sp>
        <p:nvSpPr>
          <p:cNvPr id="709" name="Shape 709"/>
          <p:cNvSpPr/>
          <p:nvPr/>
        </p:nvSpPr>
        <p:spPr>
          <a:xfrm>
            <a:off x="4617443" y="2086541"/>
            <a:ext cx="3601940" cy="20472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/>
              <a:t>declarations</a:t>
            </a:r>
            <a:r>
              <a:t>: 包装组件或指令等</a:t>
            </a:r>
          </a:p>
          <a:p>
            <a:pPr marL="228600" indent="-228600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/>
              <a:t>providers</a:t>
            </a:r>
            <a:r>
              <a:t>: 依赖注入</a:t>
            </a:r>
          </a:p>
          <a:p>
            <a:pPr marL="228600" indent="-228600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/>
              <a:t>imports</a:t>
            </a:r>
            <a:r>
              <a:t>: 导入其他模块</a:t>
            </a:r>
          </a:p>
          <a:p>
            <a:pPr marL="228600" indent="-228600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/>
              <a:t>bootstrap</a:t>
            </a:r>
            <a:r>
              <a:t>: 设置根组件</a:t>
            </a:r>
          </a:p>
          <a:p>
            <a:pPr marL="228600" indent="-228600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/>
              <a:t>exports</a:t>
            </a:r>
            <a:r>
              <a:t>: 导出组件或指令等</a:t>
            </a:r>
          </a:p>
        </p:txBody>
      </p:sp>
      <p:pic>
        <p:nvPicPr>
          <p:cNvPr id="7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617" y="1889362"/>
            <a:ext cx="3311827" cy="2815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5534915" y="1852405"/>
            <a:ext cx="2687269" cy="314991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3" name="Shape 713"/>
          <p:cNvSpPr/>
          <p:nvPr/>
        </p:nvSpPr>
        <p:spPr>
          <a:xfrm>
            <a:off x="921815" y="1852405"/>
            <a:ext cx="2687270" cy="314991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7596400" y="2670503"/>
            <a:ext cx="473003" cy="151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模块C</a:t>
            </a:r>
          </a:p>
        </p:txBody>
      </p:sp>
      <p:sp>
        <p:nvSpPr>
          <p:cNvPr id="715" name="Shape 715"/>
          <p:cNvSpPr/>
          <p:nvPr/>
        </p:nvSpPr>
        <p:spPr>
          <a:xfrm flipH="1">
            <a:off x="4017342" y="1739397"/>
            <a:ext cx="1109316" cy="683532"/>
          </a:xfrm>
          <a:prstGeom prst="rightArrow">
            <a:avLst>
              <a:gd name="adj1" fmla="val 45220"/>
              <a:gd name="adj2" fmla="val 89104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4237582" y="1914792"/>
            <a:ext cx="8553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import</a:t>
            </a:r>
          </a:p>
        </p:txBody>
      </p:sp>
      <p:sp>
        <p:nvSpPr>
          <p:cNvPr id="717" name="Shape 717"/>
          <p:cNvSpPr/>
          <p:nvPr/>
        </p:nvSpPr>
        <p:spPr>
          <a:xfrm>
            <a:off x="5735637" y="2082115"/>
            <a:ext cx="1582044" cy="1129566"/>
          </a:xfrm>
          <a:prstGeom prst="rect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export     </a:t>
            </a:r>
          </a:p>
        </p:txBody>
      </p:sp>
      <p:sp>
        <p:nvSpPr>
          <p:cNvPr id="718" name="Shape 718"/>
          <p:cNvSpPr/>
          <p:nvPr/>
        </p:nvSpPr>
        <p:spPr>
          <a:xfrm>
            <a:off x="5970016" y="3432940"/>
            <a:ext cx="1113286" cy="446481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指令</a:t>
            </a:r>
          </a:p>
        </p:txBody>
      </p:sp>
      <p:sp>
        <p:nvSpPr>
          <p:cNvPr id="719" name="Shape 719"/>
          <p:cNvSpPr/>
          <p:nvPr/>
        </p:nvSpPr>
        <p:spPr>
          <a:xfrm>
            <a:off x="5965651" y="2589810"/>
            <a:ext cx="1122016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720" name="Shape 720"/>
          <p:cNvSpPr/>
          <p:nvPr/>
        </p:nvSpPr>
        <p:spPr>
          <a:xfrm>
            <a:off x="972998" y="2670503"/>
            <a:ext cx="473002" cy="151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模块A</a:t>
            </a:r>
          </a:p>
        </p:txBody>
      </p:sp>
      <p:sp>
        <p:nvSpPr>
          <p:cNvPr id="721" name="Shape 721"/>
          <p:cNvSpPr/>
          <p:nvPr/>
        </p:nvSpPr>
        <p:spPr>
          <a:xfrm>
            <a:off x="2065064" y="2589810"/>
            <a:ext cx="1113285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组件</a:t>
            </a:r>
          </a:p>
        </p:txBody>
      </p:sp>
      <p:sp>
        <p:nvSpPr>
          <p:cNvPr id="722" name="Shape 722"/>
          <p:cNvSpPr/>
          <p:nvPr/>
        </p:nvSpPr>
        <p:spPr>
          <a:xfrm>
            <a:off x="1488057" y="3534540"/>
            <a:ext cx="1113285" cy="446481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指令</a:t>
            </a:r>
          </a:p>
        </p:txBody>
      </p:sp>
      <p:cxnSp>
        <p:nvCxnSpPr>
          <p:cNvPr id="723" name="Connector 723"/>
          <p:cNvCxnSpPr>
            <a:stCxn id="719" idx="0"/>
            <a:endCxn id="721" idx="0"/>
          </p:cNvCxnSpPr>
          <p:nvPr/>
        </p:nvCxnSpPr>
        <p:spPr>
          <a:xfrm flipH="1">
            <a:off x="2621706" y="2813050"/>
            <a:ext cx="3904953" cy="0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cxnSp>
        <p:nvCxnSpPr>
          <p:cNvPr id="724" name="Connector 724"/>
          <p:cNvCxnSpPr>
            <a:stCxn id="718" idx="0"/>
            <a:endCxn id="721" idx="0"/>
          </p:cNvCxnSpPr>
          <p:nvPr/>
        </p:nvCxnSpPr>
        <p:spPr>
          <a:xfrm flipH="1" flipV="1">
            <a:off x="2621706" y="2813050"/>
            <a:ext cx="3904954" cy="84313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custDash>
              <a:ds d="600000" sp="600000"/>
            </a:custDash>
            <a:miter lim="400000"/>
            <a:headEnd type="oval"/>
            <a:tailEnd type="arrow"/>
          </a:ln>
        </p:spPr>
      </p:cxnSp>
      <p:sp>
        <p:nvSpPr>
          <p:cNvPr id="725" name="Shape 725"/>
          <p:cNvSpPr/>
          <p:nvPr/>
        </p:nvSpPr>
        <p:spPr>
          <a:xfrm rot="1989390">
            <a:off x="3881299" y="3483460"/>
            <a:ext cx="53285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26" name="Shape 72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应用模块</a:t>
            </a:r>
          </a:p>
        </p:txBody>
      </p:sp>
      <p:cxnSp>
        <p:nvCxnSpPr>
          <p:cNvPr id="727" name="Connector 727"/>
          <p:cNvCxnSpPr>
            <a:stCxn id="722" idx="0"/>
            <a:endCxn id="721" idx="0"/>
          </p:cNvCxnSpPr>
          <p:nvPr/>
        </p:nvCxnSpPr>
        <p:spPr>
          <a:xfrm flipV="1">
            <a:off x="2044699" y="2813050"/>
            <a:ext cx="577008" cy="94473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sp>
        <p:nvSpPr>
          <p:cNvPr id="728" name="Shape 728"/>
          <p:cNvSpPr/>
          <p:nvPr/>
        </p:nvSpPr>
        <p:spPr>
          <a:xfrm>
            <a:off x="5970016" y="4200525"/>
            <a:ext cx="1113286" cy="446481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服务</a:t>
            </a:r>
          </a:p>
        </p:txBody>
      </p:sp>
      <p:cxnSp>
        <p:nvCxnSpPr>
          <p:cNvPr id="729" name="Connector 729"/>
          <p:cNvCxnSpPr>
            <a:stCxn id="728" idx="0"/>
            <a:endCxn id="721" idx="0"/>
          </p:cNvCxnSpPr>
          <p:nvPr/>
        </p:nvCxnSpPr>
        <p:spPr>
          <a:xfrm flipH="1" flipV="1">
            <a:off x="2621706" y="2813050"/>
            <a:ext cx="3904954" cy="1610716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sp>
        <p:nvSpPr>
          <p:cNvPr id="730" name="Shape 730"/>
          <p:cNvSpPr/>
          <p:nvPr/>
        </p:nvSpPr>
        <p:spPr>
          <a:xfrm>
            <a:off x="1887087" y="4200525"/>
            <a:ext cx="1113285" cy="446481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400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6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6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6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5" grpId="3"/>
      <p:bldP build="whole" bldLvl="1" animBg="1" rev="0" advAuto="0" spid="729" grpId="4"/>
      <p:bldP build="whole" bldLvl="1" animBg="1" rev="0" advAuto="0" spid="723" grpId="1"/>
      <p:bldP build="whole" bldLvl="1" animBg="1" rev="0" advAuto="0" spid="724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3991148" y="1195835"/>
            <a:ext cx="1212504" cy="559794"/>
          </a:xfrm>
          <a:prstGeom prst="roundRect">
            <a:avLst>
              <a:gd name="adj" fmla="val 32580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启动</a:t>
            </a:r>
          </a:p>
        </p:txBody>
      </p:sp>
      <p:sp>
        <p:nvSpPr>
          <p:cNvPr id="733" name="Shape 733"/>
          <p:cNvSpPr/>
          <p:nvPr/>
        </p:nvSpPr>
        <p:spPr>
          <a:xfrm flipH="1" rot="16200000">
            <a:off x="4408522" y="1914116"/>
            <a:ext cx="377756" cy="355005"/>
          </a:xfrm>
          <a:prstGeom prst="rightArrow">
            <a:avLst>
              <a:gd name="adj1" fmla="val 34643"/>
              <a:gd name="adj2" fmla="val 50852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734" name="Shape 734"/>
          <p:cNvSpPr/>
          <p:nvPr/>
        </p:nvSpPr>
        <p:spPr>
          <a:xfrm>
            <a:off x="3828801" y="2427608"/>
            <a:ext cx="1537198" cy="55979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模块</a:t>
            </a:r>
          </a:p>
        </p:txBody>
      </p:sp>
      <p:sp>
        <p:nvSpPr>
          <p:cNvPr id="735" name="Shape 735"/>
          <p:cNvSpPr/>
          <p:nvPr>
            <p:ph type="title" idx="4294967295"/>
          </p:nvPr>
        </p:nvSpPr>
        <p:spPr>
          <a:xfrm>
            <a:off x="457200" y="92064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应用模块</a:t>
            </a:r>
          </a:p>
        </p:txBody>
      </p:sp>
      <p:sp>
        <p:nvSpPr>
          <p:cNvPr id="736" name="Shape 736"/>
          <p:cNvSpPr/>
          <p:nvPr/>
        </p:nvSpPr>
        <p:spPr>
          <a:xfrm>
            <a:off x="3918222" y="2471284"/>
            <a:ext cx="1358356" cy="4724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根模块</a:t>
            </a:r>
          </a:p>
        </p:txBody>
      </p:sp>
      <p:sp>
        <p:nvSpPr>
          <p:cNvPr id="737" name="Shape 737"/>
          <p:cNvSpPr/>
          <p:nvPr/>
        </p:nvSpPr>
        <p:spPr>
          <a:xfrm>
            <a:off x="2742951" y="3494281"/>
            <a:ext cx="1537198" cy="55979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特性模块</a:t>
            </a:r>
          </a:p>
        </p:txBody>
      </p:sp>
      <p:sp>
        <p:nvSpPr>
          <p:cNvPr id="738" name="Shape 738"/>
          <p:cNvSpPr/>
          <p:nvPr/>
        </p:nvSpPr>
        <p:spPr>
          <a:xfrm>
            <a:off x="4914651" y="3494281"/>
            <a:ext cx="1537198" cy="55979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特性模块</a:t>
            </a:r>
          </a:p>
        </p:txBody>
      </p:sp>
      <p:sp>
        <p:nvSpPr>
          <p:cNvPr id="739" name="Shape 739"/>
          <p:cNvSpPr/>
          <p:nvPr/>
        </p:nvSpPr>
        <p:spPr>
          <a:xfrm>
            <a:off x="1466601" y="2427608"/>
            <a:ext cx="1537198" cy="55979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核心模块</a:t>
            </a:r>
          </a:p>
        </p:txBody>
      </p:sp>
      <p:sp>
        <p:nvSpPr>
          <p:cNvPr id="740" name="Shape 740"/>
          <p:cNvSpPr/>
          <p:nvPr/>
        </p:nvSpPr>
        <p:spPr>
          <a:xfrm>
            <a:off x="3828801" y="4560954"/>
            <a:ext cx="1537198" cy="55979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共享模块</a:t>
            </a:r>
          </a:p>
        </p:txBody>
      </p:sp>
      <p:cxnSp>
        <p:nvCxnSpPr>
          <p:cNvPr id="741" name="Connector 741"/>
          <p:cNvCxnSpPr>
            <a:stCxn id="739" idx="0"/>
            <a:endCxn id="734" idx="0"/>
          </p:cNvCxnSpPr>
          <p:nvPr/>
        </p:nvCxnSpPr>
        <p:spPr>
          <a:xfrm>
            <a:off x="2235200" y="2707504"/>
            <a:ext cx="2362200" cy="1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cxnSp>
        <p:nvCxnSpPr>
          <p:cNvPr id="742" name="Connector 742"/>
          <p:cNvCxnSpPr>
            <a:stCxn id="737" idx="0"/>
            <a:endCxn id="734" idx="0"/>
          </p:cNvCxnSpPr>
          <p:nvPr/>
        </p:nvCxnSpPr>
        <p:spPr>
          <a:xfrm flipV="1">
            <a:off x="3511550" y="2707504"/>
            <a:ext cx="1085850" cy="1066674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cxnSp>
        <p:nvCxnSpPr>
          <p:cNvPr id="743" name="Connector 743"/>
          <p:cNvCxnSpPr>
            <a:stCxn id="738" idx="0"/>
            <a:endCxn id="734" idx="0"/>
          </p:cNvCxnSpPr>
          <p:nvPr/>
        </p:nvCxnSpPr>
        <p:spPr>
          <a:xfrm flipH="1" flipV="1">
            <a:off x="4597400" y="2707504"/>
            <a:ext cx="1085850" cy="1066674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custDash>
              <a:ds d="200000" sp="200000"/>
            </a:custDash>
            <a:miter lim="400000"/>
            <a:headEnd type="oval"/>
            <a:tailEnd type="arrow"/>
          </a:ln>
        </p:spPr>
      </p:cxnSp>
      <p:cxnSp>
        <p:nvCxnSpPr>
          <p:cNvPr id="744" name="Connector 744"/>
          <p:cNvCxnSpPr>
            <a:stCxn id="740" idx="0"/>
            <a:endCxn id="737" idx="0"/>
          </p:cNvCxnSpPr>
          <p:nvPr/>
        </p:nvCxnSpPr>
        <p:spPr>
          <a:xfrm flipH="1" flipV="1">
            <a:off x="3511550" y="3774177"/>
            <a:ext cx="1085850" cy="1066674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cxnSp>
        <p:nvCxnSpPr>
          <p:cNvPr id="745" name="Connector 745"/>
          <p:cNvCxnSpPr>
            <a:stCxn id="740" idx="0"/>
            <a:endCxn id="738" idx="0"/>
          </p:cNvCxnSpPr>
          <p:nvPr/>
        </p:nvCxnSpPr>
        <p:spPr>
          <a:xfrm flipV="1">
            <a:off x="4597400" y="3774177"/>
            <a:ext cx="1085850" cy="1066674"/>
          </a:xfrm>
          <a:prstGeom prst="straightConnector1">
            <a:avLst/>
          </a:pr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arrow"/>
          </a:ln>
        </p:spPr>
      </p:cxnSp>
      <p:sp>
        <p:nvSpPr>
          <p:cNvPr id="746" name="Shape 746"/>
          <p:cNvSpPr/>
          <p:nvPr/>
        </p:nvSpPr>
        <p:spPr>
          <a:xfrm>
            <a:off x="5125293" y="3055421"/>
            <a:ext cx="13318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支持懒加载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6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3" dur="6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6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Class="entr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1" dur="6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6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" dur="6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5" dur="6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9" dur="6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4" dur="6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6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2" grpId="2"/>
      <p:bldP build="whole" bldLvl="1" animBg="1" rev="0" advAuto="0" spid="746" grpId="9"/>
      <p:bldP build="whole" bldLvl="1" animBg="1" rev="0" advAuto="0" spid="743" grpId="8"/>
      <p:bldP build="whole" bldLvl="1" animBg="1" rev="0" advAuto="0" spid="745" grpId="12"/>
      <p:bldP build="whole" bldLvl="1" animBg="1" rev="0" advAuto="0" spid="740" grpId="10"/>
      <p:bldP build="whole" bldLvl="1" animBg="1" rev="0" advAuto="0" spid="744" grpId="11"/>
      <p:bldP build="whole" bldLvl="1" animBg="1" rev="0" advAuto="0" spid="738" grpId="7"/>
      <p:bldP build="whole" bldLvl="1" animBg="1" rev="0" advAuto="0" spid="734" grpId="1"/>
      <p:bldP build="whole" bldLvl="1" animBg="1" rev="0" advAuto="0" spid="742" grpId="6"/>
      <p:bldP build="whole" bldLvl="1" animBg="1" rev="0" advAuto="0" spid="733" grpId="3"/>
      <p:bldP build="whole" bldLvl="1" animBg="1" rev="0" advAuto="0" spid="737" grpId="5"/>
      <p:bldP build="whole" bldLvl="1" animBg="1" rev="0" advAuto="0" spid="736" grpId="4"/>
      <p:bldP build="whole" bldLvl="1" animBg="1" rev="0" advAuto="0" spid="739" grpId="13"/>
      <p:bldP build="whole" bldLvl="1" animBg="1" rev="0" advAuto="0" spid="741" grpId="14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type="title" idx="4294967295"/>
          </p:nvPr>
        </p:nvSpPr>
        <p:spPr>
          <a:xfrm>
            <a:off x="457200" y="288924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核心概念总览图</a:t>
            </a:r>
          </a:p>
        </p:txBody>
      </p:sp>
      <p:pic>
        <p:nvPicPr>
          <p:cNvPr id="749" name="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24" y="1141880"/>
            <a:ext cx="7267552" cy="4283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2749890" y="1928805"/>
            <a:ext cx="371689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Angular 2 快速上手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type="body" sz="quarter" idx="4294967295"/>
          </p:nvPr>
        </p:nvSpPr>
        <p:spPr>
          <a:xfrm>
            <a:off x="1178735" y="1865873"/>
            <a:ext cx="7170172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49381" indent="-249381">
              <a:buSzPct val="100000"/>
              <a:buBlip>
                <a:blip r:embed="rId2"/>
              </a:buBlip>
              <a:defRPr sz="2400">
                <a:solidFill>
                  <a:srgbClr val="212121"/>
                </a:solidFill>
              </a:defRPr>
            </a:lvl1pPr>
          </a:lstStyle>
          <a:p>
            <a:pPr/>
            <a:r>
              <a:t> TypeScript</a:t>
            </a:r>
          </a:p>
        </p:txBody>
      </p:sp>
      <p:sp>
        <p:nvSpPr>
          <p:cNvPr id="754" name="Shape 754"/>
          <p:cNvSpPr/>
          <p:nvPr/>
        </p:nvSpPr>
        <p:spPr>
          <a:xfrm>
            <a:off x="3757929" y="674632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快速上手</a:t>
            </a:r>
          </a:p>
        </p:txBody>
      </p:sp>
      <p:sp>
        <p:nvSpPr>
          <p:cNvPr id="755" name="Shape 755"/>
          <p:cNvSpPr/>
          <p:nvPr/>
        </p:nvSpPr>
        <p:spPr>
          <a:xfrm>
            <a:off x="1178735" y="2940272"/>
            <a:ext cx="7170172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开发环境准备	</a:t>
            </a:r>
          </a:p>
        </p:txBody>
      </p:sp>
      <p:sp>
        <p:nvSpPr>
          <p:cNvPr id="756" name="Shape 756"/>
          <p:cNvSpPr/>
          <p:nvPr/>
        </p:nvSpPr>
        <p:spPr>
          <a:xfrm>
            <a:off x="1178735" y="4014671"/>
            <a:ext cx="7170172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Hello Angular 2 示例 	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6" grpId="3"/>
      <p:bldP build="whole" bldLvl="1" animBg="1" rev="0" advAuto="0" spid="753" grpId="1"/>
      <p:bldP build="whole" bldLvl="1" animBg="1" rev="0" advAuto="0" spid="755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759" name="Shape 759"/>
          <p:cNvSpPr/>
          <p:nvPr>
            <p:ph type="body" sz="quarter" idx="4294967295"/>
          </p:nvPr>
        </p:nvSpPr>
        <p:spPr>
          <a:xfrm>
            <a:off x="591595" y="1921818"/>
            <a:ext cx="8229601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2400">
                <a:solidFill>
                  <a:srgbClr val="212121"/>
                </a:solidFill>
              </a:defRPr>
            </a:lvl1pPr>
          </a:lstStyle>
          <a:p>
            <a:pPr/>
            <a:r>
              <a:t>TypeScript是微软开发的编程语言</a:t>
            </a:r>
          </a:p>
        </p:txBody>
      </p:sp>
      <p:pic>
        <p:nvPicPr>
          <p:cNvPr id="7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392" y="2748261"/>
            <a:ext cx="2795700" cy="2627957"/>
          </a:xfrm>
          <a:prstGeom prst="rect">
            <a:avLst/>
          </a:prstGeom>
          <a:ln w="12700">
            <a:miter lim="400000"/>
          </a:ln>
        </p:spPr>
      </p:pic>
      <p:sp>
        <p:nvSpPr>
          <p:cNvPr id="761" name="Shape 761"/>
          <p:cNvSpPr/>
          <p:nvPr/>
        </p:nvSpPr>
        <p:spPr>
          <a:xfrm>
            <a:off x="322804" y="2656689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JavaScript 的超集，兼容 JavaScript</a:t>
            </a:r>
          </a:p>
        </p:txBody>
      </p:sp>
      <p:sp>
        <p:nvSpPr>
          <p:cNvPr id="762" name="Shape 762"/>
          <p:cNvSpPr/>
          <p:nvPr/>
        </p:nvSpPr>
        <p:spPr>
          <a:xfrm>
            <a:off x="322804" y="3216301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运行前需预编译生成 JavaScript 代码</a:t>
            </a:r>
          </a:p>
        </p:txBody>
      </p:sp>
      <p:sp>
        <p:nvSpPr>
          <p:cNvPr id="763" name="Shape 763"/>
          <p:cNvSpPr/>
          <p:nvPr/>
        </p:nvSpPr>
        <p:spPr>
          <a:xfrm>
            <a:off x="322804" y="3775914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加入类型判断，编译时进行类型检查</a:t>
            </a:r>
          </a:p>
        </p:txBody>
      </p:sp>
      <p:sp>
        <p:nvSpPr>
          <p:cNvPr id="764" name="Shape 764"/>
          <p:cNvSpPr/>
          <p:nvPr/>
        </p:nvSpPr>
        <p:spPr>
          <a:xfrm>
            <a:off x="322804" y="4335527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文件扩展名为 .ts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2" grpId="3"/>
      <p:bldP build="whole" bldLvl="1" animBg="1" rev="0" advAuto="0" spid="759" grpId="1"/>
      <p:bldP build="whole" bldLvl="1" animBg="1" rev="0" advAuto="0" spid="763" grpId="4"/>
      <p:bldP build="whole" bldLvl="1" animBg="1" rev="0" advAuto="0" spid="764" grpId="5"/>
      <p:bldP build="whole" bldLvl="1" animBg="1" rev="0" advAuto="0" spid="76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468312" y="766725"/>
            <a:ext cx="8229601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Angular起源</a:t>
            </a:r>
          </a:p>
        </p:txBody>
      </p:sp>
      <p:grpSp>
        <p:nvGrpSpPr>
          <p:cNvPr id="326" name="Group 326"/>
          <p:cNvGrpSpPr/>
          <p:nvPr/>
        </p:nvGrpSpPr>
        <p:grpSpPr>
          <a:xfrm>
            <a:off x="4993447" y="2416066"/>
            <a:ext cx="2032001" cy="2591915"/>
            <a:chOff x="0" y="0"/>
            <a:chExt cx="2032000" cy="2591914"/>
          </a:xfrm>
        </p:grpSpPr>
        <p:pic>
          <p:nvPicPr>
            <p:cNvPr id="324" name="adam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5" name="Shape 325"/>
            <p:cNvSpPr/>
            <p:nvPr/>
          </p:nvSpPr>
          <p:spPr>
            <a:xfrm>
              <a:off x="277683" y="2195674"/>
              <a:ext cx="162913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Adam Abrons</a:t>
              </a:r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2172868" y="2416066"/>
            <a:ext cx="2109459" cy="2579215"/>
            <a:chOff x="0" y="0"/>
            <a:chExt cx="2109457" cy="2579214"/>
          </a:xfrm>
        </p:grpSpPr>
        <p:pic>
          <p:nvPicPr>
            <p:cNvPr id="327" name="Misko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7590" t="7590" r="7590" b="7590"/>
            <a:stretch>
              <a:fillRect/>
            </a:stretch>
          </p:blipFill>
          <p:spPr>
            <a:xfrm>
              <a:off x="0" y="0"/>
              <a:ext cx="2032000" cy="203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8" name="Shape 328"/>
            <p:cNvSpPr/>
            <p:nvPr/>
          </p:nvSpPr>
          <p:spPr>
            <a:xfrm>
              <a:off x="325792" y="2182974"/>
              <a:ext cx="178366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Misko Hevery  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383256" y="1477095"/>
            <a:ext cx="839971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2009年，Misko hevery 和 Adam Abrons 在业余时间创造了GetAngular。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pic>
        <p:nvPicPr>
          <p:cNvPr id="7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150" y="2559050"/>
            <a:ext cx="5473700" cy="2247900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Shape 768"/>
          <p:cNvSpPr/>
          <p:nvPr/>
        </p:nvSpPr>
        <p:spPr>
          <a:xfrm>
            <a:off x="2722215" y="1730691"/>
            <a:ext cx="1438970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</a:t>
            </a:r>
          </a:p>
        </p:txBody>
      </p:sp>
      <p:sp>
        <p:nvSpPr>
          <p:cNvPr id="769" name="Shape 769"/>
          <p:cNvSpPr/>
          <p:nvPr/>
        </p:nvSpPr>
        <p:spPr>
          <a:xfrm>
            <a:off x="4982815" y="1730691"/>
            <a:ext cx="1438970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770" name="Shape 770"/>
          <p:cNvSpPr/>
          <p:nvPr/>
        </p:nvSpPr>
        <p:spPr>
          <a:xfrm>
            <a:off x="4375194" y="1620832"/>
            <a:ext cx="422559" cy="71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7" grpId="1"/>
      <p:bldP build="whole" bldLvl="1" animBg="1" rev="0" advAuto="0" spid="769" grpId="3"/>
      <p:bldP build="whole" bldLvl="1" animBg="1" rev="0" advAuto="0" spid="768" grpId="2"/>
      <p:bldP build="whole" bldLvl="1" animBg="1" rev="0" advAuto="0" spid="770" grpId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020" y="1399044"/>
            <a:ext cx="5087960" cy="3788906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Shape 773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类与接口</a:t>
            </a:r>
          </a:p>
        </p:txBody>
      </p:sp>
      <p:sp>
        <p:nvSpPr>
          <p:cNvPr id="774" name="Shape 774"/>
          <p:cNvSpPr/>
          <p:nvPr/>
        </p:nvSpPr>
        <p:spPr>
          <a:xfrm>
            <a:off x="4242593" y="1736135"/>
            <a:ext cx="1058864" cy="390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57" y="0"/>
                </a:moveTo>
                <a:cubicBezTo>
                  <a:pt x="3106" y="0"/>
                  <a:pt x="2575" y="1442"/>
                  <a:pt x="2575" y="3208"/>
                </a:cubicBezTo>
                <a:lnTo>
                  <a:pt x="2575" y="6262"/>
                </a:lnTo>
                <a:lnTo>
                  <a:pt x="0" y="10372"/>
                </a:lnTo>
                <a:lnTo>
                  <a:pt x="2575" y="14481"/>
                </a:lnTo>
                <a:lnTo>
                  <a:pt x="2575" y="18414"/>
                </a:lnTo>
                <a:cubicBezTo>
                  <a:pt x="2575" y="20180"/>
                  <a:pt x="3106" y="21600"/>
                  <a:pt x="3757" y="21600"/>
                </a:cubicBezTo>
                <a:lnTo>
                  <a:pt x="20426" y="21600"/>
                </a:lnTo>
                <a:cubicBezTo>
                  <a:pt x="21077" y="21600"/>
                  <a:pt x="21600" y="20180"/>
                  <a:pt x="21600" y="18414"/>
                </a:cubicBezTo>
                <a:lnTo>
                  <a:pt x="21600" y="3208"/>
                </a:lnTo>
                <a:cubicBezTo>
                  <a:pt x="21600" y="1442"/>
                  <a:pt x="21077" y="0"/>
                  <a:pt x="20426" y="0"/>
                </a:cubicBezTo>
                <a:lnTo>
                  <a:pt x="375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接口</a:t>
            </a:r>
          </a:p>
        </p:txBody>
      </p:sp>
      <p:sp>
        <p:nvSpPr>
          <p:cNvPr id="775" name="Shape 775"/>
          <p:cNvSpPr/>
          <p:nvPr/>
        </p:nvSpPr>
        <p:spPr>
          <a:xfrm>
            <a:off x="5054600" y="3432502"/>
            <a:ext cx="1858963" cy="536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3" y="0"/>
                </a:moveTo>
                <a:cubicBezTo>
                  <a:pt x="303" y="0"/>
                  <a:pt x="0" y="1048"/>
                  <a:pt x="0" y="2331"/>
                </a:cubicBezTo>
                <a:lnTo>
                  <a:pt x="0" y="13378"/>
                </a:lnTo>
                <a:cubicBezTo>
                  <a:pt x="0" y="14661"/>
                  <a:pt x="303" y="15693"/>
                  <a:pt x="673" y="15693"/>
                </a:cubicBezTo>
                <a:lnTo>
                  <a:pt x="3666" y="15693"/>
                </a:lnTo>
                <a:lnTo>
                  <a:pt x="5003" y="21600"/>
                </a:lnTo>
                <a:lnTo>
                  <a:pt x="6345" y="15693"/>
                </a:lnTo>
                <a:lnTo>
                  <a:pt x="20931" y="15693"/>
                </a:lnTo>
                <a:cubicBezTo>
                  <a:pt x="21302" y="15693"/>
                  <a:pt x="21600" y="14661"/>
                  <a:pt x="21600" y="13378"/>
                </a:cubicBezTo>
                <a:lnTo>
                  <a:pt x="21600" y="2331"/>
                </a:lnTo>
                <a:cubicBezTo>
                  <a:pt x="21600" y="1048"/>
                  <a:pt x="21302" y="0"/>
                  <a:pt x="20931" y="0"/>
                </a:cubicBezTo>
                <a:lnTo>
                  <a:pt x="67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实现接口的方法</a:t>
            </a:r>
          </a:p>
        </p:txBody>
      </p:sp>
      <p:pic>
        <p:nvPicPr>
          <p:cNvPr id="77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1867" y="4010254"/>
            <a:ext cx="4326881" cy="882651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pic>
        <p:nvPicPr>
          <p:cNvPr id="77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1367" y="1432154"/>
            <a:ext cx="2054821" cy="998092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6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5" grpId="4"/>
      <p:bldP build="whole" bldLvl="1" animBg="1" rev="0" advAuto="0" spid="777" grpId="1"/>
      <p:bldP build="whole" bldLvl="1" animBg="1" rev="0" advAuto="0" spid="774" grpId="2"/>
      <p:bldP build="whole" bldLvl="1" animBg="1" rev="0" advAuto="0" spid="776" grpId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装饰器</a:t>
            </a:r>
          </a:p>
        </p:txBody>
      </p:sp>
      <p:sp>
        <p:nvSpPr>
          <p:cNvPr id="780" name="Shape 780"/>
          <p:cNvSpPr/>
          <p:nvPr/>
        </p:nvSpPr>
        <p:spPr>
          <a:xfrm>
            <a:off x="457200" y="1503661"/>
            <a:ext cx="822960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480059" indent="-251459">
              <a:lnSpc>
                <a:spcPct val="12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一种特殊类型的声明</a:t>
            </a:r>
          </a:p>
          <a:p>
            <a:pPr lvl="1" marL="480059" indent="-251459">
              <a:lnSpc>
                <a:spcPct val="12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能够被附加到类，方法，访问符，属性或参数上</a:t>
            </a:r>
          </a:p>
        </p:txBody>
      </p:sp>
      <p:pic>
        <p:nvPicPr>
          <p:cNvPr id="7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765388"/>
            <a:ext cx="2743200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1500" y="3508470"/>
            <a:ext cx="5561650" cy="1698531"/>
          </a:xfrm>
          <a:prstGeom prst="rect">
            <a:avLst/>
          </a:prstGeom>
          <a:ln w="127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6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6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0" grpId="1"/>
      <p:bldP build="whole" bldLvl="1" animBg="1" rev="0" advAuto="0" spid="781" grpId="2"/>
      <p:bldP build="whole" bldLvl="1" animBg="1" rev="0" advAuto="0" spid="782" grpId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 装饰器</a:t>
            </a:r>
          </a:p>
        </p:txBody>
      </p:sp>
      <p:pic>
        <p:nvPicPr>
          <p:cNvPr id="7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144" y="1552580"/>
            <a:ext cx="5999712" cy="368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167" y="2130654"/>
            <a:ext cx="5541666" cy="1294905"/>
          </a:xfrm>
          <a:prstGeom prst="rect">
            <a:avLst/>
          </a:prstGeom>
          <a:effectLst>
            <a:outerShdw sx="100000" sy="100000" kx="0" ky="0" algn="b" rotWithShape="0" blurRad="50800" dist="38100" dir="2700000">
              <a:schemeClr val="accent4">
                <a:lumOff val="-44000"/>
                <a:alpha val="39607"/>
              </a:schemeClr>
            </a:outerShdw>
          </a:effectLst>
        </p:spPr>
      </p:pic>
      <p:sp>
        <p:nvSpPr>
          <p:cNvPr id="787" name="Shape 787"/>
          <p:cNvSpPr/>
          <p:nvPr/>
        </p:nvSpPr>
        <p:spPr>
          <a:xfrm>
            <a:off x="6312354" y="2316479"/>
            <a:ext cx="866141" cy="4470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装饰器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7" grpId="2"/>
      <p:bldP build="whole" bldLvl="1" animBg="1" rev="0" advAuto="0" spid="78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790" name="Shape 790"/>
          <p:cNvSpPr/>
          <p:nvPr/>
        </p:nvSpPr>
        <p:spPr>
          <a:xfrm>
            <a:off x="2139950" y="2621279"/>
            <a:ext cx="486410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官网：</a:t>
            </a:r>
            <a:r>
              <a:rPr u="sng"/>
              <a:t>https://www.typescriptlang.org/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开发环境准备</a:t>
            </a:r>
          </a:p>
        </p:txBody>
      </p:sp>
      <p:sp>
        <p:nvSpPr>
          <p:cNvPr id="793" name="Shape 793"/>
          <p:cNvSpPr/>
          <p:nvPr>
            <p:ph type="body" sz="quarter" idx="4294967295"/>
          </p:nvPr>
        </p:nvSpPr>
        <p:spPr>
          <a:xfrm>
            <a:off x="959660" y="1611873"/>
            <a:ext cx="8229601" cy="50799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49381" indent="-249381">
              <a:buSzPct val="100000"/>
              <a:buBlip>
                <a:blip r:embed="rId2"/>
              </a:buBlip>
              <a:defRPr sz="2400">
                <a:solidFill>
                  <a:schemeClr val="accent4">
                    <a:lumOff val="-8800"/>
                  </a:schemeClr>
                </a:solidFill>
              </a:defRPr>
            </a:lvl1pPr>
          </a:lstStyle>
          <a:p>
            <a:pPr/>
            <a:r>
              <a:t> Node.js</a:t>
            </a:r>
          </a:p>
        </p:txBody>
      </p:sp>
      <p:sp>
        <p:nvSpPr>
          <p:cNvPr id="794" name="Shape 794"/>
          <p:cNvSpPr/>
          <p:nvPr/>
        </p:nvSpPr>
        <p:spPr>
          <a:xfrm>
            <a:off x="974725" y="2831823"/>
            <a:ext cx="8229600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chemeClr val="accent4">
                    <a:lumOff val="-88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webpack</a:t>
            </a:r>
          </a:p>
        </p:txBody>
      </p:sp>
      <p:sp>
        <p:nvSpPr>
          <p:cNvPr id="795" name="Shape 795"/>
          <p:cNvSpPr/>
          <p:nvPr/>
        </p:nvSpPr>
        <p:spPr>
          <a:xfrm>
            <a:off x="1248957" y="2113614"/>
            <a:ext cx="82296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228600">
              <a:defRPr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推荐使用 6.0 以上的版本</a:t>
            </a:r>
          </a:p>
        </p:txBody>
      </p:sp>
      <p:sp>
        <p:nvSpPr>
          <p:cNvPr id="796" name="Shape 796"/>
          <p:cNvSpPr/>
          <p:nvPr/>
        </p:nvSpPr>
        <p:spPr>
          <a:xfrm>
            <a:off x="1248957" y="3358283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228600">
              <a:defRPr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npm install -g webpack</a:t>
            </a:r>
          </a:p>
        </p:txBody>
      </p:sp>
      <p:sp>
        <p:nvSpPr>
          <p:cNvPr id="797" name="Shape 797"/>
          <p:cNvSpPr/>
          <p:nvPr/>
        </p:nvSpPr>
        <p:spPr>
          <a:xfrm>
            <a:off x="974725" y="4051773"/>
            <a:ext cx="8229600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chemeClr val="accent4">
                    <a:lumOff val="-88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开发IDE工具（VS Code）</a:t>
            </a:r>
          </a:p>
        </p:txBody>
      </p:sp>
      <p:sp>
        <p:nvSpPr>
          <p:cNvPr id="798" name="Shape 798"/>
          <p:cNvSpPr/>
          <p:nvPr/>
        </p:nvSpPr>
        <p:spPr>
          <a:xfrm>
            <a:off x="1248957" y="4552833"/>
            <a:ext cx="82296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indent="228600">
              <a:defRPr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微软推出的免费跨平台的编辑器，支持TypeScript语法高亮及提示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6" grpId="4"/>
      <p:bldP build="whole" bldLvl="1" animBg="1" rev="0" advAuto="0" spid="798" grpId="6"/>
      <p:bldP build="whole" bldLvl="1" animBg="1" rev="0" advAuto="0" spid="793" grpId="1"/>
      <p:bldP build="whole" bldLvl="1" animBg="1" rev="0" advAuto="0" spid="797" grpId="5"/>
      <p:bldP build="whole" bldLvl="1" animBg="1" rev="0" advAuto="0" spid="794" grpId="3"/>
      <p:bldP build="whole" bldLvl="1" animBg="1" rev="0" advAuto="0" spid="795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</a:t>
            </a:r>
          </a:p>
        </p:txBody>
      </p:sp>
      <p:pic>
        <p:nvPicPr>
          <p:cNvPr id="8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587499"/>
            <a:ext cx="8229600" cy="3600451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Shape 802"/>
          <p:cNvSpPr/>
          <p:nvPr/>
        </p:nvSpPr>
        <p:spPr>
          <a:xfrm>
            <a:off x="520700" y="981402"/>
            <a:ext cx="1635919" cy="585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5" y="0"/>
                </a:moveTo>
                <a:cubicBezTo>
                  <a:pt x="344" y="0"/>
                  <a:pt x="0" y="960"/>
                  <a:pt x="0" y="2137"/>
                </a:cubicBezTo>
                <a:lnTo>
                  <a:pt x="0" y="14137"/>
                </a:lnTo>
                <a:cubicBezTo>
                  <a:pt x="0" y="15313"/>
                  <a:pt x="344" y="16259"/>
                  <a:pt x="765" y="16259"/>
                </a:cubicBezTo>
                <a:lnTo>
                  <a:pt x="2882" y="16259"/>
                </a:lnTo>
                <a:lnTo>
                  <a:pt x="4407" y="21600"/>
                </a:lnTo>
                <a:lnTo>
                  <a:pt x="5932" y="16259"/>
                </a:lnTo>
                <a:lnTo>
                  <a:pt x="20835" y="16259"/>
                </a:lnTo>
                <a:cubicBezTo>
                  <a:pt x="21256" y="16259"/>
                  <a:pt x="21600" y="15313"/>
                  <a:pt x="21600" y="14137"/>
                </a:cubicBezTo>
                <a:lnTo>
                  <a:pt x="21600" y="2137"/>
                </a:lnTo>
                <a:cubicBezTo>
                  <a:pt x="21600" y="960"/>
                  <a:pt x="21256" y="0"/>
                  <a:pt x="20835" y="0"/>
                </a:cubicBezTo>
                <a:lnTo>
                  <a:pt x="765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入口（entry）</a:t>
            </a:r>
          </a:p>
        </p:txBody>
      </p:sp>
      <p:sp>
        <p:nvSpPr>
          <p:cNvPr id="803" name="Shape 803"/>
          <p:cNvSpPr/>
          <p:nvPr/>
        </p:nvSpPr>
        <p:spPr>
          <a:xfrm>
            <a:off x="1531664" y="4913910"/>
            <a:ext cx="1385789" cy="446480"/>
          </a:xfrm>
          <a:prstGeom prst="roundRect">
            <a:avLst>
              <a:gd name="adj" fmla="val 40849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chemeClr val="accent3">
                    <a:lumOff val="44000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loader</a:t>
            </a:r>
          </a:p>
        </p:txBody>
      </p:sp>
      <p:sp>
        <p:nvSpPr>
          <p:cNvPr id="806" name="Shape 806"/>
          <p:cNvSpPr/>
          <p:nvPr/>
        </p:nvSpPr>
        <p:spPr>
          <a:xfrm>
            <a:off x="810490" y="4942803"/>
            <a:ext cx="850664" cy="38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41" fill="norm" stroke="1" extrusionOk="0">
                <a:moveTo>
                  <a:pt x="21600" y="11210"/>
                </a:moveTo>
                <a:cubicBezTo>
                  <a:pt x="12468" y="21600"/>
                  <a:pt x="5268" y="17863"/>
                  <a:pt x="0" y="0"/>
                </a:cubicBezTo>
              </a:path>
            </a:pathLst>
          </a:custGeom>
          <a:ln w="25400">
            <a:solidFill>
              <a:schemeClr val="accent4">
                <a:lumOff val="-44000"/>
              </a:schemeClr>
            </a:solidFill>
            <a:miter lim="400000"/>
            <a:headEnd type="oval"/>
            <a:tailEnd type="oval"/>
          </a:ln>
        </p:spPr>
        <p:txBody>
          <a:bodyPr/>
          <a:lstStyle/>
          <a:p>
            <a:pPr/>
          </a:p>
        </p:txBody>
      </p:sp>
      <p:sp>
        <p:nvSpPr>
          <p:cNvPr id="805" name="Shape 805"/>
          <p:cNvSpPr/>
          <p:nvPr/>
        </p:nvSpPr>
        <p:spPr>
          <a:xfrm>
            <a:off x="6637585" y="4495800"/>
            <a:ext cx="2267894" cy="812800"/>
          </a:xfrm>
          <a:prstGeom prst="wedgeEllipseCallout">
            <a:avLst>
              <a:gd name="adj1" fmla="val -51061"/>
              <a:gd name="adj2" fmla="val -65602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webpack.config.js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" dur="6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" dur="6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2" grpId="1"/>
      <p:bldP build="whole" bldLvl="1" animBg="1" rev="0" advAuto="0" spid="803" grpId="2"/>
      <p:bldP build="whole" bldLvl="1" animBg="1" rev="0" advAuto="0" spid="806" grpId="3"/>
      <p:bldP build="whole" bldLvl="1" animBg="1" rev="0" advAuto="0" spid="805" grpId="4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3282" y="1391713"/>
            <a:ext cx="3997436" cy="3847037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Shape 80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webpack.config.js</a:t>
            </a:r>
          </a:p>
        </p:txBody>
      </p:sp>
      <p:sp>
        <p:nvSpPr>
          <p:cNvPr id="810" name="Shape 810"/>
          <p:cNvSpPr/>
          <p:nvPr/>
        </p:nvSpPr>
        <p:spPr>
          <a:xfrm>
            <a:off x="4750990" y="1527502"/>
            <a:ext cx="1549401" cy="352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3" y="0"/>
                </a:moveTo>
                <a:cubicBezTo>
                  <a:pt x="2648" y="0"/>
                  <a:pt x="2285" y="1598"/>
                  <a:pt x="2285" y="3555"/>
                </a:cubicBezTo>
                <a:lnTo>
                  <a:pt x="2285" y="7793"/>
                </a:lnTo>
                <a:lnTo>
                  <a:pt x="0" y="11957"/>
                </a:lnTo>
                <a:lnTo>
                  <a:pt x="2285" y="16121"/>
                </a:lnTo>
                <a:lnTo>
                  <a:pt x="2285" y="18069"/>
                </a:lnTo>
                <a:cubicBezTo>
                  <a:pt x="2285" y="20026"/>
                  <a:pt x="2648" y="21600"/>
                  <a:pt x="3093" y="21600"/>
                </a:cubicBezTo>
                <a:lnTo>
                  <a:pt x="20798" y="21600"/>
                </a:lnTo>
                <a:cubicBezTo>
                  <a:pt x="21242" y="21600"/>
                  <a:pt x="21600" y="20026"/>
                  <a:pt x="21600" y="18069"/>
                </a:cubicBezTo>
                <a:lnTo>
                  <a:pt x="21600" y="3555"/>
                </a:lnTo>
                <a:cubicBezTo>
                  <a:pt x="21600" y="1598"/>
                  <a:pt x="21242" y="0"/>
                  <a:pt x="20798" y="0"/>
                </a:cubicBezTo>
                <a:lnTo>
                  <a:pt x="309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入口文件</a:t>
            </a:r>
          </a:p>
        </p:txBody>
      </p:sp>
      <p:sp>
        <p:nvSpPr>
          <p:cNvPr id="811" name="Shape 811"/>
          <p:cNvSpPr/>
          <p:nvPr/>
        </p:nvSpPr>
        <p:spPr>
          <a:xfrm>
            <a:off x="4928790" y="2149802"/>
            <a:ext cx="2104629" cy="352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77" y="0"/>
                </a:moveTo>
                <a:cubicBezTo>
                  <a:pt x="1950" y="0"/>
                  <a:pt x="1682" y="1598"/>
                  <a:pt x="1682" y="3555"/>
                </a:cubicBezTo>
                <a:lnTo>
                  <a:pt x="1682" y="7793"/>
                </a:lnTo>
                <a:lnTo>
                  <a:pt x="0" y="11957"/>
                </a:lnTo>
                <a:lnTo>
                  <a:pt x="1682" y="16121"/>
                </a:lnTo>
                <a:lnTo>
                  <a:pt x="1682" y="18069"/>
                </a:lnTo>
                <a:cubicBezTo>
                  <a:pt x="1682" y="20026"/>
                  <a:pt x="1950" y="21600"/>
                  <a:pt x="2277" y="21600"/>
                </a:cubicBezTo>
                <a:lnTo>
                  <a:pt x="21005" y="21600"/>
                </a:lnTo>
                <a:cubicBezTo>
                  <a:pt x="21333" y="21600"/>
                  <a:pt x="21600" y="20026"/>
                  <a:pt x="21600" y="18069"/>
                </a:cubicBezTo>
                <a:lnTo>
                  <a:pt x="21600" y="3555"/>
                </a:lnTo>
                <a:cubicBezTo>
                  <a:pt x="21600" y="1598"/>
                  <a:pt x="21333" y="0"/>
                  <a:pt x="21005" y="0"/>
                </a:cubicBezTo>
                <a:lnTo>
                  <a:pt x="227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打包输出的文件名</a:t>
            </a:r>
          </a:p>
        </p:txBody>
      </p:sp>
      <p:sp>
        <p:nvSpPr>
          <p:cNvPr id="812" name="Shape 812"/>
          <p:cNvSpPr/>
          <p:nvPr/>
        </p:nvSpPr>
        <p:spPr>
          <a:xfrm>
            <a:off x="3701653" y="3711902"/>
            <a:ext cx="2269729" cy="444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3" y="0"/>
                </a:moveTo>
                <a:cubicBezTo>
                  <a:pt x="1279" y="0"/>
                  <a:pt x="1031" y="1265"/>
                  <a:pt x="1031" y="2813"/>
                </a:cubicBezTo>
                <a:lnTo>
                  <a:pt x="1031" y="10675"/>
                </a:lnTo>
                <a:lnTo>
                  <a:pt x="0" y="21600"/>
                </a:lnTo>
                <a:lnTo>
                  <a:pt x="2417" y="17091"/>
                </a:lnTo>
                <a:lnTo>
                  <a:pt x="21049" y="17091"/>
                </a:lnTo>
                <a:cubicBezTo>
                  <a:pt x="21352" y="17091"/>
                  <a:pt x="21600" y="15846"/>
                  <a:pt x="21600" y="14297"/>
                </a:cubicBezTo>
                <a:lnTo>
                  <a:pt x="21600" y="2813"/>
                </a:lnTo>
                <a:cubicBezTo>
                  <a:pt x="21600" y="1265"/>
                  <a:pt x="21352" y="0"/>
                  <a:pt x="21049" y="0"/>
                </a:cubicBezTo>
                <a:lnTo>
                  <a:pt x="1583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定义各式各样的loaders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Angular 2 快速上手</a:t>
            </a:r>
          </a:p>
        </p:txBody>
      </p:sp>
      <p:sp>
        <p:nvSpPr>
          <p:cNvPr id="815" name="Shape 815"/>
          <p:cNvSpPr/>
          <p:nvPr/>
        </p:nvSpPr>
        <p:spPr>
          <a:xfrm>
            <a:off x="1339329" y="1783079"/>
            <a:ext cx="6947942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简单文案展示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内置指令使用（ngIf）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自定义指令使用（HighlightDirective）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日志服务的使用（LoggerService）</a:t>
            </a:r>
          </a:p>
          <a:p>
            <a:pPr marL="228600" indent="-228600">
              <a:lnSpc>
                <a:spcPct val="150000"/>
              </a:lnSpc>
              <a:buSzPct val="100000"/>
              <a:buAutoNum type="arabicPeriod" startAt="1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父子组件通信示例</a:t>
            </a:r>
          </a:p>
        </p:txBody>
      </p:sp>
      <p:sp>
        <p:nvSpPr>
          <p:cNvPr id="816" name="Shape 816"/>
          <p:cNvSpPr/>
          <p:nvPr/>
        </p:nvSpPr>
        <p:spPr>
          <a:xfrm>
            <a:off x="1642704" y="4975225"/>
            <a:ext cx="5858592" cy="428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/>
                <a:ea typeface="微软雅黑"/>
                <a:cs typeface="微软雅黑"/>
                <a:sym typeface="微软雅黑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747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https://github.com/lizhonghui/angular2-demo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6" grpId="2"/>
      <p:bldP build="whole" bldLvl="1" animBg="1" rev="0" advAuto="0" spid="81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type="title" idx="4294967295"/>
          </p:nvPr>
        </p:nvSpPr>
        <p:spPr>
          <a:xfrm>
            <a:off x="457200" y="2428875"/>
            <a:ext cx="8229600" cy="857250"/>
          </a:xfrm>
          <a:prstGeom prst="rect">
            <a:avLst/>
          </a:prstGeom>
        </p:spPr>
        <p:txBody>
          <a:bodyPr/>
          <a:lstStyle/>
          <a:p>
            <a:pPr/>
            <a:r>
              <a:t>代码演示…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68312" y="766725"/>
            <a:ext cx="8229601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崭露头角</a:t>
            </a:r>
          </a:p>
        </p:txBody>
      </p:sp>
      <p:sp>
        <p:nvSpPr>
          <p:cNvPr id="333" name="Shape 333"/>
          <p:cNvSpPr/>
          <p:nvPr/>
        </p:nvSpPr>
        <p:spPr>
          <a:xfrm>
            <a:off x="383256" y="1477095"/>
            <a:ext cx="839971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Misko Hevery 使用GetAngular重写了Google内部的Feedback项目。</a:t>
            </a:r>
          </a:p>
        </p:txBody>
      </p:sp>
      <p:grpSp>
        <p:nvGrpSpPr>
          <p:cNvPr id="337" name="Group 337"/>
          <p:cNvGrpSpPr/>
          <p:nvPr/>
        </p:nvGrpSpPr>
        <p:grpSpPr>
          <a:xfrm>
            <a:off x="1063847" y="2314466"/>
            <a:ext cx="7024466" cy="2986969"/>
            <a:chOff x="-242242" y="0"/>
            <a:chExt cx="7024464" cy="2986968"/>
          </a:xfrm>
        </p:grpSpPr>
        <p:graphicFrame>
          <p:nvGraphicFramePr>
            <p:cNvPr id="334" name="Chart 334"/>
            <p:cNvGraphicFramePr/>
            <p:nvPr/>
          </p:nvGraphicFramePr>
          <p:xfrm>
            <a:off x="-242243" y="53788"/>
            <a:ext cx="7024465" cy="293318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335" name="Shape 335"/>
            <p:cNvSpPr/>
            <p:nvPr/>
          </p:nvSpPr>
          <p:spPr>
            <a:xfrm>
              <a:off x="1297863" y="0"/>
              <a:ext cx="1064454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17000行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4663363" y="1892300"/>
              <a:ext cx="923192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1500行</a:t>
              </a:r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4200096" y="3965985"/>
            <a:ext cx="1045964" cy="656815"/>
            <a:chOff x="0" y="0"/>
            <a:chExt cx="1045963" cy="656814"/>
          </a:xfrm>
        </p:grpSpPr>
        <p:sp>
          <p:nvSpPr>
            <p:cNvPr id="338" name="Shape 338"/>
            <p:cNvSpPr/>
            <p:nvPr/>
          </p:nvSpPr>
          <p:spPr>
            <a:xfrm>
              <a:off x="0" y="482576"/>
              <a:ext cx="1019598" cy="174239"/>
            </a:xfrm>
            <a:prstGeom prst="rightArrow">
              <a:avLst>
                <a:gd name="adj1" fmla="val 47721"/>
                <a:gd name="adj2" fmla="val 287740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C9394A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chemeClr val="accent4">
                  <a:lumOff val="-44000"/>
                  <a:alpha val="3960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38560" y="0"/>
              <a:ext cx="1007404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3周时间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6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1"/>
      <p:bldP build="whole" bldLvl="1" animBg="1" rev="0" advAuto="0" spid="337" grpId="2"/>
      <p:bldP build="whole" bldLvl="1" animBg="1" rev="0" advAuto="0" spid="340" grpId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入门学习资源</a:t>
            </a:r>
          </a:p>
        </p:txBody>
      </p:sp>
      <p:sp>
        <p:nvSpPr>
          <p:cNvPr id="821" name="Shape 821"/>
          <p:cNvSpPr/>
          <p:nvPr/>
        </p:nvSpPr>
        <p:spPr>
          <a:xfrm>
            <a:off x="1352549" y="1884783"/>
            <a:ext cx="6629401" cy="1945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2514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https://angular.io/docs/ts/latest/quickstart.html</a:t>
            </a:r>
          </a:p>
          <a:p>
            <a:pPr marL="2514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https://github.com/angular/angular2-seed</a:t>
            </a:r>
          </a:p>
          <a:p>
            <a:pPr marL="2514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https://github.com/kittencup/angular2-learning-cn</a:t>
            </a:r>
          </a:p>
          <a:p>
            <a:pPr marL="251459" indent="-251459">
              <a:lnSpc>
                <a:spcPct val="150000"/>
              </a:lnSpc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https://github.com/lightningtgc/awesome-ng2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/>
        </p:nvSpPr>
        <p:spPr>
          <a:xfrm>
            <a:off x="3756166" y="1928805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谢谢大家</a:t>
            </a:r>
          </a:p>
        </p:txBody>
      </p:sp>
      <p:sp>
        <p:nvSpPr>
          <p:cNvPr id="824" name="Shape 824"/>
          <p:cNvSpPr/>
          <p:nvPr/>
        </p:nvSpPr>
        <p:spPr>
          <a:xfrm>
            <a:off x="348530" y="4376852"/>
            <a:ext cx="4611540" cy="102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20000"/>
              </a:lnSpc>
              <a:defRPr b="1"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800" u="sng"/>
              <a:t>李仲辉</a:t>
            </a:r>
            <a:r>
              <a:t> </a:t>
            </a:r>
            <a:r>
              <a:rPr b="0"/>
              <a:t>@广发证券</a:t>
            </a:r>
          </a:p>
          <a:p>
            <a:pPr>
              <a:lnSpc>
                <a:spcPct val="120000"/>
              </a:lnSpc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lzhspace@gmail.com</a:t>
            </a:r>
          </a:p>
          <a:p>
            <a:pPr>
              <a:lnSpc>
                <a:spcPct val="120000"/>
              </a:lnSpc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https://github.com/lizhonghui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468312" y="766725"/>
            <a:ext cx="8229601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正式立项</a:t>
            </a:r>
          </a:p>
        </p:txBody>
      </p:sp>
      <p:sp>
        <p:nvSpPr>
          <p:cNvPr id="343" name="Shape 343"/>
          <p:cNvSpPr/>
          <p:nvPr/>
        </p:nvSpPr>
        <p:spPr>
          <a:xfrm>
            <a:off x="2805095" y="2894005"/>
            <a:ext cx="353381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5400">
                <a:solidFill>
                  <a:srgbClr val="53535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AngularJS</a:t>
            </a:r>
          </a:p>
        </p:txBody>
      </p:sp>
      <p:sp>
        <p:nvSpPr>
          <p:cNvPr id="344" name="Shape 344"/>
          <p:cNvSpPr/>
          <p:nvPr/>
        </p:nvSpPr>
        <p:spPr>
          <a:xfrm>
            <a:off x="2821061" y="1893865"/>
            <a:ext cx="3501878" cy="4978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组建专职团队开发及维护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3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1"/>
      <p:bldP build="whole" bldLvl="1" animBg="1" rev="0" advAuto="0" spid="34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迭代之路</a:t>
            </a:r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xfrm>
            <a:off x="759635" y="1751573"/>
            <a:ext cx="8229601" cy="507999"/>
          </a:xfrm>
          <a:prstGeom prst="rect">
            <a:avLst/>
          </a:prstGeom>
        </p:spPr>
        <p:txBody>
          <a:bodyPr anchor="ctr"/>
          <a:lstStyle>
            <a:lvl1pPr marL="249381" indent="-249381">
              <a:buSzPct val="100000"/>
              <a:buBlip>
                <a:blip r:embed="rId2"/>
              </a:buBlip>
              <a:defRPr sz="2400">
                <a:solidFill>
                  <a:schemeClr val="accent4">
                    <a:lumOff val="-8800"/>
                  </a:schemeClr>
                </a:solidFill>
              </a:defRPr>
            </a:lvl1pPr>
          </a:lstStyle>
          <a:p>
            <a:pPr/>
            <a:r>
              <a:t> 12年06月，AngularJS 1.0.0正式版推出</a:t>
            </a:r>
          </a:p>
        </p:txBody>
      </p:sp>
      <p:sp>
        <p:nvSpPr>
          <p:cNvPr id="348" name="Shape 348"/>
          <p:cNvSpPr/>
          <p:nvPr/>
        </p:nvSpPr>
        <p:spPr>
          <a:xfrm>
            <a:off x="710017" y="4191473"/>
            <a:ext cx="8229601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chemeClr val="accent4">
                    <a:lumOff val="-88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AngularJS 1.5.x 增加类似组件式书写体验</a:t>
            </a:r>
          </a:p>
        </p:txBody>
      </p:sp>
      <p:sp>
        <p:nvSpPr>
          <p:cNvPr id="349" name="Shape 349"/>
          <p:cNvSpPr/>
          <p:nvPr/>
        </p:nvSpPr>
        <p:spPr>
          <a:xfrm>
            <a:off x="774700" y="2971523"/>
            <a:ext cx="8229600" cy="5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marL="249381" indent="-249381"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b="1" sz="2400">
                <a:solidFill>
                  <a:schemeClr val="accent4">
                    <a:lumOff val="-88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AngularJS 1.3.x放弃支持IE8浏览器</a:t>
            </a:r>
          </a:p>
        </p:txBody>
      </p:sp>
      <p:sp>
        <p:nvSpPr>
          <p:cNvPr id="350" name="Shape 350"/>
          <p:cNvSpPr/>
          <p:nvPr/>
        </p:nvSpPr>
        <p:spPr>
          <a:xfrm>
            <a:off x="896532" y="4717252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主要是为过渡Angular2做铺垫</a:t>
            </a:r>
          </a:p>
        </p:txBody>
      </p:sp>
      <p:sp>
        <p:nvSpPr>
          <p:cNvPr id="351" name="Shape 351"/>
          <p:cNvSpPr/>
          <p:nvPr/>
        </p:nvSpPr>
        <p:spPr>
          <a:xfrm>
            <a:off x="896532" y="2202514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亮点功能基本齐备，如双向绑定、依赖注入、指令等</a:t>
            </a:r>
          </a:p>
        </p:txBody>
      </p:sp>
      <p:sp>
        <p:nvSpPr>
          <p:cNvPr id="352" name="Shape 352"/>
          <p:cNvSpPr/>
          <p:nvPr/>
        </p:nvSpPr>
        <p:spPr>
          <a:xfrm>
            <a:off x="896532" y="3459883"/>
            <a:ext cx="82296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lvl="1" marL="708659" indent="-251459">
              <a:buSzPct val="100000"/>
              <a:buChar char="•"/>
              <a:defRPr sz="22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推出了单次绑定语法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2" grpId="4"/>
      <p:bldP build="whole" bldLvl="1" animBg="1" rev="0" advAuto="0" spid="348" grpId="5"/>
      <p:bldP build="whole" bldLvl="1" animBg="1" rev="0" advAuto="0" spid="350" grpId="6"/>
      <p:bldP build="whole" bldLvl="1" animBg="1" rev="0" advAuto="0" spid="347" grpId="1"/>
      <p:bldP build="whole" bldLvl="1" animBg="1" rev="0" advAuto="0" spid="351" grpId="2"/>
      <p:bldP build="whole" bldLvl="1" animBg="1" rev="0" advAuto="0" spid="34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AngularJS 1.x 学习曲线</a:t>
            </a:r>
          </a:p>
        </p:txBody>
      </p:sp>
      <p:pic>
        <p:nvPicPr>
          <p:cNvPr id="355" name="angularjs-learning-cur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7855" y="1129704"/>
            <a:ext cx="4888290" cy="413429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Shape 356"/>
          <p:cNvSpPr/>
          <p:nvPr/>
        </p:nvSpPr>
        <p:spPr>
          <a:xfrm>
            <a:off x="2967012" y="1219200"/>
            <a:ext cx="3209976" cy="66427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1932061" y="4052865"/>
            <a:ext cx="1122116" cy="3962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我的天啊</a:t>
            </a:r>
          </a:p>
        </p:txBody>
      </p:sp>
      <p:sp>
        <p:nvSpPr>
          <p:cNvPr id="358" name="Shape 358"/>
          <p:cNvSpPr/>
          <p:nvPr/>
        </p:nvSpPr>
        <p:spPr>
          <a:xfrm>
            <a:off x="5970661" y="1881165"/>
            <a:ext cx="1122116" cy="3962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我的天啊</a:t>
            </a:r>
          </a:p>
        </p:txBody>
      </p:sp>
      <p:sp>
        <p:nvSpPr>
          <p:cNvPr id="359" name="Shape 359"/>
          <p:cNvSpPr/>
          <p:nvPr/>
        </p:nvSpPr>
        <p:spPr>
          <a:xfrm>
            <a:off x="4459361" y="3354365"/>
            <a:ext cx="1490664" cy="3962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C9394A"/>
            </a:solidFill>
          </a:ln>
          <a:effectLst>
            <a:outerShdw sx="100000" sy="100000" kx="0" ky="0" algn="b" rotWithShape="0" blurRad="63500" dist="0" dir="0">
              <a:schemeClr val="accent4">
                <a:lumOff val="-44000"/>
                <a:alpha val="39607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6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我好像懂了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016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16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016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16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chemeClr val="accent4">
                <a:lumOff val="-44000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