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notesMasterIdLst>
    <p:notesMasterId r:id="rId14"/>
  </p:notesMasterIdLst>
  <p:handoutMasterIdLst>
    <p:handoutMasterId r:id="rId15"/>
  </p:handoutMasterIdLst>
  <p:sldIdLst>
    <p:sldId id="268" r:id="rId5"/>
    <p:sldId id="269" r:id="rId6"/>
    <p:sldId id="262" r:id="rId7"/>
    <p:sldId id="272" r:id="rId8"/>
    <p:sldId id="273" r:id="rId9"/>
    <p:sldId id="274" r:id="rId10"/>
    <p:sldId id="275" r:id="rId11"/>
    <p:sldId id="276" r:id="rId12"/>
    <p:sldId id="25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3E57"/>
    <a:srgbClr val="184259"/>
    <a:srgbClr val="9C4E4E"/>
    <a:srgbClr val="700000"/>
    <a:srgbClr val="5E2001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F5AB1C69-6EDB-4FF4-983F-18BD219EF32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52" autoAdjust="0"/>
  </p:normalViewPr>
  <p:slideViewPr>
    <p:cSldViewPr snapToGrid="0">
      <p:cViewPr varScale="1">
        <p:scale>
          <a:sx n="69" d="100"/>
          <a:sy n="69" d="100"/>
        </p:scale>
        <p:origin x="581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72BF7510-B9ED-40E0-8274-4F64AD62B83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D95E24B0-B97F-4932-93CD-4307D6181DC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0AA17F-CB06-445B-ACD3-321E84E51A80}" type="datetimeFigureOut">
              <a:rPr lang="en-US" smtClean="0"/>
              <a:t>12/2/2019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7FC3A0DF-A8A7-4EF4-96E5-757FFFC2A93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22BEC987-E8F6-4FD2-BFB2-04815BD1D2F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078EF9-7F2B-4B20-A25C-9E80C16977B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0114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6141C0-BF72-4A20-AFA7-D05563D549B7}" type="datetimeFigureOut">
              <a:rPr lang="en-US" smtClean="0"/>
              <a:t>12/2/2019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AAF9CF-D1E5-49FD-94F7-B246BB67E24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2858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 bwMode="blackGray">
      <p:bgPr>
        <a:gradFill flip="none" rotWithShape="1"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5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840914" cy="1260000"/>
          </a:xfrm>
        </p:spPr>
        <p:txBody>
          <a:bodyPr anchor="ctr" anchorCtr="0">
            <a:normAutofit/>
          </a:bodyPr>
          <a:lstStyle>
            <a:lvl1pPr>
              <a:defRPr sz="300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869601"/>
            <a:ext cx="10840914" cy="3921600"/>
          </a:xfrm>
        </p:spPr>
        <p:txBody>
          <a:bodyPr anchor="t" anchorCtr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12/2/2019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328F7C25-BFB6-430F-87B6-7D0D2C7493D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-185517" y="1223433"/>
            <a:ext cx="504000" cy="0"/>
          </a:xfrm>
          <a:prstGeom prst="line">
            <a:avLst/>
          </a:prstGeom>
          <a:ln w="127000" cap="sq">
            <a:solidFill>
              <a:schemeClr val="accent3"/>
            </a:solidFill>
            <a:miter lim="800000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0262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1" y="609601"/>
            <a:ext cx="10840913" cy="3124199"/>
          </a:xfrm>
        </p:spPr>
        <p:txBody>
          <a:bodyPr anchor="ctr">
            <a:normAutofit/>
          </a:bodyPr>
          <a:lstStyle>
            <a:lvl1pPr algn="l">
              <a:defRPr sz="3000" b="0" cap="none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3733800"/>
            <a:ext cx="10840914" cy="20574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12/2/2019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3326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840914" cy="1260000"/>
          </a:xfrm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12/2/2019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106499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12/2/2019</a:t>
            </a:fld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53706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blackGray">
      <p:bgPr>
        <a:gradFill flip="none" rotWithShape="1"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5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" y="1786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76500" y="2716272"/>
            <a:ext cx="8683625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76500" y="5137736"/>
            <a:ext cx="8683625" cy="73284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984B7D2A-0DF8-424B-9572-B79AEBB2D9DC}" type="datetimeFigureOut">
              <a:rPr lang="en-US" noProof="0" smtClean="0"/>
              <a:t>12/2/2019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629371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0" y="1874308"/>
            <a:ext cx="3814235" cy="1260000"/>
          </a:xfrm>
        </p:spPr>
        <p:txBody>
          <a:bodyPr anchor="ctr" anchorCtr="0">
            <a:noAutofit/>
          </a:bodyPr>
          <a:lstStyle>
            <a:lvl1pPr algn="r">
              <a:defRPr sz="3000" b="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0" y="0"/>
            <a:ext cx="7543800" cy="6856214"/>
          </a:xfrm>
        </p:spPr>
        <p:txBody>
          <a:bodyPr anchor="ctr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2450" y="3134308"/>
            <a:ext cx="3814235" cy="20166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12/2/2019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06338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Description and Con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>
            <a:extLst>
              <a:ext uri="{FF2B5EF4-FFF2-40B4-BE49-F238E27FC236}">
                <a16:creationId xmlns="" xmlns:a16="http://schemas.microsoft.com/office/drawing/2014/main" id="{A1E35E73-B2F7-41DF-AAD2-58E6BE2710D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840914" cy="1260000"/>
          </a:xfrm>
        </p:spPr>
        <p:txBody>
          <a:bodyPr anchor="ctr" anchorCtr="0">
            <a:normAutofit/>
          </a:bodyPr>
          <a:lstStyle>
            <a:lvl1pPr>
              <a:defRPr sz="300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1881824"/>
            <a:ext cx="10840914" cy="1032826"/>
          </a:xfrm>
        </p:spPr>
        <p:txBody>
          <a:bodyPr anchor="t" anchorCtr="0">
            <a:no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12/2/2019</a:t>
            </a:fld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B47DAE59-9D63-4159-8F3E-560C31F19A8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216192" y="3837470"/>
            <a:ext cx="1310050" cy="959003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  <a:lvl3pPr algn="ctr">
              <a:defRPr sz="1200"/>
            </a:lvl3pPr>
            <a:lvl5pPr marL="1828800" indent="0">
              <a:buNone/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2" name="Text Placeholder 2">
            <a:extLst>
              <a:ext uri="{FF2B5EF4-FFF2-40B4-BE49-F238E27FC236}">
                <a16:creationId xmlns="" xmlns:a16="http://schemas.microsoft.com/office/drawing/2014/main" id="{4249143D-80A5-4E4C-BBFD-F253500CE226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85799" y="2914650"/>
            <a:ext cx="10840914" cy="502126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0" name="Text Placeholder 5">
            <a:extLst>
              <a:ext uri="{FF2B5EF4-FFF2-40B4-BE49-F238E27FC236}">
                <a16:creationId xmlns="" xmlns:a16="http://schemas.microsoft.com/office/drawing/2014/main" id="{B06123F0-984B-4EF8-9945-3621C401B7A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465366" y="3837470"/>
            <a:ext cx="1310050" cy="959003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  <a:lvl3pPr algn="ctr">
              <a:defRPr sz="1200"/>
            </a:lvl3pPr>
            <a:lvl5pPr marL="1828800" indent="0">
              <a:buNone/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1" name="Text Placeholder 5">
            <a:extLst>
              <a:ext uri="{FF2B5EF4-FFF2-40B4-BE49-F238E27FC236}">
                <a16:creationId xmlns="" xmlns:a16="http://schemas.microsoft.com/office/drawing/2014/main" id="{A669C074-A9BE-4B07-ACEE-3B34AAC8B9E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548424" y="3837470"/>
            <a:ext cx="1310050" cy="959003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  <a:lvl3pPr algn="ctr">
              <a:defRPr sz="1200"/>
            </a:lvl3pPr>
            <a:lvl5pPr marL="1828800" indent="0">
              <a:buNone/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9" name="Text Placeholder 5">
            <a:extLst>
              <a:ext uri="{FF2B5EF4-FFF2-40B4-BE49-F238E27FC236}">
                <a16:creationId xmlns="" xmlns:a16="http://schemas.microsoft.com/office/drawing/2014/main" id="{84A40D78-D6DD-41A7-A132-9D48DF8649A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382308" y="3837470"/>
            <a:ext cx="1310050" cy="959003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  <a:lvl3pPr algn="ctr">
              <a:defRPr sz="1200"/>
            </a:lvl3pPr>
            <a:lvl5pPr marL="1828800" indent="0">
              <a:buNone/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8" name="Text Placeholder 5">
            <a:extLst>
              <a:ext uri="{FF2B5EF4-FFF2-40B4-BE49-F238E27FC236}">
                <a16:creationId xmlns="" xmlns:a16="http://schemas.microsoft.com/office/drawing/2014/main" id="{4A9CFAA7-850F-4C92-A9BE-56452E5CA04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299250" y="3837470"/>
            <a:ext cx="1310050" cy="959003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  <a:lvl3pPr algn="ctr">
              <a:defRPr sz="1200"/>
            </a:lvl3pPr>
            <a:lvl5pPr marL="1828800" indent="0">
              <a:buNone/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="" xmlns:a16="http://schemas.microsoft.com/office/drawing/2014/main" id="{CC5A0CF1-9FE7-4149-97DC-5221639144C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-185517" y="1242483"/>
            <a:ext cx="504000" cy="0"/>
          </a:xfrm>
          <a:prstGeom prst="line">
            <a:avLst/>
          </a:prstGeom>
          <a:ln w="127000" cap="sq">
            <a:solidFill>
              <a:schemeClr val="accent3"/>
            </a:solidFill>
            <a:miter lim="800000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3639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7326" y="995967"/>
            <a:ext cx="6238874" cy="1260000"/>
          </a:xfrm>
        </p:spPr>
        <p:txBody>
          <a:bodyPr anchor="ctr" anchorCtr="0">
            <a:noAutofit/>
          </a:bodyPr>
          <a:lstStyle>
            <a:lvl1pPr algn="r">
              <a:defRPr sz="3000" b="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 bwMode="blackGray">
          <a:xfrm>
            <a:off x="8014200" y="995968"/>
            <a:ext cx="3492000" cy="4866064"/>
          </a:xfrm>
          <a:prstGeom prst="roundRect">
            <a:avLst>
              <a:gd name="adj" fmla="val 2371"/>
            </a:avLst>
          </a:prstGeom>
          <a:solidFill>
            <a:schemeClr val="bg2">
              <a:lumMod val="75000"/>
              <a:lumOff val="25000"/>
            </a:schemeClr>
          </a:solidFill>
          <a:ln w="28575" cap="sq" cmpd="sng">
            <a:solidFill>
              <a:schemeClr val="accent3">
                <a:lumMod val="50000"/>
              </a:schemeClr>
            </a:solidFill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5849" y="2255967"/>
            <a:ext cx="6610351" cy="3476618"/>
          </a:xfrm>
        </p:spPr>
        <p:txBody>
          <a:bodyPr anchor="t">
            <a:norm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12/2/2019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69382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Righ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57974" y="995968"/>
            <a:ext cx="4848225" cy="1260000"/>
          </a:xfrm>
        </p:spPr>
        <p:txBody>
          <a:bodyPr anchor="ctr" anchorCtr="0">
            <a:normAutofit/>
          </a:bodyPr>
          <a:lstStyle>
            <a:lvl1pPr algn="l">
              <a:defRPr sz="3000" b="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 bwMode="blackGray">
          <a:xfrm>
            <a:off x="727574" y="914400"/>
            <a:ext cx="5749425" cy="4818185"/>
          </a:xfrm>
          <a:prstGeom prst="roundRect">
            <a:avLst>
              <a:gd name="adj" fmla="val 2371"/>
            </a:avLst>
          </a:prstGeom>
          <a:solidFill>
            <a:schemeClr val="bg2">
              <a:lumMod val="75000"/>
              <a:lumOff val="25000"/>
            </a:schemeClr>
          </a:solidFill>
          <a:ln w="28575" cap="sq" cmpd="sng">
            <a:solidFill>
              <a:schemeClr val="accent3">
                <a:lumMod val="50000"/>
              </a:schemeClr>
            </a:solidFill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57974" y="2255968"/>
            <a:ext cx="4848225" cy="347661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12/2/2019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32959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 bwMode="white">
          <a:xfrm>
            <a:off x="10571243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noProof="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 bwMode="white">
          <a:xfrm>
            <a:off x="100262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noProof="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20801" y="609601"/>
            <a:ext cx="9550399" cy="2743199"/>
          </a:xfrm>
        </p:spPr>
        <p:txBody>
          <a:bodyPr anchor="ctr">
            <a:normAutofit/>
          </a:bodyPr>
          <a:lstStyle>
            <a:lvl1pPr algn="ctr">
              <a:defRPr sz="3000" b="0" i="1" cap="none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26408" y="3352800"/>
            <a:ext cx="9339184" cy="3810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="" xmlns:a16="http://schemas.microsoft.com/office/drawing/2014/main" id="{1AD7857E-8E0E-4AC1-ABDC-E42462C788DE}"/>
              </a:ext>
            </a:extLst>
          </p:cNvPr>
          <p:cNvSpPr/>
          <p:nvPr userDrawn="1"/>
        </p:nvSpPr>
        <p:spPr>
          <a:xfrm>
            <a:off x="1750844" y="3962401"/>
            <a:ext cx="8690313" cy="1908173"/>
          </a:xfrm>
          <a:prstGeom prst="roundRect">
            <a:avLst>
              <a:gd name="adj" fmla="val 6552"/>
            </a:avLst>
          </a:prstGeom>
          <a:solidFill>
            <a:schemeClr val="accent3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57375" y="4021138"/>
            <a:ext cx="8486775" cy="176053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12/2/2019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53409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>
            <a:extLst>
              <a:ext uri="{FF2B5EF4-FFF2-40B4-BE49-F238E27FC236}">
                <a16:creationId xmlns="" xmlns:a16="http://schemas.microsoft.com/office/drawing/2014/main" id="{A1E35E73-B2F7-41DF-AAD2-58E6BE2710D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599"/>
            <a:ext cx="10840914" cy="1260000"/>
          </a:xfrm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1869599"/>
            <a:ext cx="5202071" cy="91622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870201"/>
            <a:ext cx="5202071" cy="2916000"/>
          </a:xfrm>
          <a:prstGeom prst="roundRect">
            <a:avLst>
              <a:gd name="adj" fmla="val 2496"/>
            </a:avLst>
          </a:prstGeom>
          <a:ln w="28575">
            <a:solidFill>
              <a:schemeClr val="accent3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t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8270" y="1869599"/>
            <a:ext cx="5228444" cy="91622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8270" y="2870201"/>
            <a:ext cx="5202071" cy="2916000"/>
          </a:xfrm>
          <a:prstGeom prst="roundRect">
            <a:avLst>
              <a:gd name="adj" fmla="val 2798"/>
            </a:avLst>
          </a:prstGeom>
          <a:ln w="28575">
            <a:solidFill>
              <a:schemeClr val="accent3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t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12/2/2019</a:t>
            </a:fld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="" xmlns:a16="http://schemas.microsoft.com/office/drawing/2014/main" id="{8031B0A9-3E16-4C5B-A6CE-045BCB91A00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57150" y="939761"/>
            <a:ext cx="3666" cy="491143"/>
          </a:xfrm>
          <a:prstGeom prst="line">
            <a:avLst/>
          </a:prstGeom>
          <a:ln w="127000" cap="sq">
            <a:solidFill>
              <a:schemeClr val="accent3"/>
            </a:solidFill>
            <a:miter lim="800000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6961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840914" cy="1260000"/>
          </a:xfrm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="" xmlns:a16="http://schemas.microsoft.com/office/drawing/2014/main" id="{E44449DE-635B-4B23-9B8B-C95A5B8764DB}"/>
              </a:ext>
            </a:extLst>
          </p:cNvPr>
          <p:cNvSpPr/>
          <p:nvPr userDrawn="1"/>
        </p:nvSpPr>
        <p:spPr>
          <a:xfrm>
            <a:off x="663356" y="1790228"/>
            <a:ext cx="10863358" cy="4080348"/>
          </a:xfrm>
          <a:prstGeom prst="roundRect">
            <a:avLst>
              <a:gd name="adj" fmla="val 2634"/>
            </a:avLst>
          </a:prstGeom>
          <a:solidFill>
            <a:schemeClr val="accent3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1869600"/>
            <a:ext cx="5040000" cy="3921601"/>
          </a:xfrm>
          <a:prstGeom prst="roundRect">
            <a:avLst>
              <a:gd name="adj" fmla="val 1970"/>
            </a:avLst>
          </a:prstGeom>
          <a:ln w="28575">
            <a:noFill/>
          </a:ln>
          <a:effectLst/>
        </p:spPr>
        <p:txBody>
          <a:bodyPr anchor="t" anchorCtr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8644" y="1869601"/>
            <a:ext cx="5040000" cy="3921600"/>
          </a:xfrm>
          <a:prstGeom prst="roundRect">
            <a:avLst>
              <a:gd name="adj" fmla="val 2211"/>
            </a:avLst>
          </a:prstGeom>
          <a:ln w="28575">
            <a:noFill/>
          </a:ln>
          <a:effectLst/>
        </p:spPr>
        <p:txBody>
          <a:bodyPr anchor="t" anchorCtr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12/2/2019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="" xmlns:a16="http://schemas.microsoft.com/office/drawing/2014/main" id="{E8539E0A-8009-4A6E-A7A1-5AEFA52206C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57150" y="996911"/>
            <a:ext cx="3666" cy="491143"/>
          </a:xfrm>
          <a:prstGeom prst="line">
            <a:avLst/>
          </a:prstGeom>
          <a:ln w="127000" cap="sq">
            <a:solidFill>
              <a:schemeClr val="accent3"/>
            </a:solidFill>
            <a:miter lim="800000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352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blackGray">
      <p:bgPr>
        <a:gradFill flip="none" rotWithShape="1"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5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685801" y="609600"/>
            <a:ext cx="10840914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685801" y="2142067"/>
            <a:ext cx="10840914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84B7D2A-0DF8-424B-9572-B79AEBB2D9DC}" type="datetimeFigureOut">
              <a:rPr lang="en-US" noProof="0" smtClean="0"/>
              <a:t>12/2/2019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59" y="5870575"/>
            <a:ext cx="1260655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090699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1" r:id="rId2"/>
    <p:sldLayoutId id="2147483668" r:id="rId3"/>
    <p:sldLayoutId id="2147483679" r:id="rId4"/>
    <p:sldLayoutId id="2147483669" r:id="rId5"/>
    <p:sldLayoutId id="2147483680" r:id="rId6"/>
    <p:sldLayoutId id="2147483672" r:id="rId7"/>
    <p:sldLayoutId id="2147483665" r:id="rId8"/>
    <p:sldLayoutId id="2147483664" r:id="rId9"/>
    <p:sldLayoutId id="2147483671" r:id="rId10"/>
    <p:sldLayoutId id="2147483666" r:id="rId11"/>
    <p:sldLayoutId id="2147483667" r:id="rId12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0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o.microsoft.com/fwlink/?linkid=2007348" TargetMode="Externa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pillar icon">
            <a:extLst>
              <a:ext uri="{FF2B5EF4-FFF2-40B4-BE49-F238E27FC236}">
                <a16:creationId xmlns="" xmlns:a16="http://schemas.microsoft.com/office/drawing/2014/main" id="{FC7E2CCC-C53E-454B-9DE0-F2484BA0FF9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9577705" y="1524000"/>
            <a:ext cx="1905000" cy="1905000"/>
          </a:xfrm>
          <a:prstGeom prst="rect">
            <a:avLst/>
          </a:prstGeom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7635B398-1E7F-44AD-8356-8345134C95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Variables </a:t>
            </a:r>
            <a:r>
              <a:rPr lang="en-US" dirty="0" err="1" smtClean="0"/>
              <a:t>bandera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852A3D91-AB3F-4EDF-B87E-FDDF6C5DC4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Elizabeth  </a:t>
            </a:r>
            <a:r>
              <a:rPr lang="en-US" dirty="0" err="1" smtClean="0"/>
              <a:t>guerrero</a:t>
            </a:r>
            <a:r>
              <a:rPr lang="en-US" dirty="0" smtClean="0"/>
              <a:t> </a:t>
            </a:r>
            <a:r>
              <a:rPr lang="en-US" dirty="0" err="1" smtClean="0"/>
              <a:t>torees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749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urled page">
            <a:extLst>
              <a:ext uri="{FF2B5EF4-FFF2-40B4-BE49-F238E27FC236}">
                <a16:creationId xmlns="" xmlns:a16="http://schemas.microsoft.com/office/drawing/2014/main" id="{F54CE4C8-2431-43FB-87C3-391A3BFF806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5527" y="549804"/>
            <a:ext cx="1157288" cy="115728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DFF32E04-E3CE-4175-B0D3-33D69BCB0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¿</a:t>
            </a:r>
            <a:r>
              <a:rPr lang="en-US" dirty="0" err="1" smtClean="0"/>
              <a:t>qué</a:t>
            </a:r>
            <a:r>
              <a:rPr lang="en-US" smtClean="0"/>
              <a:t> son?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5BA0452F-E4D7-4ED7-A292-A7A5A20AC51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Las variables </a:t>
            </a:r>
            <a:r>
              <a:rPr lang="en-US" dirty="0" err="1" smtClean="0"/>
              <a:t>bandera</a:t>
            </a:r>
            <a:r>
              <a:rPr lang="en-US" dirty="0" smtClean="0"/>
              <a:t>, </a:t>
            </a:r>
            <a:r>
              <a:rPr lang="en-US" dirty="0" err="1" smtClean="0"/>
              <a:t>también</a:t>
            </a:r>
            <a:r>
              <a:rPr lang="en-US" dirty="0" smtClean="0"/>
              <a:t> </a:t>
            </a:r>
            <a:r>
              <a:rPr lang="en-US" dirty="0" err="1" smtClean="0"/>
              <a:t>conocidas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switch o </a:t>
            </a:r>
            <a:r>
              <a:rPr lang="en-US" dirty="0" err="1" smtClean="0"/>
              <a:t>interruptor</a:t>
            </a:r>
            <a:r>
              <a:rPr lang="en-US" dirty="0" smtClean="0"/>
              <a:t>, son de </a:t>
            </a:r>
            <a:r>
              <a:rPr lang="en-US" dirty="0" err="1" smtClean="0"/>
              <a:t>tipo</a:t>
            </a:r>
            <a:r>
              <a:rPr lang="en-US" dirty="0" smtClean="0"/>
              <a:t> </a:t>
            </a:r>
            <a:r>
              <a:rPr lang="en-US" dirty="0" err="1" smtClean="0"/>
              <a:t>lógico</a:t>
            </a:r>
            <a:r>
              <a:rPr lang="en-US" dirty="0" smtClean="0"/>
              <a:t> </a:t>
            </a:r>
            <a:r>
              <a:rPr lang="en-US" dirty="0" err="1" smtClean="0"/>
              <a:t>booleano</a:t>
            </a:r>
            <a:r>
              <a:rPr lang="en-US" dirty="0" smtClean="0"/>
              <a:t>, lo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significa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su</a:t>
            </a:r>
            <a:r>
              <a:rPr lang="en-US" dirty="0" smtClean="0"/>
              <a:t> </a:t>
            </a:r>
            <a:r>
              <a:rPr lang="en-US" dirty="0" err="1" smtClean="0"/>
              <a:t>funcionamiento</a:t>
            </a:r>
            <a:r>
              <a:rPr lang="en-US" dirty="0" smtClean="0"/>
              <a:t> </a:t>
            </a:r>
            <a:r>
              <a:rPr lang="en-US" dirty="0" err="1" smtClean="0"/>
              <a:t>indicará</a:t>
            </a:r>
            <a:r>
              <a:rPr lang="en-US" dirty="0" smtClean="0"/>
              <a:t> </a:t>
            </a:r>
            <a:r>
              <a:rPr lang="en-US" dirty="0" err="1" smtClean="0"/>
              <a:t>siempre</a:t>
            </a:r>
            <a:r>
              <a:rPr lang="en-US" dirty="0" smtClean="0"/>
              <a:t> un valor de </a:t>
            </a:r>
            <a:r>
              <a:rPr lang="en-US" dirty="0" err="1" smtClean="0"/>
              <a:t>verdadero</a:t>
            </a:r>
            <a:r>
              <a:rPr lang="en-US" dirty="0" smtClean="0"/>
              <a:t> o </a:t>
            </a:r>
            <a:r>
              <a:rPr lang="en-US" dirty="0" err="1" smtClean="0"/>
              <a:t>falso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1026" name="Picture 2" descr="Resultado de imagen para 0 y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0"/>
            <a:ext cx="75438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2962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9DED3C6-003C-4A2D-B351-F00A04BF6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¿Para </a:t>
            </a:r>
            <a:r>
              <a:rPr lang="en-US" dirty="0" err="1" smtClean="0"/>
              <a:t>qué</a:t>
            </a:r>
            <a:r>
              <a:rPr lang="en-US" dirty="0" smtClean="0"/>
              <a:t> </a:t>
            </a:r>
            <a:r>
              <a:rPr lang="en-US" dirty="0" err="1" smtClean="0"/>
              <a:t>sirven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44FA16B2-6A61-4B79-B91C-B41F21F14F7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err="1" smtClean="0"/>
              <a:t>Normalmente</a:t>
            </a:r>
            <a:r>
              <a:rPr lang="en-US" dirty="0" smtClean="0"/>
              <a:t> son </a:t>
            </a:r>
            <a:r>
              <a:rPr lang="en-US" dirty="0" err="1" smtClean="0"/>
              <a:t>utilizadas</a:t>
            </a:r>
            <a:r>
              <a:rPr lang="en-US" dirty="0" smtClean="0"/>
              <a:t> </a:t>
            </a:r>
            <a:r>
              <a:rPr lang="en-US" dirty="0" err="1" smtClean="0"/>
              <a:t>dentro</a:t>
            </a:r>
            <a:r>
              <a:rPr lang="en-US" dirty="0" smtClean="0"/>
              <a:t> de la </a:t>
            </a:r>
            <a:r>
              <a:rPr lang="en-US" dirty="0" err="1" smtClean="0"/>
              <a:t>condición</a:t>
            </a:r>
            <a:r>
              <a:rPr lang="en-US" dirty="0" smtClean="0"/>
              <a:t> de un </a:t>
            </a:r>
            <a:r>
              <a:rPr lang="en-US" dirty="0" err="1" smtClean="0"/>
              <a:t>bucle</a:t>
            </a:r>
            <a:r>
              <a:rPr lang="en-US" dirty="0" smtClean="0"/>
              <a:t>. Su </a:t>
            </a:r>
            <a:r>
              <a:rPr lang="en-US" dirty="0" err="1" smtClean="0"/>
              <a:t>función</a:t>
            </a:r>
            <a:r>
              <a:rPr lang="en-US" dirty="0" smtClean="0"/>
              <a:t> principal </a:t>
            </a:r>
            <a:r>
              <a:rPr lang="en-US" dirty="0" err="1" smtClean="0"/>
              <a:t>es</a:t>
            </a:r>
            <a:r>
              <a:rPr lang="en-US" dirty="0" smtClean="0"/>
              <a:t> determiner </a:t>
            </a:r>
            <a:r>
              <a:rPr lang="en-US" dirty="0" err="1" smtClean="0"/>
              <a:t>si</a:t>
            </a:r>
            <a:r>
              <a:rPr lang="en-US" dirty="0" smtClean="0"/>
              <a:t> el </a:t>
            </a:r>
            <a:r>
              <a:rPr lang="en-US" dirty="0" err="1" smtClean="0"/>
              <a:t>bucle</a:t>
            </a:r>
            <a:r>
              <a:rPr lang="en-US" dirty="0" smtClean="0"/>
              <a:t> </a:t>
            </a:r>
            <a:r>
              <a:rPr lang="en-US" dirty="0" err="1" smtClean="0"/>
              <a:t>sigue</a:t>
            </a:r>
            <a:r>
              <a:rPr lang="en-US" dirty="0" smtClean="0"/>
              <a:t> con la </a:t>
            </a:r>
            <a:r>
              <a:rPr lang="en-US" dirty="0" err="1" smtClean="0"/>
              <a:t>iteración</a:t>
            </a:r>
            <a:r>
              <a:rPr lang="en-US" dirty="0" smtClean="0"/>
              <a:t> o no.</a:t>
            </a:r>
          </a:p>
          <a:p>
            <a:r>
              <a:rPr lang="en-US" dirty="0" err="1" smtClean="0"/>
              <a:t>También</a:t>
            </a:r>
            <a:r>
              <a:rPr lang="en-US" dirty="0" smtClean="0"/>
              <a:t> se </a:t>
            </a:r>
            <a:r>
              <a:rPr lang="en-US" dirty="0" err="1" smtClean="0"/>
              <a:t>pueden</a:t>
            </a:r>
            <a:r>
              <a:rPr lang="en-US" dirty="0" smtClean="0"/>
              <a:t> </a:t>
            </a:r>
            <a:r>
              <a:rPr lang="en-US" dirty="0" err="1" smtClean="0"/>
              <a:t>utilizar</a:t>
            </a:r>
            <a:r>
              <a:rPr lang="en-US" dirty="0" smtClean="0"/>
              <a:t> para </a:t>
            </a:r>
            <a:r>
              <a:rPr lang="en-US" dirty="0" err="1" smtClean="0"/>
              <a:t>alternar</a:t>
            </a:r>
            <a:r>
              <a:rPr lang="en-US" dirty="0" smtClean="0"/>
              <a:t>  dos </a:t>
            </a:r>
            <a:r>
              <a:rPr lang="en-US" dirty="0" err="1" smtClean="0"/>
              <a:t>bloques</a:t>
            </a:r>
            <a:r>
              <a:rPr lang="en-US" dirty="0" smtClean="0"/>
              <a:t> de </a:t>
            </a:r>
            <a:r>
              <a:rPr lang="en-US" dirty="0" err="1" smtClean="0"/>
              <a:t>código</a:t>
            </a:r>
            <a:r>
              <a:rPr lang="en-US" dirty="0" smtClean="0"/>
              <a:t> y </a:t>
            </a:r>
            <a:r>
              <a:rPr lang="en-US" dirty="0" err="1" smtClean="0"/>
              <a:t>dependiendo</a:t>
            </a:r>
            <a:r>
              <a:rPr lang="en-US" dirty="0" smtClean="0"/>
              <a:t> del </a:t>
            </a:r>
            <a:r>
              <a:rPr lang="en-US" dirty="0" err="1" smtClean="0"/>
              <a:t>estado</a:t>
            </a:r>
            <a:r>
              <a:rPr lang="en-US" dirty="0" smtClean="0"/>
              <a:t> en el </a:t>
            </a:r>
            <a:r>
              <a:rPr lang="en-US" dirty="0" err="1" smtClean="0"/>
              <a:t>que</a:t>
            </a:r>
            <a:r>
              <a:rPr lang="en-US" dirty="0" smtClean="0"/>
              <a:t> se </a:t>
            </a:r>
            <a:r>
              <a:rPr lang="en-US" dirty="0" err="1" smtClean="0"/>
              <a:t>encuentren</a:t>
            </a:r>
            <a:r>
              <a:rPr lang="en-US" dirty="0" smtClean="0"/>
              <a:t>  se </a:t>
            </a:r>
            <a:r>
              <a:rPr lang="en-US" dirty="0" err="1" smtClean="0"/>
              <a:t>ejecutará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acción</a:t>
            </a:r>
            <a:r>
              <a:rPr lang="en-US" dirty="0" smtClean="0"/>
              <a:t> u </a:t>
            </a:r>
            <a:r>
              <a:rPr lang="en-US" dirty="0" err="1" smtClean="0"/>
              <a:t>otra</a:t>
            </a:r>
            <a:r>
              <a:rPr lang="en-US" dirty="0" smtClean="0"/>
              <a:t>.</a:t>
            </a:r>
          </a:p>
          <a:p>
            <a:r>
              <a:rPr lang="en-US" dirty="0" smtClean="0"/>
              <a:t>O </a:t>
            </a:r>
            <a:r>
              <a:rPr lang="en-US" dirty="0" err="1" smtClean="0"/>
              <a:t>también</a:t>
            </a:r>
            <a:r>
              <a:rPr lang="en-US" dirty="0" smtClean="0"/>
              <a:t> </a:t>
            </a:r>
            <a:r>
              <a:rPr lang="en-US" dirty="0" err="1" smtClean="0"/>
              <a:t>sirven</a:t>
            </a:r>
            <a:r>
              <a:rPr lang="en-US" dirty="0" smtClean="0"/>
              <a:t> para saber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algún</a:t>
            </a:r>
            <a:r>
              <a:rPr lang="en-US" dirty="0" smtClean="0"/>
              <a:t> </a:t>
            </a:r>
            <a:r>
              <a:rPr lang="en-US" dirty="0" err="1" smtClean="0"/>
              <a:t>evento</a:t>
            </a:r>
            <a:r>
              <a:rPr lang="en-US" dirty="0" smtClean="0"/>
              <a:t> </a:t>
            </a:r>
            <a:r>
              <a:rPr lang="en-US" dirty="0" err="1" smtClean="0"/>
              <a:t>ya</a:t>
            </a:r>
            <a:r>
              <a:rPr lang="en-US" dirty="0" smtClean="0"/>
              <a:t> </a:t>
            </a:r>
            <a:r>
              <a:rPr lang="en-US" dirty="0" err="1" smtClean="0"/>
              <a:t>ocurrió</a:t>
            </a:r>
            <a:r>
              <a:rPr lang="en-US" dirty="0" smtClean="0"/>
              <a:t> o </a:t>
            </a:r>
            <a:r>
              <a:rPr lang="en-US" smtClean="0"/>
              <a:t>no.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894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Placeholder 14" descr="E=MC2">
            <a:extLst>
              <a:ext uri="{FF2B5EF4-FFF2-40B4-BE49-F238E27FC236}">
                <a16:creationId xmlns="" xmlns:a16="http://schemas.microsoft.com/office/drawing/2014/main" id="{F24087BC-230D-4630-81A2-52F8824F84B0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1" r="1"/>
          <a:stretch>
            <a:fillRect/>
          </a:stretch>
        </p:blipFill>
        <p:spPr bwMode="blackGray"/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C8BE71A9-3DD2-40A0-A793-8A327B787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for the photo goes here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89E3F3D3-E33B-4CC0-A31E-7554F6BAEA6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Insert photo (in the box to the right) supporting your thesis or claim sentence.</a:t>
            </a:r>
          </a:p>
          <a:p>
            <a:r>
              <a:rPr lang="en-US" dirty="0"/>
              <a:t>Explain how this photo supports your thesis or claim sentence.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867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DF70BC9-4028-4C57-A49A-BB164F023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FAMOUS QUOTE FROM THE EVENT, OR A GENERAL QUOTE SUPPORTING YOUR THESIS OR CLAIM SENTENCE.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9C059A28-6923-4B5B-9304-CCFE4E2B858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Author / Writer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1EC8D87A-A43B-467C-9549-98D8C6155027}"/>
              </a:ext>
            </a:extLst>
          </p:cNvPr>
          <p:cNvSpPr>
            <a:spLocks noGrp="1"/>
          </p:cNvSpPr>
          <p:nvPr>
            <p:ph type="body" idx="1"/>
          </p:nvPr>
        </p:nvSpPr>
        <p:spPr bwMode="black"/>
        <p:txBody>
          <a:bodyPr/>
          <a:lstStyle/>
          <a:p>
            <a:r>
              <a:rPr lang="en-US" dirty="0"/>
              <a:t>Evidence supporting this quote or an explanation as to why this quote is important.</a:t>
            </a:r>
          </a:p>
        </p:txBody>
      </p:sp>
    </p:spTree>
    <p:extLst>
      <p:ext uri="{BB962C8B-B14F-4D97-AF65-F5344CB8AC3E}">
        <p14:creationId xmlns:p14="http://schemas.microsoft.com/office/powerpoint/2010/main" val="19833099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01CE1DA-3FCD-4498-BCBB-3618ED947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connecting the visuals below</a:t>
            </a:r>
          </a:p>
        </p:txBody>
      </p:sp>
      <p:pic>
        <p:nvPicPr>
          <p:cNvPr id="13" name="Picture 12" descr="pen and paper icon">
            <a:extLst>
              <a:ext uri="{FF2B5EF4-FFF2-40B4-BE49-F238E27FC236}">
                <a16:creationId xmlns="" xmlns:a16="http://schemas.microsoft.com/office/drawing/2014/main" id="{CE889C08-FD1F-4AE0-9D82-E718A6E92DF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3806" y="778138"/>
            <a:ext cx="814387" cy="814387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CBECD2AB-7B57-4093-A2C5-E0BA920385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Title goes here for the chart, graphic, or video you insert below.  The chart, graphic, or video supports your thesis or claim sentence.</a:t>
            </a:r>
          </a:p>
        </p:txBody>
      </p:sp>
      <p:pic>
        <p:nvPicPr>
          <p:cNvPr id="15" name="Content Placeholder 14" descr="Einstein Citizenship">
            <a:extLst>
              <a:ext uri="{FF2B5EF4-FFF2-40B4-BE49-F238E27FC236}">
                <a16:creationId xmlns="" xmlns:a16="http://schemas.microsoft.com/office/drawing/2014/main" id="{87835C94-AD92-45FD-BF85-1265B76BF5C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 bwMode="blackGray">
          <a:xfrm>
            <a:off x="687266" y="2870200"/>
            <a:ext cx="5199305" cy="2916238"/>
          </a:xfrm>
        </p:spPr>
      </p:pic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C97B01CB-70D1-4DA6-A9BF-B0BA77A160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Title goes here for the chart, graphic, or video you insert below.  The chart, graphic, or video supports your thesis or claim sentence.</a:t>
            </a:r>
          </a:p>
        </p:txBody>
      </p:sp>
      <p:pic>
        <p:nvPicPr>
          <p:cNvPr id="17" name="Content Placeholder 16" descr="Top Scientists">
            <a:extLst>
              <a:ext uri="{FF2B5EF4-FFF2-40B4-BE49-F238E27FC236}">
                <a16:creationId xmlns="" xmlns:a16="http://schemas.microsoft.com/office/drawing/2014/main" id="{11D36F2E-D9FF-449E-BC2E-9CC0051EC5F8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4"/>
          <a:stretch>
            <a:fillRect/>
          </a:stretch>
        </p:blipFill>
        <p:spPr bwMode="blackGray">
          <a:xfrm>
            <a:off x="6299079" y="2870200"/>
            <a:ext cx="5199305" cy="2916238"/>
          </a:xfrm>
        </p:spPr>
      </p:pic>
    </p:spTree>
    <p:extLst>
      <p:ext uri="{BB962C8B-B14F-4D97-AF65-F5344CB8AC3E}">
        <p14:creationId xmlns:p14="http://schemas.microsoft.com/office/powerpoint/2010/main" val="14452188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F478200-0985-4DED-A84B-D6ADED92F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YOUR FINDINGS HERE</a:t>
            </a:r>
          </a:p>
        </p:txBody>
      </p:sp>
      <p:pic>
        <p:nvPicPr>
          <p:cNvPr id="7" name="Picture 6" descr="magnifying glass icon">
            <a:extLst>
              <a:ext uri="{FF2B5EF4-FFF2-40B4-BE49-F238E27FC236}">
                <a16:creationId xmlns="" xmlns:a16="http://schemas.microsoft.com/office/drawing/2014/main" id="{AAE36621-6FAB-4009-9D5C-CE767DF10D2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894451"/>
            <a:ext cx="685800" cy="6858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0E8A47E-9D4A-4D70-B23A-B0AC375729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Explain what has been learned from this historical event and how that impacts or connects to you. </a:t>
            </a:r>
          </a:p>
        </p:txBody>
      </p:sp>
    </p:spTree>
    <p:extLst>
      <p:ext uri="{BB962C8B-B14F-4D97-AF65-F5344CB8AC3E}">
        <p14:creationId xmlns:p14="http://schemas.microsoft.com/office/powerpoint/2010/main" val="2776209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74BA199-95B7-41B3-9A72-44BD819B1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Influence &amp; Conclusion</a:t>
            </a:r>
          </a:p>
        </p:txBody>
      </p:sp>
      <p:pic>
        <p:nvPicPr>
          <p:cNvPr id="10" name="Picture 9" descr="gavel icon ">
            <a:extLst>
              <a:ext uri="{FF2B5EF4-FFF2-40B4-BE49-F238E27FC236}">
                <a16:creationId xmlns="" xmlns:a16="http://schemas.microsoft.com/office/drawing/2014/main" id="{4CC9C727-CD5E-461F-9DE1-B579A54D1FE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600024"/>
            <a:ext cx="1171575" cy="117157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44B0985-002E-41EF-80D7-888D4326178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Explain to your audience the influence this historical event had on the world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2846FF52-309D-45FC-A407-74955F1EF15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Restate your thesis or claim sentence.</a:t>
            </a:r>
          </a:p>
        </p:txBody>
      </p:sp>
    </p:spTree>
    <p:extLst>
      <p:ext uri="{BB962C8B-B14F-4D97-AF65-F5344CB8AC3E}">
        <p14:creationId xmlns:p14="http://schemas.microsoft.com/office/powerpoint/2010/main" val="13301437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Customize this Template</a:t>
            </a:r>
          </a:p>
        </p:txBody>
      </p:sp>
      <p:sp>
        <p:nvSpPr>
          <p:cNvPr id="8" name="TextBox 7">
            <a:hlinkClick r:id="rId2"/>
            <a:extLst>
              <a:ext uri="{FF2B5EF4-FFF2-40B4-BE49-F238E27FC236}">
                <a16:creationId xmlns="" xmlns:a16="http://schemas.microsoft.com/office/drawing/2014/main" id="{5FC6C278-4035-446A-A94B-030E792FDDF5}"/>
              </a:ext>
            </a:extLst>
          </p:cNvPr>
          <p:cNvSpPr txBox="1"/>
          <p:nvPr/>
        </p:nvSpPr>
        <p:spPr>
          <a:xfrm>
            <a:off x="1547813" y="2459504"/>
            <a:ext cx="9096374" cy="193899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6000" u="sng" dirty="0"/>
              <a:t>Template Editing Instructions and Feedback</a:t>
            </a:r>
          </a:p>
        </p:txBody>
      </p:sp>
    </p:spTree>
    <p:extLst>
      <p:ext uri="{BB962C8B-B14F-4D97-AF65-F5344CB8AC3E}">
        <p14:creationId xmlns:p14="http://schemas.microsoft.com/office/powerpoint/2010/main" val="23945982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Default">
      <a:majorFont>
        <a:latin typeface="Corbel"/>
        <a:ea typeface=""/>
        <a:cs typeface=""/>
      </a:majorFont>
      <a:minorFont>
        <a:latin typeface="Corbel"/>
        <a:ea typeface=""/>
        <a:cs typeface="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22736411_Famous event in history presentation_AAS_v4" id="{885A6F1E-651B-4F15-A7C5-F8866BEBEDBA}" vid="{A424914B-CB64-4CFE-A131-6ACB64D36AA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096277B9-27DA-47CA-9593-62E4BB44ABE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8C25A74-1E0C-4362-AFA3-6197BD285F3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EC94942-C689-461B-8649-1FD863C6BA2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Famous event in history presentation</Template>
  <TotalTime>0</TotalTime>
  <Words>296</Words>
  <Application>Microsoft Office PowerPoint</Application>
  <PresentationFormat>Widescreen</PresentationFormat>
  <Paragraphs>24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Corbel</vt:lpstr>
      <vt:lpstr>Celestial</vt:lpstr>
      <vt:lpstr>Variables bandera</vt:lpstr>
      <vt:lpstr>¿qué son?</vt:lpstr>
      <vt:lpstr>¿Para qué sirven?</vt:lpstr>
      <vt:lpstr>Title for the photo goes here</vt:lpstr>
      <vt:lpstr>FAMOUS QUOTE FROM THE EVENT, OR A GENERAL QUOTE SUPPORTING YOUR THESIS OR CLAIM SENTENCE.</vt:lpstr>
      <vt:lpstr>Title connecting the visuals below</vt:lpstr>
      <vt:lpstr>ADD YOUR FINDINGS HERE</vt:lpstr>
      <vt:lpstr>Influence &amp; Conclusion</vt:lpstr>
      <vt:lpstr>Customize this Template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Variables Bandera</dc:title>
  <dc:creator/>
  <cp:lastModifiedBy/>
  <cp:revision>1</cp:revision>
  <dcterms:created xsi:type="dcterms:W3CDTF">2019-12-02T21:43:18Z</dcterms:created>
  <dcterms:modified xsi:type="dcterms:W3CDTF">2019-12-02T22:35:43Z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