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33CCCC"/>
    <a:srgbClr val="D50D50"/>
    <a:srgbClr val="46AC80"/>
    <a:srgbClr val="233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94"/>
  </p:normalViewPr>
  <p:slideViewPr>
    <p:cSldViewPr snapToGrid="0" snapToObjects="1">
      <p:cViewPr varScale="1">
        <p:scale>
          <a:sx n="68" d="100"/>
          <a:sy n="68"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7796C-8C97-458E-A812-F523C307B05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s-SV"/>
        </a:p>
      </dgm:t>
    </dgm:pt>
    <dgm:pt modelId="{FBF556CA-8261-4F87-A0CC-37C844CC879A}">
      <dgm:prSet custT="1"/>
      <dgm:spPr/>
      <dgm:t>
        <a:bodyPr/>
        <a:lstStyle/>
        <a:p>
          <a:r>
            <a:rPr lang="es-ES" sz="2800" dirty="0"/>
            <a:t>Las estructuras dinámicas de datos son estructuras que «crecen a medida que se ejecuta un programa». </a:t>
          </a:r>
          <a:endParaRPr lang="es-SV" sz="2800" dirty="0"/>
        </a:p>
      </dgm:t>
    </dgm:pt>
    <dgm:pt modelId="{A373AB0A-7E60-4332-9181-546A6B0146AB}" type="parTrans" cxnId="{39EEB17C-AC5E-4E90-950E-18923EE2B241}">
      <dgm:prSet/>
      <dgm:spPr/>
      <dgm:t>
        <a:bodyPr/>
        <a:lstStyle/>
        <a:p>
          <a:endParaRPr lang="es-SV" sz="2400"/>
        </a:p>
      </dgm:t>
    </dgm:pt>
    <dgm:pt modelId="{4F9BAE1E-5D52-4F6E-815C-E61A19FBA9C9}" type="sibTrans" cxnId="{39EEB17C-AC5E-4E90-950E-18923EE2B241}">
      <dgm:prSet/>
      <dgm:spPr/>
      <dgm:t>
        <a:bodyPr/>
        <a:lstStyle/>
        <a:p>
          <a:endParaRPr lang="es-SV" sz="2400"/>
        </a:p>
      </dgm:t>
    </dgm:pt>
    <dgm:pt modelId="{255DA121-376F-4684-9939-172EEA83C3D2}">
      <dgm:prSet custT="1"/>
      <dgm:spPr/>
      <dgm:t>
        <a:bodyPr/>
        <a:lstStyle/>
        <a:p>
          <a:r>
            <a:rPr lang="es-ES" sz="2800"/>
            <a:t>Una estructura dinámica de datos es una colección de elementos —llamados nodos— que son normalmente registros. </a:t>
          </a:r>
          <a:endParaRPr lang="es-SV" sz="2800"/>
        </a:p>
      </dgm:t>
    </dgm:pt>
    <dgm:pt modelId="{6C668237-124D-46D2-B9BA-9E4EF2E90323}" type="parTrans" cxnId="{416B7B0E-0B06-4931-8BDD-214CDC5BC7FB}">
      <dgm:prSet/>
      <dgm:spPr/>
      <dgm:t>
        <a:bodyPr/>
        <a:lstStyle/>
        <a:p>
          <a:endParaRPr lang="es-SV" sz="2400"/>
        </a:p>
      </dgm:t>
    </dgm:pt>
    <dgm:pt modelId="{0844F187-6A82-447B-B2A2-B6D9670A7FD9}" type="sibTrans" cxnId="{416B7B0E-0B06-4931-8BDD-214CDC5BC7FB}">
      <dgm:prSet/>
      <dgm:spPr/>
      <dgm:t>
        <a:bodyPr/>
        <a:lstStyle/>
        <a:p>
          <a:endParaRPr lang="es-SV" sz="2400"/>
        </a:p>
      </dgm:t>
    </dgm:pt>
    <dgm:pt modelId="{AEB475A4-AA6A-41C5-81F8-C088B47FFDF3}">
      <dgm:prSet custT="1"/>
      <dgm:spPr/>
      <dgm:t>
        <a:bodyPr/>
        <a:lstStyle/>
        <a:p>
          <a:r>
            <a:rPr lang="es-ES" sz="2800"/>
            <a:t>Al contrario que un array, que contiene espacio para almacenar un número fijo de elementos, una estructura dinámica de datos se amplía y contrae durante la ejecución del programa, basada en los registros de almacenamiento de datos del programa.</a:t>
          </a:r>
          <a:endParaRPr lang="es-SV" sz="2800"/>
        </a:p>
      </dgm:t>
    </dgm:pt>
    <dgm:pt modelId="{08752EE6-138E-4766-A195-05F459D1757A}" type="parTrans" cxnId="{D7335F95-FE7D-460B-A3DC-7AADEDC5076A}">
      <dgm:prSet/>
      <dgm:spPr/>
      <dgm:t>
        <a:bodyPr/>
        <a:lstStyle/>
        <a:p>
          <a:endParaRPr lang="es-SV" sz="2400"/>
        </a:p>
      </dgm:t>
    </dgm:pt>
    <dgm:pt modelId="{4BDCCAE9-CB32-4BCA-8619-2C7C332260C8}" type="sibTrans" cxnId="{D7335F95-FE7D-460B-A3DC-7AADEDC5076A}">
      <dgm:prSet/>
      <dgm:spPr/>
      <dgm:t>
        <a:bodyPr/>
        <a:lstStyle/>
        <a:p>
          <a:endParaRPr lang="es-SV" sz="2400"/>
        </a:p>
      </dgm:t>
    </dgm:pt>
    <dgm:pt modelId="{2CC0626F-9D66-4630-A9D5-F899288255FA}" type="pres">
      <dgm:prSet presAssocID="{0CA7796C-8C97-458E-A812-F523C307B050}" presName="linear" presStyleCnt="0">
        <dgm:presLayoutVars>
          <dgm:animLvl val="lvl"/>
          <dgm:resizeHandles val="exact"/>
        </dgm:presLayoutVars>
      </dgm:prSet>
      <dgm:spPr/>
    </dgm:pt>
    <dgm:pt modelId="{49D5F231-73EA-4652-B1E2-5E3D2B078760}" type="pres">
      <dgm:prSet presAssocID="{FBF556CA-8261-4F87-A0CC-37C844CC879A}" presName="parentText" presStyleLbl="node1" presStyleIdx="0" presStyleCnt="3">
        <dgm:presLayoutVars>
          <dgm:chMax val="0"/>
          <dgm:bulletEnabled val="1"/>
        </dgm:presLayoutVars>
      </dgm:prSet>
      <dgm:spPr/>
    </dgm:pt>
    <dgm:pt modelId="{381D3A95-822B-4A84-A0B4-4BA86BA1634C}" type="pres">
      <dgm:prSet presAssocID="{4F9BAE1E-5D52-4F6E-815C-E61A19FBA9C9}" presName="spacer" presStyleCnt="0"/>
      <dgm:spPr/>
    </dgm:pt>
    <dgm:pt modelId="{1A331B89-A5A0-4053-95D7-4C04F701665B}" type="pres">
      <dgm:prSet presAssocID="{255DA121-376F-4684-9939-172EEA83C3D2}" presName="parentText" presStyleLbl="node1" presStyleIdx="1" presStyleCnt="3">
        <dgm:presLayoutVars>
          <dgm:chMax val="0"/>
          <dgm:bulletEnabled val="1"/>
        </dgm:presLayoutVars>
      </dgm:prSet>
      <dgm:spPr/>
    </dgm:pt>
    <dgm:pt modelId="{9FC45178-4355-4034-A51F-2C808C892ECA}" type="pres">
      <dgm:prSet presAssocID="{0844F187-6A82-447B-B2A2-B6D9670A7FD9}" presName="spacer" presStyleCnt="0"/>
      <dgm:spPr/>
    </dgm:pt>
    <dgm:pt modelId="{EF14895B-3294-47DE-8E2E-60F8AD4087AC}" type="pres">
      <dgm:prSet presAssocID="{AEB475A4-AA6A-41C5-81F8-C088B47FFDF3}" presName="parentText" presStyleLbl="node1" presStyleIdx="2" presStyleCnt="3">
        <dgm:presLayoutVars>
          <dgm:chMax val="0"/>
          <dgm:bulletEnabled val="1"/>
        </dgm:presLayoutVars>
      </dgm:prSet>
      <dgm:spPr/>
    </dgm:pt>
  </dgm:ptLst>
  <dgm:cxnLst>
    <dgm:cxn modelId="{416B7B0E-0B06-4931-8BDD-214CDC5BC7FB}" srcId="{0CA7796C-8C97-458E-A812-F523C307B050}" destId="{255DA121-376F-4684-9939-172EEA83C3D2}" srcOrd="1" destOrd="0" parTransId="{6C668237-124D-46D2-B9BA-9E4EF2E90323}" sibTransId="{0844F187-6A82-447B-B2A2-B6D9670A7FD9}"/>
    <dgm:cxn modelId="{1285A764-FC37-4B29-8344-C27FFF950AA1}" type="presOf" srcId="{0CA7796C-8C97-458E-A812-F523C307B050}" destId="{2CC0626F-9D66-4630-A9D5-F899288255FA}" srcOrd="0" destOrd="0" presId="urn:microsoft.com/office/officeart/2005/8/layout/vList2"/>
    <dgm:cxn modelId="{39EEB17C-AC5E-4E90-950E-18923EE2B241}" srcId="{0CA7796C-8C97-458E-A812-F523C307B050}" destId="{FBF556CA-8261-4F87-A0CC-37C844CC879A}" srcOrd="0" destOrd="0" parTransId="{A373AB0A-7E60-4332-9181-546A6B0146AB}" sibTransId="{4F9BAE1E-5D52-4F6E-815C-E61A19FBA9C9}"/>
    <dgm:cxn modelId="{D7335F95-FE7D-460B-A3DC-7AADEDC5076A}" srcId="{0CA7796C-8C97-458E-A812-F523C307B050}" destId="{AEB475A4-AA6A-41C5-81F8-C088B47FFDF3}" srcOrd="2" destOrd="0" parTransId="{08752EE6-138E-4766-A195-05F459D1757A}" sibTransId="{4BDCCAE9-CB32-4BCA-8619-2C7C332260C8}"/>
    <dgm:cxn modelId="{1BDAB795-D6AB-4287-8E63-4DBF53CA7F7A}" type="presOf" srcId="{FBF556CA-8261-4F87-A0CC-37C844CC879A}" destId="{49D5F231-73EA-4652-B1E2-5E3D2B078760}" srcOrd="0" destOrd="0" presId="urn:microsoft.com/office/officeart/2005/8/layout/vList2"/>
    <dgm:cxn modelId="{73FF61CE-629B-4D68-A36E-1869AAC11950}" type="presOf" srcId="{AEB475A4-AA6A-41C5-81F8-C088B47FFDF3}" destId="{EF14895B-3294-47DE-8E2E-60F8AD4087AC}" srcOrd="0" destOrd="0" presId="urn:microsoft.com/office/officeart/2005/8/layout/vList2"/>
    <dgm:cxn modelId="{025F21F3-2C90-4F73-B4C2-3407BCE257BB}" type="presOf" srcId="{255DA121-376F-4684-9939-172EEA83C3D2}" destId="{1A331B89-A5A0-4053-95D7-4C04F701665B}" srcOrd="0" destOrd="0" presId="urn:microsoft.com/office/officeart/2005/8/layout/vList2"/>
    <dgm:cxn modelId="{D8E1FE08-8C2A-4993-91AB-CF851418AE41}" type="presParOf" srcId="{2CC0626F-9D66-4630-A9D5-F899288255FA}" destId="{49D5F231-73EA-4652-B1E2-5E3D2B078760}" srcOrd="0" destOrd="0" presId="urn:microsoft.com/office/officeart/2005/8/layout/vList2"/>
    <dgm:cxn modelId="{60CA17F6-03A2-4834-9346-08E7D30C615D}" type="presParOf" srcId="{2CC0626F-9D66-4630-A9D5-F899288255FA}" destId="{381D3A95-822B-4A84-A0B4-4BA86BA1634C}" srcOrd="1" destOrd="0" presId="urn:microsoft.com/office/officeart/2005/8/layout/vList2"/>
    <dgm:cxn modelId="{6F616B5B-D352-4BE3-8EC0-5BBABD366D3C}" type="presParOf" srcId="{2CC0626F-9D66-4630-A9D5-F899288255FA}" destId="{1A331B89-A5A0-4053-95D7-4C04F701665B}" srcOrd="2" destOrd="0" presId="urn:microsoft.com/office/officeart/2005/8/layout/vList2"/>
    <dgm:cxn modelId="{03EAB8C7-F531-4883-95B4-A07EEA08CAAE}" type="presParOf" srcId="{2CC0626F-9D66-4630-A9D5-F899288255FA}" destId="{9FC45178-4355-4034-A51F-2C808C892ECA}" srcOrd="3" destOrd="0" presId="urn:microsoft.com/office/officeart/2005/8/layout/vList2"/>
    <dgm:cxn modelId="{52C86D88-9F5B-41DB-8F97-01955516D3A8}" type="presParOf" srcId="{2CC0626F-9D66-4630-A9D5-F899288255FA}" destId="{EF14895B-3294-47DE-8E2E-60F8AD4087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5D4A9-678A-4D77-85C5-415CE30C8DA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s-SV"/>
        </a:p>
      </dgm:t>
    </dgm:pt>
    <dgm:pt modelId="{DB82D45F-BE9B-494D-9624-7B0A163F9997}">
      <dgm:prSet/>
      <dgm:spPr/>
      <dgm:t>
        <a:bodyPr/>
        <a:lstStyle/>
        <a:p>
          <a:r>
            <a:rPr lang="es-ES" b="0" i="0" baseline="0"/>
            <a:t>Una lista enlazada sin ningún elemento se llama </a:t>
          </a:r>
          <a:r>
            <a:rPr lang="es-ES" b="0" i="1" baseline="0"/>
            <a:t>lista vacía</a:t>
          </a:r>
          <a:r>
            <a:rPr lang="es-ES" b="0" i="0" baseline="0"/>
            <a:t>. Su puntero inicial o de cabecera tiene el valor nulo</a:t>
          </a:r>
          <a:r>
            <a:rPr lang="es-SV" b="1" i="0" baseline="0"/>
            <a:t>(</a:t>
          </a:r>
          <a:r>
            <a:rPr lang="es-SV" b="0" i="0" baseline="0"/>
            <a:t>null).</a:t>
          </a:r>
          <a:endParaRPr lang="es-SV"/>
        </a:p>
      </dgm:t>
    </dgm:pt>
    <dgm:pt modelId="{328B3757-521B-41AB-9E9E-FBC3902ABEB2}" type="parTrans" cxnId="{07F61746-383A-4B34-9EA7-8C9D60D021B2}">
      <dgm:prSet/>
      <dgm:spPr/>
      <dgm:t>
        <a:bodyPr/>
        <a:lstStyle/>
        <a:p>
          <a:endParaRPr lang="es-SV"/>
        </a:p>
      </dgm:t>
    </dgm:pt>
    <dgm:pt modelId="{92FA78C7-1038-4591-A437-C2E515B514AD}" type="sibTrans" cxnId="{07F61746-383A-4B34-9EA7-8C9D60D021B2}">
      <dgm:prSet/>
      <dgm:spPr/>
      <dgm:t>
        <a:bodyPr/>
        <a:lstStyle/>
        <a:p>
          <a:endParaRPr lang="es-SV"/>
        </a:p>
      </dgm:t>
    </dgm:pt>
    <dgm:pt modelId="{98588316-766C-44C5-B584-F2EB5D262F94}">
      <dgm:prSet/>
      <dgm:spPr/>
      <dgm:t>
        <a:bodyPr/>
        <a:lstStyle/>
        <a:p>
          <a:r>
            <a:rPr lang="es-ES" b="0" i="0" baseline="0"/>
            <a:t>Una lista enlazada se define por:</a:t>
          </a:r>
          <a:endParaRPr lang="es-SV"/>
        </a:p>
      </dgm:t>
    </dgm:pt>
    <dgm:pt modelId="{8ACDE3F5-7DFD-4D64-B35D-459121823734}" type="parTrans" cxnId="{112DA4B4-4017-4426-8DF0-064E858D5924}">
      <dgm:prSet/>
      <dgm:spPr/>
      <dgm:t>
        <a:bodyPr/>
        <a:lstStyle/>
        <a:p>
          <a:endParaRPr lang="es-SV"/>
        </a:p>
      </dgm:t>
    </dgm:pt>
    <dgm:pt modelId="{46C82714-3E01-4D09-BF14-B51661EFBE04}" type="sibTrans" cxnId="{112DA4B4-4017-4426-8DF0-064E858D5924}">
      <dgm:prSet/>
      <dgm:spPr/>
      <dgm:t>
        <a:bodyPr/>
        <a:lstStyle/>
        <a:p>
          <a:endParaRPr lang="es-SV"/>
        </a:p>
      </dgm:t>
    </dgm:pt>
    <dgm:pt modelId="{D7A63A81-1C2C-4B3E-B068-B11DB9FCC24D}">
      <dgm:prSet/>
      <dgm:spPr/>
      <dgm:t>
        <a:bodyPr/>
        <a:lstStyle/>
        <a:p>
          <a:r>
            <a:rPr lang="es-ES" b="0" i="0" baseline="0"/>
            <a:t>El tipo de sus elementos: campo de información (datos) y campo enlace (</a:t>
          </a:r>
          <a:r>
            <a:rPr lang="es-ES" b="0" i="1" baseline="0"/>
            <a:t>puntero o apuntador</a:t>
          </a:r>
          <a:r>
            <a:rPr lang="es-ES" b="0" i="0" baseline="0"/>
            <a:t>).</a:t>
          </a:r>
          <a:endParaRPr lang="es-SV"/>
        </a:p>
      </dgm:t>
    </dgm:pt>
    <dgm:pt modelId="{6E6EA609-9491-421C-8E4F-5854F842ECAB}" type="parTrans" cxnId="{3AB42708-A439-4133-8276-7379DD239F81}">
      <dgm:prSet/>
      <dgm:spPr/>
      <dgm:t>
        <a:bodyPr/>
        <a:lstStyle/>
        <a:p>
          <a:endParaRPr lang="es-SV"/>
        </a:p>
      </dgm:t>
    </dgm:pt>
    <dgm:pt modelId="{2437A418-14C7-4893-95DB-D33A1F255F4A}" type="sibTrans" cxnId="{3AB42708-A439-4133-8276-7379DD239F81}">
      <dgm:prSet/>
      <dgm:spPr/>
      <dgm:t>
        <a:bodyPr/>
        <a:lstStyle/>
        <a:p>
          <a:endParaRPr lang="es-SV"/>
        </a:p>
      </dgm:t>
    </dgm:pt>
    <dgm:pt modelId="{27486767-3645-4218-9A56-F3D7B55D724E}">
      <dgm:prSet/>
      <dgm:spPr/>
      <dgm:t>
        <a:bodyPr/>
        <a:lstStyle/>
        <a:p>
          <a:r>
            <a:rPr lang="es-ES" b="0" i="0" baseline="0"/>
            <a:t>Un </a:t>
          </a:r>
          <a:r>
            <a:rPr lang="es-ES" b="0" i="1" baseline="0"/>
            <a:t>puntero de cabecera </a:t>
          </a:r>
          <a:r>
            <a:rPr lang="es-ES" b="0" i="0" baseline="0"/>
            <a:t>que permite acceder al primer elemento de la lista.</a:t>
          </a:r>
          <a:endParaRPr lang="es-SV"/>
        </a:p>
      </dgm:t>
    </dgm:pt>
    <dgm:pt modelId="{EC9280DC-28A3-4F3B-BDA4-4F69E323F933}" type="parTrans" cxnId="{41607615-E622-4B4C-A9FA-BD28758432A6}">
      <dgm:prSet/>
      <dgm:spPr/>
      <dgm:t>
        <a:bodyPr/>
        <a:lstStyle/>
        <a:p>
          <a:endParaRPr lang="es-SV"/>
        </a:p>
      </dgm:t>
    </dgm:pt>
    <dgm:pt modelId="{212EDC04-2CA8-4CF9-A8A8-2B02F40B9794}" type="sibTrans" cxnId="{41607615-E622-4B4C-A9FA-BD28758432A6}">
      <dgm:prSet/>
      <dgm:spPr/>
      <dgm:t>
        <a:bodyPr/>
        <a:lstStyle/>
        <a:p>
          <a:endParaRPr lang="es-SV"/>
        </a:p>
      </dgm:t>
    </dgm:pt>
    <dgm:pt modelId="{69C040E1-C69E-47D5-8265-09E14E8BCDFA}">
      <dgm:prSet/>
      <dgm:spPr/>
      <dgm:t>
        <a:bodyPr/>
        <a:lstStyle/>
        <a:p>
          <a:r>
            <a:rPr lang="es-ES" b="0" i="0" baseline="0"/>
            <a:t>Un medio para detectar el último elemento de la lista: </a:t>
          </a:r>
          <a:r>
            <a:rPr lang="es-ES" b="0" i="1" baseline="0"/>
            <a:t>puntero nulo </a:t>
          </a:r>
          <a:r>
            <a:rPr lang="es-ES" b="0" i="0" baseline="0"/>
            <a:t>(null).</a:t>
          </a:r>
          <a:endParaRPr lang="es-SV"/>
        </a:p>
      </dgm:t>
    </dgm:pt>
    <dgm:pt modelId="{7CAF94B2-B0F3-4C9A-B8FD-285DC454ED1A}" type="parTrans" cxnId="{FFD6104A-526E-45D4-924C-5293FB418BDE}">
      <dgm:prSet/>
      <dgm:spPr/>
      <dgm:t>
        <a:bodyPr/>
        <a:lstStyle/>
        <a:p>
          <a:endParaRPr lang="es-SV"/>
        </a:p>
      </dgm:t>
    </dgm:pt>
    <dgm:pt modelId="{EC883656-B4E6-4F9C-8E43-6078F2131FCB}" type="sibTrans" cxnId="{FFD6104A-526E-45D4-924C-5293FB418BDE}">
      <dgm:prSet/>
      <dgm:spPr/>
      <dgm:t>
        <a:bodyPr/>
        <a:lstStyle/>
        <a:p>
          <a:endParaRPr lang="es-SV"/>
        </a:p>
      </dgm:t>
    </dgm:pt>
    <dgm:pt modelId="{89749758-7FB8-4848-824E-65E7C0CC3AEC}" type="pres">
      <dgm:prSet presAssocID="{F055D4A9-678A-4D77-85C5-415CE30C8DA9}" presName="linear" presStyleCnt="0">
        <dgm:presLayoutVars>
          <dgm:animLvl val="lvl"/>
          <dgm:resizeHandles val="exact"/>
        </dgm:presLayoutVars>
      </dgm:prSet>
      <dgm:spPr/>
    </dgm:pt>
    <dgm:pt modelId="{4AE69A74-2915-4189-9EFC-18FA4CA9258C}" type="pres">
      <dgm:prSet presAssocID="{DB82D45F-BE9B-494D-9624-7B0A163F9997}" presName="parentText" presStyleLbl="node1" presStyleIdx="0" presStyleCnt="2">
        <dgm:presLayoutVars>
          <dgm:chMax val="0"/>
          <dgm:bulletEnabled val="1"/>
        </dgm:presLayoutVars>
      </dgm:prSet>
      <dgm:spPr/>
    </dgm:pt>
    <dgm:pt modelId="{C7740C32-6C0C-4B9A-A379-A003215F496E}" type="pres">
      <dgm:prSet presAssocID="{92FA78C7-1038-4591-A437-C2E515B514AD}" presName="spacer" presStyleCnt="0"/>
      <dgm:spPr/>
    </dgm:pt>
    <dgm:pt modelId="{18FFDF2A-417B-407E-A190-92AB832E4DD3}" type="pres">
      <dgm:prSet presAssocID="{98588316-766C-44C5-B584-F2EB5D262F94}" presName="parentText" presStyleLbl="node1" presStyleIdx="1" presStyleCnt="2">
        <dgm:presLayoutVars>
          <dgm:chMax val="0"/>
          <dgm:bulletEnabled val="1"/>
        </dgm:presLayoutVars>
      </dgm:prSet>
      <dgm:spPr/>
    </dgm:pt>
    <dgm:pt modelId="{44B08360-CF65-418C-B57A-72FAB7967C09}" type="pres">
      <dgm:prSet presAssocID="{98588316-766C-44C5-B584-F2EB5D262F94}" presName="childText" presStyleLbl="revTx" presStyleIdx="0" presStyleCnt="1">
        <dgm:presLayoutVars>
          <dgm:bulletEnabled val="1"/>
        </dgm:presLayoutVars>
      </dgm:prSet>
      <dgm:spPr/>
    </dgm:pt>
  </dgm:ptLst>
  <dgm:cxnLst>
    <dgm:cxn modelId="{050D5D01-472B-4F15-A858-35611749E0FF}" type="presOf" srcId="{69C040E1-C69E-47D5-8265-09E14E8BCDFA}" destId="{44B08360-CF65-418C-B57A-72FAB7967C09}" srcOrd="0" destOrd="2" presId="urn:microsoft.com/office/officeart/2005/8/layout/vList2"/>
    <dgm:cxn modelId="{3AB42708-A439-4133-8276-7379DD239F81}" srcId="{98588316-766C-44C5-B584-F2EB5D262F94}" destId="{D7A63A81-1C2C-4B3E-B068-B11DB9FCC24D}" srcOrd="0" destOrd="0" parTransId="{6E6EA609-9491-421C-8E4F-5854F842ECAB}" sibTransId="{2437A418-14C7-4893-95DB-D33A1F255F4A}"/>
    <dgm:cxn modelId="{186D640B-F480-4232-8E1C-4E57B4ECE3C0}" type="presOf" srcId="{98588316-766C-44C5-B584-F2EB5D262F94}" destId="{18FFDF2A-417B-407E-A190-92AB832E4DD3}" srcOrd="0" destOrd="0" presId="urn:microsoft.com/office/officeart/2005/8/layout/vList2"/>
    <dgm:cxn modelId="{41607615-E622-4B4C-A9FA-BD28758432A6}" srcId="{98588316-766C-44C5-B584-F2EB5D262F94}" destId="{27486767-3645-4218-9A56-F3D7B55D724E}" srcOrd="1" destOrd="0" parTransId="{EC9280DC-28A3-4F3B-BDA4-4F69E323F933}" sibTransId="{212EDC04-2CA8-4CF9-A8A8-2B02F40B9794}"/>
    <dgm:cxn modelId="{07F61746-383A-4B34-9EA7-8C9D60D021B2}" srcId="{F055D4A9-678A-4D77-85C5-415CE30C8DA9}" destId="{DB82D45F-BE9B-494D-9624-7B0A163F9997}" srcOrd="0" destOrd="0" parTransId="{328B3757-521B-41AB-9E9E-FBC3902ABEB2}" sibTransId="{92FA78C7-1038-4591-A437-C2E515B514AD}"/>
    <dgm:cxn modelId="{771DE149-2F57-458E-B578-554FD8333301}" type="presOf" srcId="{DB82D45F-BE9B-494D-9624-7B0A163F9997}" destId="{4AE69A74-2915-4189-9EFC-18FA4CA9258C}" srcOrd="0" destOrd="0" presId="urn:microsoft.com/office/officeart/2005/8/layout/vList2"/>
    <dgm:cxn modelId="{FFD6104A-526E-45D4-924C-5293FB418BDE}" srcId="{98588316-766C-44C5-B584-F2EB5D262F94}" destId="{69C040E1-C69E-47D5-8265-09E14E8BCDFA}" srcOrd="2" destOrd="0" parTransId="{7CAF94B2-B0F3-4C9A-B8FD-285DC454ED1A}" sibTransId="{EC883656-B4E6-4F9C-8E43-6078F2131FCB}"/>
    <dgm:cxn modelId="{38C68952-9F3C-417E-A8BA-08C3B78AC781}" type="presOf" srcId="{27486767-3645-4218-9A56-F3D7B55D724E}" destId="{44B08360-CF65-418C-B57A-72FAB7967C09}" srcOrd="0" destOrd="1" presId="urn:microsoft.com/office/officeart/2005/8/layout/vList2"/>
    <dgm:cxn modelId="{112DA4B4-4017-4426-8DF0-064E858D5924}" srcId="{F055D4A9-678A-4D77-85C5-415CE30C8DA9}" destId="{98588316-766C-44C5-B584-F2EB5D262F94}" srcOrd="1" destOrd="0" parTransId="{8ACDE3F5-7DFD-4D64-B35D-459121823734}" sibTransId="{46C82714-3E01-4D09-BF14-B51661EFBE04}"/>
    <dgm:cxn modelId="{DAEDB8C0-B942-4471-B995-65F52B947B59}" type="presOf" srcId="{F055D4A9-678A-4D77-85C5-415CE30C8DA9}" destId="{89749758-7FB8-4848-824E-65E7C0CC3AEC}" srcOrd="0" destOrd="0" presId="urn:microsoft.com/office/officeart/2005/8/layout/vList2"/>
    <dgm:cxn modelId="{D5E83AC3-DDA2-4211-8D14-4AA6AC0D7EF3}" type="presOf" srcId="{D7A63A81-1C2C-4B3E-B068-B11DB9FCC24D}" destId="{44B08360-CF65-418C-B57A-72FAB7967C09}" srcOrd="0" destOrd="0" presId="urn:microsoft.com/office/officeart/2005/8/layout/vList2"/>
    <dgm:cxn modelId="{237C8ECB-1C45-4635-84A4-8336AD40E692}" type="presParOf" srcId="{89749758-7FB8-4848-824E-65E7C0CC3AEC}" destId="{4AE69A74-2915-4189-9EFC-18FA4CA9258C}" srcOrd="0" destOrd="0" presId="urn:microsoft.com/office/officeart/2005/8/layout/vList2"/>
    <dgm:cxn modelId="{FF5B2F3D-ECF5-48F5-B820-4D468348AD96}" type="presParOf" srcId="{89749758-7FB8-4848-824E-65E7C0CC3AEC}" destId="{C7740C32-6C0C-4B9A-A379-A003215F496E}" srcOrd="1" destOrd="0" presId="urn:microsoft.com/office/officeart/2005/8/layout/vList2"/>
    <dgm:cxn modelId="{29515A32-61DB-4B2D-BB41-D40A5F131E76}" type="presParOf" srcId="{89749758-7FB8-4848-824E-65E7C0CC3AEC}" destId="{18FFDF2A-417B-407E-A190-92AB832E4DD3}" srcOrd="2" destOrd="0" presId="urn:microsoft.com/office/officeart/2005/8/layout/vList2"/>
    <dgm:cxn modelId="{EAE0A758-6655-4291-8744-90014844C53E}" type="presParOf" srcId="{89749758-7FB8-4848-824E-65E7C0CC3AEC}" destId="{44B08360-CF65-418C-B57A-72FAB7967C0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5F231-73EA-4652-B1E2-5E3D2B078760}">
      <dsp:nvSpPr>
        <dsp:cNvPr id="0" name=""/>
        <dsp:cNvSpPr/>
      </dsp:nvSpPr>
      <dsp:spPr>
        <a:xfrm>
          <a:off x="0" y="483"/>
          <a:ext cx="10515600" cy="167050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t>Las estructuras dinámicas de datos son estructuras que «crecen a medida que se ejecuta un programa». </a:t>
          </a:r>
          <a:endParaRPr lang="es-SV" sz="2800" kern="1200" dirty="0"/>
        </a:p>
      </dsp:txBody>
      <dsp:txXfrm>
        <a:off x="81547" y="82030"/>
        <a:ext cx="10352506" cy="1507412"/>
      </dsp:txXfrm>
    </dsp:sp>
    <dsp:sp modelId="{1A331B89-A5A0-4053-95D7-4C04F701665B}">
      <dsp:nvSpPr>
        <dsp:cNvPr id="0" name=""/>
        <dsp:cNvSpPr/>
      </dsp:nvSpPr>
      <dsp:spPr>
        <a:xfrm>
          <a:off x="0" y="1683012"/>
          <a:ext cx="10515600" cy="1670506"/>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t>Una estructura dinámica de datos es una colección de elementos —llamados nodos— que son normalmente registros. </a:t>
          </a:r>
          <a:endParaRPr lang="es-SV" sz="2800" kern="1200"/>
        </a:p>
      </dsp:txBody>
      <dsp:txXfrm>
        <a:off x="81547" y="1764559"/>
        <a:ext cx="10352506" cy="1507412"/>
      </dsp:txXfrm>
    </dsp:sp>
    <dsp:sp modelId="{EF14895B-3294-47DE-8E2E-60F8AD4087AC}">
      <dsp:nvSpPr>
        <dsp:cNvPr id="0" name=""/>
        <dsp:cNvSpPr/>
      </dsp:nvSpPr>
      <dsp:spPr>
        <a:xfrm>
          <a:off x="0" y="3365542"/>
          <a:ext cx="10515600" cy="167050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a:t>Al contrario que un array, que contiene espacio para almacenar un número fijo de elementos, una estructura dinámica de datos se amplía y contrae durante la ejecución del programa, basada en los registros de almacenamiento de datos del programa.</a:t>
          </a:r>
          <a:endParaRPr lang="es-SV" sz="2800" kern="1200"/>
        </a:p>
      </dsp:txBody>
      <dsp:txXfrm>
        <a:off x="81547" y="3447089"/>
        <a:ext cx="10352506" cy="1507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69A74-2915-4189-9EFC-18FA4CA9258C}">
      <dsp:nvSpPr>
        <dsp:cNvPr id="0" name=""/>
        <dsp:cNvSpPr/>
      </dsp:nvSpPr>
      <dsp:spPr>
        <a:xfrm>
          <a:off x="0" y="28629"/>
          <a:ext cx="11620070" cy="1272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b="0" i="0" kern="1200" baseline="0"/>
            <a:t>Una lista enlazada sin ningún elemento se llama </a:t>
          </a:r>
          <a:r>
            <a:rPr lang="es-ES" sz="3200" b="0" i="1" kern="1200" baseline="0"/>
            <a:t>lista vacía</a:t>
          </a:r>
          <a:r>
            <a:rPr lang="es-ES" sz="3200" b="0" i="0" kern="1200" baseline="0"/>
            <a:t>. Su puntero inicial o de cabecera tiene el valor nulo</a:t>
          </a:r>
          <a:r>
            <a:rPr lang="es-SV" sz="3200" b="1" i="0" kern="1200" baseline="0"/>
            <a:t>(</a:t>
          </a:r>
          <a:r>
            <a:rPr lang="es-SV" sz="3200" b="0" i="0" kern="1200" baseline="0"/>
            <a:t>null).</a:t>
          </a:r>
          <a:endParaRPr lang="es-SV" sz="3200" kern="1200"/>
        </a:p>
      </dsp:txBody>
      <dsp:txXfrm>
        <a:off x="62141" y="90770"/>
        <a:ext cx="11495788" cy="1148678"/>
      </dsp:txXfrm>
    </dsp:sp>
    <dsp:sp modelId="{18FFDF2A-417B-407E-A190-92AB832E4DD3}">
      <dsp:nvSpPr>
        <dsp:cNvPr id="0" name=""/>
        <dsp:cNvSpPr/>
      </dsp:nvSpPr>
      <dsp:spPr>
        <a:xfrm>
          <a:off x="0" y="1393749"/>
          <a:ext cx="11620070" cy="127296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b="0" i="0" kern="1200" baseline="0"/>
            <a:t>Una lista enlazada se define por:</a:t>
          </a:r>
          <a:endParaRPr lang="es-SV" sz="3200" kern="1200"/>
        </a:p>
      </dsp:txBody>
      <dsp:txXfrm>
        <a:off x="62141" y="1455890"/>
        <a:ext cx="11495788" cy="1148678"/>
      </dsp:txXfrm>
    </dsp:sp>
    <dsp:sp modelId="{44B08360-CF65-418C-B57A-72FAB7967C09}">
      <dsp:nvSpPr>
        <dsp:cNvPr id="0" name=""/>
        <dsp:cNvSpPr/>
      </dsp:nvSpPr>
      <dsp:spPr>
        <a:xfrm>
          <a:off x="0" y="2666709"/>
          <a:ext cx="1162007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93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b="0" i="0" kern="1200" baseline="0"/>
            <a:t>El tipo de sus elementos: campo de información (datos) y campo enlace (</a:t>
          </a:r>
          <a:r>
            <a:rPr lang="es-ES" sz="2500" b="0" i="1" kern="1200" baseline="0"/>
            <a:t>puntero o apuntador</a:t>
          </a:r>
          <a:r>
            <a:rPr lang="es-ES" sz="2500" b="0" i="0" kern="1200" baseline="0"/>
            <a:t>).</a:t>
          </a:r>
          <a:endParaRPr lang="es-SV" sz="2500" kern="1200"/>
        </a:p>
        <a:p>
          <a:pPr marL="228600" lvl="1" indent="-228600" algn="l" defTabSz="1111250">
            <a:lnSpc>
              <a:spcPct val="90000"/>
            </a:lnSpc>
            <a:spcBef>
              <a:spcPct val="0"/>
            </a:spcBef>
            <a:spcAft>
              <a:spcPct val="20000"/>
            </a:spcAft>
            <a:buChar char="•"/>
          </a:pPr>
          <a:r>
            <a:rPr lang="es-ES" sz="2500" b="0" i="0" kern="1200" baseline="0"/>
            <a:t>Un </a:t>
          </a:r>
          <a:r>
            <a:rPr lang="es-ES" sz="2500" b="0" i="1" kern="1200" baseline="0"/>
            <a:t>puntero de cabecera </a:t>
          </a:r>
          <a:r>
            <a:rPr lang="es-ES" sz="2500" b="0" i="0" kern="1200" baseline="0"/>
            <a:t>que permite acceder al primer elemento de la lista.</a:t>
          </a:r>
          <a:endParaRPr lang="es-SV" sz="2500" kern="1200"/>
        </a:p>
        <a:p>
          <a:pPr marL="228600" lvl="1" indent="-228600" algn="l" defTabSz="1111250">
            <a:lnSpc>
              <a:spcPct val="90000"/>
            </a:lnSpc>
            <a:spcBef>
              <a:spcPct val="0"/>
            </a:spcBef>
            <a:spcAft>
              <a:spcPct val="20000"/>
            </a:spcAft>
            <a:buChar char="•"/>
          </a:pPr>
          <a:r>
            <a:rPr lang="es-ES" sz="2500" b="0" i="0" kern="1200" baseline="0"/>
            <a:t>Un medio para detectar el último elemento de la lista: </a:t>
          </a:r>
          <a:r>
            <a:rPr lang="es-ES" sz="2500" b="0" i="1" kern="1200" baseline="0"/>
            <a:t>puntero nulo </a:t>
          </a:r>
          <a:r>
            <a:rPr lang="es-ES" sz="2500" b="0" i="0" kern="1200" baseline="0"/>
            <a:t>(null).</a:t>
          </a:r>
          <a:endParaRPr lang="es-SV" sz="2500" kern="1200"/>
        </a:p>
      </dsp:txBody>
      <dsp:txXfrm>
        <a:off x="0" y="2666709"/>
        <a:ext cx="11620070" cy="16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4ADB-16DF-BF41-99FA-41A173B6B855}" type="datetimeFigureOut">
              <a:rPr lang="es-SV" smtClean="0"/>
              <a:t>8/10/2022</a:t>
            </a:fld>
            <a:endParaRPr lang="es-SV"/>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8B4F-1D8C-E54F-AF04-0E85180D6EE8}" type="slidenum">
              <a:rPr lang="es-SV" smtClean="0"/>
              <a:t>‹Nº›</a:t>
            </a:fld>
            <a:endParaRPr lang="es-SV"/>
          </a:p>
        </p:txBody>
      </p:sp>
    </p:spTree>
    <p:extLst>
      <p:ext uri="{BB962C8B-B14F-4D97-AF65-F5344CB8AC3E}">
        <p14:creationId xmlns:p14="http://schemas.microsoft.com/office/powerpoint/2010/main" val="347763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8/10/2022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36178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8/10/2022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29228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8/10/2022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90125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8/10/2022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2438661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608E56D-7BAD-614A-AA09-144F6FC3E969}" type="datetimeFigureOut">
              <a:rPr lang="es-SV" smtClean="0"/>
              <a:t>8/10/2022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14741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8/10/2022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0714146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9608E56D-7BAD-614A-AA09-144F6FC3E969}" type="datetimeFigureOut">
              <a:rPr lang="es-SV" smtClean="0"/>
              <a:t>8/10/2022</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4080209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08E56D-7BAD-614A-AA09-144F6FC3E969}" type="datetimeFigureOut">
              <a:rPr lang="es-SV" smtClean="0"/>
              <a:t>8/10/2022</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519276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8E56D-7BAD-614A-AA09-144F6FC3E969}" type="datetimeFigureOut">
              <a:rPr lang="es-SV" smtClean="0"/>
              <a:t>8/10/2022</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214317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8/10/2022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773961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9608E56D-7BAD-614A-AA09-144F6FC3E969}" type="datetimeFigureOut">
              <a:rPr lang="es-SV" smtClean="0"/>
              <a:t>8/10/2022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40B1372E-9575-C041-9846-8E3209B86B94}" type="slidenum">
              <a:rPr lang="es-SV" smtClean="0"/>
              <a:t>‹Nº›</a:t>
            </a:fld>
            <a:endParaRPr lang="es-SV"/>
          </a:p>
        </p:txBody>
      </p:sp>
    </p:spTree>
    <p:extLst>
      <p:ext uri="{BB962C8B-B14F-4D97-AF65-F5344CB8AC3E}">
        <p14:creationId xmlns:p14="http://schemas.microsoft.com/office/powerpoint/2010/main" val="1771794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8E56D-7BAD-614A-AA09-144F6FC3E969}" type="datetimeFigureOut">
              <a:rPr lang="es-SV" smtClean="0"/>
              <a:t>8/10/2022</a:t>
            </a:fld>
            <a:endParaRPr lang="es-S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1372E-9575-C041-9846-8E3209B86B94}" type="slidenum">
              <a:rPr lang="es-SV" smtClean="0"/>
              <a:t>‹Nº›</a:t>
            </a:fld>
            <a:endParaRPr lang="es-SV"/>
          </a:p>
        </p:txBody>
      </p:sp>
    </p:spTree>
    <p:extLst>
      <p:ext uri="{BB962C8B-B14F-4D97-AF65-F5344CB8AC3E}">
        <p14:creationId xmlns:p14="http://schemas.microsoft.com/office/powerpoint/2010/main" val="36353146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08CAA2C-E34E-3B40-8719-995ABC635F3F}"/>
              </a:ext>
            </a:extLst>
          </p:cNvPr>
          <p:cNvSpPr/>
          <p:nvPr/>
        </p:nvSpPr>
        <p:spPr>
          <a:xfrm>
            <a:off x="685993" y="1129083"/>
            <a:ext cx="11212224" cy="3139321"/>
          </a:xfrm>
          <a:prstGeom prst="rect">
            <a:avLst/>
          </a:prstGeom>
        </p:spPr>
        <p:txBody>
          <a:bodyPr wrap="square">
            <a:spAutoFit/>
          </a:bodyPr>
          <a:lstStyle/>
          <a:p>
            <a:pPr algn="ctr"/>
            <a:r>
              <a:rPr lang="es-SV" sz="6600" b="1" dirty="0">
                <a:solidFill>
                  <a:srgbClr val="233C68"/>
                </a:solidFill>
                <a:latin typeface="Arial" panose="020B0604020202020204" pitchFamily="34" charset="0"/>
                <a:cs typeface="Arial" panose="020B0604020202020204" pitchFamily="34" charset="0"/>
              </a:rPr>
              <a:t>UNIVERSIDAD</a:t>
            </a:r>
          </a:p>
          <a:p>
            <a:pPr algn="ctr"/>
            <a:r>
              <a:rPr lang="es-SV" sz="6600" b="1" dirty="0">
                <a:solidFill>
                  <a:srgbClr val="233C68"/>
                </a:solidFill>
                <a:latin typeface="Arial" panose="020B0604020202020204" pitchFamily="34" charset="0"/>
                <a:cs typeface="Arial" panose="020B0604020202020204" pitchFamily="34" charset="0"/>
              </a:rPr>
              <a:t>FRANCISCO </a:t>
            </a:r>
          </a:p>
          <a:p>
            <a:pPr algn="ctr"/>
            <a:r>
              <a:rPr lang="es-SV" sz="6600" b="1" dirty="0">
                <a:solidFill>
                  <a:srgbClr val="233C68"/>
                </a:solidFill>
                <a:latin typeface="Arial" panose="020B0604020202020204" pitchFamily="34" charset="0"/>
                <a:cs typeface="Arial" panose="020B0604020202020204" pitchFamily="34" charset="0"/>
              </a:rPr>
              <a:t>GAVIDIA</a:t>
            </a:r>
          </a:p>
        </p:txBody>
      </p:sp>
      <p:sp>
        <p:nvSpPr>
          <p:cNvPr id="2" name="Título 1"/>
          <p:cNvSpPr>
            <a:spLocks noGrp="1"/>
          </p:cNvSpPr>
          <p:nvPr>
            <p:ph type="ctrTitle"/>
          </p:nvPr>
        </p:nvSpPr>
        <p:spPr>
          <a:xfrm>
            <a:off x="1314679" y="4351662"/>
            <a:ext cx="10583537" cy="1555559"/>
          </a:xfrm>
        </p:spPr>
        <p:txBody>
          <a:bodyPr>
            <a:normAutofit fontScale="90000"/>
          </a:bodyPr>
          <a:lstStyle/>
          <a:p>
            <a:r>
              <a:rPr lang="es-ES" sz="3600" dirty="0"/>
              <a:t>Aplicación de modelos de programación y Estructura de datos..</a:t>
            </a:r>
            <a:br>
              <a:rPr lang="es-ES" sz="3600" dirty="0"/>
            </a:br>
            <a:r>
              <a:rPr lang="es-ES" sz="3600" dirty="0"/>
              <a:t>Facilitadora: Inga. Mayra Yaneth Guzmán </a:t>
            </a:r>
            <a:br>
              <a:rPr lang="es-ES" sz="3600" dirty="0"/>
            </a:br>
            <a:r>
              <a:rPr lang="es-ES" sz="3600" dirty="0"/>
              <a:t>email:   mguzman@ufg.edu.sv</a:t>
            </a:r>
          </a:p>
        </p:txBody>
      </p:sp>
    </p:spTree>
    <p:extLst>
      <p:ext uri="{BB962C8B-B14F-4D97-AF65-F5344CB8AC3E}">
        <p14:creationId xmlns:p14="http://schemas.microsoft.com/office/powerpoint/2010/main" val="1460105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7FEE2-893B-491D-A118-2D6EF3223881}"/>
              </a:ext>
            </a:extLst>
          </p:cNvPr>
          <p:cNvSpPr>
            <a:spLocks noGrp="1"/>
          </p:cNvSpPr>
          <p:nvPr>
            <p:ph type="title"/>
          </p:nvPr>
        </p:nvSpPr>
        <p:spPr>
          <a:xfrm>
            <a:off x="2856216" y="-35567"/>
            <a:ext cx="8497584" cy="1325563"/>
          </a:xfrm>
        </p:spPr>
        <p:txBody>
          <a:bodyPr/>
          <a:lstStyle/>
          <a:p>
            <a:r>
              <a:rPr lang="es-SV" dirty="0">
                <a:solidFill>
                  <a:schemeClr val="bg1"/>
                </a:solidFill>
              </a:rPr>
              <a:t>Listas enlazadas </a:t>
            </a:r>
          </a:p>
        </p:txBody>
      </p:sp>
      <p:graphicFrame>
        <p:nvGraphicFramePr>
          <p:cNvPr id="4" name="Marcador de contenido 3">
            <a:extLst>
              <a:ext uri="{FF2B5EF4-FFF2-40B4-BE49-F238E27FC236}">
                <a16:creationId xmlns:a16="http://schemas.microsoft.com/office/drawing/2014/main" id="{E6C36D9B-0A49-46D2-A443-2038B069C735}"/>
              </a:ext>
            </a:extLst>
          </p:cNvPr>
          <p:cNvGraphicFramePr>
            <a:graphicFrameLocks noGrp="1"/>
          </p:cNvGraphicFramePr>
          <p:nvPr>
            <p:ph idx="1"/>
            <p:extLst>
              <p:ext uri="{D42A27DB-BD31-4B8C-83A1-F6EECF244321}">
                <p14:modId xmlns:p14="http://schemas.microsoft.com/office/powerpoint/2010/main" val="808543588"/>
              </p:ext>
            </p:extLst>
          </p:nvPr>
        </p:nvGraphicFramePr>
        <p:xfrm>
          <a:off x="236306" y="1825625"/>
          <a:ext cx="116200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186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4" y="18255"/>
            <a:ext cx="9606338" cy="1325563"/>
          </a:xfrm>
        </p:spPr>
        <p:txBody>
          <a:bodyPr/>
          <a:lstStyle/>
          <a:p>
            <a:r>
              <a:rPr lang="es-SV" dirty="0">
                <a:solidFill>
                  <a:schemeClr val="bg1"/>
                </a:solidFill>
              </a:rPr>
              <a:t>PROCESAMIENTO DE LISTAS ENLAZADAS</a:t>
            </a:r>
          </a:p>
        </p:txBody>
      </p:sp>
      <p:sp>
        <p:nvSpPr>
          <p:cNvPr id="3" name="Marcador de contenido 2">
            <a:extLst>
              <a:ext uri="{FF2B5EF4-FFF2-40B4-BE49-F238E27FC236}">
                <a16:creationId xmlns:a16="http://schemas.microsoft.com/office/drawing/2014/main" id="{CBE233BB-2B24-407F-AFEC-298FB5DA6231}"/>
              </a:ext>
            </a:extLst>
          </p:cNvPr>
          <p:cNvSpPr>
            <a:spLocks noGrp="1"/>
          </p:cNvSpPr>
          <p:nvPr>
            <p:ph idx="1"/>
          </p:nvPr>
        </p:nvSpPr>
        <p:spPr/>
        <p:txBody>
          <a:bodyPr>
            <a:normAutofit/>
          </a:bodyPr>
          <a:lstStyle/>
          <a:p>
            <a:r>
              <a:rPr lang="es-ES" sz="4400" dirty="0"/>
              <a:t>Para procesar una lista enlazada se necesitan las siguientes informaciones:</a:t>
            </a:r>
          </a:p>
          <a:p>
            <a:pPr lvl="1"/>
            <a:r>
              <a:rPr lang="es-ES" sz="4000" dirty="0"/>
              <a:t>Primer nodo (cabecera de la lista).</a:t>
            </a:r>
          </a:p>
          <a:p>
            <a:pPr lvl="1"/>
            <a:r>
              <a:rPr lang="es-ES" sz="4000" dirty="0"/>
              <a:t>El tipo de sus elementos.</a:t>
            </a:r>
            <a:endParaRPr lang="es-SV" sz="4000" dirty="0"/>
          </a:p>
        </p:txBody>
      </p:sp>
    </p:spTree>
    <p:extLst>
      <p:ext uri="{BB962C8B-B14F-4D97-AF65-F5344CB8AC3E}">
        <p14:creationId xmlns:p14="http://schemas.microsoft.com/office/powerpoint/2010/main" val="1947880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4" y="18255"/>
            <a:ext cx="9606338" cy="1325563"/>
          </a:xfrm>
        </p:spPr>
        <p:txBody>
          <a:bodyPr/>
          <a:lstStyle/>
          <a:p>
            <a:r>
              <a:rPr lang="es-SV" dirty="0">
                <a:solidFill>
                  <a:schemeClr val="bg1"/>
                </a:solidFill>
              </a:rPr>
              <a:t>PROCESAMIENTO DE LISTAS ENLAZADAS</a:t>
            </a:r>
          </a:p>
        </p:txBody>
      </p:sp>
      <p:sp>
        <p:nvSpPr>
          <p:cNvPr id="5" name="Marcador de contenido 4">
            <a:extLst>
              <a:ext uri="{FF2B5EF4-FFF2-40B4-BE49-F238E27FC236}">
                <a16:creationId xmlns:a16="http://schemas.microsoft.com/office/drawing/2014/main" id="{DD108F40-AD2B-4DFD-9127-F7B2D4BE6201}"/>
              </a:ext>
            </a:extLst>
          </p:cNvPr>
          <p:cNvSpPr>
            <a:spLocks noGrp="1"/>
          </p:cNvSpPr>
          <p:nvPr>
            <p:ph idx="1"/>
          </p:nvPr>
        </p:nvSpPr>
        <p:spPr>
          <a:xfrm>
            <a:off x="349321" y="1343818"/>
            <a:ext cx="11004479" cy="4833145"/>
          </a:xfrm>
        </p:spPr>
        <p:txBody>
          <a:bodyPr>
            <a:normAutofit/>
          </a:bodyPr>
          <a:lstStyle/>
          <a:p>
            <a:r>
              <a:rPr lang="es-ES" sz="3200" dirty="0"/>
              <a:t>Las operaciones que normalmente se ejecutan con listas incluyen:</a:t>
            </a:r>
          </a:p>
          <a:p>
            <a:pPr marL="457200" lvl="1" indent="0">
              <a:buNone/>
            </a:pPr>
            <a:r>
              <a:rPr lang="es-ES" sz="2800" dirty="0"/>
              <a:t>1. Recuperar información de un nodo específico (acceso a un elemento).</a:t>
            </a:r>
          </a:p>
          <a:p>
            <a:pPr marL="457200" lvl="1" indent="0">
              <a:buNone/>
            </a:pPr>
            <a:r>
              <a:rPr lang="es-ES" sz="2800" dirty="0"/>
              <a:t>2. Encontrar el nodo que contiene una información específica (localizar la posición de un elemento dado).</a:t>
            </a:r>
          </a:p>
          <a:p>
            <a:pPr marL="457200" lvl="1" indent="0">
              <a:buNone/>
            </a:pPr>
            <a:r>
              <a:rPr lang="es-ES" sz="2800" dirty="0"/>
              <a:t>3. Insertar un nuevo nodo en un lugar específico de la lista.</a:t>
            </a:r>
          </a:p>
          <a:p>
            <a:pPr marL="457200" lvl="1" indent="0">
              <a:buNone/>
            </a:pPr>
            <a:r>
              <a:rPr lang="es-ES" sz="2800" dirty="0"/>
              <a:t>4. Insertar un nuevo nodo en relación a una información particular.</a:t>
            </a:r>
          </a:p>
          <a:p>
            <a:pPr marL="457200" lvl="1" indent="0">
              <a:buNone/>
            </a:pPr>
            <a:r>
              <a:rPr lang="es-ES" sz="2800" dirty="0"/>
              <a:t>5. Borrar (eliminar) un nodo existente que contiene información específica</a:t>
            </a:r>
            <a:endParaRPr lang="es-SV" sz="2800" dirty="0"/>
          </a:p>
        </p:txBody>
      </p:sp>
    </p:spTree>
    <p:extLst>
      <p:ext uri="{BB962C8B-B14F-4D97-AF65-F5344CB8AC3E}">
        <p14:creationId xmlns:p14="http://schemas.microsoft.com/office/powerpoint/2010/main" val="9960271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3" y="18255"/>
            <a:ext cx="10335171" cy="1325563"/>
          </a:xfrm>
        </p:spPr>
        <p:txBody>
          <a:bodyPr>
            <a:normAutofit/>
          </a:bodyPr>
          <a:lstStyle/>
          <a:p>
            <a:r>
              <a:rPr lang="es-ES" sz="4000" dirty="0">
                <a:solidFill>
                  <a:schemeClr val="bg1"/>
                </a:solidFill>
              </a:rPr>
              <a:t>Proceso de inserción de elementos en una lista</a:t>
            </a:r>
            <a:endParaRPr lang="es-SV" sz="4000" dirty="0">
              <a:solidFill>
                <a:schemeClr val="bg1"/>
              </a:solidFill>
            </a:endParaRPr>
          </a:p>
        </p:txBody>
      </p:sp>
      <p:sp>
        <p:nvSpPr>
          <p:cNvPr id="9" name="Marcador de contenido 8">
            <a:extLst>
              <a:ext uri="{FF2B5EF4-FFF2-40B4-BE49-F238E27FC236}">
                <a16:creationId xmlns:a16="http://schemas.microsoft.com/office/drawing/2014/main" id="{E11FCFD1-6E66-2DC2-E0A0-E962089BB5AA}"/>
              </a:ext>
            </a:extLst>
          </p:cNvPr>
          <p:cNvSpPr>
            <a:spLocks noGrp="1"/>
          </p:cNvSpPr>
          <p:nvPr>
            <p:ph idx="1"/>
          </p:nvPr>
        </p:nvSpPr>
        <p:spPr/>
        <p:txBody>
          <a:bodyPr/>
          <a:lstStyle/>
          <a:p>
            <a:r>
              <a:rPr lang="es-ES" dirty="0"/>
              <a:t>Para insertar elementos en una lista solo hay que segur los siguientes pasos:</a:t>
            </a:r>
          </a:p>
          <a:p>
            <a:pPr lvl="1"/>
            <a:r>
              <a:rPr lang="es-ES" dirty="0"/>
              <a:t>Crear un nuevo nodo</a:t>
            </a:r>
          </a:p>
          <a:p>
            <a:pPr lvl="1"/>
            <a:r>
              <a:rPr lang="es-ES" dirty="0"/>
              <a:t>Asignar al nuevo nodo el elemento que queremos incluir en la lista.</a:t>
            </a:r>
          </a:p>
          <a:p>
            <a:pPr lvl="1"/>
            <a:r>
              <a:rPr lang="es-ES" dirty="0"/>
              <a:t>Crear dos nodos auxiliares para asignar el primer nodo de la l </a:t>
            </a:r>
            <a:r>
              <a:rPr lang="es-ES" dirty="0" err="1"/>
              <a:t>ista</a:t>
            </a:r>
            <a:endParaRPr lang="es-ES" dirty="0"/>
          </a:p>
          <a:p>
            <a:pPr lvl="1"/>
            <a:r>
              <a:rPr lang="es-ES" dirty="0"/>
              <a:t>Insertar el elemento en la lista.</a:t>
            </a:r>
            <a:endParaRPr lang="es-SV" dirty="0"/>
          </a:p>
        </p:txBody>
      </p:sp>
    </p:spTree>
    <p:extLst>
      <p:ext uri="{BB962C8B-B14F-4D97-AF65-F5344CB8AC3E}">
        <p14:creationId xmlns:p14="http://schemas.microsoft.com/office/powerpoint/2010/main" val="4089166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3" y="18255"/>
            <a:ext cx="10335171" cy="1325563"/>
          </a:xfrm>
        </p:spPr>
        <p:txBody>
          <a:bodyPr>
            <a:normAutofit/>
          </a:bodyPr>
          <a:lstStyle/>
          <a:p>
            <a:r>
              <a:rPr lang="es-ES" sz="4000" dirty="0">
                <a:solidFill>
                  <a:schemeClr val="bg1"/>
                </a:solidFill>
              </a:rPr>
              <a:t>Proceso de inserción de elementos en una lista</a:t>
            </a:r>
            <a:endParaRPr lang="es-SV" sz="4000" dirty="0">
              <a:solidFill>
                <a:schemeClr val="bg1"/>
              </a:solidFill>
            </a:endParaRPr>
          </a:p>
        </p:txBody>
      </p:sp>
      <p:pic>
        <p:nvPicPr>
          <p:cNvPr id="6" name="Imagen 5">
            <a:extLst>
              <a:ext uri="{FF2B5EF4-FFF2-40B4-BE49-F238E27FC236}">
                <a16:creationId xmlns:a16="http://schemas.microsoft.com/office/drawing/2014/main" id="{A238AA91-248E-655C-5F0E-6F2492E50CB8}"/>
              </a:ext>
            </a:extLst>
          </p:cNvPr>
          <p:cNvPicPr>
            <a:picLocks noChangeAspect="1"/>
          </p:cNvPicPr>
          <p:nvPr/>
        </p:nvPicPr>
        <p:blipFill rotWithShape="1">
          <a:blip r:embed="rId2"/>
          <a:srcRect l="7961" t="51899" r="43692" b="23679"/>
          <a:stretch/>
        </p:blipFill>
        <p:spPr>
          <a:xfrm>
            <a:off x="838200" y="1754943"/>
            <a:ext cx="9819812" cy="3225020"/>
          </a:xfrm>
          <a:prstGeom prst="rect">
            <a:avLst/>
          </a:prstGeom>
        </p:spPr>
      </p:pic>
    </p:spTree>
    <p:extLst>
      <p:ext uri="{BB962C8B-B14F-4D97-AF65-F5344CB8AC3E}">
        <p14:creationId xmlns:p14="http://schemas.microsoft.com/office/powerpoint/2010/main" val="2444871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3" y="18255"/>
            <a:ext cx="10335171" cy="1325563"/>
          </a:xfrm>
        </p:spPr>
        <p:txBody>
          <a:bodyPr>
            <a:normAutofit/>
          </a:bodyPr>
          <a:lstStyle/>
          <a:p>
            <a:r>
              <a:rPr lang="es-ES" sz="4000" dirty="0">
                <a:solidFill>
                  <a:schemeClr val="bg1"/>
                </a:solidFill>
              </a:rPr>
              <a:t>Proceso de inserción de elementos en una lista</a:t>
            </a:r>
            <a:endParaRPr lang="es-SV" sz="4000" dirty="0">
              <a:solidFill>
                <a:schemeClr val="bg1"/>
              </a:solidFill>
            </a:endParaRPr>
          </a:p>
        </p:txBody>
      </p:sp>
      <p:pic>
        <p:nvPicPr>
          <p:cNvPr id="4" name="Imagen 3">
            <a:extLst>
              <a:ext uri="{FF2B5EF4-FFF2-40B4-BE49-F238E27FC236}">
                <a16:creationId xmlns:a16="http://schemas.microsoft.com/office/drawing/2014/main" id="{D3758AB0-81EC-61CD-48D8-C0A5A039350A}"/>
              </a:ext>
            </a:extLst>
          </p:cNvPr>
          <p:cNvPicPr>
            <a:picLocks noChangeAspect="1"/>
          </p:cNvPicPr>
          <p:nvPr/>
        </p:nvPicPr>
        <p:blipFill>
          <a:blip r:embed="rId2"/>
          <a:stretch>
            <a:fillRect/>
          </a:stretch>
        </p:blipFill>
        <p:spPr>
          <a:xfrm>
            <a:off x="1021317" y="1532719"/>
            <a:ext cx="9346571" cy="4755998"/>
          </a:xfrm>
          <a:prstGeom prst="rect">
            <a:avLst/>
          </a:prstGeom>
        </p:spPr>
      </p:pic>
    </p:spTree>
    <p:extLst>
      <p:ext uri="{BB962C8B-B14F-4D97-AF65-F5344CB8AC3E}">
        <p14:creationId xmlns:p14="http://schemas.microsoft.com/office/powerpoint/2010/main" val="22790607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9803B-32E9-4D86-98D9-D2F2FBF83A77}"/>
              </a:ext>
            </a:extLst>
          </p:cNvPr>
          <p:cNvSpPr>
            <a:spLocks noGrp="1"/>
          </p:cNvSpPr>
          <p:nvPr>
            <p:ph type="title"/>
          </p:nvPr>
        </p:nvSpPr>
        <p:spPr>
          <a:xfrm>
            <a:off x="2311683" y="18255"/>
            <a:ext cx="10335171" cy="1325563"/>
          </a:xfrm>
        </p:spPr>
        <p:txBody>
          <a:bodyPr>
            <a:normAutofit/>
          </a:bodyPr>
          <a:lstStyle/>
          <a:p>
            <a:r>
              <a:rPr lang="es-ES" sz="4000" dirty="0">
                <a:solidFill>
                  <a:schemeClr val="bg1"/>
                </a:solidFill>
              </a:rPr>
              <a:t>Proceso de inserción de elementos en una lista</a:t>
            </a:r>
            <a:endParaRPr lang="es-SV" sz="4000" dirty="0">
              <a:solidFill>
                <a:schemeClr val="bg1"/>
              </a:solidFill>
            </a:endParaRPr>
          </a:p>
        </p:txBody>
      </p:sp>
      <p:pic>
        <p:nvPicPr>
          <p:cNvPr id="5" name="Imagen 4">
            <a:extLst>
              <a:ext uri="{FF2B5EF4-FFF2-40B4-BE49-F238E27FC236}">
                <a16:creationId xmlns:a16="http://schemas.microsoft.com/office/drawing/2014/main" id="{64BBD1B6-9335-9364-BB50-98D309DF2E6E}"/>
              </a:ext>
            </a:extLst>
          </p:cNvPr>
          <p:cNvPicPr>
            <a:picLocks noChangeAspect="1"/>
          </p:cNvPicPr>
          <p:nvPr/>
        </p:nvPicPr>
        <p:blipFill>
          <a:blip r:embed="rId2"/>
          <a:stretch>
            <a:fillRect/>
          </a:stretch>
        </p:blipFill>
        <p:spPr>
          <a:xfrm>
            <a:off x="770498" y="1660207"/>
            <a:ext cx="10340633" cy="3537585"/>
          </a:xfrm>
          <a:prstGeom prst="rect">
            <a:avLst/>
          </a:prstGeom>
        </p:spPr>
      </p:pic>
    </p:spTree>
    <p:extLst>
      <p:ext uri="{BB962C8B-B14F-4D97-AF65-F5344CB8AC3E}">
        <p14:creationId xmlns:p14="http://schemas.microsoft.com/office/powerpoint/2010/main" val="40329066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DD4B023-8226-4148-814E-C9AAC5AA595F}"/>
              </a:ext>
            </a:extLst>
          </p:cNvPr>
          <p:cNvSpPr>
            <a:spLocks noGrp="1"/>
          </p:cNvSpPr>
          <p:nvPr>
            <p:ph type="title"/>
          </p:nvPr>
        </p:nvSpPr>
        <p:spPr>
          <a:xfrm>
            <a:off x="924317" y="2449478"/>
            <a:ext cx="10515600" cy="1719262"/>
          </a:xfrm>
        </p:spPr>
        <p:txBody>
          <a:bodyPr>
            <a:normAutofit fontScale="90000"/>
          </a:bodyPr>
          <a:lstStyle/>
          <a:p>
            <a:pPr algn="ctr"/>
            <a:r>
              <a:rPr lang="es-SV" sz="8000" dirty="0"/>
              <a:t>Unidad 3: Estructura de datos lineales</a:t>
            </a:r>
          </a:p>
        </p:txBody>
      </p:sp>
    </p:spTree>
    <p:extLst>
      <p:ext uri="{BB962C8B-B14F-4D97-AF65-F5344CB8AC3E}">
        <p14:creationId xmlns:p14="http://schemas.microsoft.com/office/powerpoint/2010/main" val="4070324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2BBF0-70CD-4FF4-8627-679A3B665721}"/>
              </a:ext>
            </a:extLst>
          </p:cNvPr>
          <p:cNvSpPr>
            <a:spLocks noGrp="1"/>
          </p:cNvSpPr>
          <p:nvPr>
            <p:ph type="title"/>
          </p:nvPr>
        </p:nvSpPr>
        <p:spPr>
          <a:xfrm>
            <a:off x="831850" y="1709739"/>
            <a:ext cx="10515600" cy="1824572"/>
          </a:xfrm>
        </p:spPr>
        <p:txBody>
          <a:bodyPr>
            <a:normAutofit/>
          </a:bodyPr>
          <a:lstStyle/>
          <a:p>
            <a:pPr algn="ctr"/>
            <a:r>
              <a:rPr lang="es-SV" sz="7200" b="1" dirty="0">
                <a:solidFill>
                  <a:srgbClr val="C00000"/>
                </a:solidFill>
              </a:rPr>
              <a:t>Tema: Listas ligadas </a:t>
            </a:r>
          </a:p>
        </p:txBody>
      </p:sp>
    </p:spTree>
    <p:extLst>
      <p:ext uri="{BB962C8B-B14F-4D97-AF65-F5344CB8AC3E}">
        <p14:creationId xmlns:p14="http://schemas.microsoft.com/office/powerpoint/2010/main" val="951624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6A6B7C-1842-4DD6-B43B-D557F707D6E1}"/>
              </a:ext>
            </a:extLst>
          </p:cNvPr>
          <p:cNvSpPr>
            <a:spLocks noGrp="1"/>
          </p:cNvSpPr>
          <p:nvPr>
            <p:ph type="title"/>
          </p:nvPr>
        </p:nvSpPr>
        <p:spPr>
          <a:xfrm>
            <a:off x="2311685" y="18255"/>
            <a:ext cx="9124308" cy="1325563"/>
          </a:xfrm>
        </p:spPr>
        <p:txBody>
          <a:bodyPr/>
          <a:lstStyle/>
          <a:p>
            <a:r>
              <a:rPr lang="es-SV" dirty="0">
                <a:solidFill>
                  <a:schemeClr val="bg1"/>
                </a:solidFill>
              </a:rPr>
              <a:t>Estructuras dinámicas de datos</a:t>
            </a:r>
          </a:p>
        </p:txBody>
      </p:sp>
      <p:graphicFrame>
        <p:nvGraphicFramePr>
          <p:cNvPr id="6" name="Marcador de contenido 5">
            <a:extLst>
              <a:ext uri="{FF2B5EF4-FFF2-40B4-BE49-F238E27FC236}">
                <a16:creationId xmlns:a16="http://schemas.microsoft.com/office/drawing/2014/main" id="{2D4862D0-0581-4107-A923-791EB4A02143}"/>
              </a:ext>
            </a:extLst>
          </p:cNvPr>
          <p:cNvGraphicFramePr>
            <a:graphicFrameLocks noGrp="1"/>
          </p:cNvGraphicFramePr>
          <p:nvPr>
            <p:ph idx="1"/>
            <p:extLst>
              <p:ext uri="{D42A27DB-BD31-4B8C-83A1-F6EECF244321}">
                <p14:modId xmlns:p14="http://schemas.microsoft.com/office/powerpoint/2010/main" val="1595151250"/>
              </p:ext>
            </p:extLst>
          </p:nvPr>
        </p:nvGraphicFramePr>
        <p:xfrm>
          <a:off x="838200" y="1140431"/>
          <a:ext cx="10515600" cy="5036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5891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6A6B7C-1842-4DD6-B43B-D557F707D6E1}"/>
              </a:ext>
            </a:extLst>
          </p:cNvPr>
          <p:cNvSpPr>
            <a:spLocks noGrp="1"/>
          </p:cNvSpPr>
          <p:nvPr>
            <p:ph type="title"/>
          </p:nvPr>
        </p:nvSpPr>
        <p:spPr>
          <a:xfrm>
            <a:off x="990600" y="338328"/>
            <a:ext cx="10210800" cy="1078992"/>
          </a:xfrm>
          <a:solidFill>
            <a:schemeClr val="accent4">
              <a:lumMod val="60000"/>
              <a:lumOff val="40000"/>
            </a:schemeClr>
          </a:solidFill>
        </p:spPr>
        <p:txBody>
          <a:bodyPr vert="horz" lIns="91440" tIns="45720" rIns="91440" bIns="45720" rtlCol="0" anchor="b">
            <a:normAutofit/>
          </a:bodyPr>
          <a:lstStyle/>
          <a:p>
            <a:pPr algn="ctr"/>
            <a:r>
              <a:rPr lang="en-US" sz="5400"/>
              <a:t>Estructuras dinámicas de datos</a:t>
            </a:r>
          </a:p>
        </p:txBody>
      </p:sp>
      <p:sp>
        <p:nvSpPr>
          <p:cNvPr id="3" name="Marcador de contenido 2">
            <a:extLst>
              <a:ext uri="{FF2B5EF4-FFF2-40B4-BE49-F238E27FC236}">
                <a16:creationId xmlns:a16="http://schemas.microsoft.com/office/drawing/2014/main" id="{0DCE6802-8679-4067-A539-39DEA82361B3}"/>
              </a:ext>
            </a:extLst>
          </p:cNvPr>
          <p:cNvSpPr>
            <a:spLocks noGrp="1"/>
          </p:cNvSpPr>
          <p:nvPr>
            <p:ph idx="1"/>
          </p:nvPr>
        </p:nvSpPr>
        <p:spPr>
          <a:xfrm>
            <a:off x="990600" y="1419083"/>
            <a:ext cx="10210800" cy="528429"/>
          </a:xfrm>
        </p:spPr>
        <p:txBody>
          <a:bodyPr vert="horz" lIns="91440" tIns="45720" rIns="91440" bIns="45720" rtlCol="0">
            <a:normAutofit/>
          </a:bodyPr>
          <a:lstStyle/>
          <a:p>
            <a:pPr marL="0" indent="0" algn="ctr">
              <a:buNone/>
            </a:pPr>
            <a:r>
              <a:rPr lang="en-US" sz="2400"/>
              <a:t>Las estructuras dinámicas de datos se pueden dividir en dos grandes grupos:</a:t>
            </a:r>
          </a:p>
        </p:txBody>
      </p:sp>
      <p:sp>
        <p:nvSpPr>
          <p:cNvPr id="14" name="Rectangle 13">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66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Texto&#10;&#10;Descripción generada automáticamente con confianza baja">
            <a:extLst>
              <a:ext uri="{FF2B5EF4-FFF2-40B4-BE49-F238E27FC236}">
                <a16:creationId xmlns:a16="http://schemas.microsoft.com/office/drawing/2014/main" id="{515CB90D-A1E3-4055-B0DD-985A605463FE}"/>
              </a:ext>
            </a:extLst>
          </p:cNvPr>
          <p:cNvPicPr>
            <a:picLocks noChangeAspect="1"/>
          </p:cNvPicPr>
          <p:nvPr/>
        </p:nvPicPr>
        <p:blipFill>
          <a:blip r:embed="rId2"/>
          <a:stretch>
            <a:fillRect/>
          </a:stretch>
        </p:blipFill>
        <p:spPr>
          <a:xfrm>
            <a:off x="496215" y="3513879"/>
            <a:ext cx="4974336" cy="1753543"/>
          </a:xfrm>
          <a:prstGeom prst="rect">
            <a:avLst/>
          </a:prstGeom>
        </p:spPr>
      </p:pic>
      <p:pic>
        <p:nvPicPr>
          <p:cNvPr id="9" name="Imagen 8" descr="Carta&#10;&#10;Descripción generada automáticamente con confianza baja">
            <a:extLst>
              <a:ext uri="{FF2B5EF4-FFF2-40B4-BE49-F238E27FC236}">
                <a16:creationId xmlns:a16="http://schemas.microsoft.com/office/drawing/2014/main" id="{29F93CE6-2EDA-4858-83BB-D2EFAD688627}"/>
              </a:ext>
            </a:extLst>
          </p:cNvPr>
          <p:cNvPicPr>
            <a:picLocks noChangeAspect="1"/>
          </p:cNvPicPr>
          <p:nvPr/>
        </p:nvPicPr>
        <p:blipFill>
          <a:blip r:embed="rId3"/>
          <a:stretch>
            <a:fillRect/>
          </a:stretch>
        </p:blipFill>
        <p:spPr>
          <a:xfrm>
            <a:off x="6337204" y="3360187"/>
            <a:ext cx="4974336" cy="2056259"/>
          </a:xfrm>
          <a:prstGeom prst="rect">
            <a:avLst/>
          </a:prstGeom>
        </p:spPr>
      </p:pic>
    </p:spTree>
    <p:extLst>
      <p:ext uri="{BB962C8B-B14F-4D97-AF65-F5344CB8AC3E}">
        <p14:creationId xmlns:p14="http://schemas.microsoft.com/office/powerpoint/2010/main" val="39697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35E17-DC4F-47BE-A1FE-4D1937534954}"/>
              </a:ext>
            </a:extLst>
          </p:cNvPr>
          <p:cNvSpPr>
            <a:spLocks noGrp="1"/>
          </p:cNvSpPr>
          <p:nvPr>
            <p:ph type="title"/>
          </p:nvPr>
        </p:nvSpPr>
        <p:spPr>
          <a:xfrm>
            <a:off x="2589088" y="18255"/>
            <a:ext cx="8764712" cy="1325563"/>
          </a:xfrm>
        </p:spPr>
        <p:txBody>
          <a:bodyPr/>
          <a:lstStyle/>
          <a:p>
            <a:r>
              <a:rPr lang="es-SV" dirty="0">
                <a:solidFill>
                  <a:schemeClr val="bg1"/>
                </a:solidFill>
              </a:rPr>
              <a:t>Listas </a:t>
            </a:r>
          </a:p>
        </p:txBody>
      </p:sp>
      <p:sp>
        <p:nvSpPr>
          <p:cNvPr id="3" name="Marcador de contenido 2">
            <a:extLst>
              <a:ext uri="{FF2B5EF4-FFF2-40B4-BE49-F238E27FC236}">
                <a16:creationId xmlns:a16="http://schemas.microsoft.com/office/drawing/2014/main" id="{1FEB6219-CCA5-476B-ADC6-C19857966A0A}"/>
              </a:ext>
            </a:extLst>
          </p:cNvPr>
          <p:cNvSpPr>
            <a:spLocks noGrp="1"/>
          </p:cNvSpPr>
          <p:nvPr>
            <p:ph idx="1"/>
          </p:nvPr>
        </p:nvSpPr>
        <p:spPr/>
        <p:txBody>
          <a:bodyPr>
            <a:normAutofit/>
          </a:bodyPr>
          <a:lstStyle/>
          <a:p>
            <a:pPr algn="just"/>
            <a:r>
              <a:rPr lang="es-ES" sz="3600" dirty="0"/>
              <a:t>Una lista lineal es un conjunto de elementos de un tipo dado que pueden variar en número y donde cada elemento tiene un único predecesor y un único sucesor o siguiente, excepto el primero y último de la lista</a:t>
            </a:r>
            <a:endParaRPr lang="es-SV" sz="3600" dirty="0"/>
          </a:p>
        </p:txBody>
      </p:sp>
    </p:spTree>
    <p:extLst>
      <p:ext uri="{BB962C8B-B14F-4D97-AF65-F5344CB8AC3E}">
        <p14:creationId xmlns:p14="http://schemas.microsoft.com/office/powerpoint/2010/main" val="4246242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35E17-DC4F-47BE-A1FE-4D1937534954}"/>
              </a:ext>
            </a:extLst>
          </p:cNvPr>
          <p:cNvSpPr>
            <a:spLocks noGrp="1"/>
          </p:cNvSpPr>
          <p:nvPr>
            <p:ph type="title"/>
          </p:nvPr>
        </p:nvSpPr>
        <p:spPr>
          <a:xfrm>
            <a:off x="2589088" y="18255"/>
            <a:ext cx="8764712" cy="1325563"/>
          </a:xfrm>
        </p:spPr>
        <p:txBody>
          <a:bodyPr/>
          <a:lstStyle/>
          <a:p>
            <a:r>
              <a:rPr lang="es-SV" dirty="0">
                <a:solidFill>
                  <a:schemeClr val="bg1"/>
                </a:solidFill>
              </a:rPr>
              <a:t>Listas enlazadas </a:t>
            </a:r>
          </a:p>
        </p:txBody>
      </p:sp>
      <p:sp>
        <p:nvSpPr>
          <p:cNvPr id="3" name="Marcador de contenido 2">
            <a:extLst>
              <a:ext uri="{FF2B5EF4-FFF2-40B4-BE49-F238E27FC236}">
                <a16:creationId xmlns:a16="http://schemas.microsoft.com/office/drawing/2014/main" id="{1FEB6219-CCA5-476B-ADC6-C19857966A0A}"/>
              </a:ext>
            </a:extLst>
          </p:cNvPr>
          <p:cNvSpPr>
            <a:spLocks noGrp="1"/>
          </p:cNvSpPr>
          <p:nvPr>
            <p:ph idx="1"/>
          </p:nvPr>
        </p:nvSpPr>
        <p:spPr>
          <a:xfrm>
            <a:off x="554804" y="1330369"/>
            <a:ext cx="10870915" cy="4351338"/>
          </a:xfrm>
        </p:spPr>
        <p:txBody>
          <a:bodyPr/>
          <a:lstStyle/>
          <a:p>
            <a:r>
              <a:rPr lang="es-ES" dirty="0"/>
              <a:t>Una lista enlazada o encadenada es un conjunto de elementos en los que cada elemento contiene la posición —o dirección— del siguiente elemento de la lista. </a:t>
            </a:r>
          </a:p>
          <a:p>
            <a:r>
              <a:rPr lang="es-ES" dirty="0"/>
              <a:t>Cada elemento de la lista enlazada debe tener al menos dos campos:</a:t>
            </a:r>
          </a:p>
          <a:p>
            <a:pPr lvl="1"/>
            <a:r>
              <a:rPr lang="es-ES" dirty="0"/>
              <a:t>un campo que tiene el valor del elemento y un campo (enlace, link) que contiene la posición del siguiente elemento, es decir, su conexión, enlace o encadenamiento. Los elementos de una lista son enlazados por medio de los campos enlaces.</a:t>
            </a:r>
            <a:endParaRPr lang="es-SV" dirty="0"/>
          </a:p>
        </p:txBody>
      </p:sp>
      <p:pic>
        <p:nvPicPr>
          <p:cNvPr id="1026" name="Picture 2" descr="Diagrama&#10;&#10;Descripción generada automáticamente con confianza baja">
            <a:extLst>
              <a:ext uri="{FF2B5EF4-FFF2-40B4-BE49-F238E27FC236}">
                <a16:creationId xmlns:a16="http://schemas.microsoft.com/office/drawing/2014/main" id="{C43A1F36-5ED4-40A6-896F-2AA1EA6E1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025" y="4433932"/>
            <a:ext cx="7367694" cy="1838415"/>
          </a:xfrm>
          <a:prstGeom prst="rect">
            <a:avLst/>
          </a:prstGeom>
          <a:noFill/>
        </p:spPr>
      </p:pic>
    </p:spTree>
    <p:extLst>
      <p:ext uri="{BB962C8B-B14F-4D97-AF65-F5344CB8AC3E}">
        <p14:creationId xmlns:p14="http://schemas.microsoft.com/office/powerpoint/2010/main" val="2430131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35E17-DC4F-47BE-A1FE-4D1937534954}"/>
              </a:ext>
            </a:extLst>
          </p:cNvPr>
          <p:cNvSpPr>
            <a:spLocks noGrp="1"/>
          </p:cNvSpPr>
          <p:nvPr>
            <p:ph type="title"/>
          </p:nvPr>
        </p:nvSpPr>
        <p:spPr>
          <a:xfrm>
            <a:off x="321564" y="338328"/>
            <a:ext cx="3152510" cy="1608328"/>
          </a:xfrm>
          <a:solidFill>
            <a:schemeClr val="accent4">
              <a:lumMod val="60000"/>
              <a:lumOff val="40000"/>
            </a:schemeClr>
          </a:solidFill>
        </p:spPr>
        <p:txBody>
          <a:bodyPr>
            <a:normAutofit/>
          </a:bodyPr>
          <a:lstStyle/>
          <a:p>
            <a:r>
              <a:rPr lang="es-SV" sz="3600" dirty="0"/>
              <a:t>Listas enlazadas </a:t>
            </a:r>
          </a:p>
        </p:txBody>
      </p:sp>
      <p:sp>
        <p:nvSpPr>
          <p:cNvPr id="3" name="Marcador de contenido 2">
            <a:extLst>
              <a:ext uri="{FF2B5EF4-FFF2-40B4-BE49-F238E27FC236}">
                <a16:creationId xmlns:a16="http://schemas.microsoft.com/office/drawing/2014/main" id="{1FEB6219-CCA5-476B-ADC6-C19857966A0A}"/>
              </a:ext>
            </a:extLst>
          </p:cNvPr>
          <p:cNvSpPr>
            <a:spLocks noGrp="1"/>
          </p:cNvSpPr>
          <p:nvPr>
            <p:ph idx="1"/>
          </p:nvPr>
        </p:nvSpPr>
        <p:spPr>
          <a:xfrm>
            <a:off x="3801438" y="73974"/>
            <a:ext cx="7738289" cy="2137036"/>
          </a:xfrm>
          <a:solidFill>
            <a:schemeClr val="accent1">
              <a:lumMod val="20000"/>
              <a:lumOff val="80000"/>
            </a:schemeClr>
          </a:solidFill>
        </p:spPr>
        <p:txBody>
          <a:bodyPr anchor="ctr">
            <a:normAutofit lnSpcReduction="10000"/>
          </a:bodyPr>
          <a:lstStyle/>
          <a:p>
            <a:r>
              <a:rPr lang="es-ES" sz="1600" dirty="0"/>
              <a:t>Los componentes de un nodo se llaman campos. </a:t>
            </a:r>
          </a:p>
          <a:p>
            <a:r>
              <a:rPr lang="es-ES" sz="1600" dirty="0"/>
              <a:t>Un nodo tiene al menos un campo dato o valor y un enlace (indicador o puntero) con el siguiente nodo. </a:t>
            </a:r>
          </a:p>
          <a:p>
            <a:r>
              <a:rPr lang="es-ES" sz="1600" dirty="0"/>
              <a:t>El campo enlace apunta (proporciona la dirección o referencia de) al siguiente nodo de la lista. </a:t>
            </a:r>
          </a:p>
          <a:p>
            <a:r>
              <a:rPr lang="es-ES" sz="1600" dirty="0"/>
              <a:t>El último nodo de la lista enlazada, por convenio, se suele representar por un enlace con la palabra reservada </a:t>
            </a:r>
            <a:r>
              <a:rPr lang="es-ES" sz="1600" dirty="0" err="1"/>
              <a:t>null</a:t>
            </a:r>
            <a:r>
              <a:rPr lang="es-ES" sz="1600" dirty="0"/>
              <a:t> (nulo), una barra inclinada (/) y, en ocasiones, el </a:t>
            </a:r>
            <a:r>
              <a:rPr lang="es-ES" sz="1800" dirty="0"/>
              <a:t>símbolo</a:t>
            </a:r>
            <a:r>
              <a:rPr lang="es-ES" sz="1600" dirty="0"/>
              <a:t> eléctrico de tierra o masa</a:t>
            </a:r>
            <a:endParaRPr lang="es-SV" sz="1600" dirty="0"/>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Gráfico, Gráfico de cajas y bigotes&#10;&#10;Descripción generada automáticamente con confianza media">
            <a:extLst>
              <a:ext uri="{FF2B5EF4-FFF2-40B4-BE49-F238E27FC236}">
                <a16:creationId xmlns:a16="http://schemas.microsoft.com/office/drawing/2014/main" id="{4E8E232A-2298-40E9-8CE6-64B735528261}"/>
              </a:ext>
            </a:extLst>
          </p:cNvPr>
          <p:cNvPicPr>
            <a:picLocks noChangeAspect="1"/>
          </p:cNvPicPr>
          <p:nvPr/>
        </p:nvPicPr>
        <p:blipFill>
          <a:blip r:embed="rId2"/>
          <a:stretch>
            <a:fillRect/>
          </a:stretch>
        </p:blipFill>
        <p:spPr>
          <a:xfrm>
            <a:off x="641180" y="3921974"/>
            <a:ext cx="4974336" cy="932686"/>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magen que contiene objeto, reloj&#10;&#10;Descripción generada automáticamente">
            <a:extLst>
              <a:ext uri="{FF2B5EF4-FFF2-40B4-BE49-F238E27FC236}">
                <a16:creationId xmlns:a16="http://schemas.microsoft.com/office/drawing/2014/main" id="{A8CC3A9B-9CEE-4DFB-98A5-9CC1CBEBA89F}"/>
              </a:ext>
            </a:extLst>
          </p:cNvPr>
          <p:cNvPicPr>
            <a:picLocks noChangeAspect="1"/>
          </p:cNvPicPr>
          <p:nvPr/>
        </p:nvPicPr>
        <p:blipFill>
          <a:blip r:embed="rId3"/>
          <a:stretch>
            <a:fillRect/>
          </a:stretch>
        </p:blipFill>
        <p:spPr>
          <a:xfrm>
            <a:off x="6576484" y="3928191"/>
            <a:ext cx="4974336" cy="920251"/>
          </a:xfrm>
          <a:prstGeom prst="rect">
            <a:avLst/>
          </a:prstGeom>
        </p:spPr>
      </p:pic>
    </p:spTree>
    <p:extLst>
      <p:ext uri="{BB962C8B-B14F-4D97-AF65-F5344CB8AC3E}">
        <p14:creationId xmlns:p14="http://schemas.microsoft.com/office/powerpoint/2010/main" val="3811410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7FEE2-893B-491D-A118-2D6EF3223881}"/>
              </a:ext>
            </a:extLst>
          </p:cNvPr>
          <p:cNvSpPr>
            <a:spLocks noGrp="1"/>
          </p:cNvSpPr>
          <p:nvPr>
            <p:ph type="title"/>
          </p:nvPr>
        </p:nvSpPr>
        <p:spPr>
          <a:xfrm>
            <a:off x="2856216" y="-35567"/>
            <a:ext cx="8497584" cy="1325563"/>
          </a:xfrm>
        </p:spPr>
        <p:txBody>
          <a:bodyPr/>
          <a:lstStyle/>
          <a:p>
            <a:r>
              <a:rPr lang="es-SV" dirty="0">
                <a:solidFill>
                  <a:schemeClr val="bg1"/>
                </a:solidFill>
              </a:rPr>
              <a:t>Listas enlazadas </a:t>
            </a:r>
          </a:p>
        </p:txBody>
      </p:sp>
      <p:sp>
        <p:nvSpPr>
          <p:cNvPr id="3" name="Marcador de contenido 2">
            <a:extLst>
              <a:ext uri="{FF2B5EF4-FFF2-40B4-BE49-F238E27FC236}">
                <a16:creationId xmlns:a16="http://schemas.microsoft.com/office/drawing/2014/main" id="{4AEDD403-43CD-4F31-888C-5804AB556AFB}"/>
              </a:ext>
            </a:extLst>
          </p:cNvPr>
          <p:cNvSpPr>
            <a:spLocks noGrp="1"/>
          </p:cNvSpPr>
          <p:nvPr>
            <p:ph idx="1"/>
          </p:nvPr>
        </p:nvSpPr>
        <p:spPr>
          <a:xfrm>
            <a:off x="236307" y="1825625"/>
            <a:ext cx="4366516" cy="4351338"/>
          </a:xfrm>
          <a:solidFill>
            <a:schemeClr val="accent5">
              <a:lumMod val="20000"/>
              <a:lumOff val="80000"/>
            </a:schemeClr>
          </a:solidFill>
        </p:spPr>
        <p:txBody>
          <a:bodyPr/>
          <a:lstStyle/>
          <a:p>
            <a:r>
              <a:rPr lang="es-ES" dirty="0"/>
              <a:t>En las listas enlazadas no es necesario que los elementos de la lista sean almacenados en posiciones físicas adyacentes, ya que el puntero indica dónde se encuentra el siguiente elemento de la lista</a:t>
            </a:r>
            <a:endParaRPr lang="es-SV" dirty="0"/>
          </a:p>
        </p:txBody>
      </p:sp>
      <p:pic>
        <p:nvPicPr>
          <p:cNvPr id="5" name="Imagen 4" descr="Diagrama&#10;&#10;Descripción generada automáticamente">
            <a:extLst>
              <a:ext uri="{FF2B5EF4-FFF2-40B4-BE49-F238E27FC236}">
                <a16:creationId xmlns:a16="http://schemas.microsoft.com/office/drawing/2014/main" id="{A3C082BA-91CC-4723-8788-161CCAC9AB85}"/>
              </a:ext>
            </a:extLst>
          </p:cNvPr>
          <p:cNvPicPr>
            <a:picLocks noChangeAspect="1"/>
          </p:cNvPicPr>
          <p:nvPr/>
        </p:nvPicPr>
        <p:blipFill>
          <a:blip r:embed="rId2"/>
          <a:stretch>
            <a:fillRect/>
          </a:stretch>
        </p:blipFill>
        <p:spPr>
          <a:xfrm>
            <a:off x="4691968" y="2998086"/>
            <a:ext cx="7061563" cy="2978303"/>
          </a:xfrm>
          <a:prstGeom prst="rect">
            <a:avLst/>
          </a:prstGeom>
        </p:spPr>
      </p:pic>
    </p:spTree>
    <p:extLst>
      <p:ext uri="{BB962C8B-B14F-4D97-AF65-F5344CB8AC3E}">
        <p14:creationId xmlns:p14="http://schemas.microsoft.com/office/powerpoint/2010/main" val="414888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8A771CFCAC1D441B6807A233E8D53CC" ma:contentTypeVersion="5" ma:contentTypeDescription="Crear nuevo documento." ma:contentTypeScope="" ma:versionID="d614fa588e402c245e1f886b630bacce">
  <xsd:schema xmlns:xsd="http://www.w3.org/2001/XMLSchema" xmlns:xs="http://www.w3.org/2001/XMLSchema" xmlns:p="http://schemas.microsoft.com/office/2006/metadata/properties" xmlns:ns2="a4d68f12-bd39-4bb8-adde-2563fecc714c" targetNamespace="http://schemas.microsoft.com/office/2006/metadata/properties" ma:root="true" ma:fieldsID="0c03a9e1abc3f1969511d55babcde304" ns2:_="">
    <xsd:import namespace="a4d68f12-bd39-4bb8-adde-2563fecc714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68f12-bd39-4bb8-adde-2563fecc7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8BCFB-9939-464A-AC5A-57A0978817C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4d68f12-bd39-4bb8-adde-2563fecc714c"/>
    <ds:schemaRef ds:uri="http://www.w3.org/XML/1998/namespace"/>
    <ds:schemaRef ds:uri="http://purl.org/dc/dcmitype/"/>
  </ds:schemaRefs>
</ds:datastoreItem>
</file>

<file path=customXml/itemProps2.xml><?xml version="1.0" encoding="utf-8"?>
<ds:datastoreItem xmlns:ds="http://schemas.openxmlformats.org/officeDocument/2006/customXml" ds:itemID="{B4E0C399-16E5-48D3-878D-9DA5627B0711}">
  <ds:schemaRefs>
    <ds:schemaRef ds:uri="http://schemas.microsoft.com/sharepoint/v3/contenttype/forms"/>
  </ds:schemaRefs>
</ds:datastoreItem>
</file>

<file path=customXml/itemProps3.xml><?xml version="1.0" encoding="utf-8"?>
<ds:datastoreItem xmlns:ds="http://schemas.openxmlformats.org/officeDocument/2006/customXml" ds:itemID="{F173E767-0B1B-4632-9151-FEBB870B18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68f12-bd39-4bb8-adde-2563fecc71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4269</TotalTime>
  <Words>688</Words>
  <Application>Microsoft Office PowerPoint</Application>
  <PresentationFormat>Panorámica</PresentationFormat>
  <Paragraphs>51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Aplicación de modelos de programación y Estructura de datos.. Facilitadora: Inga. Mayra Yaneth Guzmán  email:   mguzman@ufg.edu.sv</vt:lpstr>
      <vt:lpstr>Unidad 3: Estructura de datos lineales</vt:lpstr>
      <vt:lpstr>Tema: Listas ligadas </vt:lpstr>
      <vt:lpstr>Estructuras dinámicas de datos</vt:lpstr>
      <vt:lpstr>Estructuras dinámicas de datos</vt:lpstr>
      <vt:lpstr>Listas </vt:lpstr>
      <vt:lpstr>Listas enlazadas </vt:lpstr>
      <vt:lpstr>Listas enlazadas </vt:lpstr>
      <vt:lpstr>Listas enlazadas </vt:lpstr>
      <vt:lpstr>Listas enlazadas </vt:lpstr>
      <vt:lpstr>PROCESAMIENTO DE LISTAS ENLAZADAS</vt:lpstr>
      <vt:lpstr>PROCESAMIENTO DE LISTAS ENLAZADAS</vt:lpstr>
      <vt:lpstr>Proceso de inserción de elementos en una lista</vt:lpstr>
      <vt:lpstr>Proceso de inserción de elementos en una lista</vt:lpstr>
      <vt:lpstr>Proceso de inserción de elementos en una lista</vt:lpstr>
      <vt:lpstr>Proceso de inserción de elementos en una lista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Proposicional  Facilitadora: Inga. Mayra Yaneth Guzmán email:   mguzman@ufg.edu.sv</dc:title>
  <dc:creator>mguzman@ufg.edu.sv</dc:creator>
  <cp:lastModifiedBy>Mayra Yaneth Guzman Guzman</cp:lastModifiedBy>
  <cp:revision>51</cp:revision>
  <dcterms:created xsi:type="dcterms:W3CDTF">2020-07-21T13:57:42Z</dcterms:created>
  <dcterms:modified xsi:type="dcterms:W3CDTF">2022-10-08T16:38:09Z</dcterms:modified>
</cp:coreProperties>
</file>