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6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D50D50"/>
    <a:srgbClr val="CC0099"/>
    <a:srgbClr val="46AC80"/>
    <a:srgbClr val="233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94"/>
  </p:normalViewPr>
  <p:slideViewPr>
    <p:cSldViewPr snapToGrid="0" snapToObjects="1">
      <p:cViewPr varScale="1">
        <p:scale>
          <a:sx n="68" d="100"/>
          <a:sy n="68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in="-25" max="775" units="cm"/>
          <inkml:channel name="T" type="integer" max="2.14748E9" units="dev"/>
        </inkml:traceFormat>
        <inkml:channelProperties>
          <inkml:channelProperty channel="X" name="resolution" value="103.35938" units="1/cm"/>
          <inkml:channelProperty channel="Y" name="resolution" value="55.55556" units="1/cm"/>
          <inkml:channelProperty channel="T" name="resolution" value="1" units="1/dev"/>
        </inkml:channelProperties>
      </inkml:inkSource>
      <inkml:timestamp xml:id="ts0" timeString="2022-10-29T13:58:12.569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1846 4813 0,'80'0'204,"81"-41"-189,39 1-15,-39 0 16,39 0-16,81 0 15,-40 0-15,-81 0 16,81 0-16,-80 40 16,-1 0-16,41-40 15,-41 40-15,-39-41 16,-1 41-16,-40 0 16,1 0-16,-41 0 15,40 0-15,-40 0 16,40 0-16,1 0 15,-1 0-15,40 0 16,-80 0-16,121-40 16,40 0-16,-1 0 15,-39 40-15,-1-40 16,81 0-16,-81-40 16,1 80-16,-1-40 15,-39 0-15,-41 40 16,0 0-16,81 0 15,-41 0-15,81 0 16,-121 0-16,41 0 0,200 0 16,-81 40-1,-79 0-15,-41 0 0,1-40 16,-81 40 0,40-40-16,0 0 0,0 0 15,41 40-15,79 0 16,-159-40-16,79 40 15,201 40-15,-161 1 16,161-1-16,-240-80 16,-1 80-16,40-80 328,-39-40-328,39 40 15,-40 0 1,41-40-16,-41 0 16,40 0-16,-39 40 15,-1 0-15,40 0 16,1-40-16,-1 40 16,0 0-16,1 0 15,-1 0-15,0 0 0,1 0 16,-41 0-16,40 0 15,-79 0-15,39 0 16,0 0-16,0 0 16,-40 0-16,41 0 15,-1 0-15,0 0 16,-40 0-16,41 0 16,-1 0-16,0 0 0,0 0 15,41 0-15,-41 0 31,-40 0-31,40 0 0,1 0 16,-1 0 0,-40 0-16,0 0 15,0 0-15,81 0 16,-81 0-16,40 0 0,-40 0 16,40 0-16,-40 40 15,1-40-15,-1 40 16,0-40-1,0 0-15,0 40 16,0-40 0,0 40-16,1-40 15,-1 40 1,0-40 0,-40 40-1,40-40 1,0 40-1,0 0 17,-40 1-17,40-1-15,0 0 16,-40 0-16,41 0 0,-1 0 0,0 40 31,0-40-31,-40 41 0,40-1 16,0 0-16,0 0 15,0-40 1,1 0 0,-41 1-16,0-1 15,80 0 1,-80 0-16,40-40 16,-40 40-16,40-40 0,-40 40 15,40 0 1,0 0-16,0 40 31,1-39-31,-1-1 0,-40 0 16,40 0-1,-40 0-15,40-40 16,-40 40 0,40 0-16,-40 0 15,0 0 1,0 1 15,0-1-31,40-40 16,-40 40-16,0 0 15,0 0 17,0 0-32,0 0 31,0 0-16,0 0 17,0 0-32,0 1 15,0-1 1,0 0 0,0 0-1,0 0 1,0 0-16,0 0 15,0 0 1,0 0 0,0 1-16,40-1 0,-40 0 31,0 0-31,0 0 16,0 0-16,40 0 0,-40 0 15,0 0-15,0 0 16,0 1-1,0-1-15,0 0 16,0 0 0,0 0-1,41 0 1,-41 40 0,0 1 343,0 39-343,0-80-16,40 40 15,-40 0-15,0 41 16,40-81-16,-40 80 15,40 41-15,0-41 16,0-40-16,-40 40 16,0 1-16,0-1 15,40 0-15,0 81 16,-40-81-16,0 0 16,0-39-16,0-1 15,0 40-15,0 1 16,0-1-16,0 40 15,0-80 1,0 41-16,0-81 16,0 40-16,0-40 15,0 0-15,0 0 16,0 1-16,0-1 16,0 0-16,0 40 15,0-40-15,0 40 16,0 0-16,0 41 15,0-81-15,0 40 16,0-40-16,0 40 16,0 1-16,-40-1 15,40-40-15,-40 40 16,0 0 0,40-40-16,0 1 15,0-1-15,0 40 16,0-40-16,0 0 15,0 0-15,0 40 16,0 1-16,0-1 16,-40-40-16,40 40 15,0 40-15,0-79 16,0 39-16,0-40 16,0 80-16,-40-80 15,40 41-15,-40-41 16,40 0-16,0 40 15,-40 0-15,-1 0 16,1 41 0,40-41-16,0-40 15,-40 40-15,40 0 16,-40 41-16,40-41 16,0 40-16,-40 1 15,40-41-15,0 0 16,0 0-16,0 0 15,-40 41-15,40-81 16,-40 0-16,40 40 16,0 0-16,-40 1 15,-1-1-15,41-40 16,-40 40-16,-40 40 0,80 1 16,-80-41-16,40-40 15,0 40-15,-1-40 16,41 0-16,-40-40 15,40 41-15,-40-41 16,0 0 0,0 0 171,-121 40-171,1 0-1,-81 40-15,40 0 0,1 41 16,-41-1-16,40-40 16,-39 0-16,39-40 15,-40 0-15,1 41 16,-1-81-16,-40 40 16,80 0-16,81-40 15,-41 40-15,41-40 16,0 0-16,-1 40 15,1-40-15,40 0 16,762-682 15,-722 682 1,0 0 30,-1 0 79,-79 161-141,-201 119 15,-401 402-15,401-321 16,160-200-16,81-121 16,80 0-16,-40-40 62,40 40-62,-40-40 141,0-40-126,-161-80-15,40 39 16,1 1-16,120 80 16,-81-80-16,1 40 15,0 40-15,-1-40 16,41 40-16,0-40 15,0 40-15,-1-41 16,1 41-16,-40 0 16,39 0-16,41-40 15,0 40-15,-40-40 16,40 40-16,0 0 16,-41 0-16,81-40 15,-40 40-15,-40 0 16,40 0-16,0-40 15,-40 40-15,-1 0 16,1 0-16,40 0 16,-40-40-16,-1 40 0,41-40 15,0 40 1,-40 0-16,0 0 0,39 0 16,1 0-16,0 0 15,0-40 1,0 40-16,0-40 0,0 40 15,0 0-15,-1 0 16,-39-40-16,40 40 16,0-41-16,0 41 15,0 0-15,0 0 16,-41-40-16,41 40 16,-40-40-16,0 40 15,-1 0-15,-39-80 16,0 40-16,-1 0 15,1 40-15,0-80 16,-1 39-16,-39 1 16,39 40-16,41-80 15,-80 40-15,-41 0 16,0-40-16,-80-41 16,81 41-16,39 0 15,41 0-15,80 80 16,0-40-16,0 40 15,-1 0 220,-79-40-235,0 40 15,39-81-15,1 41 16,0 0-16,0-40 16,-41 40-16,41-40 15,0-1-15,-81-39 16,81 40-16,0 0 16,-1-1-16,41 41 15,-40 0-15,40 0 16,0 0-16,0-40 15,0 40-15,-1 0 16,1 0-16,0-1 16,-40 1-16,80-40 0,-40 80 15,40-80-15,-80 40 16,39 0-16,41-41 16,0 41-16,-40 0 15,0-80 1,40 80-16,0-80 0,0 39 15,0-39 1,0 40-16,0-41 0,0 41 16,0 0-16,0-40 15,0 80-15,-40-41 16,40 41-16,0-40 16,0 40-1,-40 40-15,40-40 16,0 0-1,0 0-15,0-41 16,0-39-16,-40-80 16,0 39-16,0 41 15,-1-41-15,41 41 16,0 0-16,0 40 16,0 40-1,0-41 251,-40-39-266,0 0 15,40-81-15,-40-80 16,-40 1-16,0-1 16,39 0-16,-39 41 15,40 39-15,0 1 16,40 79-16,0 41 16,-40 0-16,40 0 15,0-1-15,0 41 16,0 0-1,0-40-15,0 0 16,0 0-16,0-1 16,0 1-16,0 40 15,0-40 1,0 40-16,0-41 16,0 1-16,40 0 15,-40 40-15,40-40 16,-40 0-16,40-1 15,0 41-15,-40 0 16,0 0 0,40 0-16,-40 0 15,0 0 1,0 0-16,41-1 16,-1-39-16,-40 40 15,40-40-15,0 40 16,-40-40-1,0-1 1,40 41-16,-40 0 16,40-40-16,-40 40 0,0-40 15,0 40 1,40 40 0,-40-41-16,0 1 15,0 0 1,0-40-1,40 80-15,-40-40 16,41 0 0,-41 0-16,0-40 15,0 39-15,40 41 16,-40-40-16,0 0 16,0-40-1,40 40-15,-40 0 16,0 0-16,40 40 15,-40-40 1,0-1-16,40 1 16,-40 0 15,40 0-15,-40 0-16,40 40 15,-40-40 1,0 0-1,0 0-15,40 0 16,-40-41-16,81 1 16,-41-40-16,-40 80 0,0 0 15,0 0 1,0-1 0,40 1-16,-40 0 46,0 0 1,0 0-47,0 0 16,40 40-16,-40-40 16,40 40-16,-40-40 15,40 0 16,0 40 48</inkml:trace>
  <inkml:trace contextRef="#ctx0" brushRef="#br1" timeOffset="60273.97">16452 4813 0,'0'40'141,"0"40"-125,0 0-16,0-40 0,0 40 15,0-40-15,0 41 16,0-1-16,0 0 16,0 81-16,0-41 15,0-40-15,0 40 16,0 41-16,0-41 15,0 0-15,0-39 16,0-1-16,0-40 16,0 40-16,0 0 15,0-40-15,0 41 16,0-41-16,0 40 16,0-40-16,0 0 15,0 0-15,0 41 16,0-41-1,40-40 1,-40 40-16,0 0 16,0 0-1,0 0 1,0 0-16,0 40 16,40-80-1,-40 81-15,0-41 16,40 40-16,-40-40 15,0 0-15,0 40 16,0 1-16,0-41 16,0 0-16,0 40 15,0-40-15,0 40 16,0-40-16,0 41 16,0 39-16,0-40 15,0 0-15,0 1 16,0-1-16,0 40 15,0-40-15,0 0 16,0 1-16,0-1 0,0 0 16,0 40-1,40-39-15,-40-1 16,0 0-16,0 40 16,0-80-16,0 1 15,0-1-15,0 40 16,0-40-16,0 0 15,0 0-15,0 40 16,0-39 0,0-1-16,0 0 15,0 40-15,0-40 16,0 80-16,0-39 16,0-41-16,0 40 15,0 0-15,0 0 16,0 1-16,0-41 0,0 0 15,0 40-15,0-40 16,0 0-16,40 40 16,-40-40-16,0 1 0,1124-1285 15,-763 883 1,-361 442 0,-80-41-16,80 0 15,-80 120-15,-121 1 16,-160 159-1,80 41-15,80-120 16,121-161-16,40-40 16,0 0-16,40 1 31,0 39 203,-40 0-234,40 0 16,0-40-16,0 81 16,0-41-16,0 0 15,0 0-15,0 0 16,0-39-1,0-1 1,0 0-16,-40 0 16,40 0 15,-41-40 47,41 40-78,0 0 31,-40 0-15,-40 81 0,80-81-16,0 0 15,-40 0-15,40 0 16,-40 40-16,40 0 0,0-39 15,0-1 1,0 0-16,0 0 16,0 0-16,0 0 15,0 0 1,0 40-16,0-39 0,0-1 16,0 40-16,40 0 15,-40-40 1,0 0-16,40 81 15,0-1-15,0-40 16,-40-40-16,0 40 0,40 1 16,1-1-16,-1 0 15,-40 0-15,40 0 16,0-39-16,0 39 16,40 40-16,-80-40 0,81-40 15,-41 41-15,80-1 16,-80-40-16,40 40 15,1-80-15,39 80 16,41 1-16,-81-41 16,40-40-16,41 40 0,-121-40 15,0 40-15,121-40 16,39 0-16,-39 40 16,-81-40-16,40 40 15,-39-40-15,-1 40 16,0-40-16,-40 0 0,40 0 15,1 0-15,-41 0 16,80 0-16,-80 0 16,121 0-16,-81 0 15,0 0-15,41 0 16,-81 40-16,120-40 16,-79 81-16,-1-41 15,-40 0-15,40 0 16,-40 40-16,0-40 0,1 0 234,-1-40-218,80 40-16,-40 0 15,41 1-15,-1-41 0,41 0 16,-81 40-16,40 0 16,-40-40-16,1 40 15,79-40-15,-39 0 16,-41 40-16,-40-40 0,80 40 16,-39-40-16,39 40 15,0-40-15,-39 0 16,39 0-16,-40 40 15,41-40-15,-1 40 16,41-40-16,-81 0 0,40 41 16,1-41-16,-41 0 15,40 0-15,-40 0 16,-39 40-16,-1-40 0,40 0 16,-40 40-16,40-40 15,1 0-15,-41 0 16,80 0-16,-80 0 15,81 0-15,39 0 0,-80-40 16,81 0-16,80-1 16,-121 41-16,121-80 15,-161 40-15,-40 0 16,81 40-16,-41-40 0,40 0 16,-40 0-16,1 40 15,-1-40-15,-40-1 16,0 41 203,81 0-204,79 0-15,1-40 16,80-40-16,0 0 15,80 0-15,80 0 16,-120-1-16,-40 1 16,-80 80-16,-81-80 0,41 80 15,-41-40-15,0 0 16,1 40-16,39-81 16,-80 81-16,41-40 0,-41 0 15,0 40-15,-40 0 16,1 0-16,39 0 15,-40 0-15,0-40 16,0 40-16,0-40 0,41 40 16,-41 0-1,40 0-15,-40-40 16,40 0 0,-40 40-16,1-40 15,-1 40-15,0 0 0,0-40 16,0 0-1,0 40-15,-40-41 16,40 41-16,0-40 16,1 40-16,-1-40 15,-40 0-15,80 0 16,-80 0 0,40 0-16,0 0 15,0 0 1,-40-1-16,0 1 0,40 0 15,-40 0-15,41-40 16,-41 0-16,40 0 16,0-81-16,-40 121 15,40-80-15,0 39 0,-40 1 16,0-40-16,40 40 16,-40-41-16,0 1 15,40-80-15,-40-1 16,0 81-16,0-81 0,0 81 15,0 40-15,0-41 16,0 81-16,0-80 16,0 0-16,0 39 15,0 1-15,0 0 16,0 40-16,0-80 0,0-1 16,0 41-16,0-80 15,0-41-15,0 1 16,0-81-16,0 80 15,0 81-15,0-121 0,0 121 16,0-40-16,0 39 16,0-79-16,0 120 15,0-41-15,0-79 16,0 79-16,0 1 0,0-40 16,0-1-16,-40 1 15,40-41-15,0 1 16,0 120-16,0-1 15,0 41-15,0 0 0,0 0 16,-80-80 218,40 40-234,-81-1 16,41 1-16,-40-40 0,-81-81 16,41 81-16,-1-81 15,-39 1-15,-41-121 16,120 161-16,-119-121 16,39 120-16,81 41 0,-41 0 15,81 80-15,-40-40 16,-1 39-16,41 41 15,0 0-15,80-40 16,-41 40-16,1 0 16,0 0-16,-40 0 218,-81 40-218,-79-40 16,-81 0-16,0 0 16,0 0-16,80-80 0,40 40 15,-240 0-15,240 0 16,1 40-16,-81-40 16,0 40-16,160 0 15,1 0-15,40 0 0,-81-40 16,1 40-16,39 0 15,-39-40-15,-41 40 16,41-41-16,-1 41 16,1 0-16,-41 0 0,41 41 15,79-41-15,1 40 16,0-40-16,40 40 16,-161-40 171,81-40-171,-81 40-16,-80 0 15,-40 0-15,201 40 0,-81-40 16,1 0-16,-1 0 16,0 0-16,-39 0 15,-81 0-15,0 0 16,80-40-16,80 0 0,-120 40 15,121 0-15,40 0 16,39 0-16,1 0 16,-40 0-16,-1 0 15,81 0-15,40 40 0,-80-40 16,40 0 0,0 0-1,40 40-15,-40-40 16,-81 80 156,-280 40-157,80-39-15,120-41 16,41 40-16,-1-40 0,1 0 16,79-40-16,1 40 15,0 0-15,0-40 16,-1 0-16,81 40 15,-40-40-15,40 40 16,-40-40-16,0 0 0,0 0 16,40 41-1,-40-41 1,40 40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04ADB-16DF-BF41-99FA-41A173B6B855}" type="datetimeFigureOut">
              <a:rPr lang="es-SV" smtClean="0"/>
              <a:t>29/10/2022</a:t>
            </a:fld>
            <a:endParaRPr lang="es-SV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C8B4F-1D8C-E54F-AF04-0E85180D6EE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7763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29/10/2022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361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29/10/2022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922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29/10/2022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9012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29/10/2022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3866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29/10/2022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14741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29/10/2022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07141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29/10/2022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08020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29/10/2022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1927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29/10/2022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1431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29/10/2022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739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E56D-7BAD-614A-AA09-144F6FC3E969}" type="datetimeFigureOut">
              <a:rPr lang="es-SV" smtClean="0"/>
              <a:t>29/10/2022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77179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8E56D-7BAD-614A-AA09-144F6FC3E969}" type="datetimeFigureOut">
              <a:rPr lang="es-SV" smtClean="0"/>
              <a:t>29/10/2022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1372E-9575-C041-9846-8E3209B86B9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63531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08CAA2C-E34E-3B40-8719-995ABC635F3F}"/>
              </a:ext>
            </a:extLst>
          </p:cNvPr>
          <p:cNvSpPr/>
          <p:nvPr/>
        </p:nvSpPr>
        <p:spPr>
          <a:xfrm>
            <a:off x="685993" y="1129083"/>
            <a:ext cx="112122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SV" sz="6600" b="1" dirty="0">
                <a:solidFill>
                  <a:srgbClr val="233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</a:t>
            </a:r>
          </a:p>
          <a:p>
            <a:pPr algn="ctr"/>
            <a:r>
              <a:rPr lang="es-SV" sz="6600" b="1" dirty="0">
                <a:solidFill>
                  <a:srgbClr val="233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</a:p>
          <a:p>
            <a:pPr algn="ctr"/>
            <a:r>
              <a:rPr lang="es-SV" sz="6600" b="1" dirty="0">
                <a:solidFill>
                  <a:srgbClr val="233C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GAVIDIA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679" y="4351662"/>
            <a:ext cx="10583537" cy="1555559"/>
          </a:xfrm>
        </p:spPr>
        <p:txBody>
          <a:bodyPr>
            <a:normAutofit fontScale="90000"/>
          </a:bodyPr>
          <a:lstStyle/>
          <a:p>
            <a:r>
              <a:rPr lang="es-ES" sz="3600" dirty="0"/>
              <a:t>Aplicación de modelos de programación y Estructura de datos..</a:t>
            </a:r>
            <a:br>
              <a:rPr lang="es-ES" sz="3600" dirty="0"/>
            </a:br>
            <a:r>
              <a:rPr lang="es-ES" sz="3600" dirty="0"/>
              <a:t>Facilitadora: Inga. Mayra Yaneth Guzmán </a:t>
            </a:r>
            <a:br>
              <a:rPr lang="es-ES" sz="3600" dirty="0"/>
            </a:br>
            <a:r>
              <a:rPr lang="es-ES" sz="3600" dirty="0"/>
              <a:t>email:   mguzman@ufg.edu.sv</a:t>
            </a:r>
          </a:p>
        </p:txBody>
      </p:sp>
    </p:spTree>
    <p:extLst>
      <p:ext uri="{BB962C8B-B14F-4D97-AF65-F5344CB8AC3E}">
        <p14:creationId xmlns:p14="http://schemas.microsoft.com/office/powerpoint/2010/main" val="146010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A75558F-23CB-4DDE-BB51-EDF7DD57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203" y="280084"/>
            <a:ext cx="7236655" cy="647749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P</a:t>
            </a:r>
            <a:r>
              <a:rPr lang="es-SV" dirty="0">
                <a:solidFill>
                  <a:schemeClr val="bg1"/>
                </a:solidFill>
              </a:rPr>
              <a:t>procedimiento mostrar 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44E712E-7E90-54B8-9442-6A84218E4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482646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SV" sz="3200" dirty="0" err="1"/>
              <a:t>void</a:t>
            </a:r>
            <a:r>
              <a:rPr lang="es-SV" sz="3200" dirty="0"/>
              <a:t> </a:t>
            </a:r>
            <a:r>
              <a:rPr lang="es-SV" sz="3200" dirty="0" err="1"/>
              <a:t>desplegar_pila</a:t>
            </a:r>
            <a:r>
              <a:rPr lang="es-SV" sz="3200" dirty="0"/>
              <a:t>(){</a:t>
            </a:r>
          </a:p>
          <a:p>
            <a:pPr marL="0" indent="0">
              <a:buNone/>
            </a:pPr>
            <a:r>
              <a:rPr lang="es-SV" sz="3200" dirty="0"/>
              <a:t>    nodo *actual = new nodo();</a:t>
            </a:r>
          </a:p>
          <a:p>
            <a:pPr marL="0" indent="0">
              <a:buNone/>
            </a:pPr>
            <a:r>
              <a:rPr lang="es-SV" sz="3200" dirty="0"/>
              <a:t>    actual=primero;</a:t>
            </a:r>
          </a:p>
          <a:p>
            <a:pPr marL="0" indent="0">
              <a:buNone/>
            </a:pPr>
            <a:r>
              <a:rPr lang="es-SV" sz="3200" dirty="0"/>
              <a:t>    </a:t>
            </a:r>
            <a:r>
              <a:rPr lang="es-SV" sz="3200" dirty="0" err="1"/>
              <a:t>if</a:t>
            </a:r>
            <a:r>
              <a:rPr lang="es-SV" sz="3200" dirty="0"/>
              <a:t> (primero != NULL){</a:t>
            </a:r>
          </a:p>
          <a:p>
            <a:pPr marL="0" indent="0">
              <a:buNone/>
            </a:pPr>
            <a:r>
              <a:rPr lang="es-SV" sz="3200" dirty="0"/>
              <a:t>            </a:t>
            </a:r>
            <a:r>
              <a:rPr lang="es-SV" sz="3200" dirty="0" err="1"/>
              <a:t>while</a:t>
            </a:r>
            <a:r>
              <a:rPr lang="es-SV" sz="3200" dirty="0"/>
              <a:t>(actual != NULL){</a:t>
            </a:r>
          </a:p>
          <a:p>
            <a:pPr marL="0" indent="0">
              <a:buNone/>
            </a:pPr>
            <a:r>
              <a:rPr lang="es-SV" sz="3200" dirty="0"/>
              <a:t>                </a:t>
            </a:r>
            <a:r>
              <a:rPr lang="es-SV" sz="3200" dirty="0" err="1"/>
              <a:t>cout</a:t>
            </a:r>
            <a:r>
              <a:rPr lang="es-SV" sz="3200" dirty="0"/>
              <a:t>&lt;&lt; actual-&gt;dato&lt;&lt;</a:t>
            </a:r>
            <a:r>
              <a:rPr lang="es-SV" sz="3200" dirty="0" err="1"/>
              <a:t>endl</a:t>
            </a:r>
            <a:r>
              <a:rPr lang="es-SV" sz="3200" dirty="0"/>
              <a:t>;</a:t>
            </a:r>
          </a:p>
          <a:p>
            <a:pPr marL="0" indent="0">
              <a:buNone/>
            </a:pPr>
            <a:r>
              <a:rPr lang="es-SV" sz="3200" dirty="0"/>
              <a:t>                actual= actual-&gt;Siguiente;</a:t>
            </a:r>
          </a:p>
          <a:p>
            <a:pPr marL="0" indent="0">
              <a:buNone/>
            </a:pPr>
            <a:r>
              <a:rPr lang="es-SV" sz="3200" dirty="0"/>
              <a:t>            }</a:t>
            </a:r>
          </a:p>
          <a:p>
            <a:pPr marL="0" indent="0">
              <a:buNone/>
            </a:pPr>
            <a:endParaRPr lang="es-SV" sz="3200" dirty="0"/>
          </a:p>
          <a:p>
            <a:pPr marL="0" indent="0">
              <a:buNone/>
            </a:pPr>
            <a:r>
              <a:rPr lang="es-SV" sz="3200" dirty="0"/>
              <a:t>    }</a:t>
            </a:r>
            <a:r>
              <a:rPr lang="es-SV" sz="3200" dirty="0" err="1"/>
              <a:t>else</a:t>
            </a:r>
            <a:r>
              <a:rPr lang="es-SV" sz="3200" dirty="0"/>
              <a:t>{</a:t>
            </a:r>
          </a:p>
          <a:p>
            <a:pPr marL="0" indent="0">
              <a:buNone/>
            </a:pPr>
            <a:r>
              <a:rPr lang="es-SV" sz="3200" dirty="0"/>
              <a:t>        </a:t>
            </a:r>
            <a:r>
              <a:rPr lang="es-SV" sz="3200" dirty="0" err="1"/>
              <a:t>cout</a:t>
            </a:r>
            <a:r>
              <a:rPr lang="es-SV" sz="3200" dirty="0"/>
              <a:t>&lt;&lt;"No hay elementos en la </a:t>
            </a:r>
            <a:r>
              <a:rPr lang="es-SV" sz="3200" dirty="0" err="1"/>
              <a:t>linea</a:t>
            </a:r>
            <a:r>
              <a:rPr lang="es-SV" sz="3200" dirty="0"/>
              <a:t>";</a:t>
            </a:r>
          </a:p>
          <a:p>
            <a:pPr marL="0" indent="0">
              <a:buNone/>
            </a:pPr>
            <a:r>
              <a:rPr lang="es-SV" sz="3200" dirty="0"/>
              <a:t>    }</a:t>
            </a:r>
          </a:p>
          <a:p>
            <a:pPr marL="0" indent="0">
              <a:buNone/>
            </a:pPr>
            <a:r>
              <a:rPr lang="es-SV" sz="3200" dirty="0"/>
              <a:t>    </a:t>
            </a:r>
            <a:r>
              <a:rPr lang="es-SV" sz="3200" dirty="0" err="1"/>
              <a:t>system</a:t>
            </a:r>
            <a:r>
              <a:rPr lang="es-SV" sz="3200" dirty="0"/>
              <a:t>("pause");</a:t>
            </a:r>
          </a:p>
          <a:p>
            <a:pPr marL="0" indent="0">
              <a:buNone/>
            </a:pPr>
            <a:r>
              <a:rPr lang="es-SV" sz="3200" dirty="0"/>
              <a:t>}</a:t>
            </a:r>
            <a:endParaRPr lang="es-SV" sz="2800" dirty="0"/>
          </a:p>
        </p:txBody>
      </p:sp>
    </p:spTree>
    <p:extLst>
      <p:ext uri="{BB962C8B-B14F-4D97-AF65-F5344CB8AC3E}">
        <p14:creationId xmlns:p14="http://schemas.microsoft.com/office/powerpoint/2010/main" val="160118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A75558F-23CB-4DDE-BB51-EDF7DD57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203" y="280084"/>
            <a:ext cx="7236655" cy="647749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P</a:t>
            </a:r>
            <a:r>
              <a:rPr lang="es-SV" dirty="0">
                <a:solidFill>
                  <a:schemeClr val="bg1"/>
                </a:solidFill>
              </a:rPr>
              <a:t>procedimiento eliminar  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44E712E-7E90-54B8-9442-6A84218E4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482646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SV" sz="3200" dirty="0" err="1"/>
              <a:t>void</a:t>
            </a:r>
            <a:r>
              <a:rPr lang="es-SV" sz="3200" dirty="0"/>
              <a:t> eliminar(){</a:t>
            </a:r>
          </a:p>
          <a:p>
            <a:pPr marL="0" indent="0">
              <a:buNone/>
            </a:pPr>
            <a:r>
              <a:rPr lang="es-SV" sz="3200" dirty="0"/>
              <a:t>    nodo *actual = new nodo();</a:t>
            </a:r>
          </a:p>
          <a:p>
            <a:pPr marL="0" indent="0">
              <a:buNone/>
            </a:pPr>
            <a:r>
              <a:rPr lang="es-SV" sz="3200" dirty="0"/>
              <a:t>    </a:t>
            </a:r>
            <a:r>
              <a:rPr lang="es-SV" sz="3200" dirty="0" err="1"/>
              <a:t>int</a:t>
            </a:r>
            <a:r>
              <a:rPr lang="es-SV" sz="3200" dirty="0"/>
              <a:t> </a:t>
            </a:r>
            <a:r>
              <a:rPr lang="es-SV" sz="3200" dirty="0" err="1"/>
              <a:t>num</a:t>
            </a:r>
            <a:r>
              <a:rPr lang="es-SV" sz="3200" dirty="0"/>
              <a:t>;</a:t>
            </a:r>
          </a:p>
          <a:p>
            <a:pPr marL="0" indent="0">
              <a:buNone/>
            </a:pPr>
            <a:r>
              <a:rPr lang="es-SV" sz="3200" dirty="0"/>
              <a:t>    actual = primero;</a:t>
            </a:r>
          </a:p>
          <a:p>
            <a:pPr marL="0" indent="0">
              <a:buNone/>
            </a:pPr>
            <a:r>
              <a:rPr lang="es-SV" sz="3200" dirty="0"/>
              <a:t>    </a:t>
            </a:r>
            <a:r>
              <a:rPr lang="es-SV" sz="3200" dirty="0" err="1"/>
              <a:t>num</a:t>
            </a:r>
            <a:r>
              <a:rPr lang="es-SV" sz="3200" dirty="0"/>
              <a:t>= actual-&gt;dato;</a:t>
            </a:r>
          </a:p>
          <a:p>
            <a:pPr marL="0" indent="0">
              <a:buNone/>
            </a:pPr>
            <a:r>
              <a:rPr lang="es-SV" sz="3200" dirty="0"/>
              <a:t>    </a:t>
            </a:r>
            <a:r>
              <a:rPr lang="es-SV" sz="3200" dirty="0" err="1"/>
              <a:t>if</a:t>
            </a:r>
            <a:r>
              <a:rPr lang="es-SV" sz="3200" dirty="0"/>
              <a:t>(primero!= NULL){</a:t>
            </a:r>
          </a:p>
          <a:p>
            <a:pPr marL="0" indent="0">
              <a:buNone/>
            </a:pPr>
            <a:r>
              <a:rPr lang="es-SV" sz="3200" dirty="0"/>
              <a:t>        primero = actual-&gt;Siguiente;</a:t>
            </a:r>
          </a:p>
          <a:p>
            <a:pPr marL="0" indent="0">
              <a:buNone/>
            </a:pPr>
            <a:r>
              <a:rPr lang="es-SV" sz="3200" dirty="0"/>
              <a:t>        </a:t>
            </a:r>
            <a:r>
              <a:rPr lang="es-SV" sz="3200" dirty="0" err="1"/>
              <a:t>cout</a:t>
            </a:r>
            <a:r>
              <a:rPr lang="es-SV" sz="3200" dirty="0"/>
              <a:t>&lt;&lt; "el numero "&lt;&lt; </a:t>
            </a:r>
            <a:r>
              <a:rPr lang="es-SV" sz="3200" dirty="0" err="1"/>
              <a:t>num</a:t>
            </a:r>
            <a:r>
              <a:rPr lang="es-SV" sz="3200" dirty="0"/>
              <a:t>&lt;&lt; " ha sido eliminado"&lt;&lt;</a:t>
            </a:r>
            <a:r>
              <a:rPr lang="es-SV" sz="3200" dirty="0" err="1"/>
              <a:t>endl</a:t>
            </a:r>
            <a:r>
              <a:rPr lang="es-SV" sz="3200" dirty="0"/>
              <a:t>;</a:t>
            </a:r>
          </a:p>
          <a:p>
            <a:pPr marL="0" indent="0">
              <a:buNone/>
            </a:pPr>
            <a:r>
              <a:rPr lang="es-SV" sz="3200" dirty="0"/>
              <a:t>        </a:t>
            </a:r>
            <a:r>
              <a:rPr lang="es-SV" sz="3200" dirty="0" err="1"/>
              <a:t>delete</a:t>
            </a:r>
            <a:r>
              <a:rPr lang="es-SV" sz="3200" dirty="0"/>
              <a:t> actual;</a:t>
            </a:r>
          </a:p>
          <a:p>
            <a:pPr marL="0" indent="0">
              <a:buNone/>
            </a:pPr>
            <a:r>
              <a:rPr lang="es-SV" sz="3200" dirty="0"/>
              <a:t>    }</a:t>
            </a:r>
          </a:p>
          <a:p>
            <a:pPr marL="0" indent="0">
              <a:buNone/>
            </a:pPr>
            <a:r>
              <a:rPr lang="es-SV" sz="3200" dirty="0"/>
              <a:t>    </a:t>
            </a:r>
            <a:r>
              <a:rPr lang="es-SV" sz="3200" dirty="0" err="1"/>
              <a:t>system</a:t>
            </a:r>
            <a:r>
              <a:rPr lang="es-SV" sz="3200" dirty="0"/>
              <a:t>("pause");</a:t>
            </a:r>
          </a:p>
          <a:p>
            <a:pPr marL="0" indent="0">
              <a:buNone/>
            </a:pPr>
            <a:r>
              <a:rPr lang="es-SV" sz="3200" dirty="0"/>
              <a:t>}</a:t>
            </a:r>
            <a:endParaRPr lang="es-SV" sz="2800" dirty="0"/>
          </a:p>
        </p:txBody>
      </p:sp>
    </p:spTree>
    <p:extLst>
      <p:ext uri="{BB962C8B-B14F-4D97-AF65-F5344CB8AC3E}">
        <p14:creationId xmlns:p14="http://schemas.microsoft.com/office/powerpoint/2010/main" val="96152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2BBF0-70CD-4FF4-8627-679A3B665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24572"/>
          </a:xfrm>
        </p:spPr>
        <p:txBody>
          <a:bodyPr>
            <a:normAutofit/>
          </a:bodyPr>
          <a:lstStyle/>
          <a:p>
            <a:pPr algn="ctr"/>
            <a:r>
              <a:rPr lang="es-SV" sz="7200" b="1" dirty="0">
                <a:solidFill>
                  <a:srgbClr val="C00000"/>
                </a:solidFill>
              </a:rPr>
              <a:t>Tema: Pilas </a:t>
            </a:r>
          </a:p>
        </p:txBody>
      </p:sp>
    </p:spTree>
    <p:extLst>
      <p:ext uri="{BB962C8B-B14F-4D97-AF65-F5344CB8AC3E}">
        <p14:creationId xmlns:p14="http://schemas.microsoft.com/office/powerpoint/2010/main" val="95162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A75558F-23CB-4DDE-BB51-EDF7DD57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925" y="18255"/>
            <a:ext cx="8795535" cy="1325563"/>
          </a:xfrm>
        </p:spPr>
        <p:txBody>
          <a:bodyPr/>
          <a:lstStyle/>
          <a:p>
            <a:r>
              <a:rPr lang="es-SV" dirty="0">
                <a:solidFill>
                  <a:schemeClr val="bg1"/>
                </a:solidFill>
              </a:rPr>
              <a:t>¿Cómo definimos una pila?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BDD1CD4-7C31-4A8D-B850-830AA3D17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128" y="1825625"/>
            <a:ext cx="5414481" cy="4351338"/>
          </a:xfrm>
          <a:solidFill>
            <a:srgbClr val="FFFF00"/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s-ES" dirty="0"/>
              <a:t>Una pila (</a:t>
            </a:r>
            <a:r>
              <a:rPr lang="es-ES" dirty="0" err="1"/>
              <a:t>stack</a:t>
            </a:r>
            <a:r>
              <a:rPr lang="es-ES" dirty="0"/>
              <a:t> en inglés) es una lista ordinal o estructura de datos en la que el modo de acceso a sus elementos es de tipo LIFO (del inglés </a:t>
            </a:r>
            <a:r>
              <a:rPr lang="es-ES" dirty="0" err="1"/>
              <a:t>Last</a:t>
            </a:r>
            <a:r>
              <a:rPr lang="es-ES" dirty="0"/>
              <a:t> In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, último en entrar, primero en salir) que permite almacenar y recuperar datos. </a:t>
            </a:r>
          </a:p>
        </p:txBody>
      </p:sp>
      <p:pic>
        <p:nvPicPr>
          <p:cNvPr id="1026" name="Picture 2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37093376-E70A-452C-BD73-0252A2758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186" y="1992331"/>
            <a:ext cx="5009694" cy="41105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44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A75558F-23CB-4DDE-BB51-EDF7DD57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925" y="18255"/>
            <a:ext cx="8795535" cy="1325563"/>
          </a:xfrm>
        </p:spPr>
        <p:txBody>
          <a:bodyPr/>
          <a:lstStyle/>
          <a:p>
            <a:r>
              <a:rPr lang="es-SV" dirty="0">
                <a:solidFill>
                  <a:schemeClr val="bg1"/>
                </a:solidFill>
              </a:rPr>
              <a:t>¿Cómo definimos una pila?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BDD1CD4-7C31-4A8D-B850-830AA3D17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128" y="1825625"/>
            <a:ext cx="5486399" cy="4351338"/>
          </a:xfrm>
          <a:solidFill>
            <a:srgbClr val="33CC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es-ES" dirty="0"/>
              <a:t>Esta estructura se aplica en multitud de ocasiones en el área de informática debido a su simplicidad y ordenación implícita de la propia estructura.</a:t>
            </a:r>
            <a:endParaRPr lang="es-SV" dirty="0"/>
          </a:p>
        </p:txBody>
      </p:sp>
      <p:pic>
        <p:nvPicPr>
          <p:cNvPr id="2050" name="Picture 2" descr="Diagrama&#10;&#10;Descripción generada automáticamente">
            <a:extLst>
              <a:ext uri="{FF2B5EF4-FFF2-40B4-BE49-F238E27FC236}">
                <a16:creationId xmlns:a16="http://schemas.microsoft.com/office/drawing/2014/main" id="{D5399891-9104-4ECB-B81D-A8CC7F732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741" y="1968696"/>
            <a:ext cx="4640815" cy="386734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1243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A75558F-23CB-4DDE-BB51-EDF7DD57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925" y="18255"/>
            <a:ext cx="8795535" cy="1325563"/>
          </a:xfrm>
        </p:spPr>
        <p:txBody>
          <a:bodyPr/>
          <a:lstStyle/>
          <a:p>
            <a:r>
              <a:rPr lang="es-SV" dirty="0">
                <a:solidFill>
                  <a:schemeClr val="bg1"/>
                </a:solidFill>
              </a:rPr>
              <a:t>¿Cómo definimos una pila?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BDD1CD4-7C31-4A8D-B850-830AA3D17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128" y="1825625"/>
            <a:ext cx="5486399" cy="4351338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ES" dirty="0"/>
              <a:t>Para el manejo de los datos se cuenta con dos operaciones básicas: apilar (</a:t>
            </a:r>
            <a:r>
              <a:rPr lang="es-ES" dirty="0" err="1"/>
              <a:t>push</a:t>
            </a:r>
            <a:r>
              <a:rPr lang="es-ES" dirty="0"/>
              <a:t>), que coloca un objeto en la pila, y su operación inversa, retirar (o </a:t>
            </a:r>
            <a:r>
              <a:rPr lang="es-ES" dirty="0" err="1"/>
              <a:t>desapilar</a:t>
            </a:r>
            <a:r>
              <a:rPr lang="es-ES" dirty="0"/>
              <a:t>, pop), que retira el último elemento apilado..</a:t>
            </a:r>
            <a:endParaRPr lang="es-SV" dirty="0"/>
          </a:p>
        </p:txBody>
      </p:sp>
      <p:pic>
        <p:nvPicPr>
          <p:cNvPr id="3074" name="Picture 2" descr="Diagrama&#10;&#10;Descripción generada automáticamente">
            <a:extLst>
              <a:ext uri="{FF2B5EF4-FFF2-40B4-BE49-F238E27FC236}">
                <a16:creationId xmlns:a16="http://schemas.microsoft.com/office/drawing/2014/main" id="{C4F4EF4E-D94C-48F8-A040-222C80AB0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278" y="1292720"/>
            <a:ext cx="4668213" cy="5421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037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A75558F-23CB-4DDE-BB51-EDF7DD57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925" y="18255"/>
            <a:ext cx="8795535" cy="1325563"/>
          </a:xfrm>
        </p:spPr>
        <p:txBody>
          <a:bodyPr/>
          <a:lstStyle/>
          <a:p>
            <a:r>
              <a:rPr lang="es-SV" dirty="0">
                <a:solidFill>
                  <a:schemeClr val="bg1"/>
                </a:solidFill>
              </a:rPr>
              <a:t>¿Cómo definimos una pila?</a:t>
            </a:r>
          </a:p>
        </p:txBody>
      </p:sp>
      <p:pic>
        <p:nvPicPr>
          <p:cNvPr id="7" name="Imagen 6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EB2E4560-D6CA-4357-8143-F962EDFF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070" y="944806"/>
            <a:ext cx="7519492" cy="558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6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A75558F-23CB-4DDE-BB51-EDF7DD57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925" y="18255"/>
            <a:ext cx="8795535" cy="1325563"/>
          </a:xfrm>
        </p:spPr>
        <p:txBody>
          <a:bodyPr/>
          <a:lstStyle/>
          <a:p>
            <a:r>
              <a:rPr lang="es-SV" dirty="0">
                <a:solidFill>
                  <a:schemeClr val="bg1"/>
                </a:solidFill>
              </a:rPr>
              <a:t>¿Cómo definimos una pila?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2708CA-9AB1-9867-9D74-1CDDE46AC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7" t="46767" r="50000" b="19165"/>
          <a:stretch/>
        </p:blipFill>
        <p:spPr>
          <a:xfrm>
            <a:off x="683193" y="1695511"/>
            <a:ext cx="10397558" cy="43113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CD44F7C0-2DAD-7829-CC7B-5708B02CD570}"/>
                  </a:ext>
                </a:extLst>
              </p14:cNvPr>
              <p14:cNvContentPartPr/>
              <p14:nvPr/>
            </p14:nvContentPartPr>
            <p14:xfrm>
              <a:off x="317880" y="1458360"/>
              <a:ext cx="11036520" cy="499572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CD44F7C0-2DAD-7829-CC7B-5708B02CD5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520" y="1449000"/>
                <a:ext cx="11055240" cy="501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916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A75558F-23CB-4DDE-BB51-EDF7DD57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925" y="18255"/>
            <a:ext cx="8795535" cy="1325563"/>
          </a:xfrm>
        </p:spPr>
        <p:txBody>
          <a:bodyPr/>
          <a:lstStyle/>
          <a:p>
            <a:r>
              <a:rPr lang="es-SV" dirty="0">
                <a:solidFill>
                  <a:schemeClr val="bg1"/>
                </a:solidFill>
              </a:rPr>
              <a:t>¿Cómo definimos una pila?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6F5DA7-EEB8-8165-845B-04562E7EC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321" y="3558131"/>
            <a:ext cx="1810003" cy="12765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1D694A6-1E13-5D5D-37F1-88AD4B0B6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389" y="2405445"/>
            <a:ext cx="1619476" cy="115268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2C0F689-711F-57CC-DBAD-1E7C4EF2B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321" y="1343818"/>
            <a:ext cx="1619476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8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A75558F-23CB-4DDE-BB51-EDF7DD57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203" y="280084"/>
            <a:ext cx="7236655" cy="647749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P</a:t>
            </a:r>
            <a:r>
              <a:rPr lang="es-SV" dirty="0">
                <a:solidFill>
                  <a:schemeClr val="bg1"/>
                </a:solidFill>
              </a:rPr>
              <a:t>procedimiento insertar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44E712E-7E90-54B8-9442-6A84218E4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4826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SV" sz="3200" dirty="0" err="1"/>
              <a:t>void</a:t>
            </a:r>
            <a:r>
              <a:rPr lang="es-SV" sz="3200" dirty="0"/>
              <a:t> insertar(){</a:t>
            </a:r>
          </a:p>
          <a:p>
            <a:pPr marL="457200" lvl="1" indent="0">
              <a:buNone/>
            </a:pPr>
            <a:r>
              <a:rPr lang="es-SV" sz="2800" dirty="0"/>
              <a:t>nodo *nuevo = new nodo();</a:t>
            </a:r>
          </a:p>
          <a:p>
            <a:pPr marL="457200" lvl="1" indent="0">
              <a:buNone/>
            </a:pPr>
            <a:r>
              <a:rPr lang="es-SV" sz="2800" dirty="0" err="1"/>
              <a:t>cout</a:t>
            </a:r>
            <a:r>
              <a:rPr lang="es-SV" sz="2800" dirty="0"/>
              <a:t>&lt;&lt; "ingrese el dato a la pila"&lt;&lt;</a:t>
            </a:r>
            <a:r>
              <a:rPr lang="es-SV" sz="2800" dirty="0" err="1"/>
              <a:t>endl</a:t>
            </a:r>
            <a:r>
              <a:rPr lang="es-SV" sz="2800" dirty="0"/>
              <a:t>;</a:t>
            </a:r>
          </a:p>
          <a:p>
            <a:pPr marL="457200" lvl="1" indent="0">
              <a:buNone/>
            </a:pPr>
            <a:r>
              <a:rPr lang="es-SV" sz="2800" dirty="0" err="1"/>
              <a:t>cin</a:t>
            </a:r>
            <a:r>
              <a:rPr lang="es-SV" sz="2800" dirty="0"/>
              <a:t>&gt;&gt; nuevo-&gt;dato;</a:t>
            </a:r>
          </a:p>
          <a:p>
            <a:pPr marL="457200" lvl="1" indent="0">
              <a:buNone/>
            </a:pPr>
            <a:r>
              <a:rPr lang="es-SV" sz="2800" dirty="0"/>
              <a:t>nuevo-&gt;Siguiente= primero;</a:t>
            </a:r>
          </a:p>
          <a:p>
            <a:pPr marL="457200" lvl="1" indent="0">
              <a:buNone/>
            </a:pPr>
            <a:r>
              <a:rPr lang="es-SV" sz="2800" dirty="0"/>
              <a:t>primero = nuevo;</a:t>
            </a:r>
          </a:p>
          <a:p>
            <a:pPr marL="457200" lvl="1" indent="0">
              <a:buNone/>
            </a:pPr>
            <a:r>
              <a:rPr lang="es-SV" sz="2800" dirty="0" err="1"/>
              <a:t>cout</a:t>
            </a:r>
            <a:r>
              <a:rPr lang="es-SV" sz="2800" dirty="0"/>
              <a:t>&lt;&lt; "Elemento agregado"&lt;&lt;</a:t>
            </a:r>
            <a:r>
              <a:rPr lang="es-SV" sz="2800" dirty="0" err="1"/>
              <a:t>endl</a:t>
            </a:r>
            <a:r>
              <a:rPr lang="es-SV" sz="2800" dirty="0"/>
              <a:t>;</a:t>
            </a:r>
          </a:p>
          <a:p>
            <a:pPr marL="457200" lvl="1" indent="0">
              <a:buNone/>
            </a:pPr>
            <a:r>
              <a:rPr lang="es-SV" sz="2800" dirty="0" err="1"/>
              <a:t>systemn</a:t>
            </a:r>
            <a:r>
              <a:rPr lang="es-SV" sz="2800" dirty="0"/>
              <a:t>("pause");</a:t>
            </a:r>
          </a:p>
          <a:p>
            <a:pPr marL="457200" lvl="1" indent="0">
              <a:buNone/>
            </a:pPr>
            <a:r>
              <a:rPr lang="es-SV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245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A771CFCAC1D441B6807A233E8D53CC" ma:contentTypeVersion="5" ma:contentTypeDescription="Crear nuevo documento." ma:contentTypeScope="" ma:versionID="d614fa588e402c245e1f886b630bacce">
  <xsd:schema xmlns:xsd="http://www.w3.org/2001/XMLSchema" xmlns:xs="http://www.w3.org/2001/XMLSchema" xmlns:p="http://schemas.microsoft.com/office/2006/metadata/properties" xmlns:ns2="a4d68f12-bd39-4bb8-adde-2563fecc714c" targetNamespace="http://schemas.microsoft.com/office/2006/metadata/properties" ma:root="true" ma:fieldsID="0c03a9e1abc3f1969511d55babcde304" ns2:_="">
    <xsd:import namespace="a4d68f12-bd39-4bb8-adde-2563fecc71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d68f12-bd39-4bb8-adde-2563fecc71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E0C399-16E5-48D3-878D-9DA5627B07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73E767-0B1B-4632-9151-FEBB870B18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d68f12-bd39-4bb8-adde-2563fecc71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48BCFB-9939-464A-AC5A-57A0978817C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4d68f12-bd39-4bb8-adde-2563fecc714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4265</TotalTime>
  <Words>392</Words>
  <Application>Microsoft Office PowerPoint</Application>
  <PresentationFormat>Panorámica</PresentationFormat>
  <Paragraphs>52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Aplicación de modelos de programación y Estructura de datos.. Facilitadora: Inga. Mayra Yaneth Guzmán  email:   mguzman@ufg.edu.sv</vt:lpstr>
      <vt:lpstr>Tema: Pilas </vt:lpstr>
      <vt:lpstr>¿Cómo definimos una pila?</vt:lpstr>
      <vt:lpstr>¿Cómo definimos una pila?</vt:lpstr>
      <vt:lpstr>¿Cómo definimos una pila?</vt:lpstr>
      <vt:lpstr>¿Cómo definimos una pila?</vt:lpstr>
      <vt:lpstr>¿Cómo definimos una pila?</vt:lpstr>
      <vt:lpstr>¿Cómo definimos una pila?</vt:lpstr>
      <vt:lpstr>Pprocedimiento insertar</vt:lpstr>
      <vt:lpstr>Pprocedimiento mostrar </vt:lpstr>
      <vt:lpstr>Pprocedimiento eliminar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Proposicional  Facilitadora: Inga. Mayra Yaneth Guzmán email:   mguzman@ufg.edu.sv</dc:title>
  <dc:creator>mguzman@ufg.edu.sv</dc:creator>
  <cp:lastModifiedBy>Mayra Yaneth Guzman Guzman</cp:lastModifiedBy>
  <cp:revision>53</cp:revision>
  <dcterms:created xsi:type="dcterms:W3CDTF">2020-07-21T13:57:42Z</dcterms:created>
  <dcterms:modified xsi:type="dcterms:W3CDTF">2022-10-29T14:49:26Z</dcterms:modified>
</cp:coreProperties>
</file>