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43"/>
  </p:notesMasterIdLst>
  <p:sldIdLst>
    <p:sldId id="256" r:id="rId5"/>
    <p:sldId id="288" r:id="rId6"/>
    <p:sldId id="289" r:id="rId7"/>
    <p:sldId id="290" r:id="rId8"/>
    <p:sldId id="291" r:id="rId9"/>
    <p:sldId id="292" r:id="rId10"/>
    <p:sldId id="293" r:id="rId11"/>
    <p:sldId id="294" r:id="rId12"/>
    <p:sldId id="295" r:id="rId13"/>
    <p:sldId id="258" r:id="rId14"/>
    <p:sldId id="280" r:id="rId15"/>
    <p:sldId id="259" r:id="rId16"/>
    <p:sldId id="260" r:id="rId17"/>
    <p:sldId id="284" r:id="rId18"/>
    <p:sldId id="261" r:id="rId19"/>
    <p:sldId id="262" r:id="rId20"/>
    <p:sldId id="263" r:id="rId21"/>
    <p:sldId id="264" r:id="rId22"/>
    <p:sldId id="282" r:id="rId23"/>
    <p:sldId id="265" r:id="rId24"/>
    <p:sldId id="266" r:id="rId25"/>
    <p:sldId id="267" r:id="rId26"/>
    <p:sldId id="283" r:id="rId27"/>
    <p:sldId id="268" r:id="rId28"/>
    <p:sldId id="269" r:id="rId29"/>
    <p:sldId id="270" r:id="rId30"/>
    <p:sldId id="271" r:id="rId31"/>
    <p:sldId id="272" r:id="rId32"/>
    <p:sldId id="273" r:id="rId33"/>
    <p:sldId id="285" r:id="rId34"/>
    <p:sldId id="274" r:id="rId35"/>
    <p:sldId id="275" r:id="rId36"/>
    <p:sldId id="276" r:id="rId37"/>
    <p:sldId id="277" r:id="rId38"/>
    <p:sldId id="278" r:id="rId39"/>
    <p:sldId id="287" r:id="rId40"/>
    <p:sldId id="286" r:id="rId41"/>
    <p:sldId id="27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0D50"/>
    <a:srgbClr val="33CCCC"/>
    <a:srgbClr val="CC0099"/>
    <a:srgbClr val="46AC80"/>
    <a:srgbClr val="233C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94"/>
  </p:normalViewPr>
  <p:slideViewPr>
    <p:cSldViewPr snapToGrid="0" snapToObjects="1">
      <p:cViewPr varScale="1">
        <p:scale>
          <a:sx n="68" d="100"/>
          <a:sy n="68" d="100"/>
        </p:scale>
        <p:origin x="8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FB603-4D06-45BE-8848-9F10F3B32352}" type="doc">
      <dgm:prSet loTypeId="urn:microsoft.com/office/officeart/2005/8/layout/vList2" loCatId="list" qsTypeId="urn:microsoft.com/office/officeart/2005/8/quickstyle/3d3" qsCatId="3D" csTypeId="urn:microsoft.com/office/officeart/2005/8/colors/colorful4" csCatId="colorful"/>
      <dgm:spPr/>
      <dgm:t>
        <a:bodyPr/>
        <a:lstStyle/>
        <a:p>
          <a:endParaRPr lang="es-SV"/>
        </a:p>
      </dgm:t>
    </dgm:pt>
    <dgm:pt modelId="{60654897-0823-45C8-B6AD-A3267D93062E}">
      <dgm:prSet/>
      <dgm:spPr/>
      <dgm:t>
        <a:bodyPr/>
        <a:lstStyle/>
        <a:p>
          <a:r>
            <a:rPr lang="es-ES" dirty="0"/>
            <a:t>La estructura de datos no lineales no organiza los datos de forma consecutiva, sino que se organiza en ordenadamente. </a:t>
          </a:r>
          <a:endParaRPr lang="es-SV" dirty="0"/>
        </a:p>
      </dgm:t>
    </dgm:pt>
    <dgm:pt modelId="{981DD38E-261B-4AC6-82E3-C52C97DE3FF8}" type="parTrans" cxnId="{ABA304CB-CCBE-41FB-867A-6D937F91342B}">
      <dgm:prSet/>
      <dgm:spPr/>
      <dgm:t>
        <a:bodyPr/>
        <a:lstStyle/>
        <a:p>
          <a:endParaRPr lang="es-SV"/>
        </a:p>
      </dgm:t>
    </dgm:pt>
    <dgm:pt modelId="{F8AFFD13-22A9-4EFB-B4C3-BD7260FEB2FA}" type="sibTrans" cxnId="{ABA304CB-CCBE-41FB-867A-6D937F91342B}">
      <dgm:prSet/>
      <dgm:spPr/>
      <dgm:t>
        <a:bodyPr/>
        <a:lstStyle/>
        <a:p>
          <a:endParaRPr lang="es-SV"/>
        </a:p>
      </dgm:t>
    </dgm:pt>
    <dgm:pt modelId="{DBC60E4B-4116-417E-86A5-73FCCE8E3595}">
      <dgm:prSet/>
      <dgm:spPr/>
      <dgm:t>
        <a:bodyPr/>
        <a:lstStyle/>
        <a:p>
          <a:r>
            <a:rPr lang="es-ES"/>
            <a:t>En este caso, los elementos de datos se pueden adjuntar a más de un elemento que muestra la relación jerárquica que implica la relación entre el hijo, el padre y el abuelo. </a:t>
          </a:r>
          <a:endParaRPr lang="es-SV"/>
        </a:p>
      </dgm:t>
    </dgm:pt>
    <dgm:pt modelId="{06B7F1AD-22BC-4A85-A9B0-BAA53B868796}" type="parTrans" cxnId="{C42BFEEA-0940-4507-B995-88E2B9CF6E0F}">
      <dgm:prSet/>
      <dgm:spPr/>
      <dgm:t>
        <a:bodyPr/>
        <a:lstStyle/>
        <a:p>
          <a:endParaRPr lang="es-SV"/>
        </a:p>
      </dgm:t>
    </dgm:pt>
    <dgm:pt modelId="{0F3485C2-7A93-4A61-8F87-85867D5CB2E5}" type="sibTrans" cxnId="{C42BFEEA-0940-4507-B995-88E2B9CF6E0F}">
      <dgm:prSet/>
      <dgm:spPr/>
      <dgm:t>
        <a:bodyPr/>
        <a:lstStyle/>
        <a:p>
          <a:endParaRPr lang="es-SV"/>
        </a:p>
      </dgm:t>
    </dgm:pt>
    <dgm:pt modelId="{89F853B7-0613-4B9B-9CCB-7FA063D4090E}">
      <dgm:prSet/>
      <dgm:spPr/>
      <dgm:t>
        <a:bodyPr/>
        <a:lstStyle/>
        <a:p>
          <a:r>
            <a:rPr lang="es-ES"/>
            <a:t>En la estructura de datos no lineales, el recorrido de los elementos de datos y la inserción o eliminación no se realizan de forma secuencial.</a:t>
          </a:r>
          <a:endParaRPr lang="es-SV"/>
        </a:p>
      </dgm:t>
    </dgm:pt>
    <dgm:pt modelId="{40315239-E6F1-4850-BEF9-BD51DFF5A62A}" type="parTrans" cxnId="{D57AC104-D860-4959-9728-96D4B1F7EAE0}">
      <dgm:prSet/>
      <dgm:spPr/>
      <dgm:t>
        <a:bodyPr/>
        <a:lstStyle/>
        <a:p>
          <a:endParaRPr lang="es-SV"/>
        </a:p>
      </dgm:t>
    </dgm:pt>
    <dgm:pt modelId="{F51C573E-39EB-48FE-9BE7-121B09CFD629}" type="sibTrans" cxnId="{D57AC104-D860-4959-9728-96D4B1F7EAE0}">
      <dgm:prSet/>
      <dgm:spPr/>
      <dgm:t>
        <a:bodyPr/>
        <a:lstStyle/>
        <a:p>
          <a:endParaRPr lang="es-SV"/>
        </a:p>
      </dgm:t>
    </dgm:pt>
    <dgm:pt modelId="{55FCE0DD-7EE8-479B-B37C-867DC5BA1409}" type="pres">
      <dgm:prSet presAssocID="{BAFFB603-4D06-45BE-8848-9F10F3B32352}" presName="linear" presStyleCnt="0">
        <dgm:presLayoutVars>
          <dgm:animLvl val="lvl"/>
          <dgm:resizeHandles val="exact"/>
        </dgm:presLayoutVars>
      </dgm:prSet>
      <dgm:spPr/>
    </dgm:pt>
    <dgm:pt modelId="{3454E13C-41DF-4EE0-B5F3-DE9E6FAFBF3E}" type="pres">
      <dgm:prSet presAssocID="{60654897-0823-45C8-B6AD-A3267D93062E}" presName="parentText" presStyleLbl="node1" presStyleIdx="0" presStyleCnt="3">
        <dgm:presLayoutVars>
          <dgm:chMax val="0"/>
          <dgm:bulletEnabled val="1"/>
        </dgm:presLayoutVars>
      </dgm:prSet>
      <dgm:spPr/>
    </dgm:pt>
    <dgm:pt modelId="{B9440D76-0E37-49EF-99D4-45192D123200}" type="pres">
      <dgm:prSet presAssocID="{F8AFFD13-22A9-4EFB-B4C3-BD7260FEB2FA}" presName="spacer" presStyleCnt="0"/>
      <dgm:spPr/>
    </dgm:pt>
    <dgm:pt modelId="{E824A864-6045-42C2-8263-C1D72D5869E1}" type="pres">
      <dgm:prSet presAssocID="{DBC60E4B-4116-417E-86A5-73FCCE8E3595}" presName="parentText" presStyleLbl="node1" presStyleIdx="1" presStyleCnt="3">
        <dgm:presLayoutVars>
          <dgm:chMax val="0"/>
          <dgm:bulletEnabled val="1"/>
        </dgm:presLayoutVars>
      </dgm:prSet>
      <dgm:spPr/>
    </dgm:pt>
    <dgm:pt modelId="{DB9F0004-D6DD-45EF-BF66-C6CA8D1ECA68}" type="pres">
      <dgm:prSet presAssocID="{0F3485C2-7A93-4A61-8F87-85867D5CB2E5}" presName="spacer" presStyleCnt="0"/>
      <dgm:spPr/>
    </dgm:pt>
    <dgm:pt modelId="{F98023DE-79C1-48A4-AA25-DF2F5411A2DD}" type="pres">
      <dgm:prSet presAssocID="{89F853B7-0613-4B9B-9CCB-7FA063D4090E}" presName="parentText" presStyleLbl="node1" presStyleIdx="2" presStyleCnt="3">
        <dgm:presLayoutVars>
          <dgm:chMax val="0"/>
          <dgm:bulletEnabled val="1"/>
        </dgm:presLayoutVars>
      </dgm:prSet>
      <dgm:spPr/>
    </dgm:pt>
  </dgm:ptLst>
  <dgm:cxnLst>
    <dgm:cxn modelId="{D57AC104-D860-4959-9728-96D4B1F7EAE0}" srcId="{BAFFB603-4D06-45BE-8848-9F10F3B32352}" destId="{89F853B7-0613-4B9B-9CCB-7FA063D4090E}" srcOrd="2" destOrd="0" parTransId="{40315239-E6F1-4850-BEF9-BD51DFF5A62A}" sibTransId="{F51C573E-39EB-48FE-9BE7-121B09CFD629}"/>
    <dgm:cxn modelId="{FA31F008-C9D0-44FB-A900-DC801FEB072A}" type="presOf" srcId="{BAFFB603-4D06-45BE-8848-9F10F3B32352}" destId="{55FCE0DD-7EE8-479B-B37C-867DC5BA1409}" srcOrd="0" destOrd="0" presId="urn:microsoft.com/office/officeart/2005/8/layout/vList2"/>
    <dgm:cxn modelId="{7E331148-E6A7-42AD-A22D-F44D75D22A13}" type="presOf" srcId="{DBC60E4B-4116-417E-86A5-73FCCE8E3595}" destId="{E824A864-6045-42C2-8263-C1D72D5869E1}" srcOrd="0" destOrd="0" presId="urn:microsoft.com/office/officeart/2005/8/layout/vList2"/>
    <dgm:cxn modelId="{48705176-4540-4BD0-BF85-2E794157BEFE}" type="presOf" srcId="{60654897-0823-45C8-B6AD-A3267D93062E}" destId="{3454E13C-41DF-4EE0-B5F3-DE9E6FAFBF3E}" srcOrd="0" destOrd="0" presId="urn:microsoft.com/office/officeart/2005/8/layout/vList2"/>
    <dgm:cxn modelId="{1481389B-9C8A-4DE9-AF90-C94922843A93}" type="presOf" srcId="{89F853B7-0613-4B9B-9CCB-7FA063D4090E}" destId="{F98023DE-79C1-48A4-AA25-DF2F5411A2DD}" srcOrd="0" destOrd="0" presId="urn:microsoft.com/office/officeart/2005/8/layout/vList2"/>
    <dgm:cxn modelId="{ABA304CB-CCBE-41FB-867A-6D937F91342B}" srcId="{BAFFB603-4D06-45BE-8848-9F10F3B32352}" destId="{60654897-0823-45C8-B6AD-A3267D93062E}" srcOrd="0" destOrd="0" parTransId="{981DD38E-261B-4AC6-82E3-C52C97DE3FF8}" sibTransId="{F8AFFD13-22A9-4EFB-B4C3-BD7260FEB2FA}"/>
    <dgm:cxn modelId="{C42BFEEA-0940-4507-B995-88E2B9CF6E0F}" srcId="{BAFFB603-4D06-45BE-8848-9F10F3B32352}" destId="{DBC60E4B-4116-417E-86A5-73FCCE8E3595}" srcOrd="1" destOrd="0" parTransId="{06B7F1AD-22BC-4A85-A9B0-BAA53B868796}" sibTransId="{0F3485C2-7A93-4A61-8F87-85867D5CB2E5}"/>
    <dgm:cxn modelId="{B0D0B177-78FF-4362-B607-4D36F0BB3BBF}" type="presParOf" srcId="{55FCE0DD-7EE8-479B-B37C-867DC5BA1409}" destId="{3454E13C-41DF-4EE0-B5F3-DE9E6FAFBF3E}" srcOrd="0" destOrd="0" presId="urn:microsoft.com/office/officeart/2005/8/layout/vList2"/>
    <dgm:cxn modelId="{3A6C4B46-52E0-4361-915C-59872E11758B}" type="presParOf" srcId="{55FCE0DD-7EE8-479B-B37C-867DC5BA1409}" destId="{B9440D76-0E37-49EF-99D4-45192D123200}" srcOrd="1" destOrd="0" presId="urn:microsoft.com/office/officeart/2005/8/layout/vList2"/>
    <dgm:cxn modelId="{378530A1-C11A-4C66-B9BC-6E5A0AF32684}" type="presParOf" srcId="{55FCE0DD-7EE8-479B-B37C-867DC5BA1409}" destId="{E824A864-6045-42C2-8263-C1D72D5869E1}" srcOrd="2" destOrd="0" presId="urn:microsoft.com/office/officeart/2005/8/layout/vList2"/>
    <dgm:cxn modelId="{96FE6DE5-4DEC-4737-8FAD-250043B9A3E4}" type="presParOf" srcId="{55FCE0DD-7EE8-479B-B37C-867DC5BA1409}" destId="{DB9F0004-D6DD-45EF-BF66-C6CA8D1ECA68}" srcOrd="3" destOrd="0" presId="urn:microsoft.com/office/officeart/2005/8/layout/vList2"/>
    <dgm:cxn modelId="{6EB9F9F4-B2B2-4FC1-88D5-3B378459C47A}" type="presParOf" srcId="{55FCE0DD-7EE8-479B-B37C-867DC5BA1409}" destId="{F98023DE-79C1-48A4-AA25-DF2F5411A2D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4B5652-E902-4341-AB80-CF822FC54966}" type="doc">
      <dgm:prSet loTypeId="urn:microsoft.com/office/officeart/2005/8/layout/target3" loCatId="relationship" qsTypeId="urn:microsoft.com/office/officeart/2005/8/quickstyle/simple1" qsCatId="simple" csTypeId="urn:microsoft.com/office/officeart/2005/8/colors/colorful4" csCatId="colorful"/>
      <dgm:spPr/>
      <dgm:t>
        <a:bodyPr/>
        <a:lstStyle/>
        <a:p>
          <a:endParaRPr lang="es-SV"/>
        </a:p>
      </dgm:t>
    </dgm:pt>
    <dgm:pt modelId="{F87BA656-01A1-4415-8292-5A3149850971}">
      <dgm:prSet/>
      <dgm:spPr/>
      <dgm:t>
        <a:bodyPr/>
        <a:lstStyle/>
        <a:p>
          <a:r>
            <a:rPr lang="es-ES"/>
            <a:t>Las estructuras de datos lineales se implementan fácilmente en relación con la estructura de datos no lineales.</a:t>
          </a:r>
          <a:endParaRPr lang="es-SV"/>
        </a:p>
      </dgm:t>
    </dgm:pt>
    <dgm:pt modelId="{7BCFF49F-4E82-4432-ABDA-FA5E4A611F33}" type="parTrans" cxnId="{D929560B-DDB8-4008-BDD2-F14DDAFB4BE1}">
      <dgm:prSet/>
      <dgm:spPr/>
      <dgm:t>
        <a:bodyPr/>
        <a:lstStyle/>
        <a:p>
          <a:endParaRPr lang="es-SV"/>
        </a:p>
      </dgm:t>
    </dgm:pt>
    <dgm:pt modelId="{20A12A9F-C409-4DD2-8E25-8FE6A0B629EF}" type="sibTrans" cxnId="{D929560B-DDB8-4008-BDD2-F14DDAFB4BE1}">
      <dgm:prSet/>
      <dgm:spPr/>
      <dgm:t>
        <a:bodyPr/>
        <a:lstStyle/>
        <a:p>
          <a:endParaRPr lang="es-SV"/>
        </a:p>
      </dgm:t>
    </dgm:pt>
    <dgm:pt modelId="{AE22B530-D513-4C68-96A7-E91058B817FB}">
      <dgm:prSet/>
      <dgm:spPr/>
      <dgm:t>
        <a:bodyPr/>
        <a:lstStyle/>
        <a:p>
          <a:r>
            <a:rPr lang="es-ES"/>
            <a:t>Un único nivel de elementos se incorpora en la estructura de datos lineal. A la inversa, la estructura de datos no lineales involucra múltiples niveles.</a:t>
          </a:r>
          <a:endParaRPr lang="es-SV"/>
        </a:p>
      </dgm:t>
    </dgm:pt>
    <dgm:pt modelId="{D8289EFF-BE81-4009-981B-1FE23CEE2DB2}" type="parTrans" cxnId="{70BE181C-20C9-4DBF-B6EB-987C9404BE00}">
      <dgm:prSet/>
      <dgm:spPr/>
      <dgm:t>
        <a:bodyPr/>
        <a:lstStyle/>
        <a:p>
          <a:endParaRPr lang="es-SV"/>
        </a:p>
      </dgm:t>
    </dgm:pt>
    <dgm:pt modelId="{8B158EAC-487A-4373-8637-6A10BA710287}" type="sibTrans" cxnId="{70BE181C-20C9-4DBF-B6EB-987C9404BE00}">
      <dgm:prSet/>
      <dgm:spPr/>
      <dgm:t>
        <a:bodyPr/>
        <a:lstStyle/>
        <a:p>
          <a:endParaRPr lang="es-SV"/>
        </a:p>
      </dgm:t>
    </dgm:pt>
    <dgm:pt modelId="{7FFDAA01-075A-402F-B2A7-74FF36F200B0}" type="pres">
      <dgm:prSet presAssocID="{9B4B5652-E902-4341-AB80-CF822FC54966}" presName="Name0" presStyleCnt="0">
        <dgm:presLayoutVars>
          <dgm:chMax val="7"/>
          <dgm:dir/>
          <dgm:animLvl val="lvl"/>
          <dgm:resizeHandles val="exact"/>
        </dgm:presLayoutVars>
      </dgm:prSet>
      <dgm:spPr/>
    </dgm:pt>
    <dgm:pt modelId="{1E726CB9-878D-4539-9E84-504460F9B9CA}" type="pres">
      <dgm:prSet presAssocID="{F87BA656-01A1-4415-8292-5A3149850971}" presName="circle1" presStyleLbl="node1" presStyleIdx="0" presStyleCnt="2"/>
      <dgm:spPr/>
    </dgm:pt>
    <dgm:pt modelId="{2927382E-E563-46B8-8760-41F8B86137DE}" type="pres">
      <dgm:prSet presAssocID="{F87BA656-01A1-4415-8292-5A3149850971}" presName="space" presStyleCnt="0"/>
      <dgm:spPr/>
    </dgm:pt>
    <dgm:pt modelId="{2436F4EF-1CF4-4CA4-81DD-99A2B9303BCB}" type="pres">
      <dgm:prSet presAssocID="{F87BA656-01A1-4415-8292-5A3149850971}" presName="rect1" presStyleLbl="alignAcc1" presStyleIdx="0" presStyleCnt="2"/>
      <dgm:spPr/>
    </dgm:pt>
    <dgm:pt modelId="{084F50A9-68AA-40BB-8040-3EF20FED601C}" type="pres">
      <dgm:prSet presAssocID="{AE22B530-D513-4C68-96A7-E91058B817FB}" presName="vertSpace2" presStyleLbl="node1" presStyleIdx="0" presStyleCnt="2"/>
      <dgm:spPr/>
    </dgm:pt>
    <dgm:pt modelId="{97912831-8495-44D5-A1D3-F6E17BB03FA1}" type="pres">
      <dgm:prSet presAssocID="{AE22B530-D513-4C68-96A7-E91058B817FB}" presName="circle2" presStyleLbl="node1" presStyleIdx="1" presStyleCnt="2"/>
      <dgm:spPr/>
    </dgm:pt>
    <dgm:pt modelId="{44D2D4AC-901F-44DB-88D4-3D052628746C}" type="pres">
      <dgm:prSet presAssocID="{AE22B530-D513-4C68-96A7-E91058B817FB}" presName="rect2" presStyleLbl="alignAcc1" presStyleIdx="1" presStyleCnt="2"/>
      <dgm:spPr/>
    </dgm:pt>
    <dgm:pt modelId="{C1DE06F3-A4E2-41CA-BC72-44D7A61A8F93}" type="pres">
      <dgm:prSet presAssocID="{F87BA656-01A1-4415-8292-5A3149850971}" presName="rect1ParTxNoCh" presStyleLbl="alignAcc1" presStyleIdx="1" presStyleCnt="2">
        <dgm:presLayoutVars>
          <dgm:chMax val="1"/>
          <dgm:bulletEnabled val="1"/>
        </dgm:presLayoutVars>
      </dgm:prSet>
      <dgm:spPr/>
    </dgm:pt>
    <dgm:pt modelId="{FC8BE809-1D36-4576-ABA6-F716CC2F0784}" type="pres">
      <dgm:prSet presAssocID="{AE22B530-D513-4C68-96A7-E91058B817FB}" presName="rect2ParTxNoCh" presStyleLbl="alignAcc1" presStyleIdx="1" presStyleCnt="2">
        <dgm:presLayoutVars>
          <dgm:chMax val="1"/>
          <dgm:bulletEnabled val="1"/>
        </dgm:presLayoutVars>
      </dgm:prSet>
      <dgm:spPr/>
    </dgm:pt>
  </dgm:ptLst>
  <dgm:cxnLst>
    <dgm:cxn modelId="{D929560B-DDB8-4008-BDD2-F14DDAFB4BE1}" srcId="{9B4B5652-E902-4341-AB80-CF822FC54966}" destId="{F87BA656-01A1-4415-8292-5A3149850971}" srcOrd="0" destOrd="0" parTransId="{7BCFF49F-4E82-4432-ABDA-FA5E4A611F33}" sibTransId="{20A12A9F-C409-4DD2-8E25-8FE6A0B629EF}"/>
    <dgm:cxn modelId="{70BE181C-20C9-4DBF-B6EB-987C9404BE00}" srcId="{9B4B5652-E902-4341-AB80-CF822FC54966}" destId="{AE22B530-D513-4C68-96A7-E91058B817FB}" srcOrd="1" destOrd="0" parTransId="{D8289EFF-BE81-4009-981B-1FE23CEE2DB2}" sibTransId="{8B158EAC-487A-4373-8637-6A10BA710287}"/>
    <dgm:cxn modelId="{2FF09824-B164-45CC-83C8-E8753E2DA4CD}" type="presOf" srcId="{F87BA656-01A1-4415-8292-5A3149850971}" destId="{C1DE06F3-A4E2-41CA-BC72-44D7A61A8F93}" srcOrd="1" destOrd="0" presId="urn:microsoft.com/office/officeart/2005/8/layout/target3"/>
    <dgm:cxn modelId="{F93F3294-9A3D-459D-8016-D55411A30B61}" type="presOf" srcId="{F87BA656-01A1-4415-8292-5A3149850971}" destId="{2436F4EF-1CF4-4CA4-81DD-99A2B9303BCB}" srcOrd="0" destOrd="0" presId="urn:microsoft.com/office/officeart/2005/8/layout/target3"/>
    <dgm:cxn modelId="{7BD62996-7D6C-406E-BB32-66A26B013C74}" type="presOf" srcId="{AE22B530-D513-4C68-96A7-E91058B817FB}" destId="{44D2D4AC-901F-44DB-88D4-3D052628746C}" srcOrd="0" destOrd="0" presId="urn:microsoft.com/office/officeart/2005/8/layout/target3"/>
    <dgm:cxn modelId="{FFE375F7-134B-4DB9-B260-EB415A000632}" type="presOf" srcId="{9B4B5652-E902-4341-AB80-CF822FC54966}" destId="{7FFDAA01-075A-402F-B2A7-74FF36F200B0}" srcOrd="0" destOrd="0" presId="urn:microsoft.com/office/officeart/2005/8/layout/target3"/>
    <dgm:cxn modelId="{4A8F7BF8-D9B7-4A37-90F7-09A965B97559}" type="presOf" srcId="{AE22B530-D513-4C68-96A7-E91058B817FB}" destId="{FC8BE809-1D36-4576-ABA6-F716CC2F0784}" srcOrd="1" destOrd="0" presId="urn:microsoft.com/office/officeart/2005/8/layout/target3"/>
    <dgm:cxn modelId="{2233AECF-E75F-4E26-8B9C-9AB2E59A6BEC}" type="presParOf" srcId="{7FFDAA01-075A-402F-B2A7-74FF36F200B0}" destId="{1E726CB9-878D-4539-9E84-504460F9B9CA}" srcOrd="0" destOrd="0" presId="urn:microsoft.com/office/officeart/2005/8/layout/target3"/>
    <dgm:cxn modelId="{97C8C909-359F-43B5-B04D-F2AAFC48DB35}" type="presParOf" srcId="{7FFDAA01-075A-402F-B2A7-74FF36F200B0}" destId="{2927382E-E563-46B8-8760-41F8B86137DE}" srcOrd="1" destOrd="0" presId="urn:microsoft.com/office/officeart/2005/8/layout/target3"/>
    <dgm:cxn modelId="{DA56C69D-4D53-4BC0-A10C-366578F63C9C}" type="presParOf" srcId="{7FFDAA01-075A-402F-B2A7-74FF36F200B0}" destId="{2436F4EF-1CF4-4CA4-81DD-99A2B9303BCB}" srcOrd="2" destOrd="0" presId="urn:microsoft.com/office/officeart/2005/8/layout/target3"/>
    <dgm:cxn modelId="{F85F2863-EAAB-42D2-BAA4-BCCF9B4194B1}" type="presParOf" srcId="{7FFDAA01-075A-402F-B2A7-74FF36F200B0}" destId="{084F50A9-68AA-40BB-8040-3EF20FED601C}" srcOrd="3" destOrd="0" presId="urn:microsoft.com/office/officeart/2005/8/layout/target3"/>
    <dgm:cxn modelId="{35FB7221-52F0-4D01-9C20-0662F977ECFD}" type="presParOf" srcId="{7FFDAA01-075A-402F-B2A7-74FF36F200B0}" destId="{97912831-8495-44D5-A1D3-F6E17BB03FA1}" srcOrd="4" destOrd="0" presId="urn:microsoft.com/office/officeart/2005/8/layout/target3"/>
    <dgm:cxn modelId="{BB9708E0-8C26-43C2-9EAD-275D549ED79E}" type="presParOf" srcId="{7FFDAA01-075A-402F-B2A7-74FF36F200B0}" destId="{44D2D4AC-901F-44DB-88D4-3D052628746C}" srcOrd="5" destOrd="0" presId="urn:microsoft.com/office/officeart/2005/8/layout/target3"/>
    <dgm:cxn modelId="{1AF06F01-BAC6-4B60-B83D-43ED481FBDEE}" type="presParOf" srcId="{7FFDAA01-075A-402F-B2A7-74FF36F200B0}" destId="{C1DE06F3-A4E2-41CA-BC72-44D7A61A8F93}" srcOrd="6" destOrd="0" presId="urn:microsoft.com/office/officeart/2005/8/layout/target3"/>
    <dgm:cxn modelId="{87A3A66A-5FB7-44A6-A6D1-971DA1211CA5}" type="presParOf" srcId="{7FFDAA01-075A-402F-B2A7-74FF36F200B0}" destId="{FC8BE809-1D36-4576-ABA6-F716CC2F0784}"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4E13C-41DF-4EE0-B5F3-DE9E6FAFBF3E}">
      <dsp:nvSpPr>
        <dsp:cNvPr id="0" name=""/>
        <dsp:cNvSpPr/>
      </dsp:nvSpPr>
      <dsp:spPr>
        <a:xfrm>
          <a:off x="0" y="54067"/>
          <a:ext cx="11091530" cy="1510396"/>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t>La estructura de datos no lineales no organiza los datos de forma consecutiva, sino que se organiza en ordenadamente. </a:t>
          </a:r>
          <a:endParaRPr lang="es-SV" sz="2700" kern="1200" dirty="0"/>
        </a:p>
      </dsp:txBody>
      <dsp:txXfrm>
        <a:off x="73731" y="127798"/>
        <a:ext cx="10944068" cy="1362934"/>
      </dsp:txXfrm>
    </dsp:sp>
    <dsp:sp modelId="{E824A864-6045-42C2-8263-C1D72D5869E1}">
      <dsp:nvSpPr>
        <dsp:cNvPr id="0" name=""/>
        <dsp:cNvSpPr/>
      </dsp:nvSpPr>
      <dsp:spPr>
        <a:xfrm>
          <a:off x="0" y="1642224"/>
          <a:ext cx="11091530" cy="1510396"/>
        </a:xfrm>
        <a:prstGeom prst="roundRect">
          <a:avLst/>
        </a:prstGeom>
        <a:solidFill>
          <a:schemeClr val="accent4">
            <a:hueOff val="4900445"/>
            <a:satOff val="-20388"/>
            <a:lumOff val="4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a:t>En este caso, los elementos de datos se pueden adjuntar a más de un elemento que muestra la relación jerárquica que implica la relación entre el hijo, el padre y el abuelo. </a:t>
          </a:r>
          <a:endParaRPr lang="es-SV" sz="2700" kern="1200"/>
        </a:p>
      </dsp:txBody>
      <dsp:txXfrm>
        <a:off x="73731" y="1715955"/>
        <a:ext cx="10944068" cy="1362934"/>
      </dsp:txXfrm>
    </dsp:sp>
    <dsp:sp modelId="{F98023DE-79C1-48A4-AA25-DF2F5411A2DD}">
      <dsp:nvSpPr>
        <dsp:cNvPr id="0" name=""/>
        <dsp:cNvSpPr/>
      </dsp:nvSpPr>
      <dsp:spPr>
        <a:xfrm>
          <a:off x="0" y="3230381"/>
          <a:ext cx="11091530" cy="1510396"/>
        </a:xfrm>
        <a:prstGeom prst="roundRect">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a:t>En la estructura de datos no lineales, el recorrido de los elementos de datos y la inserción o eliminación no se realizan de forma secuencial.</a:t>
          </a:r>
          <a:endParaRPr lang="es-SV" sz="2700" kern="1200"/>
        </a:p>
      </dsp:txBody>
      <dsp:txXfrm>
        <a:off x="73731" y="3304112"/>
        <a:ext cx="10944068" cy="1362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26CB9-878D-4539-9E84-504460F9B9CA}">
      <dsp:nvSpPr>
        <dsp:cNvPr id="0" name=""/>
        <dsp:cNvSpPr/>
      </dsp:nvSpPr>
      <dsp:spPr>
        <a:xfrm>
          <a:off x="0" y="0"/>
          <a:ext cx="4351338" cy="435133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36F4EF-1CF4-4CA4-81DD-99A2B9303BCB}">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a:t>Las estructuras de datos lineales se implementan fácilmente en relación con la estructura de datos no lineales.</a:t>
          </a:r>
          <a:endParaRPr lang="es-SV" sz="3200" kern="1200"/>
        </a:p>
      </dsp:txBody>
      <dsp:txXfrm>
        <a:off x="2175669" y="0"/>
        <a:ext cx="8339931" cy="2066885"/>
      </dsp:txXfrm>
    </dsp:sp>
    <dsp:sp modelId="{97912831-8495-44D5-A1D3-F6E17BB03FA1}">
      <dsp:nvSpPr>
        <dsp:cNvPr id="0" name=""/>
        <dsp:cNvSpPr/>
      </dsp:nvSpPr>
      <dsp:spPr>
        <a:xfrm>
          <a:off x="1142226" y="2066885"/>
          <a:ext cx="2066885" cy="2066885"/>
        </a:xfrm>
        <a:prstGeom prst="pie">
          <a:avLst>
            <a:gd name="adj1" fmla="val 54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D2D4AC-901F-44DB-88D4-3D052628746C}">
      <dsp:nvSpPr>
        <dsp:cNvPr id="0" name=""/>
        <dsp:cNvSpPr/>
      </dsp:nvSpPr>
      <dsp:spPr>
        <a:xfrm>
          <a:off x="2175669" y="2066885"/>
          <a:ext cx="8339931" cy="2066885"/>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a:t>Un único nivel de elementos se incorpora en la estructura de datos lineal. A la inversa, la estructura de datos no lineales involucra múltiples niveles.</a:t>
          </a:r>
          <a:endParaRPr lang="es-SV" sz="3200" kern="1200"/>
        </a:p>
      </dsp:txBody>
      <dsp:txXfrm>
        <a:off x="2175669" y="2066885"/>
        <a:ext cx="8339931" cy="20668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7T14:25:49.550"/>
    </inkml:context>
    <inkml:brush xml:id="br0">
      <inkml:brushProperty name="width" value="0.1" units="cm"/>
      <inkml:brushProperty name="height" value="0.1" units="cm"/>
      <inkml:brushProperty name="color" value="#66CC00"/>
    </inkml:brush>
  </inkml:definitions>
  <inkml:trace contextRef="#ctx0" brushRef="#br0">61 0 24575,'0'10'0,"1"0"0,0 0 0,0 0 0,1 0 0,4 15 0,-6-25 0,0 0 0,0 0 0,0 1 0,0-1 0,0 0 0,0 0 0,0 1 0,0-1 0,0 0 0,0 0 0,0 1 0,0-1 0,0 0 0,0 0 0,0 1 0,-1-1 0,1 0 0,0 0 0,0 0 0,0 1 0,0-1 0,-1 0 0,1 0 0,0 0 0,0 1 0,0-1 0,-1 0 0,1 0 0,0 0 0,0 0 0,-1 0 0,1 0 0,0 0 0,0 1 0,-1-1 0,1 0 0,0 0 0,0 0 0,-1 0 0,1 0 0,0 0 0,0 0 0,-1 0 0,1 0 0,0-1 0,0 1 0,-1 0 0,1 0 0,0 0 0,-1 0 0,-24-5 0,-1 1 0,15 7 0,16 1 0,19 2 0,-18-5 57,0-1 0,0 0 0,-1 0 0,1 0 0,7-2 0,-11 2-139,0 0 1,0-1 0,-1 1 0,1-1-1,0 0 1,0 1 0,-1-1-1,1 0 1,0 0 0,-1 0 0,1 0-1,-1 0 1,1-1 0,-1 1 0,0 0-1,0-1 1,1 1 0,-1-1 0,0 1-1,1-3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7T14:32:30.058"/>
    </inkml:context>
    <inkml:brush xml:id="br0">
      <inkml:brushProperty name="width" value="0.1" units="cm"/>
      <inkml:brushProperty name="height" value="0.1" units="cm"/>
      <inkml:brushProperty name="color" value="#CC0066"/>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7T14:37:25.755"/>
    </inkml:context>
    <inkml:brush xml:id="br0">
      <inkml:brushProperty name="width" value="0.1" units="cm"/>
      <inkml:brushProperty name="height" value="0.1" units="cm"/>
      <inkml:brushProperty name="color" value="#CC0066"/>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7T14:32:30.058"/>
    </inkml:context>
    <inkml:brush xml:id="br0">
      <inkml:brushProperty name="width" value="0.1" units="cm"/>
      <inkml:brushProperty name="height" value="0.1" units="cm"/>
      <inkml:brushProperty name="color" value="#CC0066"/>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4ADB-16DF-BF41-99FA-41A173B6B855}" type="datetimeFigureOut">
              <a:rPr lang="es-SV" smtClean="0"/>
              <a:t>18/11/2022</a:t>
            </a:fld>
            <a:endParaRPr lang="es-SV"/>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SV"/>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C8B4F-1D8C-E54F-AF04-0E85180D6EE8}" type="slidenum">
              <a:rPr lang="es-SV" smtClean="0"/>
              <a:t>‹Nº›</a:t>
            </a:fld>
            <a:endParaRPr lang="es-SV"/>
          </a:p>
        </p:txBody>
      </p:sp>
    </p:spTree>
    <p:extLst>
      <p:ext uri="{BB962C8B-B14F-4D97-AF65-F5344CB8AC3E}">
        <p14:creationId xmlns:p14="http://schemas.microsoft.com/office/powerpoint/2010/main" val="347763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18/11/2022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436178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18/11/2022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292283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18/11/2022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490125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18/11/2022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2438661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18/11/2022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147413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9608E56D-7BAD-614A-AA09-144F6FC3E969}" type="datetimeFigureOut">
              <a:rPr lang="es-SV" smtClean="0"/>
              <a:t>18/11/2022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0714146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9608E56D-7BAD-614A-AA09-144F6FC3E969}" type="datetimeFigureOut">
              <a:rPr lang="es-SV" smtClean="0"/>
              <a:t>18/11/2022</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4080209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08E56D-7BAD-614A-AA09-144F6FC3E969}" type="datetimeFigureOut">
              <a:rPr lang="es-SV" smtClean="0"/>
              <a:t>18/11/2022</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5192768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8E56D-7BAD-614A-AA09-144F6FC3E969}" type="datetimeFigureOut">
              <a:rPr lang="es-SV" smtClean="0"/>
              <a:t>18/11/2022</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214317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9608E56D-7BAD-614A-AA09-144F6FC3E969}" type="datetimeFigureOut">
              <a:rPr lang="es-SV" smtClean="0"/>
              <a:t>18/11/2022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773961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9608E56D-7BAD-614A-AA09-144F6FC3E969}" type="datetimeFigureOut">
              <a:rPr lang="es-SV" smtClean="0"/>
              <a:t>18/11/2022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7717949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8E56D-7BAD-614A-AA09-144F6FC3E969}" type="datetimeFigureOut">
              <a:rPr lang="es-SV" smtClean="0"/>
              <a:t>18/11/2022</a:t>
            </a:fld>
            <a:endParaRPr lang="es-S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1372E-9575-C041-9846-8E3209B86B94}" type="slidenum">
              <a:rPr lang="es-SV" smtClean="0"/>
              <a:t>‹Nº›</a:t>
            </a:fld>
            <a:endParaRPr lang="es-SV"/>
          </a:p>
        </p:txBody>
      </p:sp>
    </p:spTree>
    <p:extLst>
      <p:ext uri="{BB962C8B-B14F-4D97-AF65-F5344CB8AC3E}">
        <p14:creationId xmlns:p14="http://schemas.microsoft.com/office/powerpoint/2010/main" val="36353146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mZMJJV6jDec?feature=oembe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tmp"/><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3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B08CAA2C-E34E-3B40-8719-995ABC635F3F}"/>
              </a:ext>
            </a:extLst>
          </p:cNvPr>
          <p:cNvSpPr/>
          <p:nvPr/>
        </p:nvSpPr>
        <p:spPr>
          <a:xfrm>
            <a:off x="685993" y="1129083"/>
            <a:ext cx="11212224" cy="3139321"/>
          </a:xfrm>
          <a:prstGeom prst="rect">
            <a:avLst/>
          </a:prstGeom>
        </p:spPr>
        <p:txBody>
          <a:bodyPr wrap="square">
            <a:spAutoFit/>
          </a:bodyPr>
          <a:lstStyle/>
          <a:p>
            <a:pPr algn="ctr"/>
            <a:r>
              <a:rPr lang="es-SV" sz="6600" b="1" dirty="0">
                <a:solidFill>
                  <a:srgbClr val="233C68"/>
                </a:solidFill>
                <a:latin typeface="Arial" panose="020B0604020202020204" pitchFamily="34" charset="0"/>
                <a:cs typeface="Arial" panose="020B0604020202020204" pitchFamily="34" charset="0"/>
              </a:rPr>
              <a:t>UNIVERSIDAD</a:t>
            </a:r>
          </a:p>
          <a:p>
            <a:pPr algn="ctr"/>
            <a:r>
              <a:rPr lang="es-SV" sz="6600" b="1" dirty="0">
                <a:solidFill>
                  <a:srgbClr val="233C68"/>
                </a:solidFill>
                <a:latin typeface="Arial" panose="020B0604020202020204" pitchFamily="34" charset="0"/>
                <a:cs typeface="Arial" panose="020B0604020202020204" pitchFamily="34" charset="0"/>
              </a:rPr>
              <a:t>FRANCISCO </a:t>
            </a:r>
          </a:p>
          <a:p>
            <a:pPr algn="ctr"/>
            <a:r>
              <a:rPr lang="es-SV" sz="6600" b="1" dirty="0">
                <a:solidFill>
                  <a:srgbClr val="233C68"/>
                </a:solidFill>
                <a:latin typeface="Arial" panose="020B0604020202020204" pitchFamily="34" charset="0"/>
                <a:cs typeface="Arial" panose="020B0604020202020204" pitchFamily="34" charset="0"/>
              </a:rPr>
              <a:t>GAVIDIA</a:t>
            </a:r>
          </a:p>
        </p:txBody>
      </p:sp>
      <p:sp>
        <p:nvSpPr>
          <p:cNvPr id="2" name="Título 1"/>
          <p:cNvSpPr>
            <a:spLocks noGrp="1"/>
          </p:cNvSpPr>
          <p:nvPr>
            <p:ph type="ctrTitle"/>
          </p:nvPr>
        </p:nvSpPr>
        <p:spPr>
          <a:xfrm>
            <a:off x="1314679" y="4351662"/>
            <a:ext cx="10583537" cy="1555559"/>
          </a:xfrm>
        </p:spPr>
        <p:txBody>
          <a:bodyPr>
            <a:normAutofit fontScale="90000"/>
          </a:bodyPr>
          <a:lstStyle/>
          <a:p>
            <a:r>
              <a:rPr lang="es-ES" sz="3600" dirty="0"/>
              <a:t>Aplicación de modelos de programación y Estructura de datos..</a:t>
            </a:r>
            <a:br>
              <a:rPr lang="es-ES" sz="3600" dirty="0"/>
            </a:br>
            <a:r>
              <a:rPr lang="es-ES" sz="3600" dirty="0"/>
              <a:t>Facilitadora: Inga. Mayra Yaneth Guzmán </a:t>
            </a:r>
            <a:br>
              <a:rPr lang="es-ES" sz="3600" dirty="0"/>
            </a:br>
            <a:r>
              <a:rPr lang="es-ES" sz="3600" dirty="0"/>
              <a:t>email:   mguzman@ufg.edu.sv</a:t>
            </a:r>
          </a:p>
        </p:txBody>
      </p:sp>
    </p:spTree>
    <p:extLst>
      <p:ext uri="{BB962C8B-B14F-4D97-AF65-F5344CB8AC3E}">
        <p14:creationId xmlns:p14="http://schemas.microsoft.com/office/powerpoint/2010/main" val="14601057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2BBF0-70CD-4FF4-8627-679A3B665721}"/>
              </a:ext>
            </a:extLst>
          </p:cNvPr>
          <p:cNvSpPr>
            <a:spLocks noGrp="1"/>
          </p:cNvSpPr>
          <p:nvPr>
            <p:ph type="title"/>
          </p:nvPr>
        </p:nvSpPr>
        <p:spPr>
          <a:xfrm>
            <a:off x="682994" y="2953748"/>
            <a:ext cx="10515600" cy="1824572"/>
          </a:xfrm>
        </p:spPr>
        <p:txBody>
          <a:bodyPr>
            <a:normAutofit fontScale="90000"/>
          </a:bodyPr>
          <a:lstStyle/>
          <a:p>
            <a:pPr algn="ctr"/>
            <a:r>
              <a:rPr lang="es-SV" sz="7200" b="1" dirty="0">
                <a:solidFill>
                  <a:srgbClr val="C00000"/>
                </a:solidFill>
              </a:rPr>
              <a:t>Grafos </a:t>
            </a:r>
            <a:br>
              <a:rPr lang="es-SV" sz="7200" b="1" dirty="0">
                <a:solidFill>
                  <a:srgbClr val="C00000"/>
                </a:solidFill>
              </a:rPr>
            </a:br>
            <a:endParaRPr lang="es-SV" sz="7200" b="1" dirty="0">
              <a:solidFill>
                <a:srgbClr val="C00000"/>
              </a:solidFill>
            </a:endParaRPr>
          </a:p>
        </p:txBody>
      </p:sp>
    </p:spTree>
    <p:extLst>
      <p:ext uri="{BB962C8B-B14F-4D97-AF65-F5344CB8AC3E}">
        <p14:creationId xmlns:p14="http://schemas.microsoft.com/office/powerpoint/2010/main" val="9516246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lementos multimedia en línea 3" title="El maravilloso mundo de la Teoría de Grafos">
            <a:hlinkClick r:id="" action="ppaction://media"/>
            <a:extLst>
              <a:ext uri="{FF2B5EF4-FFF2-40B4-BE49-F238E27FC236}">
                <a16:creationId xmlns:a16="http://schemas.microsoft.com/office/drawing/2014/main" id="{B2B4A899-6DA5-4A48-BF73-14A00D23CF9D}"/>
              </a:ext>
            </a:extLst>
          </p:cNvPr>
          <p:cNvPicPr>
            <a:picLocks noRot="1" noChangeAspect="1"/>
          </p:cNvPicPr>
          <p:nvPr>
            <a:videoFile r:link="rId1"/>
          </p:nvPr>
        </p:nvPicPr>
        <p:blipFill>
          <a:blip r:embed="rId3"/>
          <a:stretch>
            <a:fillRect/>
          </a:stretch>
        </p:blipFill>
        <p:spPr>
          <a:xfrm>
            <a:off x="1359786" y="1233525"/>
            <a:ext cx="8858102" cy="5004828"/>
          </a:xfrm>
          <a:prstGeom prst="rect">
            <a:avLst/>
          </a:prstGeom>
        </p:spPr>
      </p:pic>
    </p:spTree>
    <p:extLst>
      <p:ext uri="{BB962C8B-B14F-4D97-AF65-F5344CB8AC3E}">
        <p14:creationId xmlns:p14="http://schemas.microsoft.com/office/powerpoint/2010/main" val="36494415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¿Qué son los grafos?</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55181" y="1825625"/>
            <a:ext cx="7028121" cy="4351338"/>
          </a:xfrm>
          <a:ln w="57150"/>
          <a:effectLst>
            <a:glow rad="1397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fontScale="92500"/>
          </a:bodyPr>
          <a:lstStyle/>
          <a:p>
            <a:r>
              <a:rPr lang="es-ES" dirty="0"/>
              <a:t>Los grafos son otra estructura de datos no lineal y que tiene gran número de aplicaciones. </a:t>
            </a:r>
          </a:p>
          <a:p>
            <a:r>
              <a:rPr lang="es-ES" dirty="0"/>
              <a:t>El estudio del análisis de grafos ha interesado a los matemáticos durante siglos y representa una parte importante de la teoría combinatoria en matemáticas. </a:t>
            </a:r>
          </a:p>
          <a:p>
            <a:r>
              <a:rPr lang="es-ES" dirty="0"/>
              <a:t>Aunque la teoría de grafos es compleja y amplia, en esta ocasión  se realizará una introducción a la teoría de grafos y a los algoritmos que permiten su solución por computadora.</a:t>
            </a:r>
            <a:endParaRPr lang="es-SV" dirty="0"/>
          </a:p>
        </p:txBody>
      </p:sp>
      <p:pic>
        <p:nvPicPr>
          <p:cNvPr id="1026" name="Picture 2" descr="Teoría de Grafos: Análisis relacional de las Redes Sociales">
            <a:extLst>
              <a:ext uri="{FF2B5EF4-FFF2-40B4-BE49-F238E27FC236}">
                <a16:creationId xmlns:a16="http://schemas.microsoft.com/office/drawing/2014/main" id="{CFB4B316-C9BA-4426-83DA-60F92021C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664" y="2227854"/>
            <a:ext cx="4673033" cy="3109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3165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¿Qué son los grafos?</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55182" y="1825625"/>
            <a:ext cx="6368902" cy="4351338"/>
          </a:xfrm>
          <a:ln w="57150"/>
          <a:effectLst>
            <a:glow rad="1397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s-ES" dirty="0"/>
              <a:t>Ejemplos de grafos en la vida real los tenemos en la red de carreteras de un estado o región, la red de enlaces aéreos nacionales, etc.</a:t>
            </a:r>
          </a:p>
          <a:p>
            <a:r>
              <a:rPr lang="es-ES" dirty="0"/>
              <a:t>En una red de carreteras los nudos de la red representan los vértices del grafo y las carreteras de unión de dos ciudades los arcos, de modo que a cada arco se asocia una información tal como la distancia, el consumo en gasolina por automóvil, etc.</a:t>
            </a:r>
            <a:endParaRPr lang="es-SV" dirty="0"/>
          </a:p>
        </p:txBody>
      </p:sp>
      <p:pic>
        <p:nvPicPr>
          <p:cNvPr id="3" name="Imagen 2" descr="Gráfico radial&#10;&#10;Descripción generada automáticamente con confianza media">
            <a:extLst>
              <a:ext uri="{FF2B5EF4-FFF2-40B4-BE49-F238E27FC236}">
                <a16:creationId xmlns:a16="http://schemas.microsoft.com/office/drawing/2014/main" id="{B7DC3047-40EB-471F-A7B0-3B99FD2CE1B4}"/>
              </a:ext>
            </a:extLst>
          </p:cNvPr>
          <p:cNvPicPr>
            <a:picLocks noChangeAspect="1"/>
          </p:cNvPicPr>
          <p:nvPr/>
        </p:nvPicPr>
        <p:blipFill>
          <a:blip r:embed="rId2"/>
          <a:stretch>
            <a:fillRect/>
          </a:stretch>
        </p:blipFill>
        <p:spPr>
          <a:xfrm>
            <a:off x="6910275" y="1825625"/>
            <a:ext cx="4737343" cy="4351337"/>
          </a:xfrm>
          <a:prstGeom prst="rect">
            <a:avLst/>
          </a:prstGeom>
          <a:ln w="88900" cap="sq" cmpd="thickThin">
            <a:solidFill>
              <a:srgbClr val="CC0099"/>
            </a:solidFill>
            <a:prstDash val="solid"/>
            <a:miter lim="800000"/>
          </a:ln>
          <a:effectLst>
            <a:innerShdw blurRad="76200">
              <a:srgbClr val="000000"/>
            </a:innerShdw>
          </a:effectLst>
        </p:spPr>
      </p:pic>
    </p:spTree>
    <p:extLst>
      <p:ext uri="{BB962C8B-B14F-4D97-AF65-F5344CB8AC3E}">
        <p14:creationId xmlns:p14="http://schemas.microsoft.com/office/powerpoint/2010/main" val="3879289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Ejemplo: modelando una red social</a:t>
            </a:r>
          </a:p>
        </p:txBody>
      </p:sp>
      <p:pic>
        <p:nvPicPr>
          <p:cNvPr id="3" name="Marcador de contenido 2">
            <a:extLst>
              <a:ext uri="{FF2B5EF4-FFF2-40B4-BE49-F238E27FC236}">
                <a16:creationId xmlns:a16="http://schemas.microsoft.com/office/drawing/2014/main" id="{8B8B6743-C325-3F01-9B00-EB5D7FEAE0E1}"/>
              </a:ext>
            </a:extLst>
          </p:cNvPr>
          <p:cNvPicPr>
            <a:picLocks noGrp="1" noChangeAspect="1"/>
          </p:cNvPicPr>
          <p:nvPr>
            <p:ph idx="1"/>
          </p:nvPr>
        </p:nvPicPr>
        <p:blipFill>
          <a:blip r:embed="rId2"/>
          <a:stretch>
            <a:fillRect/>
          </a:stretch>
        </p:blipFill>
        <p:spPr>
          <a:xfrm>
            <a:off x="635615" y="1556658"/>
            <a:ext cx="11124975" cy="4604991"/>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101623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Terminología de grafos</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6096000" y="1219569"/>
            <a:ext cx="5640572" cy="5106803"/>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dirty="0"/>
              <a:t>Formalmente un grafo es un conjunto de puntos —una estructura de datos— y un conjunto de líneas, cada una de las cuales une un punto a otro. </a:t>
            </a:r>
          </a:p>
          <a:p>
            <a:r>
              <a:rPr lang="es-ES" dirty="0"/>
              <a:t>Los puntos se llaman nodos o vértices del grafo y las líneas se llaman aristas o arcos (</a:t>
            </a:r>
            <a:r>
              <a:rPr lang="es-ES" dirty="0" err="1"/>
              <a:t>edges</a:t>
            </a:r>
            <a:r>
              <a:rPr lang="es-ES" dirty="0"/>
              <a:t>).</a:t>
            </a:r>
          </a:p>
          <a:p>
            <a:r>
              <a:rPr lang="es-ES" dirty="0"/>
              <a:t>Se representan el conjunto de vértices de un grafo dado G por V</a:t>
            </a:r>
            <a:r>
              <a:rPr lang="es-ES" baseline="-25000" dirty="0"/>
              <a:t>G</a:t>
            </a:r>
            <a:r>
              <a:rPr lang="es-ES" dirty="0"/>
              <a:t> y el conjunto de arcos por A</a:t>
            </a:r>
            <a:r>
              <a:rPr lang="es-ES" baseline="-25000" dirty="0"/>
              <a:t>G</a:t>
            </a:r>
            <a:r>
              <a:rPr lang="es-ES" dirty="0"/>
              <a:t>. Por ejemplo, en el grafo G de la Figura</a:t>
            </a:r>
            <a:endParaRPr lang="es-SV" dirty="0"/>
          </a:p>
        </p:txBody>
      </p:sp>
      <p:pic>
        <p:nvPicPr>
          <p:cNvPr id="6" name="Imagen 5" descr="Imagen de la pantalla de un celular con letras&#10;&#10;Descripción generada automáticamente con confianza media">
            <a:extLst>
              <a:ext uri="{FF2B5EF4-FFF2-40B4-BE49-F238E27FC236}">
                <a16:creationId xmlns:a16="http://schemas.microsoft.com/office/drawing/2014/main" id="{F02CA0FC-F4FF-4459-9B49-E3279080DCAC}"/>
              </a:ext>
            </a:extLst>
          </p:cNvPr>
          <p:cNvPicPr>
            <a:picLocks noChangeAspect="1"/>
          </p:cNvPicPr>
          <p:nvPr/>
        </p:nvPicPr>
        <p:blipFill>
          <a:blip r:embed="rId2"/>
          <a:stretch>
            <a:fillRect/>
          </a:stretch>
        </p:blipFill>
        <p:spPr>
          <a:xfrm>
            <a:off x="583016" y="1513773"/>
            <a:ext cx="4807691" cy="995511"/>
          </a:xfrm>
          <a:prstGeom prst="rect">
            <a:avLst/>
          </a:prstGeom>
          <a:ln w="127000" cap="sq">
            <a:solidFill>
              <a:srgbClr val="D50D50"/>
            </a:solidFill>
            <a:miter lim="800000"/>
          </a:ln>
          <a:effectLst>
            <a:outerShdw blurRad="57150" dist="50800" dir="2700000" algn="tl" rotWithShape="0">
              <a:srgbClr val="000000">
                <a:alpha val="40000"/>
              </a:srgbClr>
            </a:outerShdw>
          </a:effectLst>
        </p:spPr>
      </p:pic>
      <p:pic>
        <p:nvPicPr>
          <p:cNvPr id="8" name="Imagen 7" descr="Diagrama&#10;&#10;Descripción generada automáticamente">
            <a:extLst>
              <a:ext uri="{FF2B5EF4-FFF2-40B4-BE49-F238E27FC236}">
                <a16:creationId xmlns:a16="http://schemas.microsoft.com/office/drawing/2014/main" id="{161FF3BA-263A-419B-8366-BFBC6DB1EA56}"/>
              </a:ext>
            </a:extLst>
          </p:cNvPr>
          <p:cNvPicPr>
            <a:picLocks noChangeAspect="1"/>
          </p:cNvPicPr>
          <p:nvPr/>
        </p:nvPicPr>
        <p:blipFill>
          <a:blip r:embed="rId3"/>
          <a:stretch>
            <a:fillRect/>
          </a:stretch>
        </p:blipFill>
        <p:spPr>
          <a:xfrm>
            <a:off x="699976" y="2972645"/>
            <a:ext cx="4380252" cy="3460399"/>
          </a:xfrm>
          <a:prstGeom prst="rect">
            <a:avLst/>
          </a:prstGeom>
          <a:ln w="127000" cap="sq">
            <a:solidFill>
              <a:srgbClr val="0070C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6408047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Terminología de grafos</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6096000" y="1219569"/>
            <a:ext cx="5640572" cy="5106803"/>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dirty="0"/>
              <a:t>El número de elementos de VG se llama orden del grafo. Un grafo nulo es un grafo de orden cero.</a:t>
            </a:r>
          </a:p>
          <a:p>
            <a:r>
              <a:rPr lang="es-ES" dirty="0"/>
              <a:t>Una arista se representa por los vértices que conecta. La arista 3 conecta los vértices b y c, y se representa por V(b, c). </a:t>
            </a:r>
          </a:p>
          <a:p>
            <a:r>
              <a:rPr lang="es-ES" dirty="0"/>
              <a:t>Algunos vértices pueden conectar un nodo consigo mismo; por ejemplo, la arista 8 tiene el formato V(a, a). Estas aristas se denominan bucles o lazos.</a:t>
            </a:r>
          </a:p>
        </p:txBody>
      </p:sp>
      <p:pic>
        <p:nvPicPr>
          <p:cNvPr id="6" name="Imagen 5" descr="Imagen de la pantalla de un celular con letras&#10;&#10;Descripción generada automáticamente con confianza media">
            <a:extLst>
              <a:ext uri="{FF2B5EF4-FFF2-40B4-BE49-F238E27FC236}">
                <a16:creationId xmlns:a16="http://schemas.microsoft.com/office/drawing/2014/main" id="{F02CA0FC-F4FF-4459-9B49-E3279080DCAC}"/>
              </a:ext>
            </a:extLst>
          </p:cNvPr>
          <p:cNvPicPr>
            <a:picLocks noChangeAspect="1"/>
          </p:cNvPicPr>
          <p:nvPr/>
        </p:nvPicPr>
        <p:blipFill>
          <a:blip r:embed="rId2"/>
          <a:stretch>
            <a:fillRect/>
          </a:stretch>
        </p:blipFill>
        <p:spPr>
          <a:xfrm>
            <a:off x="583016" y="1513773"/>
            <a:ext cx="4807691" cy="995511"/>
          </a:xfrm>
          <a:prstGeom prst="rect">
            <a:avLst/>
          </a:prstGeom>
          <a:ln w="127000" cap="sq">
            <a:solidFill>
              <a:srgbClr val="D50D50"/>
            </a:solidFill>
            <a:miter lim="800000"/>
          </a:ln>
          <a:effectLst>
            <a:outerShdw blurRad="57150" dist="50800" dir="2700000" algn="tl" rotWithShape="0">
              <a:srgbClr val="000000">
                <a:alpha val="40000"/>
              </a:srgbClr>
            </a:outerShdw>
          </a:effectLst>
        </p:spPr>
      </p:pic>
      <p:pic>
        <p:nvPicPr>
          <p:cNvPr id="8" name="Imagen 7" descr="Diagrama&#10;&#10;Descripción generada automáticamente">
            <a:extLst>
              <a:ext uri="{FF2B5EF4-FFF2-40B4-BE49-F238E27FC236}">
                <a16:creationId xmlns:a16="http://schemas.microsoft.com/office/drawing/2014/main" id="{161FF3BA-263A-419B-8366-BFBC6DB1EA56}"/>
              </a:ext>
            </a:extLst>
          </p:cNvPr>
          <p:cNvPicPr>
            <a:picLocks noChangeAspect="1"/>
          </p:cNvPicPr>
          <p:nvPr/>
        </p:nvPicPr>
        <p:blipFill>
          <a:blip r:embed="rId3"/>
          <a:stretch>
            <a:fillRect/>
          </a:stretch>
        </p:blipFill>
        <p:spPr>
          <a:xfrm>
            <a:off x="699976" y="2972645"/>
            <a:ext cx="4380252" cy="3460399"/>
          </a:xfrm>
          <a:prstGeom prst="rect">
            <a:avLst/>
          </a:prstGeom>
          <a:ln w="127000" cap="sq">
            <a:solidFill>
              <a:srgbClr val="0070C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122959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Terminología de grafos</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6096000" y="1219569"/>
            <a:ext cx="5640572" cy="5106803"/>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3200" dirty="0"/>
              <a:t>Un grafo G se denomina sencillo si se cumplen las siguientes condiciones:</a:t>
            </a:r>
          </a:p>
          <a:p>
            <a:pPr lvl="1"/>
            <a:r>
              <a:rPr lang="es-ES" sz="2800" dirty="0"/>
              <a:t>No tiene lazos, no existe un arco en A</a:t>
            </a:r>
            <a:r>
              <a:rPr lang="es-ES" sz="2800" baseline="-25000" dirty="0"/>
              <a:t>G</a:t>
            </a:r>
            <a:r>
              <a:rPr lang="es-ES" sz="2800" dirty="0"/>
              <a:t> de la forma (V, V).</a:t>
            </a:r>
          </a:p>
          <a:p>
            <a:pPr lvl="1"/>
            <a:r>
              <a:rPr lang="es-ES" sz="2800" dirty="0"/>
              <a:t>No existe más que un arco para unir dos nodos, es decir, no existe más que un arco (V</a:t>
            </a:r>
            <a:r>
              <a:rPr lang="es-ES" sz="2800" baseline="-25000" dirty="0"/>
              <a:t>1</a:t>
            </a:r>
            <a:r>
              <a:rPr lang="es-ES" sz="2800" dirty="0"/>
              <a:t>, V</a:t>
            </a:r>
            <a:r>
              <a:rPr lang="es-ES" sz="2800" baseline="-25000" dirty="0"/>
              <a:t>2</a:t>
            </a:r>
            <a:r>
              <a:rPr lang="es-ES" sz="2800" dirty="0"/>
              <a:t>) para cualquier par de vértices V</a:t>
            </a:r>
            <a:r>
              <a:rPr lang="es-ES" sz="2800" baseline="-25000" dirty="0"/>
              <a:t>1</a:t>
            </a:r>
            <a:r>
              <a:rPr lang="es-ES" sz="2800" dirty="0"/>
              <a:t>, V</a:t>
            </a:r>
            <a:r>
              <a:rPr lang="es-ES" sz="2800" baseline="-25000" dirty="0"/>
              <a:t>2</a:t>
            </a:r>
            <a:r>
              <a:rPr lang="es-ES" sz="2800" dirty="0"/>
              <a:t>.</a:t>
            </a:r>
            <a:endParaRPr lang="es-SV" sz="2800" dirty="0"/>
          </a:p>
        </p:txBody>
      </p:sp>
      <p:pic>
        <p:nvPicPr>
          <p:cNvPr id="3" name="Imagen 2" descr="Gráfico&#10;&#10;Descripción generada automáticamente">
            <a:extLst>
              <a:ext uri="{FF2B5EF4-FFF2-40B4-BE49-F238E27FC236}">
                <a16:creationId xmlns:a16="http://schemas.microsoft.com/office/drawing/2014/main" id="{B5D4D885-DFFE-4ADC-93DE-A4F05EF64E7E}"/>
              </a:ext>
            </a:extLst>
          </p:cNvPr>
          <p:cNvPicPr>
            <a:picLocks noChangeAspect="1"/>
          </p:cNvPicPr>
          <p:nvPr/>
        </p:nvPicPr>
        <p:blipFill>
          <a:blip r:embed="rId2"/>
          <a:stretch>
            <a:fillRect/>
          </a:stretch>
        </p:blipFill>
        <p:spPr>
          <a:xfrm>
            <a:off x="782511" y="1665219"/>
            <a:ext cx="4427442" cy="3989713"/>
          </a:xfrm>
          <a:prstGeom prst="rect">
            <a:avLst/>
          </a:prstGeom>
          <a:solidFill>
            <a:srgbClr val="FFFFFF">
              <a:shade val="85000"/>
            </a:srgbClr>
          </a:solidFill>
          <a:ln w="190500" cap="rnd">
            <a:solidFill>
              <a:srgbClr val="D50D50"/>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33201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Terminología de grafos</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6096000" y="1219569"/>
            <a:ext cx="5640572" cy="5106803"/>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3200" dirty="0"/>
              <a:t>Un grafo que no es sencillo se denomina grafo múltiple.</a:t>
            </a:r>
          </a:p>
          <a:p>
            <a:r>
              <a:rPr lang="es-ES" sz="3200" dirty="0"/>
              <a:t>Un camino es una secuencia de uno o más arcos que conectan dos nodos. </a:t>
            </a:r>
          </a:p>
          <a:p>
            <a:r>
              <a:rPr lang="es-ES" sz="3200" dirty="0"/>
              <a:t>Representaremos por C(V</a:t>
            </a:r>
            <a:r>
              <a:rPr lang="es-ES" sz="3200" baseline="-25000" dirty="0"/>
              <a:t>i</a:t>
            </a:r>
            <a:r>
              <a:rPr lang="es-ES" sz="3200" dirty="0"/>
              <a:t>, </a:t>
            </a:r>
            <a:r>
              <a:rPr lang="es-ES" sz="3200" dirty="0" err="1"/>
              <a:t>V</a:t>
            </a:r>
            <a:r>
              <a:rPr lang="es-ES" sz="3200" baseline="-25000" dirty="0" err="1"/>
              <a:t>j</a:t>
            </a:r>
            <a:r>
              <a:rPr lang="es-ES" sz="3200" dirty="0"/>
              <a:t>) un camino que conecta los vértices V</a:t>
            </a:r>
            <a:r>
              <a:rPr lang="es-ES" sz="3200" baseline="-25000" dirty="0"/>
              <a:t>i</a:t>
            </a:r>
            <a:r>
              <a:rPr lang="es-ES" sz="3200" dirty="0"/>
              <a:t> y </a:t>
            </a:r>
            <a:r>
              <a:rPr lang="es-ES" sz="3200" dirty="0" err="1"/>
              <a:t>V</a:t>
            </a:r>
            <a:r>
              <a:rPr lang="es-ES" sz="3200" baseline="-25000" dirty="0" err="1"/>
              <a:t>j</a:t>
            </a:r>
            <a:r>
              <a:rPr lang="es-ES" sz="3200" baseline="-25000" dirty="0"/>
              <a:t>.</a:t>
            </a:r>
            <a:endParaRPr lang="es-SV" sz="2800" baseline="-25000" dirty="0"/>
          </a:p>
        </p:txBody>
      </p:sp>
      <p:pic>
        <p:nvPicPr>
          <p:cNvPr id="3" name="Imagen 2" descr="Gráfico&#10;&#10;Descripción generada automáticamente">
            <a:extLst>
              <a:ext uri="{FF2B5EF4-FFF2-40B4-BE49-F238E27FC236}">
                <a16:creationId xmlns:a16="http://schemas.microsoft.com/office/drawing/2014/main" id="{B5D4D885-DFFE-4ADC-93DE-A4F05EF64E7E}"/>
              </a:ext>
            </a:extLst>
          </p:cNvPr>
          <p:cNvPicPr>
            <a:picLocks noChangeAspect="1"/>
          </p:cNvPicPr>
          <p:nvPr/>
        </p:nvPicPr>
        <p:blipFill>
          <a:blip r:embed="rId2"/>
          <a:stretch>
            <a:fillRect/>
          </a:stretch>
        </p:blipFill>
        <p:spPr>
          <a:xfrm>
            <a:off x="782511" y="1665219"/>
            <a:ext cx="4427442" cy="3989713"/>
          </a:xfrm>
          <a:prstGeom prst="rect">
            <a:avLst/>
          </a:prstGeom>
          <a:solidFill>
            <a:srgbClr val="FFFFFF">
              <a:shade val="85000"/>
            </a:srgbClr>
          </a:solidFill>
          <a:ln w="190500" cap="rnd">
            <a:solidFill>
              <a:srgbClr val="D50D50"/>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262961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Terminología de grafos</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4455042" y="1219569"/>
            <a:ext cx="7281530" cy="5170597"/>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3200" dirty="0"/>
              <a:t>La longitud de un camino es el número de arcos que comprende. </a:t>
            </a:r>
          </a:p>
          <a:p>
            <a:r>
              <a:rPr lang="es-ES" sz="3200" dirty="0"/>
              <a:t>En el grafo de la Figura 13.24 existen los siguientes caminos entre los nodos b y d.</a:t>
            </a:r>
          </a:p>
          <a:p>
            <a:endParaRPr lang="es-ES" sz="3200" dirty="0"/>
          </a:p>
        </p:txBody>
      </p:sp>
      <p:pic>
        <p:nvPicPr>
          <p:cNvPr id="3" name="Imagen 2" descr="Gráfico&#10;&#10;Descripción generada automáticamente">
            <a:extLst>
              <a:ext uri="{FF2B5EF4-FFF2-40B4-BE49-F238E27FC236}">
                <a16:creationId xmlns:a16="http://schemas.microsoft.com/office/drawing/2014/main" id="{B5D4D885-DFFE-4ADC-93DE-A4F05EF64E7E}"/>
              </a:ext>
            </a:extLst>
          </p:cNvPr>
          <p:cNvPicPr>
            <a:picLocks noChangeAspect="1"/>
          </p:cNvPicPr>
          <p:nvPr/>
        </p:nvPicPr>
        <p:blipFill>
          <a:blip r:embed="rId2"/>
          <a:stretch>
            <a:fillRect/>
          </a:stretch>
        </p:blipFill>
        <p:spPr>
          <a:xfrm>
            <a:off x="293413" y="1559478"/>
            <a:ext cx="3778857" cy="4203367"/>
          </a:xfrm>
          <a:prstGeom prst="rect">
            <a:avLst/>
          </a:prstGeom>
          <a:solidFill>
            <a:srgbClr val="FFFFFF">
              <a:shade val="85000"/>
            </a:srgbClr>
          </a:solidFill>
          <a:ln w="190500" cap="rnd">
            <a:solidFill>
              <a:srgbClr val="D50D50"/>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Imagen 5">
            <a:extLst>
              <a:ext uri="{FF2B5EF4-FFF2-40B4-BE49-F238E27FC236}">
                <a16:creationId xmlns:a16="http://schemas.microsoft.com/office/drawing/2014/main" id="{627AF6F3-C60B-2801-8418-9AF064944377}"/>
              </a:ext>
            </a:extLst>
          </p:cNvPr>
          <p:cNvPicPr>
            <a:picLocks noChangeAspect="1"/>
          </p:cNvPicPr>
          <p:nvPr/>
        </p:nvPicPr>
        <p:blipFill>
          <a:blip r:embed="rId3"/>
          <a:stretch>
            <a:fillRect/>
          </a:stretch>
        </p:blipFill>
        <p:spPr>
          <a:xfrm>
            <a:off x="4773623" y="3804867"/>
            <a:ext cx="6841315" cy="1601374"/>
          </a:xfrm>
          <a:prstGeom prst="rect">
            <a:avLst/>
          </a:prstGeom>
        </p:spPr>
      </p:pic>
    </p:spTree>
    <p:extLst>
      <p:ext uri="{BB962C8B-B14F-4D97-AF65-F5344CB8AC3E}">
        <p14:creationId xmlns:p14="http://schemas.microsoft.com/office/powerpoint/2010/main" val="6443527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2BBF0-70CD-4FF4-8627-679A3B665721}"/>
              </a:ext>
            </a:extLst>
          </p:cNvPr>
          <p:cNvSpPr>
            <a:spLocks noGrp="1"/>
          </p:cNvSpPr>
          <p:nvPr>
            <p:ph type="title"/>
          </p:nvPr>
        </p:nvSpPr>
        <p:spPr>
          <a:xfrm>
            <a:off x="682994" y="2953748"/>
            <a:ext cx="10515600" cy="1824572"/>
          </a:xfrm>
        </p:spPr>
        <p:txBody>
          <a:bodyPr>
            <a:normAutofit fontScale="90000"/>
          </a:bodyPr>
          <a:lstStyle/>
          <a:p>
            <a:pPr algn="ctr"/>
            <a:r>
              <a:rPr lang="es-SV" sz="7200" b="1" dirty="0">
                <a:solidFill>
                  <a:srgbClr val="C00000"/>
                </a:solidFill>
              </a:rPr>
              <a:t>Unidad IV: Estructuras de datos no lineales</a:t>
            </a:r>
            <a:br>
              <a:rPr lang="es-SV" sz="7200" b="1" dirty="0">
                <a:solidFill>
                  <a:srgbClr val="C00000"/>
                </a:solidFill>
              </a:rPr>
            </a:br>
            <a:endParaRPr lang="es-SV" sz="7200" b="1" dirty="0">
              <a:solidFill>
                <a:srgbClr val="C00000"/>
              </a:solidFill>
            </a:endParaRPr>
          </a:p>
        </p:txBody>
      </p:sp>
    </p:spTree>
    <p:extLst>
      <p:ext uri="{BB962C8B-B14F-4D97-AF65-F5344CB8AC3E}">
        <p14:creationId xmlns:p14="http://schemas.microsoft.com/office/powerpoint/2010/main" val="2441214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Terminología de grafos</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4455042" y="1219569"/>
            <a:ext cx="7281530" cy="5170597"/>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3200" dirty="0"/>
              <a:t>Dos vértices se dice que son adyacentes (inmediatos) si hay un arco que los une</a:t>
            </a:r>
          </a:p>
        </p:txBody>
      </p:sp>
      <p:pic>
        <p:nvPicPr>
          <p:cNvPr id="3" name="Imagen 2" descr="Gráfico&#10;&#10;Descripción generada automáticamente">
            <a:extLst>
              <a:ext uri="{FF2B5EF4-FFF2-40B4-BE49-F238E27FC236}">
                <a16:creationId xmlns:a16="http://schemas.microsoft.com/office/drawing/2014/main" id="{B5D4D885-DFFE-4ADC-93DE-A4F05EF64E7E}"/>
              </a:ext>
            </a:extLst>
          </p:cNvPr>
          <p:cNvPicPr>
            <a:picLocks noChangeAspect="1"/>
          </p:cNvPicPr>
          <p:nvPr/>
        </p:nvPicPr>
        <p:blipFill>
          <a:blip r:embed="rId2"/>
          <a:stretch>
            <a:fillRect/>
          </a:stretch>
        </p:blipFill>
        <p:spPr>
          <a:xfrm>
            <a:off x="293413" y="1559478"/>
            <a:ext cx="3778857" cy="4203367"/>
          </a:xfrm>
          <a:prstGeom prst="rect">
            <a:avLst/>
          </a:prstGeom>
          <a:solidFill>
            <a:srgbClr val="FFFFFF">
              <a:shade val="85000"/>
            </a:srgbClr>
          </a:solidFill>
          <a:ln w="190500" cap="rnd">
            <a:solidFill>
              <a:srgbClr val="D50D50"/>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55861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Tipos de grafos </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116958" y="1219570"/>
            <a:ext cx="4763386"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3200" dirty="0"/>
              <a:t>Grafos Dirigidos los vértices apuntan unos a otros; los arcos están dirigidos o tienen dirección.</a:t>
            </a:r>
          </a:p>
          <a:p>
            <a:r>
              <a:rPr lang="es-ES" sz="3200" dirty="0"/>
              <a:t>Grafos No-dirigidos los vértices están relacionados, pero no se apuntan unos a otros; la dirección no es importante.</a:t>
            </a:r>
          </a:p>
        </p:txBody>
      </p:sp>
      <p:pic>
        <p:nvPicPr>
          <p:cNvPr id="6" name="Imagen 5" descr="Diagrama&#10;&#10;Descripción generada automáticamente">
            <a:extLst>
              <a:ext uri="{FF2B5EF4-FFF2-40B4-BE49-F238E27FC236}">
                <a16:creationId xmlns:a16="http://schemas.microsoft.com/office/drawing/2014/main" id="{35B5AEE6-B6AD-4FB9-B1B9-1064A0EC65F9}"/>
              </a:ext>
            </a:extLst>
          </p:cNvPr>
          <p:cNvPicPr>
            <a:picLocks noChangeAspect="1"/>
          </p:cNvPicPr>
          <p:nvPr/>
        </p:nvPicPr>
        <p:blipFill>
          <a:blip r:embed="rId2"/>
          <a:stretch>
            <a:fillRect/>
          </a:stretch>
        </p:blipFill>
        <p:spPr>
          <a:xfrm>
            <a:off x="5900613" y="1187407"/>
            <a:ext cx="5083957" cy="2672212"/>
          </a:xfrm>
          <a:prstGeom prst="rect">
            <a:avLst/>
          </a:prstGeom>
        </p:spPr>
      </p:pic>
      <p:pic>
        <p:nvPicPr>
          <p:cNvPr id="8" name="Imagen 7" descr="Diagrama&#10;&#10;Descripción generada automáticamente con confianza baja">
            <a:extLst>
              <a:ext uri="{FF2B5EF4-FFF2-40B4-BE49-F238E27FC236}">
                <a16:creationId xmlns:a16="http://schemas.microsoft.com/office/drawing/2014/main" id="{A6072D5C-DAA4-49EF-8F0F-1F7488DD21F5}"/>
              </a:ext>
            </a:extLst>
          </p:cNvPr>
          <p:cNvPicPr>
            <a:picLocks noChangeAspect="1"/>
          </p:cNvPicPr>
          <p:nvPr/>
        </p:nvPicPr>
        <p:blipFill>
          <a:blip r:embed="rId3"/>
          <a:stretch>
            <a:fillRect/>
          </a:stretch>
        </p:blipFill>
        <p:spPr>
          <a:xfrm>
            <a:off x="6487473" y="3956004"/>
            <a:ext cx="5083957" cy="2624605"/>
          </a:xfrm>
          <a:prstGeom prst="rect">
            <a:avLst/>
          </a:prstGeom>
        </p:spPr>
      </p:pic>
    </p:spTree>
    <p:extLst>
      <p:ext uri="{BB962C8B-B14F-4D97-AF65-F5344CB8AC3E}">
        <p14:creationId xmlns:p14="http://schemas.microsoft.com/office/powerpoint/2010/main" val="33917816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Tipos de grafos </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116958" y="1219570"/>
            <a:ext cx="4763386"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3200" dirty="0"/>
              <a:t>Grafo  conectado existe siempre un camino que une dos vértices cualesquiera,</a:t>
            </a:r>
          </a:p>
          <a:p>
            <a:r>
              <a:rPr lang="es-ES" sz="3200" dirty="0"/>
              <a:t>Grafo  desconectado existen vértices que no están unidos por un camino.</a:t>
            </a:r>
          </a:p>
        </p:txBody>
      </p:sp>
      <p:pic>
        <p:nvPicPr>
          <p:cNvPr id="3" name="Imagen 2" descr="Diagrama&#10;&#10;Descripción generada automáticamente">
            <a:extLst>
              <a:ext uri="{FF2B5EF4-FFF2-40B4-BE49-F238E27FC236}">
                <a16:creationId xmlns:a16="http://schemas.microsoft.com/office/drawing/2014/main" id="{F95FBA6F-ADF7-4376-A3FA-00AD9C76F4DD}"/>
              </a:ext>
            </a:extLst>
          </p:cNvPr>
          <p:cNvPicPr>
            <a:picLocks noChangeAspect="1"/>
          </p:cNvPicPr>
          <p:nvPr/>
        </p:nvPicPr>
        <p:blipFill>
          <a:blip r:embed="rId2"/>
          <a:stretch>
            <a:fillRect/>
          </a:stretch>
        </p:blipFill>
        <p:spPr>
          <a:xfrm>
            <a:off x="5674369" y="1219570"/>
            <a:ext cx="5649305" cy="2829635"/>
          </a:xfrm>
          <a:prstGeom prst="rect">
            <a:avLst/>
          </a:prstGeom>
        </p:spPr>
      </p:pic>
      <p:pic>
        <p:nvPicPr>
          <p:cNvPr id="9" name="Imagen 8" descr="Diagrama, Esquemático&#10;&#10;Descripción generada automáticamente">
            <a:extLst>
              <a:ext uri="{FF2B5EF4-FFF2-40B4-BE49-F238E27FC236}">
                <a16:creationId xmlns:a16="http://schemas.microsoft.com/office/drawing/2014/main" id="{D443076E-0A4A-4F0F-A1F8-ED5883290231}"/>
              </a:ext>
            </a:extLst>
          </p:cNvPr>
          <p:cNvPicPr>
            <a:picLocks noChangeAspect="1"/>
          </p:cNvPicPr>
          <p:nvPr/>
        </p:nvPicPr>
        <p:blipFill>
          <a:blip r:embed="rId3"/>
          <a:stretch>
            <a:fillRect/>
          </a:stretch>
        </p:blipFill>
        <p:spPr>
          <a:xfrm>
            <a:off x="6432873" y="3853611"/>
            <a:ext cx="2732392" cy="2830327"/>
          </a:xfrm>
          <a:prstGeom prst="rect">
            <a:avLst/>
          </a:prstGeom>
        </p:spPr>
      </p:pic>
    </p:spTree>
    <p:extLst>
      <p:ext uri="{BB962C8B-B14F-4D97-AF65-F5344CB8AC3E}">
        <p14:creationId xmlns:p14="http://schemas.microsoft.com/office/powerpoint/2010/main" val="888761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Tipos de grafos </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116958" y="1219570"/>
            <a:ext cx="4763386"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3200" dirty="0"/>
              <a:t>Un grafo completo es aquel en que cada vértice está conectado con todos y cada uno de los restantes nodos. </a:t>
            </a:r>
          </a:p>
          <a:p>
            <a:r>
              <a:rPr lang="es-ES" sz="3200" dirty="0"/>
              <a:t>Si existen n vértices, habrá n(n – 1) arcos en un grafo completo y dirigido, y n(n – 1)/2 aristas en un grafo no dirigido completo.</a:t>
            </a:r>
          </a:p>
        </p:txBody>
      </p:sp>
      <p:pic>
        <p:nvPicPr>
          <p:cNvPr id="6" name="Imagen 5">
            <a:extLst>
              <a:ext uri="{FF2B5EF4-FFF2-40B4-BE49-F238E27FC236}">
                <a16:creationId xmlns:a16="http://schemas.microsoft.com/office/drawing/2014/main" id="{0AF9DFDA-ABA1-7A38-377A-886FCF6C47F4}"/>
              </a:ext>
            </a:extLst>
          </p:cNvPr>
          <p:cNvPicPr>
            <a:picLocks noChangeAspect="1"/>
          </p:cNvPicPr>
          <p:nvPr/>
        </p:nvPicPr>
        <p:blipFill rotWithShape="1">
          <a:blip r:embed="rId2"/>
          <a:srcRect l="3259" r="57667"/>
          <a:stretch/>
        </p:blipFill>
        <p:spPr>
          <a:xfrm>
            <a:off x="5250287" y="1049435"/>
            <a:ext cx="3319976" cy="3247379"/>
          </a:xfrm>
          <a:prstGeom prst="rect">
            <a:avLst/>
          </a:prstGeom>
        </p:spPr>
      </p:pic>
      <p:pic>
        <p:nvPicPr>
          <p:cNvPr id="7" name="Imagen 6">
            <a:extLst>
              <a:ext uri="{FF2B5EF4-FFF2-40B4-BE49-F238E27FC236}">
                <a16:creationId xmlns:a16="http://schemas.microsoft.com/office/drawing/2014/main" id="{5E2AE6EB-DD56-C91E-15F9-DFCCCD06C94A}"/>
              </a:ext>
            </a:extLst>
          </p:cNvPr>
          <p:cNvPicPr>
            <a:picLocks noChangeAspect="1"/>
          </p:cNvPicPr>
          <p:nvPr/>
        </p:nvPicPr>
        <p:blipFill rotWithShape="1">
          <a:blip r:embed="rId2"/>
          <a:srcRect l="54861" r="4768"/>
          <a:stretch/>
        </p:blipFill>
        <p:spPr>
          <a:xfrm>
            <a:off x="8570263" y="3089251"/>
            <a:ext cx="3615398" cy="3422698"/>
          </a:xfrm>
          <a:prstGeom prst="rect">
            <a:avLst/>
          </a:prstGeom>
        </p:spPr>
      </p:pic>
    </p:spTree>
    <p:extLst>
      <p:ext uri="{BB962C8B-B14F-4D97-AF65-F5344CB8AC3E}">
        <p14:creationId xmlns:p14="http://schemas.microsoft.com/office/powerpoint/2010/main" val="33364912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Tipos de grafos </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3200" dirty="0"/>
              <a:t>Un grafo ponderado o con peso es aquel en el que cada arista o arco tiene un valor. </a:t>
            </a:r>
          </a:p>
          <a:p>
            <a:r>
              <a:rPr lang="es-ES" sz="3200" dirty="0"/>
              <a:t>Los grafos con peso suelen ser muy importantes, ya que pueden representar situaciones de gran interés; por ejemplo, los vértices pueden ser ciudades y las aristas distancias o precios del pasaje de ferrocarril o avión entre ambas ciudades.</a:t>
            </a:r>
          </a:p>
        </p:txBody>
      </p:sp>
    </p:spTree>
    <p:extLst>
      <p:ext uri="{BB962C8B-B14F-4D97-AF65-F5344CB8AC3E}">
        <p14:creationId xmlns:p14="http://schemas.microsoft.com/office/powerpoint/2010/main" val="42627178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Tipos de grafos </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3200" dirty="0"/>
              <a:t>Eso nos puede permitir calcular cuál es el recorrido más económico entre dos ciudades, sumando los importes de los billetes de las ciudades existentes en el camino y así poder tomar una decisión acertada respecto al viaje e incluso estudiar el posible cambio de medio de transporte: avión o automóvil, si éstos resultan más baratos.</a:t>
            </a:r>
          </a:p>
        </p:txBody>
      </p:sp>
    </p:spTree>
    <p:extLst>
      <p:ext uri="{BB962C8B-B14F-4D97-AF65-F5344CB8AC3E}">
        <p14:creationId xmlns:p14="http://schemas.microsoft.com/office/powerpoint/2010/main" val="37608423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Representación  de grafos </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r>
              <a:rPr lang="es-ES" sz="4400" dirty="0"/>
              <a:t>Existen dos técnicas estándar para representar un grafo G: </a:t>
            </a:r>
          </a:p>
          <a:p>
            <a:pPr lvl="1"/>
            <a:r>
              <a:rPr lang="es-ES" sz="4000" dirty="0"/>
              <a:t>La  matriz de adyacencia (mediante </a:t>
            </a:r>
            <a:r>
              <a:rPr lang="es-ES" sz="4000" dirty="0" err="1"/>
              <a:t>arrays</a:t>
            </a:r>
            <a:r>
              <a:rPr lang="es-ES" sz="4000" dirty="0"/>
              <a:t>) y</a:t>
            </a:r>
          </a:p>
          <a:p>
            <a:pPr lvl="1"/>
            <a:r>
              <a:rPr lang="es-ES" sz="4000" dirty="0"/>
              <a:t>La  lista de adyacencia (mediante punteros/listas enlazadas).</a:t>
            </a:r>
          </a:p>
        </p:txBody>
      </p:sp>
    </p:spTree>
    <p:extLst>
      <p:ext uri="{BB962C8B-B14F-4D97-AF65-F5344CB8AC3E}">
        <p14:creationId xmlns:p14="http://schemas.microsoft.com/office/powerpoint/2010/main" val="3118738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Matriz de adyacencia</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es-ES" sz="3200" dirty="0"/>
              <a:t>Las columnas y las filas de la matriz representan los vértices del grafo. Si existe una arista desde i a j (esto es, el vértice i es adyacente a j), se introduce un 1; si no existe la arista, se introduce un 0; lógicamente, los elementos de la diagonal principal son todos ceros, ya que el coste de la arista i a i es 0</a:t>
            </a:r>
          </a:p>
          <a:p>
            <a:pPr>
              <a:lnSpc>
                <a:spcPct val="150000"/>
              </a:lnSpc>
            </a:pPr>
            <a:r>
              <a:rPr lang="es-ES" dirty="0"/>
              <a:t>Si G es un grafo no dirigido, la matriz es simétrica M(i, j) = M(j, i).</a:t>
            </a:r>
          </a:p>
        </p:txBody>
      </p:sp>
    </p:spTree>
    <p:extLst>
      <p:ext uri="{BB962C8B-B14F-4D97-AF65-F5344CB8AC3E}">
        <p14:creationId xmlns:p14="http://schemas.microsoft.com/office/powerpoint/2010/main" val="9882362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Matriz de adyacencia: Ejemplo</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es-ES" sz="3200" dirty="0"/>
              <a:t>Determinar la matriz de adyacencia para el grafo mostrado:</a:t>
            </a:r>
          </a:p>
          <a:p>
            <a:pPr>
              <a:lnSpc>
                <a:spcPct val="150000"/>
              </a:lnSpc>
            </a:pPr>
            <a:endParaRPr lang="es-ES" dirty="0"/>
          </a:p>
        </p:txBody>
      </p:sp>
      <p:pic>
        <p:nvPicPr>
          <p:cNvPr id="3" name="Imagen 2" descr="Diagrama&#10;&#10;Descripción generada automáticamente">
            <a:extLst>
              <a:ext uri="{FF2B5EF4-FFF2-40B4-BE49-F238E27FC236}">
                <a16:creationId xmlns:a16="http://schemas.microsoft.com/office/drawing/2014/main" id="{4FC59DE4-7FE6-4CF6-85A0-47B6B9E66EA0}"/>
              </a:ext>
            </a:extLst>
          </p:cNvPr>
          <p:cNvPicPr>
            <a:picLocks noChangeAspect="1"/>
          </p:cNvPicPr>
          <p:nvPr/>
        </p:nvPicPr>
        <p:blipFill>
          <a:blip r:embed="rId2"/>
          <a:stretch>
            <a:fillRect/>
          </a:stretch>
        </p:blipFill>
        <p:spPr>
          <a:xfrm>
            <a:off x="2283409" y="2062704"/>
            <a:ext cx="6917405" cy="3575726"/>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Entrada de lápiz 11">
                <a:extLst>
                  <a:ext uri="{FF2B5EF4-FFF2-40B4-BE49-F238E27FC236}">
                    <a16:creationId xmlns:a16="http://schemas.microsoft.com/office/drawing/2014/main" id="{01FF59A9-6F72-4782-B885-BC70E4BB8A09}"/>
                  </a:ext>
                </a:extLst>
              </p14:cNvPr>
              <p14:cNvContentPartPr/>
              <p14:nvPr/>
            </p14:nvContentPartPr>
            <p14:xfrm>
              <a:off x="1200332" y="4496969"/>
              <a:ext cx="37800" cy="31320"/>
            </p14:xfrm>
          </p:contentPart>
        </mc:Choice>
        <mc:Fallback xmlns="">
          <p:pic>
            <p:nvPicPr>
              <p:cNvPr id="12" name="Entrada de lápiz 11">
                <a:extLst>
                  <a:ext uri="{FF2B5EF4-FFF2-40B4-BE49-F238E27FC236}">
                    <a16:creationId xmlns:a16="http://schemas.microsoft.com/office/drawing/2014/main" id="{01FF59A9-6F72-4782-B885-BC70E4BB8A09}"/>
                  </a:ext>
                </a:extLst>
              </p:cNvPr>
              <p:cNvPicPr/>
              <p:nvPr/>
            </p:nvPicPr>
            <p:blipFill>
              <a:blip r:embed="rId4"/>
              <a:stretch>
                <a:fillRect/>
              </a:stretch>
            </p:blipFill>
            <p:spPr>
              <a:xfrm>
                <a:off x="1182692" y="4478969"/>
                <a:ext cx="734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3" name="Entrada de lápiz 72">
                <a:extLst>
                  <a:ext uri="{FF2B5EF4-FFF2-40B4-BE49-F238E27FC236}">
                    <a16:creationId xmlns:a16="http://schemas.microsoft.com/office/drawing/2014/main" id="{84D2F26C-26C4-4FDB-9E22-43AD8DD664C6}"/>
                  </a:ext>
                </a:extLst>
              </p14:cNvPr>
              <p14:cNvContentPartPr/>
              <p14:nvPr/>
            </p14:nvContentPartPr>
            <p14:xfrm>
              <a:off x="7112612" y="5252249"/>
              <a:ext cx="360" cy="360"/>
            </p14:xfrm>
          </p:contentPart>
        </mc:Choice>
        <mc:Fallback>
          <p:pic>
            <p:nvPicPr>
              <p:cNvPr id="73" name="Entrada de lápiz 72">
                <a:extLst>
                  <a:ext uri="{FF2B5EF4-FFF2-40B4-BE49-F238E27FC236}">
                    <a16:creationId xmlns:a16="http://schemas.microsoft.com/office/drawing/2014/main" id="{84D2F26C-26C4-4FDB-9E22-43AD8DD664C6}"/>
                  </a:ext>
                </a:extLst>
              </p:cNvPr>
              <p:cNvPicPr/>
              <p:nvPr/>
            </p:nvPicPr>
            <p:blipFill>
              <a:blip r:embed="rId6"/>
              <a:stretch>
                <a:fillRect/>
              </a:stretch>
            </p:blipFill>
            <p:spPr>
              <a:xfrm>
                <a:off x="7094612" y="5234249"/>
                <a:ext cx="36000" cy="36000"/>
              </a:xfrm>
              <a:prstGeom prst="rect">
                <a:avLst/>
              </a:prstGeom>
            </p:spPr>
          </p:pic>
        </mc:Fallback>
      </mc:AlternateContent>
    </p:spTree>
    <p:extLst>
      <p:ext uri="{BB962C8B-B14F-4D97-AF65-F5344CB8AC3E}">
        <p14:creationId xmlns:p14="http://schemas.microsoft.com/office/powerpoint/2010/main" val="674318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Matriz de adyacencia: Ejemplo</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es-ES" sz="3200" dirty="0"/>
              <a:t>Determinar la matriz de adyacencia para el grafo mostrado:</a:t>
            </a:r>
          </a:p>
          <a:p>
            <a:pPr>
              <a:lnSpc>
                <a:spcPct val="150000"/>
              </a:lnSpc>
            </a:pPr>
            <a:endParaRPr lang="es-ES" dirty="0"/>
          </a:p>
        </p:txBody>
      </p:sp>
      <p:pic>
        <p:nvPicPr>
          <p:cNvPr id="6" name="Imagen 5" descr="Diagrama&#10;&#10;Descripción generada automáticamente">
            <a:extLst>
              <a:ext uri="{FF2B5EF4-FFF2-40B4-BE49-F238E27FC236}">
                <a16:creationId xmlns:a16="http://schemas.microsoft.com/office/drawing/2014/main" id="{D85FE006-9D60-4604-9EF6-C84C5CE2AE42}"/>
              </a:ext>
            </a:extLst>
          </p:cNvPr>
          <p:cNvPicPr>
            <a:picLocks noChangeAspect="1"/>
          </p:cNvPicPr>
          <p:nvPr/>
        </p:nvPicPr>
        <p:blipFill>
          <a:blip r:embed="rId2"/>
          <a:stretch>
            <a:fillRect/>
          </a:stretch>
        </p:blipFill>
        <p:spPr>
          <a:xfrm>
            <a:off x="2792888" y="2407934"/>
            <a:ext cx="5816539" cy="3240815"/>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Entrada de lápiz 6">
                <a:extLst>
                  <a:ext uri="{FF2B5EF4-FFF2-40B4-BE49-F238E27FC236}">
                    <a16:creationId xmlns:a16="http://schemas.microsoft.com/office/drawing/2014/main" id="{A1925D7E-48E5-4956-A437-ED471D9E328D}"/>
                  </a:ext>
                </a:extLst>
              </p14:cNvPr>
              <p14:cNvContentPartPr/>
              <p14:nvPr/>
            </p14:nvContentPartPr>
            <p14:xfrm>
              <a:off x="6156092" y="2816849"/>
              <a:ext cx="360" cy="360"/>
            </p14:xfrm>
          </p:contentPart>
        </mc:Choice>
        <mc:Fallback>
          <p:pic>
            <p:nvPicPr>
              <p:cNvPr id="7" name="Entrada de lápiz 6">
                <a:extLst>
                  <a:ext uri="{FF2B5EF4-FFF2-40B4-BE49-F238E27FC236}">
                    <a16:creationId xmlns:a16="http://schemas.microsoft.com/office/drawing/2014/main" id="{A1925D7E-48E5-4956-A437-ED471D9E328D}"/>
                  </a:ext>
                </a:extLst>
              </p:cNvPr>
              <p:cNvPicPr/>
              <p:nvPr/>
            </p:nvPicPr>
            <p:blipFill>
              <a:blip r:embed="rId4"/>
              <a:stretch>
                <a:fillRect/>
              </a:stretch>
            </p:blipFill>
            <p:spPr>
              <a:xfrm>
                <a:off x="6138092" y="2798849"/>
                <a:ext cx="36000" cy="36000"/>
              </a:xfrm>
              <a:prstGeom prst="rect">
                <a:avLst/>
              </a:prstGeom>
            </p:spPr>
          </p:pic>
        </mc:Fallback>
      </mc:AlternateContent>
    </p:spTree>
    <p:extLst>
      <p:ext uri="{BB962C8B-B14F-4D97-AF65-F5344CB8AC3E}">
        <p14:creationId xmlns:p14="http://schemas.microsoft.com/office/powerpoint/2010/main" val="6611732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4684189-DCA4-42C3-BB9A-AB5C86D6A10F}"/>
              </a:ext>
            </a:extLst>
          </p:cNvPr>
          <p:cNvSpPr>
            <a:spLocks noGrp="1"/>
          </p:cNvSpPr>
          <p:nvPr>
            <p:ph type="title"/>
          </p:nvPr>
        </p:nvSpPr>
        <p:spPr>
          <a:xfrm>
            <a:off x="2551814" y="237529"/>
            <a:ext cx="8801986" cy="581173"/>
          </a:xfrm>
        </p:spPr>
        <p:txBody>
          <a:bodyPr>
            <a:normAutofit fontScale="90000"/>
          </a:bodyPr>
          <a:lstStyle/>
          <a:p>
            <a:pPr algn="ctr"/>
            <a:r>
              <a:rPr lang="es-SV" b="1" dirty="0">
                <a:solidFill>
                  <a:schemeClr val="bg1"/>
                </a:solidFill>
              </a:rPr>
              <a:t>¿Qué son las estructuras de datos no lineales?</a:t>
            </a:r>
          </a:p>
        </p:txBody>
      </p:sp>
      <p:graphicFrame>
        <p:nvGraphicFramePr>
          <p:cNvPr id="6" name="Marcador de contenido 5">
            <a:extLst>
              <a:ext uri="{FF2B5EF4-FFF2-40B4-BE49-F238E27FC236}">
                <a16:creationId xmlns:a16="http://schemas.microsoft.com/office/drawing/2014/main" id="{47162240-749F-40FA-A4B7-C4645B693AEB}"/>
              </a:ext>
            </a:extLst>
          </p:cNvPr>
          <p:cNvGraphicFramePr>
            <a:graphicFrameLocks noGrp="1"/>
          </p:cNvGraphicFramePr>
          <p:nvPr>
            <p:ph idx="1"/>
          </p:nvPr>
        </p:nvGraphicFramePr>
        <p:xfrm>
          <a:off x="646814" y="1389690"/>
          <a:ext cx="11091530" cy="4794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222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Matriz de adyacencia: Ejemplo</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es-ES" sz="3200" dirty="0"/>
              <a:t>Determinar la matriz de adyacencia para el grafo mostrado:</a:t>
            </a:r>
          </a:p>
          <a:p>
            <a:pPr>
              <a:lnSpc>
                <a:spcPct val="150000"/>
              </a:lnSpc>
            </a:pPr>
            <a:endParaRPr lang="es-ES" dirty="0"/>
          </a:p>
        </p:txBody>
      </p:sp>
      <mc:AlternateContent xmlns:mc="http://schemas.openxmlformats.org/markup-compatibility/2006">
        <mc:Choice xmlns:p14="http://schemas.microsoft.com/office/powerpoint/2010/main" Requires="p14">
          <p:contentPart p14:bwMode="auto" r:id="rId2">
            <p14:nvContentPartPr>
              <p14:cNvPr id="73" name="Entrada de lápiz 72">
                <a:extLst>
                  <a:ext uri="{FF2B5EF4-FFF2-40B4-BE49-F238E27FC236}">
                    <a16:creationId xmlns:a16="http://schemas.microsoft.com/office/drawing/2014/main" id="{84D2F26C-26C4-4FDB-9E22-43AD8DD664C6}"/>
                  </a:ext>
                </a:extLst>
              </p14:cNvPr>
              <p14:cNvContentPartPr/>
              <p14:nvPr/>
            </p14:nvContentPartPr>
            <p14:xfrm>
              <a:off x="7112612" y="5252249"/>
              <a:ext cx="360" cy="360"/>
            </p14:xfrm>
          </p:contentPart>
        </mc:Choice>
        <mc:Fallback>
          <p:pic>
            <p:nvPicPr>
              <p:cNvPr id="73" name="Entrada de lápiz 72">
                <a:extLst>
                  <a:ext uri="{FF2B5EF4-FFF2-40B4-BE49-F238E27FC236}">
                    <a16:creationId xmlns:a16="http://schemas.microsoft.com/office/drawing/2014/main" id="{84D2F26C-26C4-4FDB-9E22-43AD8DD664C6}"/>
                  </a:ext>
                </a:extLst>
              </p:cNvPr>
              <p:cNvPicPr/>
              <p:nvPr/>
            </p:nvPicPr>
            <p:blipFill>
              <a:blip r:embed="rId3"/>
              <a:stretch>
                <a:fillRect/>
              </a:stretch>
            </p:blipFill>
            <p:spPr>
              <a:xfrm>
                <a:off x="7094612" y="5234249"/>
                <a:ext cx="36000" cy="36000"/>
              </a:xfrm>
              <a:prstGeom prst="rect">
                <a:avLst/>
              </a:prstGeom>
            </p:spPr>
          </p:pic>
        </mc:Fallback>
      </mc:AlternateContent>
      <p:pic>
        <p:nvPicPr>
          <p:cNvPr id="8" name="Imagen 7">
            <a:extLst>
              <a:ext uri="{FF2B5EF4-FFF2-40B4-BE49-F238E27FC236}">
                <a16:creationId xmlns:a16="http://schemas.microsoft.com/office/drawing/2014/main" id="{9B793B5D-8A2A-D831-06B7-25E36790941C}"/>
              </a:ext>
            </a:extLst>
          </p:cNvPr>
          <p:cNvPicPr>
            <a:picLocks noChangeAspect="1"/>
          </p:cNvPicPr>
          <p:nvPr/>
        </p:nvPicPr>
        <p:blipFill>
          <a:blip r:embed="rId4"/>
          <a:stretch>
            <a:fillRect/>
          </a:stretch>
        </p:blipFill>
        <p:spPr>
          <a:xfrm>
            <a:off x="3315691" y="2265277"/>
            <a:ext cx="4114894" cy="3373153"/>
          </a:xfrm>
          <a:prstGeom prst="rect">
            <a:avLst/>
          </a:prstGeom>
        </p:spPr>
      </p:pic>
    </p:spTree>
    <p:extLst>
      <p:ext uri="{BB962C8B-B14F-4D97-AF65-F5344CB8AC3E}">
        <p14:creationId xmlns:p14="http://schemas.microsoft.com/office/powerpoint/2010/main" val="6446942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Matriz de adyacencia: Ejercicio</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es-ES" sz="2400" dirty="0"/>
              <a:t>Deducir la matriz de adyacencia del grafo siguiente:</a:t>
            </a:r>
          </a:p>
          <a:p>
            <a:pPr>
              <a:lnSpc>
                <a:spcPct val="150000"/>
              </a:lnSpc>
            </a:pPr>
            <a:r>
              <a:rPr lang="es-ES" sz="2400" dirty="0"/>
              <a:t>La matriz de adyacencia resultante de este grafo, cuyos vértices representan ciudades y los pesos de las aristas, los precios de pasajes de avión en dólares</a:t>
            </a:r>
          </a:p>
          <a:p>
            <a:pPr marL="0" indent="0">
              <a:lnSpc>
                <a:spcPct val="150000"/>
              </a:lnSpc>
              <a:buNone/>
            </a:pPr>
            <a:endParaRPr lang="es-ES" dirty="0"/>
          </a:p>
        </p:txBody>
      </p:sp>
      <p:pic>
        <p:nvPicPr>
          <p:cNvPr id="3" name="Imagen 2" descr="Diagrama&#10;&#10;Descripción generada automáticamente">
            <a:extLst>
              <a:ext uri="{FF2B5EF4-FFF2-40B4-BE49-F238E27FC236}">
                <a16:creationId xmlns:a16="http://schemas.microsoft.com/office/drawing/2014/main" id="{680E9CFE-0D1F-4814-9D8D-0D93A784F49B}"/>
              </a:ext>
            </a:extLst>
          </p:cNvPr>
          <p:cNvPicPr>
            <a:picLocks noChangeAspect="1"/>
          </p:cNvPicPr>
          <p:nvPr/>
        </p:nvPicPr>
        <p:blipFill>
          <a:blip r:embed="rId2"/>
          <a:stretch>
            <a:fillRect/>
          </a:stretch>
        </p:blipFill>
        <p:spPr>
          <a:xfrm>
            <a:off x="727656" y="3167566"/>
            <a:ext cx="4919226" cy="2882359"/>
          </a:xfrm>
          <a:prstGeom prst="rect">
            <a:avLst/>
          </a:prstGeom>
        </p:spPr>
      </p:pic>
    </p:spTree>
    <p:extLst>
      <p:ext uri="{BB962C8B-B14F-4D97-AF65-F5344CB8AC3E}">
        <p14:creationId xmlns:p14="http://schemas.microsoft.com/office/powerpoint/2010/main" val="18392214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Lista de adyacencia</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es-ES" dirty="0"/>
              <a:t>El segundo método utilizado para representar grafos es útil cuando un grafo tiene muchos vértices y pocas aristas; es la lista de adyacencia. </a:t>
            </a:r>
          </a:p>
          <a:p>
            <a:pPr>
              <a:lnSpc>
                <a:spcPct val="150000"/>
              </a:lnSpc>
            </a:pPr>
            <a:r>
              <a:rPr lang="es-ES" dirty="0"/>
              <a:t>En esta representación se utiliza una lista enlazada por cada vértice v del grafo que tenga vértices adyacentes desde él.</a:t>
            </a:r>
          </a:p>
        </p:txBody>
      </p:sp>
    </p:spTree>
    <p:extLst>
      <p:ext uri="{BB962C8B-B14F-4D97-AF65-F5344CB8AC3E}">
        <p14:creationId xmlns:p14="http://schemas.microsoft.com/office/powerpoint/2010/main" val="16069311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Lista de adyacencia</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nSpc>
                <a:spcPct val="150000"/>
              </a:lnSpc>
            </a:pPr>
            <a:r>
              <a:rPr lang="es-ES" dirty="0"/>
              <a:t>El grafo completo incluye dos partes: un directorio y un conjunto de listas enlazadas. </a:t>
            </a:r>
          </a:p>
          <a:p>
            <a:pPr>
              <a:lnSpc>
                <a:spcPct val="150000"/>
              </a:lnSpc>
            </a:pPr>
            <a:r>
              <a:rPr lang="es-ES" dirty="0"/>
              <a:t>Hay una entrada en el directorio por cada nodo del grafo. </a:t>
            </a:r>
          </a:p>
          <a:p>
            <a:pPr>
              <a:lnSpc>
                <a:spcPct val="150000"/>
              </a:lnSpc>
            </a:pPr>
            <a:r>
              <a:rPr lang="es-ES" dirty="0"/>
              <a:t>La entrada en el directorio del nodo i apunta a una lista enlazada que representa los nodos que son conectados al nodo i. </a:t>
            </a:r>
          </a:p>
          <a:p>
            <a:pPr>
              <a:lnSpc>
                <a:spcPct val="150000"/>
              </a:lnSpc>
            </a:pPr>
            <a:r>
              <a:rPr lang="es-ES" dirty="0"/>
              <a:t>Cada registro de la lista enlazada tiene dos campos: uno es un identificador de nodo, otro es un enlace al siguiente elemento de la lista; la lista enlazada representa arcos.</a:t>
            </a:r>
          </a:p>
        </p:txBody>
      </p:sp>
    </p:spTree>
    <p:extLst>
      <p:ext uri="{BB962C8B-B14F-4D97-AF65-F5344CB8AC3E}">
        <p14:creationId xmlns:p14="http://schemas.microsoft.com/office/powerpoint/2010/main" val="19842821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Lista de adyacencia</a:t>
            </a:r>
          </a:p>
        </p:txBody>
      </p:sp>
      <p:pic>
        <p:nvPicPr>
          <p:cNvPr id="3" name="Marcador de contenido 2" descr="Diagrama, Forma, Flecha&#10;&#10;Descripción generada automáticamente">
            <a:extLst>
              <a:ext uri="{FF2B5EF4-FFF2-40B4-BE49-F238E27FC236}">
                <a16:creationId xmlns:a16="http://schemas.microsoft.com/office/drawing/2014/main" id="{40B296F1-EE19-40D5-A2E0-5409239FC2D0}"/>
              </a:ext>
            </a:extLst>
          </p:cNvPr>
          <p:cNvPicPr>
            <a:picLocks noGrp="1" noChangeAspect="1"/>
          </p:cNvPicPr>
          <p:nvPr>
            <p:ph idx="1"/>
          </p:nvPr>
        </p:nvPicPr>
        <p:blipFill>
          <a:blip r:embed="rId2"/>
          <a:stretch>
            <a:fillRect/>
          </a:stretch>
        </p:blipFill>
        <p:spPr>
          <a:xfrm>
            <a:off x="258655" y="1431139"/>
            <a:ext cx="4071963" cy="3126793"/>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pic>
      <p:pic>
        <p:nvPicPr>
          <p:cNvPr id="7" name="Imagen 6" descr="Gráfico de dispersión&#10;&#10;Descripción generada automáticamente con confianza baja">
            <a:extLst>
              <a:ext uri="{FF2B5EF4-FFF2-40B4-BE49-F238E27FC236}">
                <a16:creationId xmlns:a16="http://schemas.microsoft.com/office/drawing/2014/main" id="{DB480A98-B038-48AB-944A-A87AD2E224DF}"/>
              </a:ext>
            </a:extLst>
          </p:cNvPr>
          <p:cNvPicPr>
            <a:picLocks noChangeAspect="1"/>
          </p:cNvPicPr>
          <p:nvPr/>
        </p:nvPicPr>
        <p:blipFill rotWithShape="1">
          <a:blip r:embed="rId3"/>
          <a:srcRect r="5294"/>
          <a:stretch/>
        </p:blipFill>
        <p:spPr>
          <a:xfrm>
            <a:off x="4578057" y="1740629"/>
            <a:ext cx="7098389" cy="3394080"/>
          </a:xfrm>
          <a:prstGeom prst="rect">
            <a:avLst/>
          </a:prstGeom>
        </p:spPr>
      </p:pic>
    </p:spTree>
    <p:extLst>
      <p:ext uri="{BB962C8B-B14F-4D97-AF65-F5344CB8AC3E}">
        <p14:creationId xmlns:p14="http://schemas.microsoft.com/office/powerpoint/2010/main" val="2320090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Lista de adyacencia</a:t>
            </a:r>
          </a:p>
        </p:txBody>
      </p:sp>
      <p:pic>
        <p:nvPicPr>
          <p:cNvPr id="5" name="Imagen 4" descr="Diagrama&#10;&#10;Descripción generada automáticamente">
            <a:extLst>
              <a:ext uri="{FF2B5EF4-FFF2-40B4-BE49-F238E27FC236}">
                <a16:creationId xmlns:a16="http://schemas.microsoft.com/office/drawing/2014/main" id="{575A1E7B-FDAB-419C-81FF-2336A0936746}"/>
              </a:ext>
            </a:extLst>
          </p:cNvPr>
          <p:cNvPicPr>
            <a:picLocks noChangeAspect="1"/>
          </p:cNvPicPr>
          <p:nvPr/>
        </p:nvPicPr>
        <p:blipFill>
          <a:blip r:embed="rId2"/>
          <a:stretch>
            <a:fillRect/>
          </a:stretch>
        </p:blipFill>
        <p:spPr>
          <a:xfrm>
            <a:off x="156234" y="1408474"/>
            <a:ext cx="4380174" cy="2440512"/>
          </a:xfrm>
          <a:prstGeom prst="rect">
            <a:avLst/>
          </a:prstGeom>
        </p:spPr>
      </p:pic>
      <p:pic>
        <p:nvPicPr>
          <p:cNvPr id="9" name="Imagen 8" descr="Diagrama&#10;&#10;Descripción generada automáticamente con confianza media">
            <a:extLst>
              <a:ext uri="{FF2B5EF4-FFF2-40B4-BE49-F238E27FC236}">
                <a16:creationId xmlns:a16="http://schemas.microsoft.com/office/drawing/2014/main" id="{28FCAD57-79DF-49D5-A6DD-71884657FFCD}"/>
              </a:ext>
            </a:extLst>
          </p:cNvPr>
          <p:cNvPicPr>
            <a:picLocks noChangeAspect="1"/>
          </p:cNvPicPr>
          <p:nvPr/>
        </p:nvPicPr>
        <p:blipFill>
          <a:blip r:embed="rId3"/>
          <a:stretch>
            <a:fillRect/>
          </a:stretch>
        </p:blipFill>
        <p:spPr>
          <a:xfrm>
            <a:off x="5073235" y="1809460"/>
            <a:ext cx="6251168" cy="3602512"/>
          </a:xfrm>
          <a:prstGeom prst="rect">
            <a:avLst/>
          </a:prstGeom>
        </p:spPr>
      </p:pic>
    </p:spTree>
    <p:extLst>
      <p:ext uri="{BB962C8B-B14F-4D97-AF65-F5344CB8AC3E}">
        <p14:creationId xmlns:p14="http://schemas.microsoft.com/office/powerpoint/2010/main" val="25444347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Lista de adyacencia</a:t>
            </a:r>
          </a:p>
        </p:txBody>
      </p:sp>
      <p:pic>
        <p:nvPicPr>
          <p:cNvPr id="7" name="Imagen 6">
            <a:extLst>
              <a:ext uri="{FF2B5EF4-FFF2-40B4-BE49-F238E27FC236}">
                <a16:creationId xmlns:a16="http://schemas.microsoft.com/office/drawing/2014/main" id="{47AB6665-4393-A232-C2A9-0C4E4BFCC33F}"/>
              </a:ext>
            </a:extLst>
          </p:cNvPr>
          <p:cNvPicPr>
            <a:picLocks noChangeAspect="1"/>
          </p:cNvPicPr>
          <p:nvPr/>
        </p:nvPicPr>
        <p:blipFill>
          <a:blip r:embed="rId2"/>
          <a:stretch>
            <a:fillRect/>
          </a:stretch>
        </p:blipFill>
        <p:spPr>
          <a:xfrm>
            <a:off x="2711301" y="1325563"/>
            <a:ext cx="4175318" cy="3576083"/>
          </a:xfrm>
          <a:prstGeom prst="rect">
            <a:avLst/>
          </a:prstGeom>
        </p:spPr>
      </p:pic>
    </p:spTree>
    <p:extLst>
      <p:ext uri="{BB962C8B-B14F-4D97-AF65-F5344CB8AC3E}">
        <p14:creationId xmlns:p14="http://schemas.microsoft.com/office/powerpoint/2010/main" val="21662563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Lista de adyacencia</a:t>
            </a:r>
          </a:p>
        </p:txBody>
      </p:sp>
      <p:pic>
        <p:nvPicPr>
          <p:cNvPr id="5" name="Imagen 4" descr="Diagrama&#10;&#10;Descripción generada automáticamente">
            <a:extLst>
              <a:ext uri="{FF2B5EF4-FFF2-40B4-BE49-F238E27FC236}">
                <a16:creationId xmlns:a16="http://schemas.microsoft.com/office/drawing/2014/main" id="{575A1E7B-FDAB-419C-81FF-2336A0936746}"/>
              </a:ext>
            </a:extLst>
          </p:cNvPr>
          <p:cNvPicPr>
            <a:picLocks noChangeAspect="1"/>
          </p:cNvPicPr>
          <p:nvPr/>
        </p:nvPicPr>
        <p:blipFill>
          <a:blip r:embed="rId2"/>
          <a:stretch>
            <a:fillRect/>
          </a:stretch>
        </p:blipFill>
        <p:spPr>
          <a:xfrm>
            <a:off x="156234" y="1408474"/>
            <a:ext cx="4380174" cy="2440512"/>
          </a:xfrm>
          <a:prstGeom prst="rect">
            <a:avLst/>
          </a:prstGeom>
        </p:spPr>
      </p:pic>
      <p:pic>
        <p:nvPicPr>
          <p:cNvPr id="9" name="Imagen 8" descr="Diagrama&#10;&#10;Descripción generada automáticamente con confianza media">
            <a:extLst>
              <a:ext uri="{FF2B5EF4-FFF2-40B4-BE49-F238E27FC236}">
                <a16:creationId xmlns:a16="http://schemas.microsoft.com/office/drawing/2014/main" id="{28FCAD57-79DF-49D5-A6DD-71884657FFCD}"/>
              </a:ext>
            </a:extLst>
          </p:cNvPr>
          <p:cNvPicPr>
            <a:picLocks noChangeAspect="1"/>
          </p:cNvPicPr>
          <p:nvPr/>
        </p:nvPicPr>
        <p:blipFill>
          <a:blip r:embed="rId3"/>
          <a:stretch>
            <a:fillRect/>
          </a:stretch>
        </p:blipFill>
        <p:spPr>
          <a:xfrm>
            <a:off x="5073235" y="1809460"/>
            <a:ext cx="6251168" cy="3602512"/>
          </a:xfrm>
          <a:prstGeom prst="rect">
            <a:avLst/>
          </a:prstGeom>
        </p:spPr>
      </p:pic>
    </p:spTree>
    <p:extLst>
      <p:ext uri="{BB962C8B-B14F-4D97-AF65-F5344CB8AC3E}">
        <p14:creationId xmlns:p14="http://schemas.microsoft.com/office/powerpoint/2010/main" val="10694436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32B45-CD2E-4852-9B39-A8449AC4B3C5}"/>
              </a:ext>
            </a:extLst>
          </p:cNvPr>
          <p:cNvSpPr>
            <a:spLocks noGrp="1"/>
          </p:cNvSpPr>
          <p:nvPr>
            <p:ph type="title"/>
          </p:nvPr>
        </p:nvSpPr>
        <p:spPr>
          <a:xfrm>
            <a:off x="2711301" y="0"/>
            <a:ext cx="8397949" cy="1325563"/>
          </a:xfrm>
        </p:spPr>
        <p:txBody>
          <a:bodyPr/>
          <a:lstStyle/>
          <a:p>
            <a:r>
              <a:rPr lang="es-SV" dirty="0">
                <a:solidFill>
                  <a:schemeClr val="bg1"/>
                </a:solidFill>
              </a:rPr>
              <a:t>Lista de adyacencia: Ejercicio</a:t>
            </a:r>
          </a:p>
        </p:txBody>
      </p:sp>
      <p:sp>
        <p:nvSpPr>
          <p:cNvPr id="5" name="Marcador de contenido 4">
            <a:extLst>
              <a:ext uri="{FF2B5EF4-FFF2-40B4-BE49-F238E27FC236}">
                <a16:creationId xmlns:a16="http://schemas.microsoft.com/office/drawing/2014/main" id="{DEBD7D39-9BDE-4F75-A6CF-5ED85F89D5B2}"/>
              </a:ext>
            </a:extLst>
          </p:cNvPr>
          <p:cNvSpPr>
            <a:spLocks noGrp="1"/>
          </p:cNvSpPr>
          <p:nvPr>
            <p:ph idx="1"/>
          </p:nvPr>
        </p:nvSpPr>
        <p:spPr>
          <a:xfrm>
            <a:off x="287079" y="1219570"/>
            <a:ext cx="11653283" cy="5106802"/>
          </a:xfrm>
          <a:ln w="57150">
            <a:solidFill>
              <a:srgbClr val="33CCCC"/>
            </a:solidFill>
          </a:ln>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es-ES" sz="2400" dirty="0"/>
              <a:t>Deducir la Lista  de adyacencia del grafo siguiente:</a:t>
            </a:r>
          </a:p>
          <a:p>
            <a:pPr>
              <a:lnSpc>
                <a:spcPct val="150000"/>
              </a:lnSpc>
            </a:pPr>
            <a:r>
              <a:rPr lang="es-ES" sz="2400" dirty="0"/>
              <a:t>La matriz de adyacencia resultante de este grafo, cuyos vértices representan ciudades y los pesos de las aristas, los precios de pasajes de avión en dólares</a:t>
            </a:r>
          </a:p>
          <a:p>
            <a:pPr marL="0" indent="0">
              <a:lnSpc>
                <a:spcPct val="150000"/>
              </a:lnSpc>
              <a:buNone/>
            </a:pPr>
            <a:endParaRPr lang="es-ES" dirty="0"/>
          </a:p>
        </p:txBody>
      </p:sp>
      <p:pic>
        <p:nvPicPr>
          <p:cNvPr id="3" name="Imagen 2" descr="Diagrama&#10;&#10;Descripción generada automáticamente">
            <a:extLst>
              <a:ext uri="{FF2B5EF4-FFF2-40B4-BE49-F238E27FC236}">
                <a16:creationId xmlns:a16="http://schemas.microsoft.com/office/drawing/2014/main" id="{680E9CFE-0D1F-4814-9D8D-0D93A784F49B}"/>
              </a:ext>
            </a:extLst>
          </p:cNvPr>
          <p:cNvPicPr>
            <a:picLocks noChangeAspect="1"/>
          </p:cNvPicPr>
          <p:nvPr/>
        </p:nvPicPr>
        <p:blipFill>
          <a:blip r:embed="rId2"/>
          <a:stretch>
            <a:fillRect/>
          </a:stretch>
        </p:blipFill>
        <p:spPr>
          <a:xfrm>
            <a:off x="727656" y="3167566"/>
            <a:ext cx="4919226" cy="2882359"/>
          </a:xfrm>
          <a:prstGeom prst="rect">
            <a:avLst/>
          </a:prstGeom>
        </p:spPr>
      </p:pic>
    </p:spTree>
    <p:extLst>
      <p:ext uri="{BB962C8B-B14F-4D97-AF65-F5344CB8AC3E}">
        <p14:creationId xmlns:p14="http://schemas.microsoft.com/office/powerpoint/2010/main" val="1465016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4684189-DCA4-42C3-BB9A-AB5C86D6A10F}"/>
              </a:ext>
            </a:extLst>
          </p:cNvPr>
          <p:cNvSpPr>
            <a:spLocks noGrp="1"/>
          </p:cNvSpPr>
          <p:nvPr>
            <p:ph type="title"/>
          </p:nvPr>
        </p:nvSpPr>
        <p:spPr>
          <a:xfrm>
            <a:off x="2551814" y="237529"/>
            <a:ext cx="8801986" cy="581173"/>
          </a:xfrm>
        </p:spPr>
        <p:txBody>
          <a:bodyPr>
            <a:normAutofit fontScale="90000"/>
          </a:bodyPr>
          <a:lstStyle/>
          <a:p>
            <a:pPr algn="ctr"/>
            <a:r>
              <a:rPr lang="es-SV" b="1" dirty="0">
                <a:solidFill>
                  <a:schemeClr val="bg1"/>
                </a:solidFill>
              </a:rPr>
              <a:t>¿Qué son las estructuras de datos no lineales?</a:t>
            </a:r>
          </a:p>
        </p:txBody>
      </p:sp>
      <p:sp>
        <p:nvSpPr>
          <p:cNvPr id="3" name="Marcador de contenido 2">
            <a:extLst>
              <a:ext uri="{FF2B5EF4-FFF2-40B4-BE49-F238E27FC236}">
                <a16:creationId xmlns:a16="http://schemas.microsoft.com/office/drawing/2014/main" id="{9CBF520B-EB7A-4813-929E-5FA79D135583}"/>
              </a:ext>
            </a:extLst>
          </p:cNvPr>
          <p:cNvSpPr>
            <a:spLocks noGrp="1"/>
          </p:cNvSpPr>
          <p:nvPr>
            <p:ph idx="1"/>
          </p:nvPr>
        </p:nvSpPr>
        <p:spPr/>
        <p:txBody>
          <a:bodyPr/>
          <a:lstStyle/>
          <a:p>
            <a:r>
              <a:rPr lang="es-ES" dirty="0"/>
              <a:t>La estructura de datos no lineales utiliza la memoria de manera eficiente y no requiere de antemano la declaración de memoria. Hay dos ejemplos comunes de la estructura de datos no lineales: árbol y gráfico . Una estructura de datos de árbol organiza y almacena los elementos de datos en una relación jerárquica.</a:t>
            </a:r>
            <a:endParaRPr lang="es-SV" dirty="0"/>
          </a:p>
        </p:txBody>
      </p:sp>
    </p:spTree>
    <p:extLst>
      <p:ext uri="{BB962C8B-B14F-4D97-AF65-F5344CB8AC3E}">
        <p14:creationId xmlns:p14="http://schemas.microsoft.com/office/powerpoint/2010/main" val="1209634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4684189-DCA4-42C3-BB9A-AB5C86D6A10F}"/>
              </a:ext>
            </a:extLst>
          </p:cNvPr>
          <p:cNvSpPr>
            <a:spLocks noGrp="1"/>
          </p:cNvSpPr>
          <p:nvPr>
            <p:ph type="title"/>
          </p:nvPr>
        </p:nvSpPr>
        <p:spPr>
          <a:xfrm>
            <a:off x="5116878" y="629266"/>
            <a:ext cx="6422849" cy="1676603"/>
          </a:xfrm>
        </p:spPr>
        <p:style>
          <a:lnRef idx="1">
            <a:schemeClr val="accent1"/>
          </a:lnRef>
          <a:fillRef idx="3">
            <a:schemeClr val="accent1"/>
          </a:fillRef>
          <a:effectRef idx="2">
            <a:schemeClr val="accent1"/>
          </a:effectRef>
          <a:fontRef idx="minor">
            <a:schemeClr val="lt1"/>
          </a:fontRef>
        </p:style>
        <p:txBody>
          <a:bodyPr>
            <a:normAutofit/>
          </a:bodyPr>
          <a:lstStyle/>
          <a:p>
            <a:r>
              <a:rPr lang="es-SV" b="1" dirty="0"/>
              <a:t>¿Qué son las estructuras de datos no lineales?</a:t>
            </a:r>
          </a:p>
        </p:txBody>
      </p:sp>
      <p:pic>
        <p:nvPicPr>
          <p:cNvPr id="1026" name="Picture 2" descr="Estructuración de datos y aplicación en Ingeniería de Sistemas -  Monografias.com">
            <a:extLst>
              <a:ext uri="{FF2B5EF4-FFF2-40B4-BE49-F238E27FC236}">
                <a16:creationId xmlns:a16="http://schemas.microsoft.com/office/drawing/2014/main" id="{D87A0A47-0550-4DB8-960C-3BCA3FBBE5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4672" y="814721"/>
            <a:ext cx="3026664" cy="2447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oría de Grafos: Análisis relacional de las Redes Sociales">
            <a:extLst>
              <a:ext uri="{FF2B5EF4-FFF2-40B4-BE49-F238E27FC236}">
                <a16:creationId xmlns:a16="http://schemas.microsoft.com/office/drawing/2014/main" id="{81880341-C5BA-47B8-9F80-69551618F7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4309" y="3429000"/>
            <a:ext cx="4210262" cy="28017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9CBF520B-EB7A-4813-929E-5FA79D135583}"/>
              </a:ext>
            </a:extLst>
          </p:cNvPr>
          <p:cNvSpPr>
            <a:spLocks noGrp="1"/>
          </p:cNvSpPr>
          <p:nvPr>
            <p:ph idx="1"/>
          </p:nvPr>
        </p:nvSpPr>
        <p:spPr>
          <a:xfrm>
            <a:off x="5116880" y="2438400"/>
            <a:ext cx="6422848" cy="3785419"/>
          </a:xfrm>
        </p:spPr>
        <p:style>
          <a:lnRef idx="2">
            <a:schemeClr val="accent4">
              <a:shade val="50000"/>
            </a:schemeClr>
          </a:lnRef>
          <a:fillRef idx="1">
            <a:schemeClr val="accent4"/>
          </a:fillRef>
          <a:effectRef idx="0">
            <a:schemeClr val="accent4"/>
          </a:effectRef>
          <a:fontRef idx="minor">
            <a:schemeClr val="lt1"/>
          </a:fontRef>
        </p:style>
        <p:txBody>
          <a:bodyPr>
            <a:normAutofit lnSpcReduction="10000"/>
          </a:bodyPr>
          <a:lstStyle/>
          <a:p>
            <a:r>
              <a:rPr lang="es-ES" sz="3600" dirty="0"/>
              <a:t>La estructura de datos no lineales utiliza la memoria de manera eficiente y no requiere de antemano la declaración de memoria. </a:t>
            </a:r>
          </a:p>
          <a:p>
            <a:r>
              <a:rPr lang="es-ES" sz="3600" dirty="0"/>
              <a:t>Hay dos ejemplos comunes de la estructura de datos no lineales: árbol y gráfico . </a:t>
            </a:r>
          </a:p>
        </p:txBody>
      </p:sp>
    </p:spTree>
    <p:extLst>
      <p:ext uri="{BB962C8B-B14F-4D97-AF65-F5344CB8AC3E}">
        <p14:creationId xmlns:p14="http://schemas.microsoft.com/office/powerpoint/2010/main" val="31918556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339D-F191-40CE-8D47-6598E5264261}"/>
              </a:ext>
            </a:extLst>
          </p:cNvPr>
          <p:cNvSpPr>
            <a:spLocks noGrp="1"/>
          </p:cNvSpPr>
          <p:nvPr>
            <p:ph type="title"/>
          </p:nvPr>
        </p:nvSpPr>
        <p:spPr>
          <a:xfrm>
            <a:off x="2700669" y="-63798"/>
            <a:ext cx="8759456" cy="1031465"/>
          </a:xfrm>
        </p:spPr>
        <p:txBody>
          <a:bodyPr>
            <a:normAutofit/>
          </a:bodyPr>
          <a:lstStyle/>
          <a:p>
            <a:pPr algn="ctr"/>
            <a:r>
              <a:rPr lang="es-ES" sz="3200" b="1" dirty="0">
                <a:solidFill>
                  <a:schemeClr val="bg1"/>
                </a:solidFill>
              </a:rPr>
              <a:t>Diferencias clave entre la estructura de datos lineales y no lineales</a:t>
            </a:r>
            <a:endParaRPr lang="es-SV" sz="3200" b="1" dirty="0">
              <a:solidFill>
                <a:schemeClr val="bg1"/>
              </a:solidFill>
            </a:endParaRPr>
          </a:p>
        </p:txBody>
      </p:sp>
      <p:sp>
        <p:nvSpPr>
          <p:cNvPr id="3" name="Marcador de contenido 2">
            <a:extLst>
              <a:ext uri="{FF2B5EF4-FFF2-40B4-BE49-F238E27FC236}">
                <a16:creationId xmlns:a16="http://schemas.microsoft.com/office/drawing/2014/main" id="{411D1169-7893-40E0-94B4-7493E77364DA}"/>
              </a:ext>
            </a:extLst>
          </p:cNvPr>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s-ES" sz="4000" dirty="0"/>
              <a:t>En la estructura de datos lineal, los datos se organizan en un orden lineal en el que los elementos están vinculados uno tras otro. </a:t>
            </a:r>
          </a:p>
          <a:p>
            <a:r>
              <a:rPr lang="es-ES" sz="4000" dirty="0"/>
              <a:t>Al contrario que en la estructura de datos no lineal, los elementos de datos no se almacenan de manera secuencial, sino que los elementos están relacionados jerárquicamente.</a:t>
            </a:r>
            <a:endParaRPr lang="es-SV" sz="4000" dirty="0"/>
          </a:p>
        </p:txBody>
      </p:sp>
    </p:spTree>
    <p:extLst>
      <p:ext uri="{BB962C8B-B14F-4D97-AF65-F5344CB8AC3E}">
        <p14:creationId xmlns:p14="http://schemas.microsoft.com/office/powerpoint/2010/main" val="26534076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339D-F191-40CE-8D47-6598E5264261}"/>
              </a:ext>
            </a:extLst>
          </p:cNvPr>
          <p:cNvSpPr>
            <a:spLocks noGrp="1"/>
          </p:cNvSpPr>
          <p:nvPr>
            <p:ph type="title"/>
          </p:nvPr>
        </p:nvSpPr>
        <p:spPr>
          <a:xfrm>
            <a:off x="2700669" y="-63798"/>
            <a:ext cx="8759456" cy="1031465"/>
          </a:xfrm>
        </p:spPr>
        <p:txBody>
          <a:bodyPr>
            <a:normAutofit/>
          </a:bodyPr>
          <a:lstStyle/>
          <a:p>
            <a:pPr algn="ctr"/>
            <a:r>
              <a:rPr lang="es-ES" sz="3200" b="1" dirty="0">
                <a:solidFill>
                  <a:schemeClr val="bg1"/>
                </a:solidFill>
              </a:rPr>
              <a:t>Diferencias clave entre la estructura de datos lineales y no lineales</a:t>
            </a:r>
            <a:endParaRPr lang="es-SV" sz="3200" b="1" dirty="0">
              <a:solidFill>
                <a:schemeClr val="bg1"/>
              </a:solidFill>
            </a:endParaRPr>
          </a:p>
        </p:txBody>
      </p:sp>
      <p:sp>
        <p:nvSpPr>
          <p:cNvPr id="3" name="Marcador de contenido 2">
            <a:extLst>
              <a:ext uri="{FF2B5EF4-FFF2-40B4-BE49-F238E27FC236}">
                <a16:creationId xmlns:a16="http://schemas.microsoft.com/office/drawing/2014/main" id="{411D1169-7893-40E0-94B4-7493E77364DA}"/>
              </a:ext>
            </a:extLst>
          </p:cNvPr>
          <p:cNvSpPr>
            <a:spLocks noGrp="1"/>
          </p:cNvSpPr>
          <p:nvPr>
            <p:ph idx="1"/>
          </p:nvPr>
        </p:nvSpPr>
        <p:spPr/>
        <p:style>
          <a:lnRef idx="3">
            <a:schemeClr val="lt1"/>
          </a:lnRef>
          <a:fillRef idx="1">
            <a:schemeClr val="accent5"/>
          </a:fillRef>
          <a:effectRef idx="1">
            <a:schemeClr val="accent5"/>
          </a:effectRef>
          <a:fontRef idx="minor">
            <a:schemeClr val="lt1"/>
          </a:fontRef>
        </p:style>
        <p:txBody>
          <a:bodyPr>
            <a:normAutofit fontScale="92500"/>
          </a:bodyPr>
          <a:lstStyle/>
          <a:p>
            <a:r>
              <a:rPr lang="es-ES" sz="4000" dirty="0"/>
              <a:t>El desplazamiento de datos en la estructura de datos lineal es fácil, ya que puede hacer que todos los elementos de datos sean recorridos de una sola vez, pero en un momento solo se puede acceder directamente a un elemento. </a:t>
            </a:r>
          </a:p>
          <a:p>
            <a:r>
              <a:rPr lang="es-ES" sz="4000" dirty="0"/>
              <a:t>Por el contrario, en la estructura de datos no lineales, los nodos no se visitan de forma secuencial y no se pueden recorrer de una sola vez.</a:t>
            </a:r>
            <a:endParaRPr lang="es-SV" sz="4000" dirty="0"/>
          </a:p>
        </p:txBody>
      </p:sp>
    </p:spTree>
    <p:extLst>
      <p:ext uri="{BB962C8B-B14F-4D97-AF65-F5344CB8AC3E}">
        <p14:creationId xmlns:p14="http://schemas.microsoft.com/office/powerpoint/2010/main" val="33081598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339D-F191-40CE-8D47-6598E5264261}"/>
              </a:ext>
            </a:extLst>
          </p:cNvPr>
          <p:cNvSpPr>
            <a:spLocks noGrp="1"/>
          </p:cNvSpPr>
          <p:nvPr>
            <p:ph type="title"/>
          </p:nvPr>
        </p:nvSpPr>
        <p:spPr>
          <a:xfrm>
            <a:off x="2700669" y="-63798"/>
            <a:ext cx="8759456" cy="1031465"/>
          </a:xfrm>
        </p:spPr>
        <p:txBody>
          <a:bodyPr>
            <a:normAutofit/>
          </a:bodyPr>
          <a:lstStyle/>
          <a:p>
            <a:pPr algn="ctr"/>
            <a:r>
              <a:rPr lang="es-ES" sz="3200" b="1" dirty="0">
                <a:solidFill>
                  <a:schemeClr val="bg1"/>
                </a:solidFill>
              </a:rPr>
              <a:t>Diferencias clave entre la estructura de datos lineales y no lineales</a:t>
            </a:r>
            <a:endParaRPr lang="es-SV" sz="3200" b="1" dirty="0">
              <a:solidFill>
                <a:schemeClr val="bg1"/>
              </a:solidFill>
            </a:endParaRPr>
          </a:p>
        </p:txBody>
      </p:sp>
      <p:sp>
        <p:nvSpPr>
          <p:cNvPr id="3" name="Marcador de contenido 2">
            <a:extLst>
              <a:ext uri="{FF2B5EF4-FFF2-40B4-BE49-F238E27FC236}">
                <a16:creationId xmlns:a16="http://schemas.microsoft.com/office/drawing/2014/main" id="{411D1169-7893-40E0-94B4-7493E77364DA}"/>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s-ES" sz="4000" dirty="0"/>
              <a:t>Los elementos de datos se adjuntan de manera adyacente en la estructura de datos lineal, lo que significa que solo dos elementos se pueden vincular a otros dos elementos, mientras que este no es el caso en la estructura de datos no lineal donde un elemento de datos se puede conectar a muchos otros elementos.</a:t>
            </a:r>
            <a:endParaRPr lang="es-SV" sz="4000" dirty="0"/>
          </a:p>
        </p:txBody>
      </p:sp>
    </p:spTree>
    <p:extLst>
      <p:ext uri="{BB962C8B-B14F-4D97-AF65-F5344CB8AC3E}">
        <p14:creationId xmlns:p14="http://schemas.microsoft.com/office/powerpoint/2010/main" val="740539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339D-F191-40CE-8D47-6598E5264261}"/>
              </a:ext>
            </a:extLst>
          </p:cNvPr>
          <p:cNvSpPr>
            <a:spLocks noGrp="1"/>
          </p:cNvSpPr>
          <p:nvPr>
            <p:ph type="title"/>
          </p:nvPr>
        </p:nvSpPr>
        <p:spPr>
          <a:xfrm>
            <a:off x="2700669" y="-63798"/>
            <a:ext cx="8759456" cy="1031465"/>
          </a:xfrm>
        </p:spPr>
        <p:txBody>
          <a:bodyPr>
            <a:normAutofit/>
          </a:bodyPr>
          <a:lstStyle/>
          <a:p>
            <a:pPr algn="ctr"/>
            <a:r>
              <a:rPr lang="es-ES" sz="3200" b="1" dirty="0">
                <a:solidFill>
                  <a:schemeClr val="bg1"/>
                </a:solidFill>
              </a:rPr>
              <a:t>Diferencias clave entre la estructura de datos lineales y no lineales</a:t>
            </a:r>
            <a:endParaRPr lang="es-SV" sz="3200" b="1" dirty="0">
              <a:solidFill>
                <a:schemeClr val="bg1"/>
              </a:solidFill>
            </a:endParaRPr>
          </a:p>
        </p:txBody>
      </p:sp>
      <p:graphicFrame>
        <p:nvGraphicFramePr>
          <p:cNvPr id="4" name="Marcador de contenido 3">
            <a:extLst>
              <a:ext uri="{FF2B5EF4-FFF2-40B4-BE49-F238E27FC236}">
                <a16:creationId xmlns:a16="http://schemas.microsoft.com/office/drawing/2014/main" id="{E995CA1B-4675-4BF0-A949-95A0B6B4C46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2364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8A771CFCAC1D441B6807A233E8D53CC" ma:contentTypeVersion="5" ma:contentTypeDescription="Crear nuevo documento." ma:contentTypeScope="" ma:versionID="d614fa588e402c245e1f886b630bacce">
  <xsd:schema xmlns:xsd="http://www.w3.org/2001/XMLSchema" xmlns:xs="http://www.w3.org/2001/XMLSchema" xmlns:p="http://schemas.microsoft.com/office/2006/metadata/properties" xmlns:ns2="a4d68f12-bd39-4bb8-adde-2563fecc714c" targetNamespace="http://schemas.microsoft.com/office/2006/metadata/properties" ma:root="true" ma:fieldsID="0c03a9e1abc3f1969511d55babcde304" ns2:_="">
    <xsd:import namespace="a4d68f12-bd39-4bb8-adde-2563fecc714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68f12-bd39-4bb8-adde-2563fecc71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E0C399-16E5-48D3-878D-9DA5627B0711}">
  <ds:schemaRefs>
    <ds:schemaRef ds:uri="http://schemas.microsoft.com/sharepoint/v3/contenttype/forms"/>
  </ds:schemaRefs>
</ds:datastoreItem>
</file>

<file path=customXml/itemProps2.xml><?xml version="1.0" encoding="utf-8"?>
<ds:datastoreItem xmlns:ds="http://schemas.openxmlformats.org/officeDocument/2006/customXml" ds:itemID="{F173E767-0B1B-4632-9151-FEBB870B18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68f12-bd39-4bb8-adde-2563fecc71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48BCFB-9939-464A-AC5A-57A0978817C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4d68f12-bd39-4bb8-adde-2563fecc714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4618</TotalTime>
  <Words>1707</Words>
  <Application>Microsoft Office PowerPoint</Application>
  <PresentationFormat>Panorámica</PresentationFormat>
  <Paragraphs>100</Paragraphs>
  <Slides>38</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38</vt:i4>
      </vt:variant>
    </vt:vector>
  </HeadingPairs>
  <TitlesOfParts>
    <vt:vector size="42" baseType="lpstr">
      <vt:lpstr>Arial</vt:lpstr>
      <vt:lpstr>Calibri</vt:lpstr>
      <vt:lpstr>Calibri Light</vt:lpstr>
      <vt:lpstr>Tema de Office</vt:lpstr>
      <vt:lpstr>Aplicación de modelos de programación y Estructura de datos.. Facilitadora: Inga. Mayra Yaneth Guzmán  email:   mguzman@ufg.edu.sv</vt:lpstr>
      <vt:lpstr>Unidad IV: Estructuras de datos no lineales </vt:lpstr>
      <vt:lpstr>¿Qué son las estructuras de datos no lineales?</vt:lpstr>
      <vt:lpstr>¿Qué son las estructuras de datos no lineales?</vt:lpstr>
      <vt:lpstr>¿Qué son las estructuras de datos no lineales?</vt:lpstr>
      <vt:lpstr>Diferencias clave entre la estructura de datos lineales y no lineales</vt:lpstr>
      <vt:lpstr>Diferencias clave entre la estructura de datos lineales y no lineales</vt:lpstr>
      <vt:lpstr>Diferencias clave entre la estructura de datos lineales y no lineales</vt:lpstr>
      <vt:lpstr>Diferencias clave entre la estructura de datos lineales y no lineales</vt:lpstr>
      <vt:lpstr>Grafos  </vt:lpstr>
      <vt:lpstr>Presentación de PowerPoint</vt:lpstr>
      <vt:lpstr>¿Qué son los grafos?</vt:lpstr>
      <vt:lpstr>¿Qué son los grafos?</vt:lpstr>
      <vt:lpstr>Ejemplo: modelando una red social</vt:lpstr>
      <vt:lpstr>Terminología de grafos</vt:lpstr>
      <vt:lpstr>Terminología de grafos</vt:lpstr>
      <vt:lpstr>Terminología de grafos</vt:lpstr>
      <vt:lpstr>Terminología de grafos</vt:lpstr>
      <vt:lpstr>Terminología de grafos</vt:lpstr>
      <vt:lpstr>Terminología de grafos</vt:lpstr>
      <vt:lpstr>Tipos de grafos </vt:lpstr>
      <vt:lpstr>Tipos de grafos </vt:lpstr>
      <vt:lpstr>Tipos de grafos </vt:lpstr>
      <vt:lpstr>Tipos de grafos </vt:lpstr>
      <vt:lpstr>Tipos de grafos </vt:lpstr>
      <vt:lpstr>Representación  de grafos </vt:lpstr>
      <vt:lpstr>Matriz de adyacencia</vt:lpstr>
      <vt:lpstr>Matriz de adyacencia: Ejemplo</vt:lpstr>
      <vt:lpstr>Matriz de adyacencia: Ejemplo</vt:lpstr>
      <vt:lpstr>Matriz de adyacencia: Ejemplo</vt:lpstr>
      <vt:lpstr>Matriz de adyacencia: Ejercicio</vt:lpstr>
      <vt:lpstr>Lista de adyacencia</vt:lpstr>
      <vt:lpstr>Lista de adyacencia</vt:lpstr>
      <vt:lpstr>Lista de adyacencia</vt:lpstr>
      <vt:lpstr>Lista de adyacencia</vt:lpstr>
      <vt:lpstr>Lista de adyacencia</vt:lpstr>
      <vt:lpstr>Lista de adyacencia</vt:lpstr>
      <vt:lpstr>Lista de adyacencia: 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Proposicional  Facilitadora: Inga. Mayra Yaneth Guzmán email:   mguzman@ufg.edu.sv</dc:title>
  <dc:creator>mguzman@ufg.edu.sv</dc:creator>
  <cp:lastModifiedBy>Mayra Yaneth Guzman Guzman</cp:lastModifiedBy>
  <cp:revision>60</cp:revision>
  <dcterms:created xsi:type="dcterms:W3CDTF">2020-07-21T13:57:42Z</dcterms:created>
  <dcterms:modified xsi:type="dcterms:W3CDTF">2022-11-19T05:38:34Z</dcterms:modified>
</cp:coreProperties>
</file>