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53"/>
  </p:notesMasterIdLst>
  <p:sldIdLst>
    <p:sldId id="256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300" r:id="rId18"/>
    <p:sldId id="301" r:id="rId19"/>
    <p:sldId id="302" r:id="rId20"/>
    <p:sldId id="299" r:id="rId21"/>
    <p:sldId id="278" r:id="rId22"/>
    <p:sldId id="279" r:id="rId23"/>
    <p:sldId id="285" r:id="rId24"/>
    <p:sldId id="280" r:id="rId25"/>
    <p:sldId id="281" r:id="rId26"/>
    <p:sldId id="282" r:id="rId27"/>
    <p:sldId id="286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97" r:id="rId40"/>
    <p:sldId id="298" r:id="rId41"/>
    <p:sldId id="304" r:id="rId42"/>
    <p:sldId id="303" r:id="rId43"/>
    <p:sldId id="306" r:id="rId44"/>
    <p:sldId id="305" r:id="rId45"/>
    <p:sldId id="307" r:id="rId46"/>
    <p:sldId id="308" r:id="rId47"/>
    <p:sldId id="313" r:id="rId48"/>
    <p:sldId id="309" r:id="rId49"/>
    <p:sldId id="310" r:id="rId50"/>
    <p:sldId id="311" r:id="rId51"/>
    <p:sldId id="312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D50"/>
    <a:srgbClr val="33CCCC"/>
    <a:srgbClr val="CC0099"/>
    <a:srgbClr val="46AC80"/>
    <a:srgbClr val="233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DD88B-8021-490B-97D8-A119EFB7749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s-SV"/>
        </a:p>
      </dgm:t>
    </dgm:pt>
    <dgm:pt modelId="{75EF6C0D-BA4C-4BFB-84A6-AC795463BAB1}">
      <dgm:prSet/>
      <dgm:spPr/>
      <dgm:t>
        <a:bodyPr/>
        <a:lstStyle/>
        <a:p>
          <a:r>
            <a:rPr lang="es-ES"/>
            <a:t>Las definiciones a tener en cuenta son:</a:t>
          </a:r>
          <a:endParaRPr lang="es-SV"/>
        </a:p>
      </dgm:t>
    </dgm:pt>
    <dgm:pt modelId="{93B48304-1BB2-4ED7-9696-DDBAA8CD9985}" type="parTrans" cxnId="{155D584C-A434-484E-8339-03F4E9D8DC9F}">
      <dgm:prSet/>
      <dgm:spPr/>
      <dgm:t>
        <a:bodyPr/>
        <a:lstStyle/>
        <a:p>
          <a:endParaRPr lang="es-SV"/>
        </a:p>
      </dgm:t>
    </dgm:pt>
    <dgm:pt modelId="{9DDF2BF4-DBD4-47E0-8232-BF8298AF3220}" type="sibTrans" cxnId="{155D584C-A434-484E-8339-03F4E9D8DC9F}">
      <dgm:prSet/>
      <dgm:spPr/>
      <dgm:t>
        <a:bodyPr/>
        <a:lstStyle/>
        <a:p>
          <a:endParaRPr lang="es-SV"/>
        </a:p>
      </dgm:t>
    </dgm:pt>
    <dgm:pt modelId="{E83A8549-DF3C-43A1-B86A-BE4CD0F01B09}">
      <dgm:prSet/>
      <dgm:spPr/>
      <dgm:t>
        <a:bodyPr/>
        <a:lstStyle/>
        <a:p>
          <a:r>
            <a:rPr lang="es-ES"/>
            <a:t>Raíz del árbol. Todos los árboles que no están vacíos tienen un único nodo raíz. Todos los demás elementos o nodos se derivan o descienden de él. El nodo raíz no tiene padre, es decir, no es el hijo de ningún elemento.</a:t>
          </a:r>
          <a:endParaRPr lang="es-SV"/>
        </a:p>
      </dgm:t>
    </dgm:pt>
    <dgm:pt modelId="{9C3FBA11-7D3C-45DD-B008-5A8F0C43D0B8}" type="parTrans" cxnId="{E51D93DF-3244-4FD0-B652-726133632F55}">
      <dgm:prSet/>
      <dgm:spPr/>
      <dgm:t>
        <a:bodyPr/>
        <a:lstStyle/>
        <a:p>
          <a:endParaRPr lang="es-SV"/>
        </a:p>
      </dgm:t>
    </dgm:pt>
    <dgm:pt modelId="{85FD95F4-747A-4C5C-B0B2-A541E8CBEEC4}" type="sibTrans" cxnId="{E51D93DF-3244-4FD0-B652-726133632F55}">
      <dgm:prSet/>
      <dgm:spPr/>
      <dgm:t>
        <a:bodyPr/>
        <a:lstStyle/>
        <a:p>
          <a:endParaRPr lang="es-SV"/>
        </a:p>
      </dgm:t>
    </dgm:pt>
    <dgm:pt modelId="{9D11B397-D734-449B-ADFE-CC9803D313BD}">
      <dgm:prSet/>
      <dgm:spPr/>
      <dgm:t>
        <a:bodyPr/>
        <a:lstStyle/>
        <a:p>
          <a:r>
            <a:rPr lang="es-ES"/>
            <a:t>Nodo, son los vértices o elementos del árbol.</a:t>
          </a:r>
          <a:endParaRPr lang="es-SV"/>
        </a:p>
      </dgm:t>
    </dgm:pt>
    <dgm:pt modelId="{70175DC3-79A2-4DA9-952F-82AD348B8F50}" type="parTrans" cxnId="{FA35E0B6-BC88-476B-84AF-2A570B2C0F79}">
      <dgm:prSet/>
      <dgm:spPr/>
      <dgm:t>
        <a:bodyPr/>
        <a:lstStyle/>
        <a:p>
          <a:endParaRPr lang="es-SV"/>
        </a:p>
      </dgm:t>
    </dgm:pt>
    <dgm:pt modelId="{2F55F334-88A8-4D0F-9541-45CC4E7D582E}" type="sibTrans" cxnId="{FA35E0B6-BC88-476B-84AF-2A570B2C0F79}">
      <dgm:prSet/>
      <dgm:spPr/>
      <dgm:t>
        <a:bodyPr/>
        <a:lstStyle/>
        <a:p>
          <a:endParaRPr lang="es-SV"/>
        </a:p>
      </dgm:t>
    </dgm:pt>
    <dgm:pt modelId="{3F9A8184-79E8-4AE5-9A9B-B32DB5A94379}">
      <dgm:prSet/>
      <dgm:spPr/>
      <dgm:t>
        <a:bodyPr/>
        <a:lstStyle/>
        <a:p>
          <a:r>
            <a:rPr lang="es-ES"/>
            <a:t>Nodo terminal u hoja (leaf node) es aquel nodo que no contiene ningún subárbol (los nodos terminales u hojas del árbol de la Figura 13.2 son E, F, K, L, H y J).</a:t>
          </a:r>
          <a:endParaRPr lang="es-SV"/>
        </a:p>
      </dgm:t>
    </dgm:pt>
    <dgm:pt modelId="{A098AD74-6ADA-447B-8F8A-81198B7AF597}" type="parTrans" cxnId="{EDE620D9-57C1-421F-B505-EE25E0103B20}">
      <dgm:prSet/>
      <dgm:spPr/>
      <dgm:t>
        <a:bodyPr/>
        <a:lstStyle/>
        <a:p>
          <a:endParaRPr lang="es-SV"/>
        </a:p>
      </dgm:t>
    </dgm:pt>
    <dgm:pt modelId="{17D86BF5-D205-4244-A0D0-51BA889AB9C9}" type="sibTrans" cxnId="{EDE620D9-57C1-421F-B505-EE25E0103B20}">
      <dgm:prSet/>
      <dgm:spPr/>
      <dgm:t>
        <a:bodyPr/>
        <a:lstStyle/>
        <a:p>
          <a:endParaRPr lang="es-SV"/>
        </a:p>
      </dgm:t>
    </dgm:pt>
    <dgm:pt modelId="{07FEF6CB-EAFA-4941-8783-96AA5595CF4D}" type="pres">
      <dgm:prSet presAssocID="{CDEDD88B-8021-490B-97D8-A119EFB77492}" presName="Name0" presStyleCnt="0">
        <dgm:presLayoutVars>
          <dgm:dir/>
          <dgm:animLvl val="lvl"/>
          <dgm:resizeHandles val="exact"/>
        </dgm:presLayoutVars>
      </dgm:prSet>
      <dgm:spPr/>
    </dgm:pt>
    <dgm:pt modelId="{AD0D4755-B55E-4515-AA31-489C734CDA87}" type="pres">
      <dgm:prSet presAssocID="{75EF6C0D-BA4C-4BFB-84A6-AC795463BAB1}" presName="linNode" presStyleCnt="0"/>
      <dgm:spPr/>
    </dgm:pt>
    <dgm:pt modelId="{EB4EDC4A-2ACB-45D6-B776-048DF86358B6}" type="pres">
      <dgm:prSet presAssocID="{75EF6C0D-BA4C-4BFB-84A6-AC795463BAB1}" presName="parentText" presStyleLbl="node1" presStyleIdx="0" presStyleCnt="1" custLinFactNeighborX="-5056">
        <dgm:presLayoutVars>
          <dgm:chMax val="1"/>
          <dgm:bulletEnabled val="1"/>
        </dgm:presLayoutVars>
      </dgm:prSet>
      <dgm:spPr/>
    </dgm:pt>
    <dgm:pt modelId="{AB610204-0C62-4CAE-90B8-7D44B372FB3A}" type="pres">
      <dgm:prSet presAssocID="{75EF6C0D-BA4C-4BFB-84A6-AC795463BAB1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E402C008-9323-4952-9C67-7A139B52131E}" type="presOf" srcId="{9D11B397-D734-449B-ADFE-CC9803D313BD}" destId="{AB610204-0C62-4CAE-90B8-7D44B372FB3A}" srcOrd="0" destOrd="1" presId="urn:microsoft.com/office/officeart/2005/8/layout/vList5"/>
    <dgm:cxn modelId="{EFD1D260-6B14-47F9-85D8-4834C9867984}" type="presOf" srcId="{E83A8549-DF3C-43A1-B86A-BE4CD0F01B09}" destId="{AB610204-0C62-4CAE-90B8-7D44B372FB3A}" srcOrd="0" destOrd="0" presId="urn:microsoft.com/office/officeart/2005/8/layout/vList5"/>
    <dgm:cxn modelId="{155D584C-A434-484E-8339-03F4E9D8DC9F}" srcId="{CDEDD88B-8021-490B-97D8-A119EFB77492}" destId="{75EF6C0D-BA4C-4BFB-84A6-AC795463BAB1}" srcOrd="0" destOrd="0" parTransId="{93B48304-1BB2-4ED7-9696-DDBAA8CD9985}" sibTransId="{9DDF2BF4-DBD4-47E0-8232-BF8298AF3220}"/>
    <dgm:cxn modelId="{FA34D887-F732-452B-BD53-BD69415E8402}" type="presOf" srcId="{75EF6C0D-BA4C-4BFB-84A6-AC795463BAB1}" destId="{EB4EDC4A-2ACB-45D6-B776-048DF86358B6}" srcOrd="0" destOrd="0" presId="urn:microsoft.com/office/officeart/2005/8/layout/vList5"/>
    <dgm:cxn modelId="{684EA4A1-4376-4DA0-913A-91295E36EAE5}" type="presOf" srcId="{3F9A8184-79E8-4AE5-9A9B-B32DB5A94379}" destId="{AB610204-0C62-4CAE-90B8-7D44B372FB3A}" srcOrd="0" destOrd="2" presId="urn:microsoft.com/office/officeart/2005/8/layout/vList5"/>
    <dgm:cxn modelId="{FA35E0B6-BC88-476B-84AF-2A570B2C0F79}" srcId="{75EF6C0D-BA4C-4BFB-84A6-AC795463BAB1}" destId="{9D11B397-D734-449B-ADFE-CC9803D313BD}" srcOrd="1" destOrd="0" parTransId="{70175DC3-79A2-4DA9-952F-82AD348B8F50}" sibTransId="{2F55F334-88A8-4D0F-9541-45CC4E7D582E}"/>
    <dgm:cxn modelId="{5DF3E0B9-9104-4129-BFB6-48F945E34083}" type="presOf" srcId="{CDEDD88B-8021-490B-97D8-A119EFB77492}" destId="{07FEF6CB-EAFA-4941-8783-96AA5595CF4D}" srcOrd="0" destOrd="0" presId="urn:microsoft.com/office/officeart/2005/8/layout/vList5"/>
    <dgm:cxn modelId="{EDE620D9-57C1-421F-B505-EE25E0103B20}" srcId="{75EF6C0D-BA4C-4BFB-84A6-AC795463BAB1}" destId="{3F9A8184-79E8-4AE5-9A9B-B32DB5A94379}" srcOrd="2" destOrd="0" parTransId="{A098AD74-6ADA-447B-8F8A-81198B7AF597}" sibTransId="{17D86BF5-D205-4244-A0D0-51BA889AB9C9}"/>
    <dgm:cxn modelId="{E51D93DF-3244-4FD0-B652-726133632F55}" srcId="{75EF6C0D-BA4C-4BFB-84A6-AC795463BAB1}" destId="{E83A8549-DF3C-43A1-B86A-BE4CD0F01B09}" srcOrd="0" destOrd="0" parTransId="{9C3FBA11-7D3C-45DD-B008-5A8F0C43D0B8}" sibTransId="{85FD95F4-747A-4C5C-B0B2-A541E8CBEEC4}"/>
    <dgm:cxn modelId="{4380DE34-5785-423E-8BFF-FFED6A7CFBF2}" type="presParOf" srcId="{07FEF6CB-EAFA-4941-8783-96AA5595CF4D}" destId="{AD0D4755-B55E-4515-AA31-489C734CDA87}" srcOrd="0" destOrd="0" presId="urn:microsoft.com/office/officeart/2005/8/layout/vList5"/>
    <dgm:cxn modelId="{DD89E6BB-59EB-4FCD-9CA1-86A1319A0C89}" type="presParOf" srcId="{AD0D4755-B55E-4515-AA31-489C734CDA87}" destId="{EB4EDC4A-2ACB-45D6-B776-048DF86358B6}" srcOrd="0" destOrd="0" presId="urn:microsoft.com/office/officeart/2005/8/layout/vList5"/>
    <dgm:cxn modelId="{5BAFFD60-5A33-4F36-A014-05D193CA3F65}" type="presParOf" srcId="{AD0D4755-B55E-4515-AA31-489C734CDA87}" destId="{AB610204-0C62-4CAE-90B8-7D44B372FB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EDD88B-8021-490B-97D8-A119EFB77492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SV"/>
        </a:p>
      </dgm:t>
    </dgm:pt>
    <dgm:pt modelId="{75EF6C0D-BA4C-4BFB-84A6-AC795463BAB1}">
      <dgm:prSet/>
      <dgm:spPr/>
      <dgm:t>
        <a:bodyPr/>
        <a:lstStyle/>
        <a:p>
          <a:r>
            <a:rPr lang="es-ES"/>
            <a:t>Las definiciones a tener en cuenta son:</a:t>
          </a:r>
          <a:endParaRPr lang="es-SV"/>
        </a:p>
      </dgm:t>
    </dgm:pt>
    <dgm:pt modelId="{93B48304-1BB2-4ED7-9696-DDBAA8CD9985}" type="parTrans" cxnId="{155D584C-A434-484E-8339-03F4E9D8DC9F}">
      <dgm:prSet/>
      <dgm:spPr/>
      <dgm:t>
        <a:bodyPr/>
        <a:lstStyle/>
        <a:p>
          <a:endParaRPr lang="es-SV"/>
        </a:p>
      </dgm:t>
    </dgm:pt>
    <dgm:pt modelId="{9DDF2BF4-DBD4-47E0-8232-BF8298AF3220}" type="sibTrans" cxnId="{155D584C-A434-484E-8339-03F4E9D8DC9F}">
      <dgm:prSet/>
      <dgm:spPr/>
      <dgm:t>
        <a:bodyPr/>
        <a:lstStyle/>
        <a:p>
          <a:endParaRPr lang="es-SV"/>
        </a:p>
      </dgm:t>
    </dgm:pt>
    <dgm:pt modelId="{E83A8549-DF3C-43A1-B86A-BE4CD0F01B09}">
      <dgm:prSet/>
      <dgm:spPr/>
      <dgm:t>
        <a:bodyPr/>
        <a:lstStyle/>
        <a:p>
          <a:r>
            <a:rPr lang="es-ES" dirty="0"/>
            <a:t>A cada nodo que no es hoja se asocia uno o varios subárboles llamados descendientes (</a:t>
          </a:r>
          <a:r>
            <a:rPr lang="es-ES" dirty="0" err="1"/>
            <a:t>offspring</a:t>
          </a:r>
          <a:r>
            <a:rPr lang="es-ES" dirty="0"/>
            <a:t>) o hijos. </a:t>
          </a:r>
          <a:endParaRPr lang="es-SV" dirty="0"/>
        </a:p>
      </dgm:t>
    </dgm:pt>
    <dgm:pt modelId="{9C3FBA11-7D3C-45DD-B008-5A8F0C43D0B8}" type="parTrans" cxnId="{E51D93DF-3244-4FD0-B652-726133632F55}">
      <dgm:prSet/>
      <dgm:spPr/>
      <dgm:t>
        <a:bodyPr/>
        <a:lstStyle/>
        <a:p>
          <a:endParaRPr lang="es-SV"/>
        </a:p>
      </dgm:t>
    </dgm:pt>
    <dgm:pt modelId="{85FD95F4-747A-4C5C-B0B2-A541E8CBEEC4}" type="sibTrans" cxnId="{E51D93DF-3244-4FD0-B652-726133632F55}">
      <dgm:prSet/>
      <dgm:spPr/>
      <dgm:t>
        <a:bodyPr/>
        <a:lstStyle/>
        <a:p>
          <a:endParaRPr lang="es-SV"/>
        </a:p>
      </dgm:t>
    </dgm:pt>
    <dgm:pt modelId="{89FABA2C-CFAC-4CF1-B4FF-67F9A06AFC11}">
      <dgm:prSet/>
      <dgm:spPr/>
      <dgm:t>
        <a:bodyPr/>
        <a:lstStyle/>
        <a:p>
          <a:r>
            <a:rPr lang="es-ES" dirty="0"/>
            <a:t> Los nodos de un mismo padre se llaman hermanos.</a:t>
          </a:r>
          <a:endParaRPr lang="es-SV" dirty="0"/>
        </a:p>
      </dgm:t>
    </dgm:pt>
    <dgm:pt modelId="{35AC6EEB-4AC9-4A2A-BEA7-56CAE6A32143}" type="parTrans" cxnId="{CBB15B96-8045-47FD-8F99-E2FEF0C3B9A0}">
      <dgm:prSet/>
      <dgm:spPr/>
      <dgm:t>
        <a:bodyPr/>
        <a:lstStyle/>
        <a:p>
          <a:endParaRPr lang="es-SV"/>
        </a:p>
      </dgm:t>
    </dgm:pt>
    <dgm:pt modelId="{8C881375-789E-4CE9-8E17-7817A7F21B43}" type="sibTrans" cxnId="{CBB15B96-8045-47FD-8F99-E2FEF0C3B9A0}">
      <dgm:prSet/>
      <dgm:spPr/>
      <dgm:t>
        <a:bodyPr/>
        <a:lstStyle/>
        <a:p>
          <a:endParaRPr lang="es-SV"/>
        </a:p>
      </dgm:t>
    </dgm:pt>
    <dgm:pt modelId="{00241F62-BB95-48F9-AA6A-9FEB3D1B7E15}">
      <dgm:prSet/>
      <dgm:spPr/>
      <dgm:t>
        <a:bodyPr/>
        <a:lstStyle/>
        <a:p>
          <a:r>
            <a:rPr lang="es-ES" dirty="0"/>
            <a:t>Los nodos con uno o dos subárboles —no son hojas ni raíz— se llaman nodos interiores o internos.</a:t>
          </a:r>
          <a:endParaRPr lang="es-SV" dirty="0"/>
        </a:p>
      </dgm:t>
    </dgm:pt>
    <dgm:pt modelId="{6D695571-2EF2-49D7-B8CC-2C168CE74B6E}" type="parTrans" cxnId="{A713E4E1-7C66-48B5-9BF2-38A0EC3BC7D0}">
      <dgm:prSet/>
      <dgm:spPr/>
      <dgm:t>
        <a:bodyPr/>
        <a:lstStyle/>
        <a:p>
          <a:endParaRPr lang="es-SV"/>
        </a:p>
      </dgm:t>
    </dgm:pt>
    <dgm:pt modelId="{AEFCF35D-ECBB-4AEB-8793-9A379EA34719}" type="sibTrans" cxnId="{A713E4E1-7C66-48B5-9BF2-38A0EC3BC7D0}">
      <dgm:prSet/>
      <dgm:spPr/>
      <dgm:t>
        <a:bodyPr/>
        <a:lstStyle/>
        <a:p>
          <a:endParaRPr lang="es-SV"/>
        </a:p>
      </dgm:t>
    </dgm:pt>
    <dgm:pt modelId="{21D88F83-7127-447E-B133-CC836AC79FB6}">
      <dgm:prSet/>
      <dgm:spPr/>
      <dgm:t>
        <a:bodyPr/>
        <a:lstStyle/>
        <a:p>
          <a:r>
            <a:rPr lang="es-ES" dirty="0"/>
            <a:t>De igual forma, cada nodo tiene asociado un antecesor o ascendiente llamado padre.</a:t>
          </a:r>
          <a:endParaRPr lang="es-SV" dirty="0"/>
        </a:p>
      </dgm:t>
    </dgm:pt>
    <dgm:pt modelId="{D7803C9E-12B1-4930-9BA3-BA5E4766BCFC}" type="parTrans" cxnId="{1A7DEB7A-F2FA-475F-A5BB-212D9DE7ABF1}">
      <dgm:prSet/>
      <dgm:spPr/>
      <dgm:t>
        <a:bodyPr/>
        <a:lstStyle/>
        <a:p>
          <a:endParaRPr lang="es-SV"/>
        </a:p>
      </dgm:t>
    </dgm:pt>
    <dgm:pt modelId="{BE0EE42C-3490-46EB-9E63-C7FC7831312B}" type="sibTrans" cxnId="{1A7DEB7A-F2FA-475F-A5BB-212D9DE7ABF1}">
      <dgm:prSet/>
      <dgm:spPr/>
      <dgm:t>
        <a:bodyPr/>
        <a:lstStyle/>
        <a:p>
          <a:endParaRPr lang="es-SV"/>
        </a:p>
      </dgm:t>
    </dgm:pt>
    <dgm:pt modelId="{E178DB5C-5EA3-4F2D-B5DB-C4A60A6681C2}" type="pres">
      <dgm:prSet presAssocID="{CDEDD88B-8021-490B-97D8-A119EFB77492}" presName="theList" presStyleCnt="0">
        <dgm:presLayoutVars>
          <dgm:dir/>
          <dgm:animLvl val="lvl"/>
          <dgm:resizeHandles val="exact"/>
        </dgm:presLayoutVars>
      </dgm:prSet>
      <dgm:spPr/>
    </dgm:pt>
    <dgm:pt modelId="{24BA6236-200C-4D30-9D09-4178CC9B26B7}" type="pres">
      <dgm:prSet presAssocID="{75EF6C0D-BA4C-4BFB-84A6-AC795463BAB1}" presName="compNode" presStyleCnt="0"/>
      <dgm:spPr/>
    </dgm:pt>
    <dgm:pt modelId="{2661D98D-B6C4-4ED7-9680-0A031602C4B7}" type="pres">
      <dgm:prSet presAssocID="{75EF6C0D-BA4C-4BFB-84A6-AC795463BAB1}" presName="aNode" presStyleLbl="bgShp" presStyleIdx="0" presStyleCnt="1"/>
      <dgm:spPr/>
    </dgm:pt>
    <dgm:pt modelId="{0B9B501D-0A7C-445A-AEE7-5C9D79A85F31}" type="pres">
      <dgm:prSet presAssocID="{75EF6C0D-BA4C-4BFB-84A6-AC795463BAB1}" presName="textNode" presStyleLbl="bgShp" presStyleIdx="0" presStyleCnt="1"/>
      <dgm:spPr/>
    </dgm:pt>
    <dgm:pt modelId="{3F848D81-A041-4D02-97BB-10F6FF75DE82}" type="pres">
      <dgm:prSet presAssocID="{75EF6C0D-BA4C-4BFB-84A6-AC795463BAB1}" presName="compChildNode" presStyleCnt="0"/>
      <dgm:spPr/>
    </dgm:pt>
    <dgm:pt modelId="{73073D48-809A-4D4A-B992-BA43C9F00A54}" type="pres">
      <dgm:prSet presAssocID="{75EF6C0D-BA4C-4BFB-84A6-AC795463BAB1}" presName="theInnerList" presStyleCnt="0"/>
      <dgm:spPr/>
    </dgm:pt>
    <dgm:pt modelId="{9ACB1922-7B6F-4811-8DFE-A7EBBE2DCC71}" type="pres">
      <dgm:prSet presAssocID="{E83A8549-DF3C-43A1-B86A-BE4CD0F01B09}" presName="childNode" presStyleLbl="node1" presStyleIdx="0" presStyleCnt="4">
        <dgm:presLayoutVars>
          <dgm:bulletEnabled val="1"/>
        </dgm:presLayoutVars>
      </dgm:prSet>
      <dgm:spPr/>
    </dgm:pt>
    <dgm:pt modelId="{36DB49B7-4C41-48F6-8282-A0F5082BA79E}" type="pres">
      <dgm:prSet presAssocID="{E83A8549-DF3C-43A1-B86A-BE4CD0F01B09}" presName="aSpace2" presStyleCnt="0"/>
      <dgm:spPr/>
    </dgm:pt>
    <dgm:pt modelId="{10099667-E0C0-465B-A067-9FE3A473CD00}" type="pres">
      <dgm:prSet presAssocID="{21D88F83-7127-447E-B133-CC836AC79FB6}" presName="childNode" presStyleLbl="node1" presStyleIdx="1" presStyleCnt="4">
        <dgm:presLayoutVars>
          <dgm:bulletEnabled val="1"/>
        </dgm:presLayoutVars>
      </dgm:prSet>
      <dgm:spPr/>
    </dgm:pt>
    <dgm:pt modelId="{263BF462-F0A7-4EF5-BC0F-165A360382B8}" type="pres">
      <dgm:prSet presAssocID="{21D88F83-7127-447E-B133-CC836AC79FB6}" presName="aSpace2" presStyleCnt="0"/>
      <dgm:spPr/>
    </dgm:pt>
    <dgm:pt modelId="{BBFD87E6-2F68-40E4-BDCD-C170B4EB2A1D}" type="pres">
      <dgm:prSet presAssocID="{89FABA2C-CFAC-4CF1-B4FF-67F9A06AFC11}" presName="childNode" presStyleLbl="node1" presStyleIdx="2" presStyleCnt="4">
        <dgm:presLayoutVars>
          <dgm:bulletEnabled val="1"/>
        </dgm:presLayoutVars>
      </dgm:prSet>
      <dgm:spPr/>
    </dgm:pt>
    <dgm:pt modelId="{B956C6DE-6B40-4550-94CE-058760589EF8}" type="pres">
      <dgm:prSet presAssocID="{89FABA2C-CFAC-4CF1-B4FF-67F9A06AFC11}" presName="aSpace2" presStyleCnt="0"/>
      <dgm:spPr/>
    </dgm:pt>
    <dgm:pt modelId="{654452DE-1997-4308-ACF9-98DE939575A4}" type="pres">
      <dgm:prSet presAssocID="{00241F62-BB95-48F9-AA6A-9FEB3D1B7E15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A300802D-BBE3-448A-9DFD-E2E56268DBF8}" type="presOf" srcId="{21D88F83-7127-447E-B133-CC836AC79FB6}" destId="{10099667-E0C0-465B-A067-9FE3A473CD00}" srcOrd="0" destOrd="0" presId="urn:microsoft.com/office/officeart/2005/8/layout/lProcess2"/>
    <dgm:cxn modelId="{8B9FBA31-6A96-423C-A42D-CC6B2A9BEF42}" type="presOf" srcId="{00241F62-BB95-48F9-AA6A-9FEB3D1B7E15}" destId="{654452DE-1997-4308-ACF9-98DE939575A4}" srcOrd="0" destOrd="0" presId="urn:microsoft.com/office/officeart/2005/8/layout/lProcess2"/>
    <dgm:cxn modelId="{155D584C-A434-484E-8339-03F4E9D8DC9F}" srcId="{CDEDD88B-8021-490B-97D8-A119EFB77492}" destId="{75EF6C0D-BA4C-4BFB-84A6-AC795463BAB1}" srcOrd="0" destOrd="0" parTransId="{93B48304-1BB2-4ED7-9696-DDBAA8CD9985}" sibTransId="{9DDF2BF4-DBD4-47E0-8232-BF8298AF3220}"/>
    <dgm:cxn modelId="{1F47F558-04F4-4DAE-855D-62E76BC05A94}" type="presOf" srcId="{75EF6C0D-BA4C-4BFB-84A6-AC795463BAB1}" destId="{2661D98D-B6C4-4ED7-9680-0A031602C4B7}" srcOrd="0" destOrd="0" presId="urn:microsoft.com/office/officeart/2005/8/layout/lProcess2"/>
    <dgm:cxn modelId="{1A7DEB7A-F2FA-475F-A5BB-212D9DE7ABF1}" srcId="{75EF6C0D-BA4C-4BFB-84A6-AC795463BAB1}" destId="{21D88F83-7127-447E-B133-CC836AC79FB6}" srcOrd="1" destOrd="0" parTransId="{D7803C9E-12B1-4930-9BA3-BA5E4766BCFC}" sibTransId="{BE0EE42C-3490-46EB-9E63-C7FC7831312B}"/>
    <dgm:cxn modelId="{E7F0447B-E260-4BB0-9BC5-BA2DC1732B2D}" type="presOf" srcId="{E83A8549-DF3C-43A1-B86A-BE4CD0F01B09}" destId="{9ACB1922-7B6F-4811-8DFE-A7EBBE2DCC71}" srcOrd="0" destOrd="0" presId="urn:microsoft.com/office/officeart/2005/8/layout/lProcess2"/>
    <dgm:cxn modelId="{CBB15B96-8045-47FD-8F99-E2FEF0C3B9A0}" srcId="{75EF6C0D-BA4C-4BFB-84A6-AC795463BAB1}" destId="{89FABA2C-CFAC-4CF1-B4FF-67F9A06AFC11}" srcOrd="2" destOrd="0" parTransId="{35AC6EEB-4AC9-4A2A-BEA7-56CAE6A32143}" sibTransId="{8C881375-789E-4CE9-8E17-7817A7F21B43}"/>
    <dgm:cxn modelId="{B87C329A-B634-4E9D-8DEF-780C93FB46D3}" type="presOf" srcId="{75EF6C0D-BA4C-4BFB-84A6-AC795463BAB1}" destId="{0B9B501D-0A7C-445A-AEE7-5C9D79A85F31}" srcOrd="1" destOrd="0" presId="urn:microsoft.com/office/officeart/2005/8/layout/lProcess2"/>
    <dgm:cxn modelId="{4532A3C0-79A9-4B21-AB00-AE62EC0BC578}" type="presOf" srcId="{89FABA2C-CFAC-4CF1-B4FF-67F9A06AFC11}" destId="{BBFD87E6-2F68-40E4-BDCD-C170B4EB2A1D}" srcOrd="0" destOrd="0" presId="urn:microsoft.com/office/officeart/2005/8/layout/lProcess2"/>
    <dgm:cxn modelId="{D3D92ACC-9CA9-4644-9D38-345601E0489C}" type="presOf" srcId="{CDEDD88B-8021-490B-97D8-A119EFB77492}" destId="{E178DB5C-5EA3-4F2D-B5DB-C4A60A6681C2}" srcOrd="0" destOrd="0" presId="urn:microsoft.com/office/officeart/2005/8/layout/lProcess2"/>
    <dgm:cxn modelId="{E51D93DF-3244-4FD0-B652-726133632F55}" srcId="{75EF6C0D-BA4C-4BFB-84A6-AC795463BAB1}" destId="{E83A8549-DF3C-43A1-B86A-BE4CD0F01B09}" srcOrd="0" destOrd="0" parTransId="{9C3FBA11-7D3C-45DD-B008-5A8F0C43D0B8}" sibTransId="{85FD95F4-747A-4C5C-B0B2-A541E8CBEEC4}"/>
    <dgm:cxn modelId="{A713E4E1-7C66-48B5-9BF2-38A0EC3BC7D0}" srcId="{75EF6C0D-BA4C-4BFB-84A6-AC795463BAB1}" destId="{00241F62-BB95-48F9-AA6A-9FEB3D1B7E15}" srcOrd="3" destOrd="0" parTransId="{6D695571-2EF2-49D7-B8CC-2C168CE74B6E}" sibTransId="{AEFCF35D-ECBB-4AEB-8793-9A379EA34719}"/>
    <dgm:cxn modelId="{83A02F7B-A6D9-4B09-9154-FB87192A89A7}" type="presParOf" srcId="{E178DB5C-5EA3-4F2D-B5DB-C4A60A6681C2}" destId="{24BA6236-200C-4D30-9D09-4178CC9B26B7}" srcOrd="0" destOrd="0" presId="urn:microsoft.com/office/officeart/2005/8/layout/lProcess2"/>
    <dgm:cxn modelId="{B7E66FC7-B153-4400-9111-F19B78C9C1C2}" type="presParOf" srcId="{24BA6236-200C-4D30-9D09-4178CC9B26B7}" destId="{2661D98D-B6C4-4ED7-9680-0A031602C4B7}" srcOrd="0" destOrd="0" presId="urn:microsoft.com/office/officeart/2005/8/layout/lProcess2"/>
    <dgm:cxn modelId="{325256C6-30E9-4B27-AB85-63F3D6946F18}" type="presParOf" srcId="{24BA6236-200C-4D30-9D09-4178CC9B26B7}" destId="{0B9B501D-0A7C-445A-AEE7-5C9D79A85F31}" srcOrd="1" destOrd="0" presId="urn:microsoft.com/office/officeart/2005/8/layout/lProcess2"/>
    <dgm:cxn modelId="{9A03DCAF-4B12-4317-BF95-7276FB8ACAEF}" type="presParOf" srcId="{24BA6236-200C-4D30-9D09-4178CC9B26B7}" destId="{3F848D81-A041-4D02-97BB-10F6FF75DE82}" srcOrd="2" destOrd="0" presId="urn:microsoft.com/office/officeart/2005/8/layout/lProcess2"/>
    <dgm:cxn modelId="{E832D9FF-34D1-4186-AD61-7E96AE42CE32}" type="presParOf" srcId="{3F848D81-A041-4D02-97BB-10F6FF75DE82}" destId="{73073D48-809A-4D4A-B992-BA43C9F00A54}" srcOrd="0" destOrd="0" presId="urn:microsoft.com/office/officeart/2005/8/layout/lProcess2"/>
    <dgm:cxn modelId="{18BFF303-FA99-4E9B-A1F5-C892410830A5}" type="presParOf" srcId="{73073D48-809A-4D4A-B992-BA43C9F00A54}" destId="{9ACB1922-7B6F-4811-8DFE-A7EBBE2DCC71}" srcOrd="0" destOrd="0" presId="urn:microsoft.com/office/officeart/2005/8/layout/lProcess2"/>
    <dgm:cxn modelId="{0D12AFAC-5C95-453E-B726-FDB87191C632}" type="presParOf" srcId="{73073D48-809A-4D4A-B992-BA43C9F00A54}" destId="{36DB49B7-4C41-48F6-8282-A0F5082BA79E}" srcOrd="1" destOrd="0" presId="urn:microsoft.com/office/officeart/2005/8/layout/lProcess2"/>
    <dgm:cxn modelId="{B55DEC27-E55A-4CF8-85E3-CFAF26FCC069}" type="presParOf" srcId="{73073D48-809A-4D4A-B992-BA43C9F00A54}" destId="{10099667-E0C0-465B-A067-9FE3A473CD00}" srcOrd="2" destOrd="0" presId="urn:microsoft.com/office/officeart/2005/8/layout/lProcess2"/>
    <dgm:cxn modelId="{254E5E96-AD4E-4B7B-9DBF-458DD3E86DD9}" type="presParOf" srcId="{73073D48-809A-4D4A-B992-BA43C9F00A54}" destId="{263BF462-F0A7-4EF5-BC0F-165A360382B8}" srcOrd="3" destOrd="0" presId="urn:microsoft.com/office/officeart/2005/8/layout/lProcess2"/>
    <dgm:cxn modelId="{17BF9E74-05A0-4E96-9440-CE7711B83195}" type="presParOf" srcId="{73073D48-809A-4D4A-B992-BA43C9F00A54}" destId="{BBFD87E6-2F68-40E4-BDCD-C170B4EB2A1D}" srcOrd="4" destOrd="0" presId="urn:microsoft.com/office/officeart/2005/8/layout/lProcess2"/>
    <dgm:cxn modelId="{7D744D0B-C603-4153-B4DA-058CDBA6C149}" type="presParOf" srcId="{73073D48-809A-4D4A-B992-BA43C9F00A54}" destId="{B956C6DE-6B40-4550-94CE-058760589EF8}" srcOrd="5" destOrd="0" presId="urn:microsoft.com/office/officeart/2005/8/layout/lProcess2"/>
    <dgm:cxn modelId="{6FA8F4CF-E4CD-4F1A-9500-33EBC85E6A4A}" type="presParOf" srcId="{73073D48-809A-4D4A-B992-BA43C9F00A54}" destId="{654452DE-1997-4308-ACF9-98DE939575A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15CC36-CDC6-45F2-ADE6-01F5D9E3A0B8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s-SV"/>
        </a:p>
      </dgm:t>
    </dgm:pt>
    <dgm:pt modelId="{67BD7866-A1A8-4F3C-881E-716C570396E8}">
      <dgm:prSet/>
      <dgm:spPr/>
      <dgm:t>
        <a:bodyPr/>
        <a:lstStyle/>
        <a:p>
          <a:r>
            <a:rPr lang="es-ES"/>
            <a:t>Las definiciones a tener en cuenta son:</a:t>
          </a:r>
          <a:endParaRPr lang="es-SV"/>
        </a:p>
      </dgm:t>
    </dgm:pt>
    <dgm:pt modelId="{87AEF16D-CCD1-4EE6-800B-B80FDE2CFFDA}" type="parTrans" cxnId="{9AB66C9A-A167-42A6-8428-88E506B98F80}">
      <dgm:prSet/>
      <dgm:spPr/>
      <dgm:t>
        <a:bodyPr/>
        <a:lstStyle/>
        <a:p>
          <a:endParaRPr lang="es-SV"/>
        </a:p>
      </dgm:t>
    </dgm:pt>
    <dgm:pt modelId="{10F22ED2-8208-4C0C-83CB-28F6FE07CC0E}" type="sibTrans" cxnId="{9AB66C9A-A167-42A6-8428-88E506B98F80}">
      <dgm:prSet/>
      <dgm:spPr/>
      <dgm:t>
        <a:bodyPr/>
        <a:lstStyle/>
        <a:p>
          <a:endParaRPr lang="es-SV"/>
        </a:p>
      </dgm:t>
    </dgm:pt>
    <dgm:pt modelId="{A40A18B7-3859-4FDD-8C74-13921F7A48BA}">
      <dgm:prSet/>
      <dgm:spPr/>
      <dgm:t>
        <a:bodyPr/>
        <a:lstStyle/>
        <a:p>
          <a:r>
            <a:rPr lang="es-ES"/>
            <a:t>Una colección de dos o más árboles se llama bosque (forest).</a:t>
          </a:r>
          <a:endParaRPr lang="es-SV"/>
        </a:p>
      </dgm:t>
    </dgm:pt>
    <dgm:pt modelId="{F117867A-ADC9-439F-9E86-9CEADBD33E33}" type="parTrans" cxnId="{983EEF95-DAB6-4A8F-A983-E881DED313F0}">
      <dgm:prSet/>
      <dgm:spPr/>
      <dgm:t>
        <a:bodyPr/>
        <a:lstStyle/>
        <a:p>
          <a:endParaRPr lang="es-SV"/>
        </a:p>
      </dgm:t>
    </dgm:pt>
    <dgm:pt modelId="{BA2B61A8-0177-49F6-8151-EC4865DD9F76}" type="sibTrans" cxnId="{983EEF95-DAB6-4A8F-A983-E881DED313F0}">
      <dgm:prSet/>
      <dgm:spPr/>
      <dgm:t>
        <a:bodyPr/>
        <a:lstStyle/>
        <a:p>
          <a:endParaRPr lang="es-SV"/>
        </a:p>
      </dgm:t>
    </dgm:pt>
    <dgm:pt modelId="{72CAD8D8-E97F-4AAD-BE0A-4177EFC19DDB}">
      <dgm:prSet/>
      <dgm:spPr/>
      <dgm:t>
        <a:bodyPr/>
        <a:lstStyle/>
        <a:p>
          <a:r>
            <a:rPr lang="es-ES"/>
            <a:t>Todos los nodos tienen un solo padre —excepto el raíz— que no tiene padre.</a:t>
          </a:r>
          <a:endParaRPr lang="es-SV"/>
        </a:p>
      </dgm:t>
    </dgm:pt>
    <dgm:pt modelId="{C4A93863-7715-40B0-985E-96C841A04267}" type="parTrans" cxnId="{4E5FAF6C-AD05-4FBC-8F41-53653FFF2D77}">
      <dgm:prSet/>
      <dgm:spPr/>
      <dgm:t>
        <a:bodyPr/>
        <a:lstStyle/>
        <a:p>
          <a:endParaRPr lang="es-SV"/>
        </a:p>
      </dgm:t>
    </dgm:pt>
    <dgm:pt modelId="{D1F7EE52-E4A2-4865-A1E5-74D0C6EEED94}" type="sibTrans" cxnId="{4E5FAF6C-AD05-4FBC-8F41-53653FFF2D77}">
      <dgm:prSet/>
      <dgm:spPr/>
      <dgm:t>
        <a:bodyPr/>
        <a:lstStyle/>
        <a:p>
          <a:endParaRPr lang="es-SV"/>
        </a:p>
      </dgm:t>
    </dgm:pt>
    <dgm:pt modelId="{8FC7B5DB-702B-4364-8E5A-B25581CF13F5}">
      <dgm:prSet/>
      <dgm:spPr/>
      <dgm:t>
        <a:bodyPr/>
        <a:lstStyle/>
        <a:p>
          <a:r>
            <a:rPr lang="es-ES"/>
            <a:t>Se denomina camino el enlace entre dos nodos consecutivos y rama es un camino que termina en una hoja.</a:t>
          </a:r>
          <a:endParaRPr lang="es-SV"/>
        </a:p>
      </dgm:t>
    </dgm:pt>
    <dgm:pt modelId="{F57BF72F-143A-4B7C-9020-3A88244E79F3}" type="parTrans" cxnId="{45A7A6B2-DCC6-4EAF-9F72-09376258BFEB}">
      <dgm:prSet/>
      <dgm:spPr/>
      <dgm:t>
        <a:bodyPr/>
        <a:lstStyle/>
        <a:p>
          <a:endParaRPr lang="es-SV"/>
        </a:p>
      </dgm:t>
    </dgm:pt>
    <dgm:pt modelId="{3816B104-A2D5-4DE6-8C43-BE60C8EC4A85}" type="sibTrans" cxnId="{45A7A6B2-DCC6-4EAF-9F72-09376258BFEB}">
      <dgm:prSet/>
      <dgm:spPr/>
      <dgm:t>
        <a:bodyPr/>
        <a:lstStyle/>
        <a:p>
          <a:endParaRPr lang="es-SV"/>
        </a:p>
      </dgm:t>
    </dgm:pt>
    <dgm:pt modelId="{4759E374-9BBD-4FCE-8996-BB96C5EFB02F}">
      <dgm:prSet/>
      <dgm:spPr/>
      <dgm:t>
        <a:bodyPr/>
        <a:lstStyle/>
        <a:p>
          <a:r>
            <a:rPr lang="es-ES"/>
            <a:t>Cada nodo tiene asociado un número de nivel que se determina por la longitud del camino desde el raíz al nodo específico.</a:t>
          </a:r>
          <a:endParaRPr lang="es-SV"/>
        </a:p>
      </dgm:t>
    </dgm:pt>
    <dgm:pt modelId="{ABE070EE-D312-4AEA-93FD-D57006B81856}" type="parTrans" cxnId="{119E1F72-D0BC-4EF8-BB12-3049A5885447}">
      <dgm:prSet/>
      <dgm:spPr/>
      <dgm:t>
        <a:bodyPr/>
        <a:lstStyle/>
        <a:p>
          <a:endParaRPr lang="es-SV"/>
        </a:p>
      </dgm:t>
    </dgm:pt>
    <dgm:pt modelId="{4CA00809-9DB0-4F76-9A28-1BD6383807A0}" type="sibTrans" cxnId="{119E1F72-D0BC-4EF8-BB12-3049A5885447}">
      <dgm:prSet/>
      <dgm:spPr/>
      <dgm:t>
        <a:bodyPr/>
        <a:lstStyle/>
        <a:p>
          <a:endParaRPr lang="es-SV"/>
        </a:p>
      </dgm:t>
    </dgm:pt>
    <dgm:pt modelId="{6AAFB867-4DFE-4490-931B-C460A43180EC}" type="pres">
      <dgm:prSet presAssocID="{EA15CC36-CDC6-45F2-ADE6-01F5D9E3A0B8}" presName="Name0" presStyleCnt="0">
        <dgm:presLayoutVars>
          <dgm:dir/>
          <dgm:animLvl val="lvl"/>
          <dgm:resizeHandles val="exact"/>
        </dgm:presLayoutVars>
      </dgm:prSet>
      <dgm:spPr/>
    </dgm:pt>
    <dgm:pt modelId="{D3BA98F3-3346-4719-BE84-D5D9C0A29531}" type="pres">
      <dgm:prSet presAssocID="{67BD7866-A1A8-4F3C-881E-716C570396E8}" presName="boxAndChildren" presStyleCnt="0"/>
      <dgm:spPr/>
    </dgm:pt>
    <dgm:pt modelId="{A092A054-35B7-45FB-A2E2-BAEB827F9320}" type="pres">
      <dgm:prSet presAssocID="{67BD7866-A1A8-4F3C-881E-716C570396E8}" presName="parentTextBox" presStyleLbl="node1" presStyleIdx="0" presStyleCnt="1"/>
      <dgm:spPr/>
    </dgm:pt>
    <dgm:pt modelId="{C9748571-609F-4C12-ADA3-27BF48CCFAA8}" type="pres">
      <dgm:prSet presAssocID="{67BD7866-A1A8-4F3C-881E-716C570396E8}" presName="entireBox" presStyleLbl="node1" presStyleIdx="0" presStyleCnt="1"/>
      <dgm:spPr/>
    </dgm:pt>
    <dgm:pt modelId="{A8CBA018-5DC0-42C3-AA61-2BB0D173950C}" type="pres">
      <dgm:prSet presAssocID="{67BD7866-A1A8-4F3C-881E-716C570396E8}" presName="descendantBox" presStyleCnt="0"/>
      <dgm:spPr/>
    </dgm:pt>
    <dgm:pt modelId="{9D2C1E24-893E-4DF6-9EE6-78DA3EA857A0}" type="pres">
      <dgm:prSet presAssocID="{A40A18B7-3859-4FDD-8C74-13921F7A48BA}" presName="childTextBox" presStyleLbl="fgAccFollowNode1" presStyleIdx="0" presStyleCnt="4">
        <dgm:presLayoutVars>
          <dgm:bulletEnabled val="1"/>
        </dgm:presLayoutVars>
      </dgm:prSet>
      <dgm:spPr/>
    </dgm:pt>
    <dgm:pt modelId="{E5ABB1C8-B149-4388-944C-D0BD5255AB6A}" type="pres">
      <dgm:prSet presAssocID="{72CAD8D8-E97F-4AAD-BE0A-4177EFC19DDB}" presName="childTextBox" presStyleLbl="fgAccFollowNode1" presStyleIdx="1" presStyleCnt="4">
        <dgm:presLayoutVars>
          <dgm:bulletEnabled val="1"/>
        </dgm:presLayoutVars>
      </dgm:prSet>
      <dgm:spPr/>
    </dgm:pt>
    <dgm:pt modelId="{1AB4BCA3-6D05-4AB1-835E-E7CACE00A4F9}" type="pres">
      <dgm:prSet presAssocID="{8FC7B5DB-702B-4364-8E5A-B25581CF13F5}" presName="childTextBox" presStyleLbl="fgAccFollowNode1" presStyleIdx="2" presStyleCnt="4">
        <dgm:presLayoutVars>
          <dgm:bulletEnabled val="1"/>
        </dgm:presLayoutVars>
      </dgm:prSet>
      <dgm:spPr/>
    </dgm:pt>
    <dgm:pt modelId="{DD0E6BAB-A200-4140-87F7-E5CDEA575F9D}" type="pres">
      <dgm:prSet presAssocID="{4759E374-9BBD-4FCE-8996-BB96C5EFB02F}" presName="childTextBox" presStyleLbl="fgAccFollowNode1" presStyleIdx="3" presStyleCnt="4">
        <dgm:presLayoutVars>
          <dgm:bulletEnabled val="1"/>
        </dgm:presLayoutVars>
      </dgm:prSet>
      <dgm:spPr/>
    </dgm:pt>
  </dgm:ptLst>
  <dgm:cxnLst>
    <dgm:cxn modelId="{B2B6FC2F-B6B8-4B1C-BDE2-8B336231965D}" type="presOf" srcId="{72CAD8D8-E97F-4AAD-BE0A-4177EFC19DDB}" destId="{E5ABB1C8-B149-4388-944C-D0BD5255AB6A}" srcOrd="0" destOrd="0" presId="urn:microsoft.com/office/officeart/2005/8/layout/process4"/>
    <dgm:cxn modelId="{6D266A3A-BAC9-4059-BDA3-C3022BD95E0A}" type="presOf" srcId="{A40A18B7-3859-4FDD-8C74-13921F7A48BA}" destId="{9D2C1E24-893E-4DF6-9EE6-78DA3EA857A0}" srcOrd="0" destOrd="0" presId="urn:microsoft.com/office/officeart/2005/8/layout/process4"/>
    <dgm:cxn modelId="{C4CB0D48-0A79-42AF-847E-F734031A2A15}" type="presOf" srcId="{EA15CC36-CDC6-45F2-ADE6-01F5D9E3A0B8}" destId="{6AAFB867-4DFE-4490-931B-C460A43180EC}" srcOrd="0" destOrd="0" presId="urn:microsoft.com/office/officeart/2005/8/layout/process4"/>
    <dgm:cxn modelId="{4E5FAF6C-AD05-4FBC-8F41-53653FFF2D77}" srcId="{67BD7866-A1A8-4F3C-881E-716C570396E8}" destId="{72CAD8D8-E97F-4AAD-BE0A-4177EFC19DDB}" srcOrd="1" destOrd="0" parTransId="{C4A93863-7715-40B0-985E-96C841A04267}" sibTransId="{D1F7EE52-E4A2-4865-A1E5-74D0C6EEED94}"/>
    <dgm:cxn modelId="{119E1F72-D0BC-4EF8-BB12-3049A5885447}" srcId="{67BD7866-A1A8-4F3C-881E-716C570396E8}" destId="{4759E374-9BBD-4FCE-8996-BB96C5EFB02F}" srcOrd="3" destOrd="0" parTransId="{ABE070EE-D312-4AEA-93FD-D57006B81856}" sibTransId="{4CA00809-9DB0-4F76-9A28-1BD6383807A0}"/>
    <dgm:cxn modelId="{983EEF95-DAB6-4A8F-A983-E881DED313F0}" srcId="{67BD7866-A1A8-4F3C-881E-716C570396E8}" destId="{A40A18B7-3859-4FDD-8C74-13921F7A48BA}" srcOrd="0" destOrd="0" parTransId="{F117867A-ADC9-439F-9E86-9CEADBD33E33}" sibTransId="{BA2B61A8-0177-49F6-8151-EC4865DD9F76}"/>
    <dgm:cxn modelId="{9AB66C9A-A167-42A6-8428-88E506B98F80}" srcId="{EA15CC36-CDC6-45F2-ADE6-01F5D9E3A0B8}" destId="{67BD7866-A1A8-4F3C-881E-716C570396E8}" srcOrd="0" destOrd="0" parTransId="{87AEF16D-CCD1-4EE6-800B-B80FDE2CFFDA}" sibTransId="{10F22ED2-8208-4C0C-83CB-28F6FE07CC0E}"/>
    <dgm:cxn modelId="{45A7A6B2-DCC6-4EAF-9F72-09376258BFEB}" srcId="{67BD7866-A1A8-4F3C-881E-716C570396E8}" destId="{8FC7B5DB-702B-4364-8E5A-B25581CF13F5}" srcOrd="2" destOrd="0" parTransId="{F57BF72F-143A-4B7C-9020-3A88244E79F3}" sibTransId="{3816B104-A2D5-4DE6-8C43-BE60C8EC4A85}"/>
    <dgm:cxn modelId="{69225EC5-1F8B-4EF2-8EDE-8546ED706BE8}" type="presOf" srcId="{67BD7866-A1A8-4F3C-881E-716C570396E8}" destId="{A092A054-35B7-45FB-A2E2-BAEB827F9320}" srcOrd="0" destOrd="0" presId="urn:microsoft.com/office/officeart/2005/8/layout/process4"/>
    <dgm:cxn modelId="{BB31E8C6-11E3-4329-B154-8A5ED8CA2CBD}" type="presOf" srcId="{4759E374-9BBD-4FCE-8996-BB96C5EFB02F}" destId="{DD0E6BAB-A200-4140-87F7-E5CDEA575F9D}" srcOrd="0" destOrd="0" presId="urn:microsoft.com/office/officeart/2005/8/layout/process4"/>
    <dgm:cxn modelId="{4C6A88E1-8F55-4075-A46C-DC56AB829DD3}" type="presOf" srcId="{67BD7866-A1A8-4F3C-881E-716C570396E8}" destId="{C9748571-609F-4C12-ADA3-27BF48CCFAA8}" srcOrd="1" destOrd="0" presId="urn:microsoft.com/office/officeart/2005/8/layout/process4"/>
    <dgm:cxn modelId="{683BF0FA-FC84-47DF-AB96-0793CA110AF1}" type="presOf" srcId="{8FC7B5DB-702B-4364-8E5A-B25581CF13F5}" destId="{1AB4BCA3-6D05-4AB1-835E-E7CACE00A4F9}" srcOrd="0" destOrd="0" presId="urn:microsoft.com/office/officeart/2005/8/layout/process4"/>
    <dgm:cxn modelId="{B4A8B748-0B65-4DC6-BB7B-E936F830B432}" type="presParOf" srcId="{6AAFB867-4DFE-4490-931B-C460A43180EC}" destId="{D3BA98F3-3346-4719-BE84-D5D9C0A29531}" srcOrd="0" destOrd="0" presId="urn:microsoft.com/office/officeart/2005/8/layout/process4"/>
    <dgm:cxn modelId="{E87D3328-3431-4D16-865C-7243B4D9E513}" type="presParOf" srcId="{D3BA98F3-3346-4719-BE84-D5D9C0A29531}" destId="{A092A054-35B7-45FB-A2E2-BAEB827F9320}" srcOrd="0" destOrd="0" presId="urn:microsoft.com/office/officeart/2005/8/layout/process4"/>
    <dgm:cxn modelId="{C46781A3-DA99-4961-B810-3DEAE6FB2B90}" type="presParOf" srcId="{D3BA98F3-3346-4719-BE84-D5D9C0A29531}" destId="{C9748571-609F-4C12-ADA3-27BF48CCFAA8}" srcOrd="1" destOrd="0" presId="urn:microsoft.com/office/officeart/2005/8/layout/process4"/>
    <dgm:cxn modelId="{D97FF4A4-84DD-4FCB-A040-28E4B8050165}" type="presParOf" srcId="{D3BA98F3-3346-4719-BE84-D5D9C0A29531}" destId="{A8CBA018-5DC0-42C3-AA61-2BB0D173950C}" srcOrd="2" destOrd="0" presId="urn:microsoft.com/office/officeart/2005/8/layout/process4"/>
    <dgm:cxn modelId="{3CBFDDF5-20F1-491D-9AEF-9A512107F5A7}" type="presParOf" srcId="{A8CBA018-5DC0-42C3-AA61-2BB0D173950C}" destId="{9D2C1E24-893E-4DF6-9EE6-78DA3EA857A0}" srcOrd="0" destOrd="0" presId="urn:microsoft.com/office/officeart/2005/8/layout/process4"/>
    <dgm:cxn modelId="{A5A9F97F-47ED-4D15-A7F5-5471C4D3919C}" type="presParOf" srcId="{A8CBA018-5DC0-42C3-AA61-2BB0D173950C}" destId="{E5ABB1C8-B149-4388-944C-D0BD5255AB6A}" srcOrd="1" destOrd="0" presId="urn:microsoft.com/office/officeart/2005/8/layout/process4"/>
    <dgm:cxn modelId="{D3B8F2C5-9508-4D5C-8472-0AB73408A536}" type="presParOf" srcId="{A8CBA018-5DC0-42C3-AA61-2BB0D173950C}" destId="{1AB4BCA3-6D05-4AB1-835E-E7CACE00A4F9}" srcOrd="2" destOrd="0" presId="urn:microsoft.com/office/officeart/2005/8/layout/process4"/>
    <dgm:cxn modelId="{3E0A68D0-9728-4597-A7FA-6005E724DD30}" type="presParOf" srcId="{A8CBA018-5DC0-42C3-AA61-2BB0D173950C}" destId="{DD0E6BAB-A200-4140-87F7-E5CDEA575F9D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7D445E-F2F1-4765-B07D-3311F0007C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SV"/>
        </a:p>
      </dgm:t>
    </dgm:pt>
    <dgm:pt modelId="{539DBD0C-2335-4308-914D-93A48DC0587E}">
      <dgm:prSet/>
      <dgm:spPr/>
      <dgm:t>
        <a:bodyPr/>
        <a:lstStyle/>
        <a:p>
          <a:r>
            <a:rPr lang="es-ES"/>
            <a:t>Existe un tipo de árbol denominado árbol binario que puede ser implementado fácilmente en una computadora.</a:t>
          </a:r>
          <a:endParaRPr lang="es-SV"/>
        </a:p>
      </dgm:t>
    </dgm:pt>
    <dgm:pt modelId="{F7904DF6-050C-480F-B579-75084A806A11}" type="parTrans" cxnId="{C8F9CEB7-E59C-4EB7-B48C-4E4391D001B1}">
      <dgm:prSet/>
      <dgm:spPr/>
      <dgm:t>
        <a:bodyPr/>
        <a:lstStyle/>
        <a:p>
          <a:endParaRPr lang="es-SV"/>
        </a:p>
      </dgm:t>
    </dgm:pt>
    <dgm:pt modelId="{E6B38B83-F1A6-4283-B7F8-64EBDE3930E9}" type="sibTrans" cxnId="{C8F9CEB7-E59C-4EB7-B48C-4E4391D001B1}">
      <dgm:prSet/>
      <dgm:spPr/>
      <dgm:t>
        <a:bodyPr/>
        <a:lstStyle/>
        <a:p>
          <a:endParaRPr lang="es-SV"/>
        </a:p>
      </dgm:t>
    </dgm:pt>
    <dgm:pt modelId="{09354A8B-64D4-4B62-B36D-88C9D035261C}">
      <dgm:prSet/>
      <dgm:spPr/>
      <dgm:t>
        <a:bodyPr/>
        <a:lstStyle/>
        <a:p>
          <a:r>
            <a:rPr lang="es-ES"/>
            <a:t>Un árbol binario es un conjunto finito de cero o más nodos, tales que:</a:t>
          </a:r>
          <a:endParaRPr lang="es-SV"/>
        </a:p>
      </dgm:t>
    </dgm:pt>
    <dgm:pt modelId="{223CF73B-0F5F-4FB4-934B-B91C2A1BC695}" type="parTrans" cxnId="{C29F9700-F711-4A9D-AF92-B186D7654FFA}">
      <dgm:prSet/>
      <dgm:spPr/>
      <dgm:t>
        <a:bodyPr/>
        <a:lstStyle/>
        <a:p>
          <a:endParaRPr lang="es-SV"/>
        </a:p>
      </dgm:t>
    </dgm:pt>
    <dgm:pt modelId="{55634ACF-0C3F-4AA1-8C06-C34C8AF3D9A5}" type="sibTrans" cxnId="{C29F9700-F711-4A9D-AF92-B186D7654FFA}">
      <dgm:prSet/>
      <dgm:spPr/>
      <dgm:t>
        <a:bodyPr/>
        <a:lstStyle/>
        <a:p>
          <a:endParaRPr lang="es-SV"/>
        </a:p>
      </dgm:t>
    </dgm:pt>
    <dgm:pt modelId="{6C4F1BCB-B6B9-475D-B56B-6A35D5580B2F}">
      <dgm:prSet/>
      <dgm:spPr/>
      <dgm:t>
        <a:bodyPr/>
        <a:lstStyle/>
        <a:p>
          <a:r>
            <a:rPr lang="es-ES"/>
            <a:t>Existe un nodo denominado raíz del árbol.</a:t>
          </a:r>
          <a:endParaRPr lang="es-SV"/>
        </a:p>
      </dgm:t>
    </dgm:pt>
    <dgm:pt modelId="{DBA1FB94-16DC-4402-8821-88EADAAE1AA9}" type="parTrans" cxnId="{2575AA01-C478-44F7-8994-0AB91400768A}">
      <dgm:prSet/>
      <dgm:spPr/>
      <dgm:t>
        <a:bodyPr/>
        <a:lstStyle/>
        <a:p>
          <a:endParaRPr lang="es-SV"/>
        </a:p>
      </dgm:t>
    </dgm:pt>
    <dgm:pt modelId="{F03AD2DB-C512-45EE-8188-57CBEF8B8CCF}" type="sibTrans" cxnId="{2575AA01-C478-44F7-8994-0AB91400768A}">
      <dgm:prSet/>
      <dgm:spPr/>
      <dgm:t>
        <a:bodyPr/>
        <a:lstStyle/>
        <a:p>
          <a:endParaRPr lang="es-SV"/>
        </a:p>
      </dgm:t>
    </dgm:pt>
    <dgm:pt modelId="{540335B9-AE37-49BD-89CA-5C9A0326F75F}">
      <dgm:prSet/>
      <dgm:spPr/>
      <dgm:t>
        <a:bodyPr/>
        <a:lstStyle/>
        <a:p>
          <a:r>
            <a:rPr lang="es-ES"/>
            <a:t>Cada nodo puede tener 0, 1 o 2 subárboles, conocidos como subárbol izquierdo y subárbol derecho</a:t>
          </a:r>
          <a:endParaRPr lang="es-SV"/>
        </a:p>
      </dgm:t>
    </dgm:pt>
    <dgm:pt modelId="{B8372694-78B5-4C53-8CD3-D0763E90B041}" type="parTrans" cxnId="{C11CC39D-5030-4EA8-A0C1-7CE83FF1DEF6}">
      <dgm:prSet/>
      <dgm:spPr/>
      <dgm:t>
        <a:bodyPr/>
        <a:lstStyle/>
        <a:p>
          <a:endParaRPr lang="es-SV"/>
        </a:p>
      </dgm:t>
    </dgm:pt>
    <dgm:pt modelId="{F6629C50-DE78-40E4-852E-A074C280A002}" type="sibTrans" cxnId="{C11CC39D-5030-4EA8-A0C1-7CE83FF1DEF6}">
      <dgm:prSet/>
      <dgm:spPr/>
      <dgm:t>
        <a:bodyPr/>
        <a:lstStyle/>
        <a:p>
          <a:endParaRPr lang="es-SV"/>
        </a:p>
      </dgm:t>
    </dgm:pt>
    <dgm:pt modelId="{339066B3-A0E9-45ED-B7CC-92FC0F681054}" type="pres">
      <dgm:prSet presAssocID="{037D445E-F2F1-4765-B07D-3311F0007C8D}" presName="linear" presStyleCnt="0">
        <dgm:presLayoutVars>
          <dgm:animLvl val="lvl"/>
          <dgm:resizeHandles val="exact"/>
        </dgm:presLayoutVars>
      </dgm:prSet>
      <dgm:spPr/>
    </dgm:pt>
    <dgm:pt modelId="{0A3FB4EF-8854-49CF-BE3C-5CBDD21E1403}" type="pres">
      <dgm:prSet presAssocID="{539DBD0C-2335-4308-914D-93A48DC0587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1C1F41-0EC8-46A2-8BC5-28704D558F72}" type="pres">
      <dgm:prSet presAssocID="{E6B38B83-F1A6-4283-B7F8-64EBDE3930E9}" presName="spacer" presStyleCnt="0"/>
      <dgm:spPr/>
    </dgm:pt>
    <dgm:pt modelId="{451F8C68-D124-49E2-BC9C-F8DA5B77FF6B}" type="pres">
      <dgm:prSet presAssocID="{09354A8B-64D4-4B62-B36D-88C9D03526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426299D-87C5-486C-AF8E-9E7974DB4498}" type="pres">
      <dgm:prSet presAssocID="{09354A8B-64D4-4B62-B36D-88C9D035261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29F9700-F711-4A9D-AF92-B186D7654FFA}" srcId="{037D445E-F2F1-4765-B07D-3311F0007C8D}" destId="{09354A8B-64D4-4B62-B36D-88C9D035261C}" srcOrd="1" destOrd="0" parTransId="{223CF73B-0F5F-4FB4-934B-B91C2A1BC695}" sibTransId="{55634ACF-0C3F-4AA1-8C06-C34C8AF3D9A5}"/>
    <dgm:cxn modelId="{2575AA01-C478-44F7-8994-0AB91400768A}" srcId="{09354A8B-64D4-4B62-B36D-88C9D035261C}" destId="{6C4F1BCB-B6B9-475D-B56B-6A35D5580B2F}" srcOrd="0" destOrd="0" parTransId="{DBA1FB94-16DC-4402-8821-88EADAAE1AA9}" sibTransId="{F03AD2DB-C512-45EE-8188-57CBEF8B8CCF}"/>
    <dgm:cxn modelId="{E440E106-99EB-4FAD-A3AB-5C0A482AE0E9}" type="presOf" srcId="{540335B9-AE37-49BD-89CA-5C9A0326F75F}" destId="{B426299D-87C5-486C-AF8E-9E7974DB4498}" srcOrd="0" destOrd="1" presId="urn:microsoft.com/office/officeart/2005/8/layout/vList2"/>
    <dgm:cxn modelId="{888CDC0C-8CB4-4949-B4D2-DDB6925C51BD}" type="presOf" srcId="{6C4F1BCB-B6B9-475D-B56B-6A35D5580B2F}" destId="{B426299D-87C5-486C-AF8E-9E7974DB4498}" srcOrd="0" destOrd="0" presId="urn:microsoft.com/office/officeart/2005/8/layout/vList2"/>
    <dgm:cxn modelId="{7B723F62-F38A-4830-9FC9-6A98F5F9E1C6}" type="presOf" srcId="{539DBD0C-2335-4308-914D-93A48DC0587E}" destId="{0A3FB4EF-8854-49CF-BE3C-5CBDD21E1403}" srcOrd="0" destOrd="0" presId="urn:microsoft.com/office/officeart/2005/8/layout/vList2"/>
    <dgm:cxn modelId="{79E64055-6DC6-4401-A293-8CCACA238BF4}" type="presOf" srcId="{037D445E-F2F1-4765-B07D-3311F0007C8D}" destId="{339066B3-A0E9-45ED-B7CC-92FC0F681054}" srcOrd="0" destOrd="0" presId="urn:microsoft.com/office/officeart/2005/8/layout/vList2"/>
    <dgm:cxn modelId="{C11CC39D-5030-4EA8-A0C1-7CE83FF1DEF6}" srcId="{09354A8B-64D4-4B62-B36D-88C9D035261C}" destId="{540335B9-AE37-49BD-89CA-5C9A0326F75F}" srcOrd="1" destOrd="0" parTransId="{B8372694-78B5-4C53-8CD3-D0763E90B041}" sibTransId="{F6629C50-DE78-40E4-852E-A074C280A002}"/>
    <dgm:cxn modelId="{C8F9CEB7-E59C-4EB7-B48C-4E4391D001B1}" srcId="{037D445E-F2F1-4765-B07D-3311F0007C8D}" destId="{539DBD0C-2335-4308-914D-93A48DC0587E}" srcOrd="0" destOrd="0" parTransId="{F7904DF6-050C-480F-B579-75084A806A11}" sibTransId="{E6B38B83-F1A6-4283-B7F8-64EBDE3930E9}"/>
    <dgm:cxn modelId="{38697DED-7D15-4020-A4CA-14509D16F193}" type="presOf" srcId="{09354A8B-64D4-4B62-B36D-88C9D035261C}" destId="{451F8C68-D124-49E2-BC9C-F8DA5B77FF6B}" srcOrd="0" destOrd="0" presId="urn:microsoft.com/office/officeart/2005/8/layout/vList2"/>
    <dgm:cxn modelId="{8D490102-B03A-4CDB-8F93-F7C992FB43AE}" type="presParOf" srcId="{339066B3-A0E9-45ED-B7CC-92FC0F681054}" destId="{0A3FB4EF-8854-49CF-BE3C-5CBDD21E1403}" srcOrd="0" destOrd="0" presId="urn:microsoft.com/office/officeart/2005/8/layout/vList2"/>
    <dgm:cxn modelId="{5BCA271D-A4C4-4A9B-8924-6248F41DEE42}" type="presParOf" srcId="{339066B3-A0E9-45ED-B7CC-92FC0F681054}" destId="{071C1F41-0EC8-46A2-8BC5-28704D558F72}" srcOrd="1" destOrd="0" presId="urn:microsoft.com/office/officeart/2005/8/layout/vList2"/>
    <dgm:cxn modelId="{1719011D-065D-486E-B775-2BE46C2C3E84}" type="presParOf" srcId="{339066B3-A0E9-45ED-B7CC-92FC0F681054}" destId="{451F8C68-D124-49E2-BC9C-F8DA5B77FF6B}" srcOrd="2" destOrd="0" presId="urn:microsoft.com/office/officeart/2005/8/layout/vList2"/>
    <dgm:cxn modelId="{90B13A73-AE6D-40F7-A3B1-E6CBA15BE2B1}" type="presParOf" srcId="{339066B3-A0E9-45ED-B7CC-92FC0F681054}" destId="{B426299D-87C5-486C-AF8E-9E7974DB449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612F49-25B0-4DF5-B7B9-A724910B67CE}" type="doc">
      <dgm:prSet loTypeId="urn:microsoft.com/office/officeart/2005/8/layout/target3" loCatId="relationship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s-SV"/>
        </a:p>
      </dgm:t>
    </dgm:pt>
    <dgm:pt modelId="{0581BC59-0F4A-494F-9977-17D096463EDA}">
      <dgm:prSet/>
      <dgm:spPr/>
      <dgm:t>
        <a:bodyPr/>
        <a:lstStyle/>
        <a:p>
          <a:r>
            <a:rPr lang="es-ES"/>
            <a:t>Estas tres acciones repartidas en diferentes órdenes proporcionan los diferentes recorridos del árbol en profundidad.</a:t>
          </a:r>
          <a:endParaRPr lang="es-SV"/>
        </a:p>
      </dgm:t>
    </dgm:pt>
    <dgm:pt modelId="{A5CE2311-9629-4873-A370-D80B158629BA}" type="parTrans" cxnId="{36014F81-B8A1-4905-A2A9-66B10E5A1528}">
      <dgm:prSet/>
      <dgm:spPr/>
      <dgm:t>
        <a:bodyPr/>
        <a:lstStyle/>
        <a:p>
          <a:endParaRPr lang="es-SV"/>
        </a:p>
      </dgm:t>
    </dgm:pt>
    <dgm:pt modelId="{42F58F3C-5C30-4943-B7A2-92C398C8901E}" type="sibTrans" cxnId="{36014F81-B8A1-4905-A2A9-66B10E5A1528}">
      <dgm:prSet/>
      <dgm:spPr/>
      <dgm:t>
        <a:bodyPr/>
        <a:lstStyle/>
        <a:p>
          <a:endParaRPr lang="es-SV"/>
        </a:p>
      </dgm:t>
    </dgm:pt>
    <dgm:pt modelId="{F63AD6E0-99F0-4611-A946-F15BAF7D29B1}">
      <dgm:prSet/>
      <dgm:spPr/>
      <dgm:t>
        <a:bodyPr/>
        <a:lstStyle/>
        <a:p>
          <a:r>
            <a:rPr lang="es-ES"/>
            <a:t>Los más frecuentes tienen siempre en común recorrer primero el subárbol izquierdo y luego el subárbol derecho.</a:t>
          </a:r>
          <a:endParaRPr lang="es-SV"/>
        </a:p>
      </dgm:t>
    </dgm:pt>
    <dgm:pt modelId="{001FBE8F-7968-4C86-A074-B3C3B78DC49C}" type="parTrans" cxnId="{4B314B34-9C72-4835-BBFC-45C31F00C1AB}">
      <dgm:prSet/>
      <dgm:spPr/>
      <dgm:t>
        <a:bodyPr/>
        <a:lstStyle/>
        <a:p>
          <a:endParaRPr lang="es-SV"/>
        </a:p>
      </dgm:t>
    </dgm:pt>
    <dgm:pt modelId="{84982691-50D9-420C-B421-1E91F74CBE53}" type="sibTrans" cxnId="{4B314B34-9C72-4835-BBFC-45C31F00C1AB}">
      <dgm:prSet/>
      <dgm:spPr/>
      <dgm:t>
        <a:bodyPr/>
        <a:lstStyle/>
        <a:p>
          <a:endParaRPr lang="es-SV"/>
        </a:p>
      </dgm:t>
    </dgm:pt>
    <dgm:pt modelId="{76CE8E70-A883-455D-9424-FCA4AF3BCB57}">
      <dgm:prSet/>
      <dgm:spPr/>
      <dgm:t>
        <a:bodyPr/>
        <a:lstStyle/>
        <a:p>
          <a:r>
            <a:rPr lang="es-ES"/>
            <a:t>Los algoritmos que lo realizan llaman pre-orden, post-orden, in-orden y su nombre refleja el momento en que se visita el nodo raíz. En el in-orden el raíz está en el medio del recorrido, en el pre-orden el raíz está el primero y en el post-orden el raíz está el último</a:t>
          </a:r>
          <a:endParaRPr lang="es-SV"/>
        </a:p>
      </dgm:t>
    </dgm:pt>
    <dgm:pt modelId="{E2CBD0AF-2FA4-4E77-A48D-EC6174B745AE}" type="parTrans" cxnId="{088E4745-DC7F-4730-A34D-43C5544BADF7}">
      <dgm:prSet/>
      <dgm:spPr/>
      <dgm:t>
        <a:bodyPr/>
        <a:lstStyle/>
        <a:p>
          <a:endParaRPr lang="es-SV"/>
        </a:p>
      </dgm:t>
    </dgm:pt>
    <dgm:pt modelId="{C0EFBB78-3753-40A2-BAF4-7FD96F79220D}" type="sibTrans" cxnId="{088E4745-DC7F-4730-A34D-43C5544BADF7}">
      <dgm:prSet/>
      <dgm:spPr/>
      <dgm:t>
        <a:bodyPr/>
        <a:lstStyle/>
        <a:p>
          <a:endParaRPr lang="es-SV"/>
        </a:p>
      </dgm:t>
    </dgm:pt>
    <dgm:pt modelId="{665B0C94-DFED-4B6C-814B-DE38BA350F2D}" type="pres">
      <dgm:prSet presAssocID="{39612F49-25B0-4DF5-B7B9-A724910B67C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0DB5296-DADD-446D-A62D-7E9A47EB0E48}" type="pres">
      <dgm:prSet presAssocID="{0581BC59-0F4A-494F-9977-17D096463EDA}" presName="circle1" presStyleLbl="node1" presStyleIdx="0" presStyleCnt="3"/>
      <dgm:spPr/>
    </dgm:pt>
    <dgm:pt modelId="{BF518824-0FBB-471B-A125-E8CC019B9513}" type="pres">
      <dgm:prSet presAssocID="{0581BC59-0F4A-494F-9977-17D096463EDA}" presName="space" presStyleCnt="0"/>
      <dgm:spPr/>
    </dgm:pt>
    <dgm:pt modelId="{4A8D04E6-10F6-4980-A227-F16BF72A8D7E}" type="pres">
      <dgm:prSet presAssocID="{0581BC59-0F4A-494F-9977-17D096463EDA}" presName="rect1" presStyleLbl="alignAcc1" presStyleIdx="0" presStyleCnt="3"/>
      <dgm:spPr/>
    </dgm:pt>
    <dgm:pt modelId="{3700DFA9-7D91-4408-AFB1-2B8EEDD7CAAC}" type="pres">
      <dgm:prSet presAssocID="{F63AD6E0-99F0-4611-A946-F15BAF7D29B1}" presName="vertSpace2" presStyleLbl="node1" presStyleIdx="0" presStyleCnt="3"/>
      <dgm:spPr/>
    </dgm:pt>
    <dgm:pt modelId="{9076B152-FD7C-46BF-8E6C-ABD23AD786D5}" type="pres">
      <dgm:prSet presAssocID="{F63AD6E0-99F0-4611-A946-F15BAF7D29B1}" presName="circle2" presStyleLbl="node1" presStyleIdx="1" presStyleCnt="3"/>
      <dgm:spPr/>
    </dgm:pt>
    <dgm:pt modelId="{A76E103A-E63E-46F5-9C00-1A679827D08E}" type="pres">
      <dgm:prSet presAssocID="{F63AD6E0-99F0-4611-A946-F15BAF7D29B1}" presName="rect2" presStyleLbl="alignAcc1" presStyleIdx="1" presStyleCnt="3"/>
      <dgm:spPr/>
    </dgm:pt>
    <dgm:pt modelId="{147DBADD-EB5F-4F03-BBB4-223D8EB1EA62}" type="pres">
      <dgm:prSet presAssocID="{76CE8E70-A883-455D-9424-FCA4AF3BCB57}" presName="vertSpace3" presStyleLbl="node1" presStyleIdx="1" presStyleCnt="3"/>
      <dgm:spPr/>
    </dgm:pt>
    <dgm:pt modelId="{8D93BAFD-4F3B-4D93-981F-128C527E8400}" type="pres">
      <dgm:prSet presAssocID="{76CE8E70-A883-455D-9424-FCA4AF3BCB57}" presName="circle3" presStyleLbl="node1" presStyleIdx="2" presStyleCnt="3"/>
      <dgm:spPr/>
    </dgm:pt>
    <dgm:pt modelId="{787E5501-BB3D-4032-82B7-A1C125BB3147}" type="pres">
      <dgm:prSet presAssocID="{76CE8E70-A883-455D-9424-FCA4AF3BCB57}" presName="rect3" presStyleLbl="alignAcc1" presStyleIdx="2" presStyleCnt="3"/>
      <dgm:spPr/>
    </dgm:pt>
    <dgm:pt modelId="{9A756F62-6645-4141-BF9C-E7F1AB90B22D}" type="pres">
      <dgm:prSet presAssocID="{0581BC59-0F4A-494F-9977-17D096463EDA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15DA30F1-3173-4EC9-ADAB-6F2CA0BFE4FF}" type="pres">
      <dgm:prSet presAssocID="{F63AD6E0-99F0-4611-A946-F15BAF7D29B1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5880841D-2DB4-42CE-ADC5-FD9216FB0190}" type="pres">
      <dgm:prSet presAssocID="{76CE8E70-A883-455D-9424-FCA4AF3BCB57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D4EF3F07-AAE3-48D6-8378-2FAA6DFDE7F6}" type="presOf" srcId="{39612F49-25B0-4DF5-B7B9-A724910B67CE}" destId="{665B0C94-DFED-4B6C-814B-DE38BA350F2D}" srcOrd="0" destOrd="0" presId="urn:microsoft.com/office/officeart/2005/8/layout/target3"/>
    <dgm:cxn modelId="{F7BF4814-167B-43DE-A8D6-40F3E94B49F2}" type="presOf" srcId="{F63AD6E0-99F0-4611-A946-F15BAF7D29B1}" destId="{A76E103A-E63E-46F5-9C00-1A679827D08E}" srcOrd="0" destOrd="0" presId="urn:microsoft.com/office/officeart/2005/8/layout/target3"/>
    <dgm:cxn modelId="{4B314B34-9C72-4835-BBFC-45C31F00C1AB}" srcId="{39612F49-25B0-4DF5-B7B9-A724910B67CE}" destId="{F63AD6E0-99F0-4611-A946-F15BAF7D29B1}" srcOrd="1" destOrd="0" parTransId="{001FBE8F-7968-4C86-A074-B3C3B78DC49C}" sibTransId="{84982691-50D9-420C-B421-1E91F74CBE53}"/>
    <dgm:cxn modelId="{088E4745-DC7F-4730-A34D-43C5544BADF7}" srcId="{39612F49-25B0-4DF5-B7B9-A724910B67CE}" destId="{76CE8E70-A883-455D-9424-FCA4AF3BCB57}" srcOrd="2" destOrd="0" parTransId="{E2CBD0AF-2FA4-4E77-A48D-EC6174B745AE}" sibTransId="{C0EFBB78-3753-40A2-BAF4-7FD96F79220D}"/>
    <dgm:cxn modelId="{C9A7F971-D151-4F45-8143-975A1DC819A5}" type="presOf" srcId="{0581BC59-0F4A-494F-9977-17D096463EDA}" destId="{4A8D04E6-10F6-4980-A227-F16BF72A8D7E}" srcOrd="0" destOrd="0" presId="urn:microsoft.com/office/officeart/2005/8/layout/target3"/>
    <dgm:cxn modelId="{608E9E56-F86B-40CB-A4AE-D705BC0AC6F4}" type="presOf" srcId="{F63AD6E0-99F0-4611-A946-F15BAF7D29B1}" destId="{15DA30F1-3173-4EC9-ADAB-6F2CA0BFE4FF}" srcOrd="1" destOrd="0" presId="urn:microsoft.com/office/officeart/2005/8/layout/target3"/>
    <dgm:cxn modelId="{7A0CA980-F55A-4223-831D-72A37BEC9D3E}" type="presOf" srcId="{76CE8E70-A883-455D-9424-FCA4AF3BCB57}" destId="{5880841D-2DB4-42CE-ADC5-FD9216FB0190}" srcOrd="1" destOrd="0" presId="urn:microsoft.com/office/officeart/2005/8/layout/target3"/>
    <dgm:cxn modelId="{36014F81-B8A1-4905-A2A9-66B10E5A1528}" srcId="{39612F49-25B0-4DF5-B7B9-A724910B67CE}" destId="{0581BC59-0F4A-494F-9977-17D096463EDA}" srcOrd="0" destOrd="0" parTransId="{A5CE2311-9629-4873-A370-D80B158629BA}" sibTransId="{42F58F3C-5C30-4943-B7A2-92C398C8901E}"/>
    <dgm:cxn modelId="{76BB5EB5-F925-4374-A0B1-069F1B7969FB}" type="presOf" srcId="{76CE8E70-A883-455D-9424-FCA4AF3BCB57}" destId="{787E5501-BB3D-4032-82B7-A1C125BB3147}" srcOrd="0" destOrd="0" presId="urn:microsoft.com/office/officeart/2005/8/layout/target3"/>
    <dgm:cxn modelId="{CB68EBC2-4A31-41B6-B1A1-75B43F63A778}" type="presOf" srcId="{0581BC59-0F4A-494F-9977-17D096463EDA}" destId="{9A756F62-6645-4141-BF9C-E7F1AB90B22D}" srcOrd="1" destOrd="0" presId="urn:microsoft.com/office/officeart/2005/8/layout/target3"/>
    <dgm:cxn modelId="{6EC009D9-0092-4B44-B9E8-66DB1FF706F8}" type="presParOf" srcId="{665B0C94-DFED-4B6C-814B-DE38BA350F2D}" destId="{30DB5296-DADD-446D-A62D-7E9A47EB0E48}" srcOrd="0" destOrd="0" presId="urn:microsoft.com/office/officeart/2005/8/layout/target3"/>
    <dgm:cxn modelId="{FF718C78-84B8-4EA4-ACD6-226A0F932F81}" type="presParOf" srcId="{665B0C94-DFED-4B6C-814B-DE38BA350F2D}" destId="{BF518824-0FBB-471B-A125-E8CC019B9513}" srcOrd="1" destOrd="0" presId="urn:microsoft.com/office/officeart/2005/8/layout/target3"/>
    <dgm:cxn modelId="{BB4D4A6B-608D-40D0-B5C7-80AC5C31C36E}" type="presParOf" srcId="{665B0C94-DFED-4B6C-814B-DE38BA350F2D}" destId="{4A8D04E6-10F6-4980-A227-F16BF72A8D7E}" srcOrd="2" destOrd="0" presId="urn:microsoft.com/office/officeart/2005/8/layout/target3"/>
    <dgm:cxn modelId="{9161E490-04E6-4FA4-9DC0-978B0C6B88F9}" type="presParOf" srcId="{665B0C94-DFED-4B6C-814B-DE38BA350F2D}" destId="{3700DFA9-7D91-4408-AFB1-2B8EEDD7CAAC}" srcOrd="3" destOrd="0" presId="urn:microsoft.com/office/officeart/2005/8/layout/target3"/>
    <dgm:cxn modelId="{69737593-53EC-456C-A45E-86974EE65059}" type="presParOf" srcId="{665B0C94-DFED-4B6C-814B-DE38BA350F2D}" destId="{9076B152-FD7C-46BF-8E6C-ABD23AD786D5}" srcOrd="4" destOrd="0" presId="urn:microsoft.com/office/officeart/2005/8/layout/target3"/>
    <dgm:cxn modelId="{CE1CC65D-041C-4EE2-A216-B39FA70AD58A}" type="presParOf" srcId="{665B0C94-DFED-4B6C-814B-DE38BA350F2D}" destId="{A76E103A-E63E-46F5-9C00-1A679827D08E}" srcOrd="5" destOrd="0" presId="urn:microsoft.com/office/officeart/2005/8/layout/target3"/>
    <dgm:cxn modelId="{14841595-EA05-4967-ACE0-22132FD349CA}" type="presParOf" srcId="{665B0C94-DFED-4B6C-814B-DE38BA350F2D}" destId="{147DBADD-EB5F-4F03-BBB4-223D8EB1EA62}" srcOrd="6" destOrd="0" presId="urn:microsoft.com/office/officeart/2005/8/layout/target3"/>
    <dgm:cxn modelId="{6DF641EC-FA92-42E1-9E4A-32C8DB2100D9}" type="presParOf" srcId="{665B0C94-DFED-4B6C-814B-DE38BA350F2D}" destId="{8D93BAFD-4F3B-4D93-981F-128C527E8400}" srcOrd="7" destOrd="0" presId="urn:microsoft.com/office/officeart/2005/8/layout/target3"/>
    <dgm:cxn modelId="{012B378F-7024-43A2-BFCD-7EA4AF45740E}" type="presParOf" srcId="{665B0C94-DFED-4B6C-814B-DE38BA350F2D}" destId="{787E5501-BB3D-4032-82B7-A1C125BB3147}" srcOrd="8" destOrd="0" presId="urn:microsoft.com/office/officeart/2005/8/layout/target3"/>
    <dgm:cxn modelId="{27860601-2130-4CC5-9389-397CDD813935}" type="presParOf" srcId="{665B0C94-DFED-4B6C-814B-DE38BA350F2D}" destId="{9A756F62-6645-4141-BF9C-E7F1AB90B22D}" srcOrd="9" destOrd="0" presId="urn:microsoft.com/office/officeart/2005/8/layout/target3"/>
    <dgm:cxn modelId="{BF350826-AB65-4B10-8F1F-87CDA666FBCE}" type="presParOf" srcId="{665B0C94-DFED-4B6C-814B-DE38BA350F2D}" destId="{15DA30F1-3173-4EC9-ADAB-6F2CA0BFE4FF}" srcOrd="10" destOrd="0" presId="urn:microsoft.com/office/officeart/2005/8/layout/target3"/>
    <dgm:cxn modelId="{8CFDCF4C-E93E-4897-8646-59FA8B591029}" type="presParOf" srcId="{665B0C94-DFED-4B6C-814B-DE38BA350F2D}" destId="{5880841D-2DB4-42CE-ADC5-FD9216FB0190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767FEF-0066-4F0E-B12F-3D82973D5398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SV"/>
        </a:p>
      </dgm:t>
    </dgm:pt>
    <dgm:pt modelId="{0BAD48BE-C12A-4C9F-BA3E-663B4E67363E}">
      <dgm:prSet/>
      <dgm:spPr/>
      <dgm:t>
        <a:bodyPr/>
        <a:lstStyle/>
        <a:p>
          <a:r>
            <a:rPr lang="es-ES"/>
            <a:t>El árbol binario de búsqueda se construirá teniendo en cuenta las siguientes premisas:</a:t>
          </a:r>
          <a:endParaRPr lang="es-SV"/>
        </a:p>
      </dgm:t>
    </dgm:pt>
    <dgm:pt modelId="{A0967E0B-63B7-478E-A676-DDD16D102CCD}" type="parTrans" cxnId="{C38E9C30-8AE7-446F-827B-21F9021A8E6A}">
      <dgm:prSet/>
      <dgm:spPr/>
      <dgm:t>
        <a:bodyPr/>
        <a:lstStyle/>
        <a:p>
          <a:endParaRPr lang="es-SV"/>
        </a:p>
      </dgm:t>
    </dgm:pt>
    <dgm:pt modelId="{CC745CF2-AF39-4A4E-8613-E1C1D4C74601}" type="sibTrans" cxnId="{C38E9C30-8AE7-446F-827B-21F9021A8E6A}">
      <dgm:prSet/>
      <dgm:spPr/>
      <dgm:t>
        <a:bodyPr/>
        <a:lstStyle/>
        <a:p>
          <a:endParaRPr lang="es-SV"/>
        </a:p>
      </dgm:t>
    </dgm:pt>
    <dgm:pt modelId="{A76E8FED-4742-47A0-8A25-1A62EC622303}">
      <dgm:prSet/>
      <dgm:spPr>
        <a:solidFill>
          <a:schemeClr val="accent2"/>
        </a:solidFill>
      </dgm:spPr>
      <dgm:t>
        <a:bodyPr/>
        <a:lstStyle/>
        <a:p>
          <a:r>
            <a:rPr lang="es-ES" dirty="0"/>
            <a:t>El primer elemento se utiliza para crear el nodo raíz.</a:t>
          </a:r>
          <a:endParaRPr lang="es-SV" dirty="0"/>
        </a:p>
      </dgm:t>
    </dgm:pt>
    <dgm:pt modelId="{200643AA-EE59-461C-81E7-32DD13EA0BDA}" type="parTrans" cxnId="{1F1FE344-6326-45F2-92C9-07B230CD9B9F}">
      <dgm:prSet/>
      <dgm:spPr/>
      <dgm:t>
        <a:bodyPr/>
        <a:lstStyle/>
        <a:p>
          <a:endParaRPr lang="es-SV"/>
        </a:p>
      </dgm:t>
    </dgm:pt>
    <dgm:pt modelId="{3B74834E-85D9-4CC0-AB57-97FBE338C6BB}" type="sibTrans" cxnId="{1F1FE344-6326-45F2-92C9-07B230CD9B9F}">
      <dgm:prSet/>
      <dgm:spPr/>
      <dgm:t>
        <a:bodyPr/>
        <a:lstStyle/>
        <a:p>
          <a:endParaRPr lang="es-SV"/>
        </a:p>
      </dgm:t>
    </dgm:pt>
    <dgm:pt modelId="{56A9B7FA-0BB2-4E39-892D-FDC7832560F3}">
      <dgm:prSet/>
      <dgm:spPr>
        <a:solidFill>
          <a:srgbClr val="00B050"/>
        </a:solidFill>
      </dgm:spPr>
      <dgm:t>
        <a:bodyPr/>
        <a:lstStyle/>
        <a:p>
          <a:r>
            <a:rPr lang="es-ES" dirty="0"/>
            <a:t>Los valores del árbol deben ser tales que pueda existir un orden (entero, real, lógico o carácter e incluso definido por el usuario si implica un orden).</a:t>
          </a:r>
          <a:endParaRPr lang="es-SV" dirty="0"/>
        </a:p>
      </dgm:t>
    </dgm:pt>
    <dgm:pt modelId="{9A15CBCC-11A1-47FF-9C5A-E36F3F5DCB87}" type="parTrans" cxnId="{76BE98D4-78AC-4672-BD50-2A4CBFB6911D}">
      <dgm:prSet/>
      <dgm:spPr/>
      <dgm:t>
        <a:bodyPr/>
        <a:lstStyle/>
        <a:p>
          <a:endParaRPr lang="es-SV"/>
        </a:p>
      </dgm:t>
    </dgm:pt>
    <dgm:pt modelId="{CB7D7F6C-02D8-45D7-AF1B-A4BF8CBFA281}" type="sibTrans" cxnId="{76BE98D4-78AC-4672-BD50-2A4CBFB6911D}">
      <dgm:prSet/>
      <dgm:spPr/>
      <dgm:t>
        <a:bodyPr/>
        <a:lstStyle/>
        <a:p>
          <a:endParaRPr lang="es-SV"/>
        </a:p>
      </dgm:t>
    </dgm:pt>
    <dgm:pt modelId="{BDA39957-8C57-4161-A622-37AB94D9B25C}">
      <dgm:prSet/>
      <dgm:spPr>
        <a:solidFill>
          <a:srgbClr val="D50D50"/>
        </a:solidFill>
      </dgm:spPr>
      <dgm:t>
        <a:bodyPr/>
        <a:lstStyle/>
        <a:p>
          <a:r>
            <a:rPr lang="es-ES" dirty="0"/>
            <a:t>En cualquier nodo todos los valores del subárbol izquierdo del nodo son menor o igual al valor del nodo. De modo similar, todos los valores del subárbol derecho deben ser mayores que los valores del nodo.</a:t>
          </a:r>
          <a:endParaRPr lang="es-SV" dirty="0"/>
        </a:p>
      </dgm:t>
    </dgm:pt>
    <dgm:pt modelId="{DE70E44D-3C61-4E01-914D-B34F003E797C}" type="parTrans" cxnId="{DA12C4E0-6816-4E93-8B32-C354FABCC3CA}">
      <dgm:prSet/>
      <dgm:spPr/>
      <dgm:t>
        <a:bodyPr/>
        <a:lstStyle/>
        <a:p>
          <a:endParaRPr lang="es-SV"/>
        </a:p>
      </dgm:t>
    </dgm:pt>
    <dgm:pt modelId="{7AC53D3B-B514-4F68-981D-458BE55BCDC2}" type="sibTrans" cxnId="{DA12C4E0-6816-4E93-8B32-C354FABCC3CA}">
      <dgm:prSet/>
      <dgm:spPr/>
      <dgm:t>
        <a:bodyPr/>
        <a:lstStyle/>
        <a:p>
          <a:endParaRPr lang="es-SV"/>
        </a:p>
      </dgm:t>
    </dgm:pt>
    <dgm:pt modelId="{8B8AD3AE-CE2F-476B-B9C5-A1C60364DCD7}" type="pres">
      <dgm:prSet presAssocID="{1A767FEF-0066-4F0E-B12F-3D82973D5398}" presName="composite" presStyleCnt="0">
        <dgm:presLayoutVars>
          <dgm:chMax val="1"/>
          <dgm:dir/>
          <dgm:resizeHandles val="exact"/>
        </dgm:presLayoutVars>
      </dgm:prSet>
      <dgm:spPr/>
    </dgm:pt>
    <dgm:pt modelId="{8F22E27F-82E7-479A-A185-088ECF151774}" type="pres">
      <dgm:prSet presAssocID="{0BAD48BE-C12A-4C9F-BA3E-663B4E67363E}" presName="roof" presStyleLbl="dkBgShp" presStyleIdx="0" presStyleCnt="2"/>
      <dgm:spPr/>
    </dgm:pt>
    <dgm:pt modelId="{309E4A26-C539-4583-A339-F79BB4B38FED}" type="pres">
      <dgm:prSet presAssocID="{0BAD48BE-C12A-4C9F-BA3E-663B4E67363E}" presName="pillars" presStyleCnt="0"/>
      <dgm:spPr/>
    </dgm:pt>
    <dgm:pt modelId="{390CC3C8-43B5-4476-AFFC-C194556A536F}" type="pres">
      <dgm:prSet presAssocID="{0BAD48BE-C12A-4C9F-BA3E-663B4E67363E}" presName="pillar1" presStyleLbl="node1" presStyleIdx="0" presStyleCnt="3">
        <dgm:presLayoutVars>
          <dgm:bulletEnabled val="1"/>
        </dgm:presLayoutVars>
      </dgm:prSet>
      <dgm:spPr/>
    </dgm:pt>
    <dgm:pt modelId="{680267BD-C00B-4AFD-8192-BACFBF825B1A}" type="pres">
      <dgm:prSet presAssocID="{56A9B7FA-0BB2-4E39-892D-FDC7832560F3}" presName="pillarX" presStyleLbl="node1" presStyleIdx="1" presStyleCnt="3">
        <dgm:presLayoutVars>
          <dgm:bulletEnabled val="1"/>
        </dgm:presLayoutVars>
      </dgm:prSet>
      <dgm:spPr/>
    </dgm:pt>
    <dgm:pt modelId="{5711629E-AF69-4E93-A85E-D868FAC26DC2}" type="pres">
      <dgm:prSet presAssocID="{BDA39957-8C57-4161-A622-37AB94D9B25C}" presName="pillarX" presStyleLbl="node1" presStyleIdx="2" presStyleCnt="3">
        <dgm:presLayoutVars>
          <dgm:bulletEnabled val="1"/>
        </dgm:presLayoutVars>
      </dgm:prSet>
      <dgm:spPr/>
    </dgm:pt>
    <dgm:pt modelId="{3E513D60-3DF6-43CF-AEBF-4234F18D6B54}" type="pres">
      <dgm:prSet presAssocID="{0BAD48BE-C12A-4C9F-BA3E-663B4E67363E}" presName="base" presStyleLbl="dkBgShp" presStyleIdx="1" presStyleCnt="2"/>
      <dgm:spPr/>
    </dgm:pt>
  </dgm:ptLst>
  <dgm:cxnLst>
    <dgm:cxn modelId="{D882E30D-9E97-43F9-A7FA-D34F42E280A1}" type="presOf" srcId="{A76E8FED-4742-47A0-8A25-1A62EC622303}" destId="{390CC3C8-43B5-4476-AFFC-C194556A536F}" srcOrd="0" destOrd="0" presId="urn:microsoft.com/office/officeart/2005/8/layout/hList3"/>
    <dgm:cxn modelId="{5AA0EA10-7828-4FDC-AF94-21E92E5F4865}" type="presOf" srcId="{56A9B7FA-0BB2-4E39-892D-FDC7832560F3}" destId="{680267BD-C00B-4AFD-8192-BACFBF825B1A}" srcOrd="0" destOrd="0" presId="urn:microsoft.com/office/officeart/2005/8/layout/hList3"/>
    <dgm:cxn modelId="{C38E9C30-8AE7-446F-827B-21F9021A8E6A}" srcId="{1A767FEF-0066-4F0E-B12F-3D82973D5398}" destId="{0BAD48BE-C12A-4C9F-BA3E-663B4E67363E}" srcOrd="0" destOrd="0" parTransId="{A0967E0B-63B7-478E-A676-DDD16D102CCD}" sibTransId="{CC745CF2-AF39-4A4E-8613-E1C1D4C74601}"/>
    <dgm:cxn modelId="{493CD35E-2496-42CC-85D3-A6D35E5DDAA4}" type="presOf" srcId="{0BAD48BE-C12A-4C9F-BA3E-663B4E67363E}" destId="{8F22E27F-82E7-479A-A185-088ECF151774}" srcOrd="0" destOrd="0" presId="urn:microsoft.com/office/officeart/2005/8/layout/hList3"/>
    <dgm:cxn modelId="{1F1FE344-6326-45F2-92C9-07B230CD9B9F}" srcId="{0BAD48BE-C12A-4C9F-BA3E-663B4E67363E}" destId="{A76E8FED-4742-47A0-8A25-1A62EC622303}" srcOrd="0" destOrd="0" parTransId="{200643AA-EE59-461C-81E7-32DD13EA0BDA}" sibTransId="{3B74834E-85D9-4CC0-AB57-97FBE338C6BB}"/>
    <dgm:cxn modelId="{E205E789-4A91-4DF1-B0EC-F235B086C0E7}" type="presOf" srcId="{BDA39957-8C57-4161-A622-37AB94D9B25C}" destId="{5711629E-AF69-4E93-A85E-D868FAC26DC2}" srcOrd="0" destOrd="0" presId="urn:microsoft.com/office/officeart/2005/8/layout/hList3"/>
    <dgm:cxn modelId="{9DB2B696-0C0D-4000-8F9A-4614BCF09984}" type="presOf" srcId="{1A767FEF-0066-4F0E-B12F-3D82973D5398}" destId="{8B8AD3AE-CE2F-476B-B9C5-A1C60364DCD7}" srcOrd="0" destOrd="0" presId="urn:microsoft.com/office/officeart/2005/8/layout/hList3"/>
    <dgm:cxn modelId="{76BE98D4-78AC-4672-BD50-2A4CBFB6911D}" srcId="{0BAD48BE-C12A-4C9F-BA3E-663B4E67363E}" destId="{56A9B7FA-0BB2-4E39-892D-FDC7832560F3}" srcOrd="1" destOrd="0" parTransId="{9A15CBCC-11A1-47FF-9C5A-E36F3F5DCB87}" sibTransId="{CB7D7F6C-02D8-45D7-AF1B-A4BF8CBFA281}"/>
    <dgm:cxn modelId="{DA12C4E0-6816-4E93-8B32-C354FABCC3CA}" srcId="{0BAD48BE-C12A-4C9F-BA3E-663B4E67363E}" destId="{BDA39957-8C57-4161-A622-37AB94D9B25C}" srcOrd="2" destOrd="0" parTransId="{DE70E44D-3C61-4E01-914D-B34F003E797C}" sibTransId="{7AC53D3B-B514-4F68-981D-458BE55BCDC2}"/>
    <dgm:cxn modelId="{A60CF546-19DA-4F42-AD26-7CE11914A079}" type="presParOf" srcId="{8B8AD3AE-CE2F-476B-B9C5-A1C60364DCD7}" destId="{8F22E27F-82E7-479A-A185-088ECF151774}" srcOrd="0" destOrd="0" presId="urn:microsoft.com/office/officeart/2005/8/layout/hList3"/>
    <dgm:cxn modelId="{A65141F0-CA72-4A28-8F91-47E6C65ED485}" type="presParOf" srcId="{8B8AD3AE-CE2F-476B-B9C5-A1C60364DCD7}" destId="{309E4A26-C539-4583-A339-F79BB4B38FED}" srcOrd="1" destOrd="0" presId="urn:microsoft.com/office/officeart/2005/8/layout/hList3"/>
    <dgm:cxn modelId="{F3D1D4A6-9380-4E21-B97E-2AE9AB5DA12F}" type="presParOf" srcId="{309E4A26-C539-4583-A339-F79BB4B38FED}" destId="{390CC3C8-43B5-4476-AFFC-C194556A536F}" srcOrd="0" destOrd="0" presId="urn:microsoft.com/office/officeart/2005/8/layout/hList3"/>
    <dgm:cxn modelId="{ACF472BC-1BDB-4D43-8C53-984F80552E27}" type="presParOf" srcId="{309E4A26-C539-4583-A339-F79BB4B38FED}" destId="{680267BD-C00B-4AFD-8192-BACFBF825B1A}" srcOrd="1" destOrd="0" presId="urn:microsoft.com/office/officeart/2005/8/layout/hList3"/>
    <dgm:cxn modelId="{DF4A596C-306C-428B-805F-CCC4EE26E6B5}" type="presParOf" srcId="{309E4A26-C539-4583-A339-F79BB4B38FED}" destId="{5711629E-AF69-4E93-A85E-D868FAC26DC2}" srcOrd="2" destOrd="0" presId="urn:microsoft.com/office/officeart/2005/8/layout/hList3"/>
    <dgm:cxn modelId="{8D97CC48-5868-426F-AE73-AC60B106FF31}" type="presParOf" srcId="{8B8AD3AE-CE2F-476B-B9C5-A1C60364DCD7}" destId="{3E513D60-3DF6-43CF-AEBF-4234F18D6B5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10204-0C62-4CAE-90B8-7D44B372FB3A}">
      <dsp:nvSpPr>
        <dsp:cNvPr id="0" name=""/>
        <dsp:cNvSpPr/>
      </dsp:nvSpPr>
      <dsp:spPr>
        <a:xfrm rot="5400000">
          <a:off x="5903778" y="-1219448"/>
          <a:ext cx="3999939" cy="743882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/>
            <a:t>Raíz del árbol. Todos los árboles que no están vacíos tienen un único nodo raíz. Todos los demás elementos o nodos se derivan o descienden de él. El nodo raíz no tiene padre, es decir, no es el hijo de ningún elemento.</a:t>
          </a:r>
          <a:endParaRPr lang="es-SV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/>
            <a:t>Nodo, son los vértices o elementos del árbol.</a:t>
          </a:r>
          <a:endParaRPr lang="es-SV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/>
            <a:t>Nodo terminal u hoja (leaf node) es aquel nodo que no contiene ningún subárbol (los nodos terminales u hojas del árbol de la Figura 13.2 son E, F, K, L, H y J).</a:t>
          </a:r>
          <a:endParaRPr lang="es-SV" sz="2500" kern="1200"/>
        </a:p>
      </dsp:txBody>
      <dsp:txXfrm rot="-5400000">
        <a:off x="4184338" y="695253"/>
        <a:ext cx="7243560" cy="3609417"/>
      </dsp:txXfrm>
    </dsp:sp>
    <dsp:sp modelId="{EB4EDC4A-2ACB-45D6-B776-048DF86358B6}">
      <dsp:nvSpPr>
        <dsp:cNvPr id="0" name=""/>
        <dsp:cNvSpPr/>
      </dsp:nvSpPr>
      <dsp:spPr>
        <a:xfrm>
          <a:off x="0" y="0"/>
          <a:ext cx="4184337" cy="49999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400" kern="1200"/>
            <a:t>Las definiciones a tener en cuenta son:</a:t>
          </a:r>
          <a:endParaRPr lang="es-SV" sz="5400" kern="1200"/>
        </a:p>
      </dsp:txBody>
      <dsp:txXfrm>
        <a:off x="204262" y="204262"/>
        <a:ext cx="3775813" cy="4591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1D98D-B6C4-4ED7-9680-0A031602C4B7}">
      <dsp:nvSpPr>
        <dsp:cNvPr id="0" name=""/>
        <dsp:cNvSpPr/>
      </dsp:nvSpPr>
      <dsp:spPr>
        <a:xfrm>
          <a:off x="0" y="0"/>
          <a:ext cx="11623159" cy="499992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600" kern="1200"/>
            <a:t>Las definiciones a tener en cuenta son:</a:t>
          </a:r>
          <a:endParaRPr lang="es-SV" sz="5600" kern="1200"/>
        </a:p>
      </dsp:txBody>
      <dsp:txXfrm>
        <a:off x="0" y="0"/>
        <a:ext cx="11623159" cy="1499977"/>
      </dsp:txXfrm>
    </dsp:sp>
    <dsp:sp modelId="{9ACB1922-7B6F-4811-8DFE-A7EBBE2DCC71}">
      <dsp:nvSpPr>
        <dsp:cNvPr id="0" name=""/>
        <dsp:cNvSpPr/>
      </dsp:nvSpPr>
      <dsp:spPr>
        <a:xfrm>
          <a:off x="1162315" y="1500099"/>
          <a:ext cx="9298527" cy="7283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A cada nodo que no es hoja se asocia uno o varios subárboles llamados descendientes (</a:t>
          </a:r>
          <a:r>
            <a:rPr lang="es-ES" sz="2100" kern="1200" dirty="0" err="1"/>
            <a:t>offspring</a:t>
          </a:r>
          <a:r>
            <a:rPr lang="es-ES" sz="2100" kern="1200" dirty="0"/>
            <a:t>) o hijos. </a:t>
          </a:r>
          <a:endParaRPr lang="es-SV" sz="2100" kern="1200" dirty="0"/>
        </a:p>
      </dsp:txBody>
      <dsp:txXfrm>
        <a:off x="1183649" y="1521433"/>
        <a:ext cx="9255859" cy="685714"/>
      </dsp:txXfrm>
    </dsp:sp>
    <dsp:sp modelId="{10099667-E0C0-465B-A067-9FE3A473CD00}">
      <dsp:nvSpPr>
        <dsp:cNvPr id="0" name=""/>
        <dsp:cNvSpPr/>
      </dsp:nvSpPr>
      <dsp:spPr>
        <a:xfrm>
          <a:off x="1162315" y="2340540"/>
          <a:ext cx="9298527" cy="728382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De igual forma, cada nodo tiene asociado un antecesor o ascendiente llamado padre.</a:t>
          </a:r>
          <a:endParaRPr lang="es-SV" sz="2100" kern="1200" dirty="0"/>
        </a:p>
      </dsp:txBody>
      <dsp:txXfrm>
        <a:off x="1183649" y="2361874"/>
        <a:ext cx="9255859" cy="685714"/>
      </dsp:txXfrm>
    </dsp:sp>
    <dsp:sp modelId="{BBFD87E6-2F68-40E4-BDCD-C170B4EB2A1D}">
      <dsp:nvSpPr>
        <dsp:cNvPr id="0" name=""/>
        <dsp:cNvSpPr/>
      </dsp:nvSpPr>
      <dsp:spPr>
        <a:xfrm>
          <a:off x="1162315" y="3180981"/>
          <a:ext cx="9298527" cy="728382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 Los nodos de un mismo padre se llaman hermanos.</a:t>
          </a:r>
          <a:endParaRPr lang="es-SV" sz="2100" kern="1200" dirty="0"/>
        </a:p>
      </dsp:txBody>
      <dsp:txXfrm>
        <a:off x="1183649" y="3202315"/>
        <a:ext cx="9255859" cy="685714"/>
      </dsp:txXfrm>
    </dsp:sp>
    <dsp:sp modelId="{654452DE-1997-4308-ACF9-98DE939575A4}">
      <dsp:nvSpPr>
        <dsp:cNvPr id="0" name=""/>
        <dsp:cNvSpPr/>
      </dsp:nvSpPr>
      <dsp:spPr>
        <a:xfrm>
          <a:off x="1162315" y="4021423"/>
          <a:ext cx="9298527" cy="72838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Los nodos con uno o dos subárboles —no son hojas ni raíz— se llaman nodos interiores o internos.</a:t>
          </a:r>
          <a:endParaRPr lang="es-SV" sz="2100" kern="1200" dirty="0"/>
        </a:p>
      </dsp:txBody>
      <dsp:txXfrm>
        <a:off x="1183649" y="4042757"/>
        <a:ext cx="9255859" cy="685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48571-609F-4C12-ADA3-27BF48CCFAA8}">
      <dsp:nvSpPr>
        <dsp:cNvPr id="0" name=""/>
        <dsp:cNvSpPr/>
      </dsp:nvSpPr>
      <dsp:spPr>
        <a:xfrm>
          <a:off x="0" y="0"/>
          <a:ext cx="10515600" cy="52343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/>
            <a:t>Las definiciones a tener en cuenta son:</a:t>
          </a:r>
          <a:endParaRPr lang="es-SV" sz="6500" kern="1200"/>
        </a:p>
      </dsp:txBody>
      <dsp:txXfrm>
        <a:off x="0" y="0"/>
        <a:ext cx="10515600" cy="2826572"/>
      </dsp:txXfrm>
    </dsp:sp>
    <dsp:sp modelId="{9D2C1E24-893E-4DF6-9EE6-78DA3EA857A0}">
      <dsp:nvSpPr>
        <dsp:cNvPr id="0" name=""/>
        <dsp:cNvSpPr/>
      </dsp:nvSpPr>
      <dsp:spPr>
        <a:xfrm>
          <a:off x="0" y="2721884"/>
          <a:ext cx="2628899" cy="240782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Una colección de dos o más árboles se llama bosque (forest).</a:t>
          </a:r>
          <a:endParaRPr lang="es-SV" sz="2200" kern="1200"/>
        </a:p>
      </dsp:txBody>
      <dsp:txXfrm>
        <a:off x="0" y="2721884"/>
        <a:ext cx="2628899" cy="2407821"/>
      </dsp:txXfrm>
    </dsp:sp>
    <dsp:sp modelId="{E5ABB1C8-B149-4388-944C-D0BD5255AB6A}">
      <dsp:nvSpPr>
        <dsp:cNvPr id="0" name=""/>
        <dsp:cNvSpPr/>
      </dsp:nvSpPr>
      <dsp:spPr>
        <a:xfrm>
          <a:off x="2628900" y="2721884"/>
          <a:ext cx="2628899" cy="2407821"/>
        </a:xfrm>
        <a:prstGeom prst="rect">
          <a:avLst/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Todos los nodos tienen un solo padre —excepto el raíz— que no tiene padre.</a:t>
          </a:r>
          <a:endParaRPr lang="es-SV" sz="2200" kern="1200"/>
        </a:p>
      </dsp:txBody>
      <dsp:txXfrm>
        <a:off x="2628900" y="2721884"/>
        <a:ext cx="2628899" cy="2407821"/>
      </dsp:txXfrm>
    </dsp:sp>
    <dsp:sp modelId="{1AB4BCA3-6D05-4AB1-835E-E7CACE00A4F9}">
      <dsp:nvSpPr>
        <dsp:cNvPr id="0" name=""/>
        <dsp:cNvSpPr/>
      </dsp:nvSpPr>
      <dsp:spPr>
        <a:xfrm>
          <a:off x="5257800" y="2721884"/>
          <a:ext cx="2628899" cy="2407821"/>
        </a:xfrm>
        <a:prstGeom prst="rect">
          <a:avLst/>
        </a:prstGeom>
        <a:solidFill>
          <a:schemeClr val="accent4">
            <a:tint val="40000"/>
            <a:alpha val="90000"/>
            <a:hueOff val="7241284"/>
            <a:satOff val="-34163"/>
            <a:lumOff val="-12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Se denomina camino el enlace entre dos nodos consecutivos y rama es un camino que termina en una hoja.</a:t>
          </a:r>
          <a:endParaRPr lang="es-SV" sz="2200" kern="1200"/>
        </a:p>
      </dsp:txBody>
      <dsp:txXfrm>
        <a:off x="5257800" y="2721884"/>
        <a:ext cx="2628899" cy="2407821"/>
      </dsp:txXfrm>
    </dsp:sp>
    <dsp:sp modelId="{DD0E6BAB-A200-4140-87F7-E5CDEA575F9D}">
      <dsp:nvSpPr>
        <dsp:cNvPr id="0" name=""/>
        <dsp:cNvSpPr/>
      </dsp:nvSpPr>
      <dsp:spPr>
        <a:xfrm>
          <a:off x="7886700" y="2721884"/>
          <a:ext cx="2628899" cy="2407821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Cada nodo tiene asociado un número de nivel que se determina por la longitud del camino desde el raíz al nodo específico.</a:t>
          </a:r>
          <a:endParaRPr lang="es-SV" sz="2200" kern="1200"/>
        </a:p>
      </dsp:txBody>
      <dsp:txXfrm>
        <a:off x="7886700" y="2721884"/>
        <a:ext cx="2628899" cy="24078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FB4EF-8854-49CF-BE3C-5CBDD21E1403}">
      <dsp:nvSpPr>
        <dsp:cNvPr id="0" name=""/>
        <dsp:cNvSpPr/>
      </dsp:nvSpPr>
      <dsp:spPr>
        <a:xfrm>
          <a:off x="0" y="433572"/>
          <a:ext cx="10515600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Existe un tipo de árbol denominado árbol binario que puede ser implementado fácilmente en una computadora.</a:t>
          </a:r>
          <a:endParaRPr lang="es-SV" sz="3300" kern="1200"/>
        </a:p>
      </dsp:txBody>
      <dsp:txXfrm>
        <a:off x="64083" y="497655"/>
        <a:ext cx="10387434" cy="1184574"/>
      </dsp:txXfrm>
    </dsp:sp>
    <dsp:sp modelId="{451F8C68-D124-49E2-BC9C-F8DA5B77FF6B}">
      <dsp:nvSpPr>
        <dsp:cNvPr id="0" name=""/>
        <dsp:cNvSpPr/>
      </dsp:nvSpPr>
      <dsp:spPr>
        <a:xfrm>
          <a:off x="0" y="1841352"/>
          <a:ext cx="10515600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Un árbol binario es un conjunto finito de cero o más nodos, tales que:</a:t>
          </a:r>
          <a:endParaRPr lang="es-SV" sz="3300" kern="1200"/>
        </a:p>
      </dsp:txBody>
      <dsp:txXfrm>
        <a:off x="64083" y="1905435"/>
        <a:ext cx="10387434" cy="1184574"/>
      </dsp:txXfrm>
    </dsp:sp>
    <dsp:sp modelId="{B426299D-87C5-486C-AF8E-9E7974DB4498}">
      <dsp:nvSpPr>
        <dsp:cNvPr id="0" name=""/>
        <dsp:cNvSpPr/>
      </dsp:nvSpPr>
      <dsp:spPr>
        <a:xfrm>
          <a:off x="0" y="3154092"/>
          <a:ext cx="10515600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600" kern="1200"/>
            <a:t>Existe un nodo denominado raíz del árbol.</a:t>
          </a:r>
          <a:endParaRPr lang="es-SV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600" kern="1200"/>
            <a:t>Cada nodo puede tener 0, 1 o 2 subárboles, conocidos como subárbol izquierdo y subárbol derecho</a:t>
          </a:r>
          <a:endParaRPr lang="es-SV" sz="2600" kern="1200"/>
        </a:p>
      </dsp:txBody>
      <dsp:txXfrm>
        <a:off x="0" y="3154092"/>
        <a:ext cx="10515600" cy="12637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B5296-DADD-446D-A62D-7E9A47EB0E48}">
      <dsp:nvSpPr>
        <dsp:cNvPr id="0" name=""/>
        <dsp:cNvSpPr/>
      </dsp:nvSpPr>
      <dsp:spPr>
        <a:xfrm>
          <a:off x="0" y="0"/>
          <a:ext cx="4990176" cy="4990176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D04E6-10F6-4980-A227-F16BF72A8D7E}">
      <dsp:nvSpPr>
        <dsp:cNvPr id="0" name=""/>
        <dsp:cNvSpPr/>
      </dsp:nvSpPr>
      <dsp:spPr>
        <a:xfrm>
          <a:off x="2495088" y="0"/>
          <a:ext cx="8445813" cy="49901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Estas tres acciones repartidas en diferentes órdenes proporcionan los diferentes recorridos del árbol en profundidad.</a:t>
          </a:r>
          <a:endParaRPr lang="es-SV" sz="2300" kern="1200"/>
        </a:p>
      </dsp:txBody>
      <dsp:txXfrm>
        <a:off x="2495088" y="0"/>
        <a:ext cx="8445813" cy="1497056"/>
      </dsp:txXfrm>
    </dsp:sp>
    <dsp:sp modelId="{9076B152-FD7C-46BF-8E6C-ABD23AD786D5}">
      <dsp:nvSpPr>
        <dsp:cNvPr id="0" name=""/>
        <dsp:cNvSpPr/>
      </dsp:nvSpPr>
      <dsp:spPr>
        <a:xfrm>
          <a:off x="873282" y="1497056"/>
          <a:ext cx="3243611" cy="3243611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E103A-E63E-46F5-9C00-1A679827D08E}">
      <dsp:nvSpPr>
        <dsp:cNvPr id="0" name=""/>
        <dsp:cNvSpPr/>
      </dsp:nvSpPr>
      <dsp:spPr>
        <a:xfrm>
          <a:off x="2495088" y="1497056"/>
          <a:ext cx="8445813" cy="32436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Los más frecuentes tienen siempre en común recorrer primero el subárbol izquierdo y luego el subárbol derecho.</a:t>
          </a:r>
          <a:endParaRPr lang="es-SV" sz="2300" kern="1200"/>
        </a:p>
      </dsp:txBody>
      <dsp:txXfrm>
        <a:off x="2495088" y="1497056"/>
        <a:ext cx="8445813" cy="1497051"/>
      </dsp:txXfrm>
    </dsp:sp>
    <dsp:sp modelId="{8D93BAFD-4F3B-4D93-981F-128C527E8400}">
      <dsp:nvSpPr>
        <dsp:cNvPr id="0" name=""/>
        <dsp:cNvSpPr/>
      </dsp:nvSpPr>
      <dsp:spPr>
        <a:xfrm>
          <a:off x="1746562" y="2994107"/>
          <a:ext cx="1497051" cy="1497051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E5501-BB3D-4032-82B7-A1C125BB3147}">
      <dsp:nvSpPr>
        <dsp:cNvPr id="0" name=""/>
        <dsp:cNvSpPr/>
      </dsp:nvSpPr>
      <dsp:spPr>
        <a:xfrm>
          <a:off x="2495088" y="2994107"/>
          <a:ext cx="8445813" cy="14970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Los algoritmos que lo realizan llaman pre-orden, post-orden, in-orden y su nombre refleja el momento en que se visita el nodo raíz. En el in-orden el raíz está en el medio del recorrido, en el pre-orden el raíz está el primero y en el post-orden el raíz está el último</a:t>
          </a:r>
          <a:endParaRPr lang="es-SV" sz="2300" kern="1200"/>
        </a:p>
      </dsp:txBody>
      <dsp:txXfrm>
        <a:off x="2495088" y="2994107"/>
        <a:ext cx="8445813" cy="14970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2E27F-82E7-479A-A185-088ECF151774}">
      <dsp:nvSpPr>
        <dsp:cNvPr id="0" name=""/>
        <dsp:cNvSpPr/>
      </dsp:nvSpPr>
      <dsp:spPr>
        <a:xfrm>
          <a:off x="0" y="0"/>
          <a:ext cx="11079944" cy="155066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/>
            <a:t>El árbol binario de búsqueda se construirá teniendo en cuenta las siguientes premisas:</a:t>
          </a:r>
          <a:endParaRPr lang="es-SV" sz="4300" kern="1200"/>
        </a:p>
      </dsp:txBody>
      <dsp:txXfrm>
        <a:off x="0" y="0"/>
        <a:ext cx="11079944" cy="1550668"/>
      </dsp:txXfrm>
    </dsp:sp>
    <dsp:sp modelId="{390CC3C8-43B5-4476-AFFC-C194556A536F}">
      <dsp:nvSpPr>
        <dsp:cNvPr id="0" name=""/>
        <dsp:cNvSpPr/>
      </dsp:nvSpPr>
      <dsp:spPr>
        <a:xfrm>
          <a:off x="5410" y="1550668"/>
          <a:ext cx="3689707" cy="325640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El primer elemento se utiliza para crear el nodo raíz.</a:t>
          </a:r>
          <a:endParaRPr lang="es-SV" sz="2400" kern="1200" dirty="0"/>
        </a:p>
      </dsp:txBody>
      <dsp:txXfrm>
        <a:off x="5410" y="1550668"/>
        <a:ext cx="3689707" cy="3256404"/>
      </dsp:txXfrm>
    </dsp:sp>
    <dsp:sp modelId="{680267BD-C00B-4AFD-8192-BACFBF825B1A}">
      <dsp:nvSpPr>
        <dsp:cNvPr id="0" name=""/>
        <dsp:cNvSpPr/>
      </dsp:nvSpPr>
      <dsp:spPr>
        <a:xfrm>
          <a:off x="3695118" y="1550668"/>
          <a:ext cx="3689707" cy="325640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Los valores del árbol deben ser tales que pueda existir un orden (entero, real, lógico o carácter e incluso definido por el usuario si implica un orden).</a:t>
          </a:r>
          <a:endParaRPr lang="es-SV" sz="2400" kern="1200" dirty="0"/>
        </a:p>
      </dsp:txBody>
      <dsp:txXfrm>
        <a:off x="3695118" y="1550668"/>
        <a:ext cx="3689707" cy="3256404"/>
      </dsp:txXfrm>
    </dsp:sp>
    <dsp:sp modelId="{5711629E-AF69-4E93-A85E-D868FAC26DC2}">
      <dsp:nvSpPr>
        <dsp:cNvPr id="0" name=""/>
        <dsp:cNvSpPr/>
      </dsp:nvSpPr>
      <dsp:spPr>
        <a:xfrm>
          <a:off x="7384825" y="1550668"/>
          <a:ext cx="3689707" cy="3256404"/>
        </a:xfrm>
        <a:prstGeom prst="rect">
          <a:avLst/>
        </a:prstGeom>
        <a:solidFill>
          <a:srgbClr val="D50D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En cualquier nodo todos los valores del subárbol izquierdo del nodo son menor o igual al valor del nodo. De modo similar, todos los valores del subárbol derecho deben ser mayores que los valores del nodo.</a:t>
          </a:r>
          <a:endParaRPr lang="es-SV" sz="2400" kern="1200" dirty="0"/>
        </a:p>
      </dsp:txBody>
      <dsp:txXfrm>
        <a:off x="7384825" y="1550668"/>
        <a:ext cx="3689707" cy="3256404"/>
      </dsp:txXfrm>
    </dsp:sp>
    <dsp:sp modelId="{3E513D60-3DF6-43CF-AEBF-4234F18D6B54}">
      <dsp:nvSpPr>
        <dsp:cNvPr id="0" name=""/>
        <dsp:cNvSpPr/>
      </dsp:nvSpPr>
      <dsp:spPr>
        <a:xfrm>
          <a:off x="0" y="4807073"/>
          <a:ext cx="11079944" cy="36182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04ADB-16DF-BF41-99FA-41A173B6B855}" type="datetimeFigureOut">
              <a:rPr lang="es-SV" smtClean="0"/>
              <a:t>2/12/2022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C8B4F-1D8C-E54F-AF04-0E85180D6EE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7763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2/12/2022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361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2/12/2022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922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2/12/2022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9012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2/12/2022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386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2/12/2022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4741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2/12/2022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714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2/12/2022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8020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2/12/2022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92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2/12/2022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431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2/12/2022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73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2/12/2022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7179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8E56D-7BAD-614A-AA09-144F6FC3E969}" type="datetimeFigureOut">
              <a:rPr lang="es-SV" smtClean="0"/>
              <a:t>2/12/2022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3531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08CAA2C-E34E-3B40-8719-995ABC635F3F}"/>
              </a:ext>
            </a:extLst>
          </p:cNvPr>
          <p:cNvSpPr/>
          <p:nvPr/>
        </p:nvSpPr>
        <p:spPr>
          <a:xfrm>
            <a:off x="685993" y="1129083"/>
            <a:ext cx="112122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SV" sz="6600" b="1" dirty="0">
                <a:solidFill>
                  <a:srgbClr val="233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</a:t>
            </a:r>
          </a:p>
          <a:p>
            <a:pPr algn="ctr"/>
            <a:r>
              <a:rPr lang="es-SV" sz="6600" b="1" dirty="0">
                <a:solidFill>
                  <a:srgbClr val="233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</a:p>
          <a:p>
            <a:pPr algn="ctr"/>
            <a:r>
              <a:rPr lang="es-SV" sz="6600" b="1" dirty="0">
                <a:solidFill>
                  <a:srgbClr val="233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GAVIDIA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679" y="4351662"/>
            <a:ext cx="10583537" cy="155555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Aplicación de modelos de programación y Estructura de datos..</a:t>
            </a:r>
            <a:br>
              <a:rPr lang="es-ES" sz="3600" dirty="0"/>
            </a:br>
            <a:r>
              <a:rPr lang="es-ES" sz="3600" dirty="0"/>
              <a:t>Facilitadora: Inga. Mayra Yaneth Guzmán </a:t>
            </a:r>
            <a:br>
              <a:rPr lang="es-ES" sz="3600" dirty="0"/>
            </a:br>
            <a:r>
              <a:rPr lang="es-ES" sz="3600" dirty="0"/>
              <a:t>email:   mguzman@ufg.edu.sv</a:t>
            </a:r>
          </a:p>
        </p:txBody>
      </p:sp>
    </p:spTree>
    <p:extLst>
      <p:ext uri="{BB962C8B-B14F-4D97-AF65-F5344CB8AC3E}">
        <p14:creationId xmlns:p14="http://schemas.microsoft.com/office/powerpoint/2010/main" val="146010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D2A6-38D6-4140-832B-98D111AF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180" y="0"/>
            <a:ext cx="8812619" cy="101009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Terminología y representación de un árbol general</a:t>
            </a:r>
            <a:endParaRPr lang="es-SV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97D94B22-50A9-447E-A52F-95DF37B424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177039"/>
          <a:ext cx="10515600" cy="5234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9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D2A6-38D6-4140-832B-98D111AF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180" y="0"/>
            <a:ext cx="8812619" cy="101009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Terminología y representación de un árbol general</a:t>
            </a:r>
            <a:endParaRPr lang="es-SV" sz="36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9B438A-EEC6-42DC-9F52-A2B710272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2" y="1253331"/>
            <a:ext cx="4869712" cy="4351338"/>
          </a:xfrm>
        </p:spPr>
        <p:txBody>
          <a:bodyPr/>
          <a:lstStyle/>
          <a:p>
            <a:r>
              <a:rPr lang="es-ES" dirty="0"/>
              <a:t>Por ejemplo, en el árbol de la Figura 13.2.</a:t>
            </a:r>
          </a:p>
          <a:p>
            <a:r>
              <a:rPr lang="es-ES" dirty="0"/>
              <a:t>Nivel 0    A</a:t>
            </a:r>
          </a:p>
          <a:p>
            <a:r>
              <a:rPr lang="es-ES" dirty="0"/>
              <a:t>Nivel 1    B, C, D</a:t>
            </a:r>
          </a:p>
          <a:p>
            <a:r>
              <a:rPr lang="es-ES" dirty="0"/>
              <a:t>Nivel 2     E, F, G, H, I, J</a:t>
            </a:r>
          </a:p>
          <a:p>
            <a:r>
              <a:rPr lang="es-ES" dirty="0"/>
              <a:t>Nivel 3     K, L</a:t>
            </a:r>
            <a:endParaRPr lang="es-SV" dirty="0"/>
          </a:p>
        </p:txBody>
      </p:sp>
      <p:pic>
        <p:nvPicPr>
          <p:cNvPr id="5" name="Imagen 4" descr="Diagrama, Forma&#10;&#10;Descripción generada automáticamente">
            <a:extLst>
              <a:ext uri="{FF2B5EF4-FFF2-40B4-BE49-F238E27FC236}">
                <a16:creationId xmlns:a16="http://schemas.microsoft.com/office/drawing/2014/main" id="{845974F9-961F-457C-A9A5-9DA54084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88" y="2062714"/>
            <a:ext cx="7131334" cy="40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D2A6-38D6-4140-832B-98D111AF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180" y="0"/>
            <a:ext cx="8812619" cy="101009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Terminología y representación de un árbol general</a:t>
            </a:r>
            <a:endParaRPr lang="es-SV" sz="36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9B438A-EEC6-42DC-9F52-A2B710272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0" y="1253331"/>
            <a:ext cx="10811538" cy="4351338"/>
          </a:xfrm>
        </p:spPr>
        <p:txBody>
          <a:bodyPr/>
          <a:lstStyle/>
          <a:p>
            <a:r>
              <a:rPr lang="es-ES" dirty="0"/>
              <a:t>La altura o profundidad de un árbol es el número máximo de nodos de una rama. </a:t>
            </a:r>
          </a:p>
          <a:p>
            <a:r>
              <a:rPr lang="es-ES" dirty="0"/>
              <a:t>Equivale al nivel más alto de los nodos más uno. </a:t>
            </a:r>
          </a:p>
          <a:p>
            <a:r>
              <a:rPr lang="es-ES" dirty="0"/>
              <a:t>El peso de un árbol es el número de nodos terminales. </a:t>
            </a:r>
          </a:p>
          <a:p>
            <a:r>
              <a:rPr lang="es-ES" dirty="0"/>
              <a:t>La altura y el peso del árbol de la Figura 13.2 son 4 y 7, respectivamente.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52786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D2A6-38D6-4140-832B-98D111AF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180" y="0"/>
            <a:ext cx="8812619" cy="101009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Terminología y representación de un árbol general</a:t>
            </a:r>
            <a:endParaRPr lang="es-SV" sz="3600" b="1" dirty="0">
              <a:solidFill>
                <a:schemeClr val="bg1"/>
              </a:solidFill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7A088F5B-257F-4372-A3A0-4C7E3829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19" y="1010093"/>
            <a:ext cx="8233178" cy="55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196DE-1B20-4748-B674-CEBB40CF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447" y="152473"/>
            <a:ext cx="8791353" cy="910783"/>
          </a:xfrm>
        </p:spPr>
        <p:txBody>
          <a:bodyPr/>
          <a:lstStyle/>
          <a:p>
            <a:r>
              <a:rPr lang="es-SV" b="1" dirty="0">
                <a:solidFill>
                  <a:schemeClr val="bg1"/>
                </a:solidFill>
              </a:rPr>
              <a:t>Ejemplos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7E9030FC-A3D1-4622-9333-011B73DAA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509" y="-1"/>
            <a:ext cx="8992044" cy="6826153"/>
          </a:xfrm>
        </p:spPr>
      </p:pic>
    </p:spTree>
    <p:extLst>
      <p:ext uri="{BB962C8B-B14F-4D97-AF65-F5344CB8AC3E}">
        <p14:creationId xmlns:p14="http://schemas.microsoft.com/office/powerpoint/2010/main" val="14370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196DE-1B20-4748-B674-CEBB40CF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447" y="152473"/>
            <a:ext cx="8791353" cy="910783"/>
          </a:xfrm>
        </p:spPr>
        <p:txBody>
          <a:bodyPr/>
          <a:lstStyle/>
          <a:p>
            <a:r>
              <a:rPr lang="es-SV" b="1" dirty="0">
                <a:solidFill>
                  <a:schemeClr val="bg1"/>
                </a:solidFill>
              </a:rPr>
              <a:t>Ejemplos</a:t>
            </a: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0362FDFB-64C3-4BC9-ACEF-6988DD882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66" y="1625088"/>
            <a:ext cx="11714453" cy="3436010"/>
          </a:xfrm>
        </p:spPr>
      </p:pic>
    </p:spTree>
    <p:extLst>
      <p:ext uri="{BB962C8B-B14F-4D97-AF65-F5344CB8AC3E}">
        <p14:creationId xmlns:p14="http://schemas.microsoft.com/office/powerpoint/2010/main" val="421855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196DE-1B20-4748-B674-CEBB40CF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447" y="152473"/>
            <a:ext cx="8791353" cy="910783"/>
          </a:xfrm>
        </p:spPr>
        <p:txBody>
          <a:bodyPr/>
          <a:lstStyle/>
          <a:p>
            <a:r>
              <a:rPr lang="es-SV" b="1" dirty="0">
                <a:solidFill>
                  <a:schemeClr val="bg1"/>
                </a:solidFill>
              </a:rPr>
              <a:t>Ejemplos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97C88429-6F6E-4CF2-BD17-193839ED5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955" y="946480"/>
            <a:ext cx="8767020" cy="5220403"/>
          </a:xfrm>
        </p:spPr>
      </p:pic>
    </p:spTree>
    <p:extLst>
      <p:ext uri="{BB962C8B-B14F-4D97-AF65-F5344CB8AC3E}">
        <p14:creationId xmlns:p14="http://schemas.microsoft.com/office/powerpoint/2010/main" val="1577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EB9E120-D918-4D81-9D30-53ED0E9FD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3480"/>
            <a:ext cx="9144000" cy="2387600"/>
          </a:xfrm>
        </p:spPr>
        <p:txBody>
          <a:bodyPr>
            <a:normAutofit/>
          </a:bodyPr>
          <a:lstStyle/>
          <a:p>
            <a:r>
              <a:rPr lang="es-SV" sz="9600" b="1" dirty="0">
                <a:solidFill>
                  <a:srgbClr val="C00000"/>
                </a:solidFill>
              </a:rPr>
              <a:t>Arboles binarios </a:t>
            </a:r>
          </a:p>
        </p:txBody>
      </p:sp>
    </p:spTree>
    <p:extLst>
      <p:ext uri="{BB962C8B-B14F-4D97-AF65-F5344CB8AC3E}">
        <p14:creationId xmlns:p14="http://schemas.microsoft.com/office/powerpoint/2010/main" val="346557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A22DB-A92F-47A4-BABA-F45A4AF4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609" y="0"/>
            <a:ext cx="8833884" cy="1325563"/>
          </a:xfrm>
        </p:spPr>
        <p:txBody>
          <a:bodyPr/>
          <a:lstStyle/>
          <a:p>
            <a:pPr algn="ctr"/>
            <a:r>
              <a:rPr lang="es-SV" dirty="0">
                <a:solidFill>
                  <a:schemeClr val="bg1"/>
                </a:solidFill>
              </a:rPr>
              <a:t>Arboles binarios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72A4CCF-C048-4973-B733-9C6865A3A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353857"/>
              </p:ext>
            </p:extLst>
          </p:nvPr>
        </p:nvGraphicFramePr>
        <p:xfrm>
          <a:off x="838200" y="1325563"/>
          <a:ext cx="105156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386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A22DB-A92F-47A4-BABA-F45A4AF4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609" y="0"/>
            <a:ext cx="8833884" cy="1325563"/>
          </a:xfrm>
        </p:spPr>
        <p:txBody>
          <a:bodyPr/>
          <a:lstStyle/>
          <a:p>
            <a:pPr algn="ctr"/>
            <a:r>
              <a:rPr lang="es-SV" dirty="0">
                <a:solidFill>
                  <a:schemeClr val="bg1"/>
                </a:solidFill>
              </a:rPr>
              <a:t>Arboles binarios </a:t>
            </a: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B548B34C-B979-4FBD-BF85-BDDC7210A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537" y="1228777"/>
            <a:ext cx="10019416" cy="4874311"/>
          </a:xfrm>
        </p:spPr>
      </p:pic>
    </p:spTree>
    <p:extLst>
      <p:ext uri="{BB962C8B-B14F-4D97-AF65-F5344CB8AC3E}">
        <p14:creationId xmlns:p14="http://schemas.microsoft.com/office/powerpoint/2010/main" val="550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EB9E120-D918-4D81-9D30-53ED0E9FD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3480"/>
            <a:ext cx="9144000" cy="2387600"/>
          </a:xfrm>
        </p:spPr>
        <p:txBody>
          <a:bodyPr>
            <a:normAutofit/>
          </a:bodyPr>
          <a:lstStyle/>
          <a:p>
            <a:r>
              <a:rPr lang="es-SV" sz="9600" b="1" dirty="0">
                <a:solidFill>
                  <a:srgbClr val="C00000"/>
                </a:solidFill>
              </a:rPr>
              <a:t>Arboles </a:t>
            </a:r>
          </a:p>
        </p:txBody>
      </p:sp>
    </p:spTree>
    <p:extLst>
      <p:ext uri="{BB962C8B-B14F-4D97-AF65-F5344CB8AC3E}">
        <p14:creationId xmlns:p14="http://schemas.microsoft.com/office/powerpoint/2010/main" val="21835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A22DB-A92F-47A4-BABA-F45A4AF4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SV" dirty="0"/>
              <a:t>Arboles binarios 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FEF8FE69-8E76-43DA-B2F8-80D40DF39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438400"/>
            <a:ext cx="5102351" cy="3785419"/>
          </a:xfrm>
          <a:solidFill>
            <a:srgbClr val="00B0F0"/>
          </a:solidFill>
        </p:spPr>
        <p:txBody>
          <a:bodyPr>
            <a:normAutofit lnSpcReduction="10000"/>
          </a:bodyPr>
          <a:lstStyle/>
          <a:p>
            <a:r>
              <a:rPr lang="es-SV" sz="3200" b="1" dirty="0">
                <a:solidFill>
                  <a:schemeClr val="bg1"/>
                </a:solidFill>
              </a:rPr>
              <a:t>Un árbol binario es una estructura recursiva</a:t>
            </a:r>
          </a:p>
          <a:p>
            <a:r>
              <a:rPr lang="es-SV" sz="3200" b="1" dirty="0">
                <a:solidFill>
                  <a:schemeClr val="bg1"/>
                </a:solidFill>
              </a:rPr>
              <a:t>Un árbol binario se divide en tres subconjuntos disjuntos:</a:t>
            </a:r>
          </a:p>
          <a:p>
            <a:pPr lvl="1"/>
            <a:r>
              <a:rPr lang="es-SV" sz="3200" b="1" dirty="0">
                <a:solidFill>
                  <a:schemeClr val="bg1"/>
                </a:solidFill>
              </a:rPr>
              <a:t>Nodo raíz </a:t>
            </a:r>
          </a:p>
          <a:p>
            <a:pPr lvl="1"/>
            <a:r>
              <a:rPr lang="es-SV" sz="3200" b="1" dirty="0">
                <a:solidFill>
                  <a:schemeClr val="bg1"/>
                </a:solidFill>
              </a:rPr>
              <a:t>Subárbol izquierdo</a:t>
            </a:r>
          </a:p>
          <a:p>
            <a:pPr lvl="1"/>
            <a:r>
              <a:rPr lang="es-SV" sz="3200" b="1" dirty="0">
                <a:solidFill>
                  <a:schemeClr val="bg1"/>
                </a:solidFill>
              </a:rPr>
              <a:t>Subárbol derecho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664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Marcador de contenido 5">
            <a:extLst>
              <a:ext uri="{FF2B5EF4-FFF2-40B4-BE49-F238E27FC236}">
                <a16:creationId xmlns:a16="http://schemas.microsoft.com/office/drawing/2014/main" id="{3FA59D11-EF8B-4061-B7A0-7A926F985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80" t="50481" r="46744" b="3529"/>
          <a:stretch/>
        </p:blipFill>
        <p:spPr>
          <a:xfrm>
            <a:off x="7083469" y="694945"/>
            <a:ext cx="4157638" cy="2322576"/>
          </a:xfrm>
          <a:prstGeom prst="rect">
            <a:avLst/>
          </a:prstGeom>
        </p:spPr>
      </p:pic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 descr="Un reloj en la pared&#10;&#10;Descripción generada automáticamente con confianza media">
            <a:extLst>
              <a:ext uri="{FF2B5EF4-FFF2-40B4-BE49-F238E27FC236}">
                <a16:creationId xmlns:a16="http://schemas.microsoft.com/office/drawing/2014/main" id="{8C930429-3358-41D0-AC23-50D93F24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4178351"/>
            <a:ext cx="4206240" cy="14090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0528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A22DB-A92F-47A4-BABA-F45A4AF4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609" y="0"/>
            <a:ext cx="8833884" cy="1325563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Terminología de los árboles binarios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554B59-AA2E-4110-B157-55A696EF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6" y="1825625"/>
            <a:ext cx="4814009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Dos árboles binarios se dice que son similares si tienen la misma estructura, y son equivalentes si son similares y contienen la misma información </a:t>
            </a:r>
          </a:p>
          <a:p>
            <a:r>
              <a:rPr lang="es-ES" dirty="0"/>
              <a:t>Un árbol binario está equilibrado si las alturas de los dos subárboles de cada nodo del árbol se diferencian en una unidad como máximo</a:t>
            </a:r>
            <a:endParaRPr lang="es-SV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3ABD778A-747C-4D41-AE37-EB482261C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97" y="1406420"/>
            <a:ext cx="6663070" cy="52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A22DB-A92F-47A4-BABA-F45A4AF4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609" y="0"/>
            <a:ext cx="8833884" cy="1325563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Terminología de los árboles binarios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0C3FE361-114E-47DC-8D47-BAE808A0A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288" y="1011968"/>
            <a:ext cx="8745733" cy="5624848"/>
          </a:xfrm>
        </p:spPr>
      </p:pic>
    </p:spTree>
    <p:extLst>
      <p:ext uri="{BB962C8B-B14F-4D97-AF65-F5344CB8AC3E}">
        <p14:creationId xmlns:p14="http://schemas.microsoft.com/office/powerpoint/2010/main" val="104937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A22DB-A92F-47A4-BABA-F45A4AF4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609" y="0"/>
            <a:ext cx="8833884" cy="1325563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Terminología de los árboles binarios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6" name="Marcador de contenido 5" descr="Una captura de pantalla de un celular con texto e imágenes&#10;&#10;Descripción generada automáticamente con confianza media">
            <a:extLst>
              <a:ext uri="{FF2B5EF4-FFF2-40B4-BE49-F238E27FC236}">
                <a16:creationId xmlns:a16="http://schemas.microsoft.com/office/drawing/2014/main" id="{2885E3E3-9105-4069-BDA6-80295B770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017" y="1117708"/>
            <a:ext cx="9486336" cy="5142126"/>
          </a:xfrm>
        </p:spPr>
      </p:pic>
    </p:spTree>
    <p:extLst>
      <p:ext uri="{BB962C8B-B14F-4D97-AF65-F5344CB8AC3E}">
        <p14:creationId xmlns:p14="http://schemas.microsoft.com/office/powerpoint/2010/main" val="372989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7705A14-1B0A-4E04-95A4-183C6525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7356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s-SV" sz="8800" b="1" dirty="0">
                <a:solidFill>
                  <a:srgbClr val="C00000"/>
                </a:solidFill>
              </a:rPr>
              <a:t>Tipos de árbol </a:t>
            </a:r>
          </a:p>
        </p:txBody>
      </p:sp>
    </p:spTree>
    <p:extLst>
      <p:ext uri="{BB962C8B-B14F-4D97-AF65-F5344CB8AC3E}">
        <p14:creationId xmlns:p14="http://schemas.microsoft.com/office/powerpoint/2010/main" val="39924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DD5357-6AE8-4EE1-9FCA-6AF10B3F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SV" sz="3800" b="1"/>
              <a:t>Arboles binarios completos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77E05-21D6-4E8B-9CC6-DC15ED904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s-ES" sz="2000"/>
              <a:t>Un árbol binario se llama completo si todos sus nodos tienen exactamente dos subárboles, excepto los nodos de los niveles más bajos que tienen cero. </a:t>
            </a:r>
          </a:p>
          <a:p>
            <a:r>
              <a:rPr lang="es-ES" sz="2000"/>
              <a:t>Un árbol binario completo, tal que todos los niveles están llenos, se llama árbol binario lleno.</a:t>
            </a:r>
            <a:endParaRPr lang="es-SV" sz="2000"/>
          </a:p>
        </p:txBody>
      </p:sp>
      <p:pic>
        <p:nvPicPr>
          <p:cNvPr id="5" name="Imagen 4" descr="Una captura de pantalla de un celular con texto e imágenes&#10;&#10;Descripción generada automáticamente con confianza media">
            <a:extLst>
              <a:ext uri="{FF2B5EF4-FFF2-40B4-BE49-F238E27FC236}">
                <a16:creationId xmlns:a16="http://schemas.microsoft.com/office/drawing/2014/main" id="{59122F3C-7348-453E-84E0-504C06F0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70" y="1635061"/>
            <a:ext cx="7601702" cy="44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1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D5357-6AE8-4EE1-9FCA-6AF10B3F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2" y="323868"/>
            <a:ext cx="3941773" cy="1172808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SV" sz="4100" b="1" dirty="0"/>
              <a:t>Arboles binarios completos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77E05-21D6-4E8B-9CC6-DC15ED904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4" y="1906772"/>
            <a:ext cx="4048119" cy="421758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b="0" i="0" u="none" strike="noStrike" baseline="0" dirty="0">
                <a:latin typeface="TimesLTStd-Roman"/>
              </a:rPr>
              <a:t>Un árbol binario T de nivel </a:t>
            </a:r>
            <a:r>
              <a:rPr lang="es-ES" b="0" i="1" u="none" strike="noStrike" baseline="0" dirty="0">
                <a:latin typeface="TimesLTStd-Italic"/>
              </a:rPr>
              <a:t>h </a:t>
            </a:r>
            <a:r>
              <a:rPr lang="es-ES" b="0" i="0" u="none" strike="noStrike" baseline="0" dirty="0">
                <a:latin typeface="TimesLTStd-Roman"/>
              </a:rPr>
              <a:t>puede tener como máximo 2</a:t>
            </a:r>
            <a:r>
              <a:rPr lang="es-ES" b="0" i="1" u="none" strike="noStrike" baseline="30000" dirty="0">
                <a:latin typeface="TimesLTStd-Italic"/>
              </a:rPr>
              <a:t>h </a:t>
            </a:r>
            <a:r>
              <a:rPr lang="es-ES" b="0" i="0" u="none" strike="noStrike" baseline="0" dirty="0">
                <a:latin typeface="TimesLTStd-Roman"/>
              </a:rPr>
              <a:t>– 1 nodos.</a:t>
            </a:r>
          </a:p>
          <a:p>
            <a:r>
              <a:rPr lang="es-ES" b="0" i="0" u="none" strike="noStrike" baseline="0" dirty="0">
                <a:latin typeface="TimesLTStd-Roman"/>
              </a:rPr>
              <a:t>La altura de un árbol binario lleno de </a:t>
            </a:r>
            <a:r>
              <a:rPr lang="es-ES" b="0" i="1" u="none" strike="noStrike" baseline="0" dirty="0">
                <a:latin typeface="TimesLTStd-Italic"/>
              </a:rPr>
              <a:t>n </a:t>
            </a:r>
            <a:r>
              <a:rPr lang="es-ES" b="0" i="0" u="none" strike="noStrike" baseline="0" dirty="0">
                <a:latin typeface="TimesLTStd-Roman"/>
              </a:rPr>
              <a:t>nodos es log</a:t>
            </a:r>
            <a:r>
              <a:rPr lang="es-ES" b="0" i="0" u="none" strike="noStrike" baseline="-25000" dirty="0">
                <a:latin typeface="TimesLTStd-Roman"/>
              </a:rPr>
              <a:t>2</a:t>
            </a:r>
            <a:r>
              <a:rPr lang="es-ES" b="0" i="0" u="none" strike="noStrike" baseline="0" dirty="0">
                <a:latin typeface="TimesLTStd-Roman"/>
              </a:rPr>
              <a:t>(</a:t>
            </a:r>
            <a:r>
              <a:rPr lang="es-ES" b="0" i="1" u="none" strike="noStrike" baseline="0" dirty="0">
                <a:latin typeface="TimesLTStd-Italic"/>
              </a:rPr>
              <a:t>n </a:t>
            </a:r>
            <a:r>
              <a:rPr lang="es-ES" b="0" i="0" u="none" strike="noStrike" baseline="0" dirty="0">
                <a:latin typeface="TimesLTStd-Roman"/>
              </a:rPr>
              <a:t>+ 1). A la inversa, el </a:t>
            </a:r>
            <a:r>
              <a:rPr lang="es-ES" b="0" i="1" u="none" strike="noStrike" baseline="0" dirty="0">
                <a:latin typeface="TimesLTStd-Italic"/>
              </a:rPr>
              <a:t>número máximo de nodos </a:t>
            </a:r>
            <a:r>
              <a:rPr lang="es-ES" b="0" i="0" u="none" strike="noStrike" baseline="0" dirty="0">
                <a:latin typeface="TimesLTStd-Roman"/>
              </a:rPr>
              <a:t>de un </a:t>
            </a:r>
            <a:r>
              <a:rPr lang="pt-BR" b="0" i="0" u="none" strike="noStrike" baseline="0" dirty="0" err="1">
                <a:latin typeface="TimesLTStd-Roman"/>
              </a:rPr>
              <a:t>árbol</a:t>
            </a:r>
            <a:r>
              <a:rPr lang="pt-BR" b="0" i="0" u="none" strike="noStrike" baseline="0" dirty="0">
                <a:latin typeface="TimesLTStd-Roman"/>
              </a:rPr>
              <a:t> </a:t>
            </a:r>
            <a:r>
              <a:rPr lang="pt-BR" b="0" i="0" u="none" strike="noStrike" baseline="0" dirty="0" err="1">
                <a:latin typeface="TimesLTStd-Roman"/>
              </a:rPr>
              <a:t>binario</a:t>
            </a:r>
            <a:r>
              <a:rPr lang="pt-BR" b="0" i="0" u="none" strike="noStrike" baseline="0" dirty="0">
                <a:latin typeface="TimesLTStd-Roman"/>
              </a:rPr>
              <a:t> de altura </a:t>
            </a:r>
            <a:r>
              <a:rPr lang="pt-BR" b="0" i="1" u="none" strike="noStrike" baseline="0" dirty="0">
                <a:latin typeface="TimesLTStd-Italic"/>
              </a:rPr>
              <a:t>h </a:t>
            </a:r>
            <a:r>
              <a:rPr lang="pt-BR" b="0" i="0" u="none" strike="noStrike" baseline="0" dirty="0">
                <a:latin typeface="TimesLTStd-Roman"/>
              </a:rPr>
              <a:t>será 2</a:t>
            </a:r>
            <a:r>
              <a:rPr lang="pt-BR" b="0" i="1" u="none" strike="noStrike" baseline="30000" dirty="0">
                <a:latin typeface="TimesLTStd-Italic"/>
              </a:rPr>
              <a:t>h</a:t>
            </a:r>
            <a:r>
              <a:rPr lang="pt-BR" b="0" i="1" u="none" strike="noStrike" baseline="0" dirty="0">
                <a:latin typeface="TimesLTStd-Italic"/>
              </a:rPr>
              <a:t> </a:t>
            </a:r>
            <a:r>
              <a:rPr lang="pt-BR" b="0" i="0" u="none" strike="noStrike" baseline="30000" dirty="0">
                <a:latin typeface="TimesLTStd-Roman"/>
              </a:rPr>
              <a:t>– 1</a:t>
            </a:r>
            <a:r>
              <a:rPr lang="pt-BR" b="0" i="0" u="none" strike="noStrike" baseline="0" dirty="0">
                <a:latin typeface="TimesLTStd-Roman"/>
              </a:rPr>
              <a:t>.</a:t>
            </a:r>
            <a:endParaRPr lang="es-SV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300AFB8E-A5D9-4B71-A9C7-83BFF6ED3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65757"/>
            <a:ext cx="6019331" cy="41232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3744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760B1-78A3-4A25-A49C-1748FF67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88" y="24883"/>
            <a:ext cx="9057167" cy="1325563"/>
          </a:xfrm>
        </p:spPr>
        <p:txBody>
          <a:bodyPr/>
          <a:lstStyle/>
          <a:p>
            <a:r>
              <a:rPr lang="es-SV" b="1" dirty="0">
                <a:solidFill>
                  <a:schemeClr val="bg1"/>
                </a:solidFill>
              </a:rPr>
              <a:t>Árbol degenerado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8223D2-1317-4D9B-99BE-42FCC9325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98" t="29612" r="65552" b="29768"/>
          <a:stretch/>
        </p:blipFill>
        <p:spPr>
          <a:xfrm>
            <a:off x="3168500" y="1148315"/>
            <a:ext cx="4040373" cy="492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9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760B1-78A3-4A25-A49C-1748FF67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88" y="24883"/>
            <a:ext cx="9057167" cy="1325563"/>
          </a:xfrm>
        </p:spPr>
        <p:txBody>
          <a:bodyPr/>
          <a:lstStyle/>
          <a:p>
            <a:r>
              <a:rPr lang="es-SV" b="1" dirty="0">
                <a:solidFill>
                  <a:schemeClr val="bg1"/>
                </a:solidFill>
              </a:rPr>
              <a:t>Estructura de un Árbol binario </a:t>
            </a:r>
          </a:p>
        </p:txBody>
      </p:sp>
      <p:pic>
        <p:nvPicPr>
          <p:cNvPr id="8" name="Imagen 7" descr="Imagen que contiene objeto, antena&#10;&#10;Descripción generada automáticamente">
            <a:extLst>
              <a:ext uri="{FF2B5EF4-FFF2-40B4-BE49-F238E27FC236}">
                <a16:creationId xmlns:a16="http://schemas.microsoft.com/office/drawing/2014/main" id="{4D015955-E033-4666-839D-8F32334BA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63" y="1466749"/>
            <a:ext cx="8249074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2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760B1-78A3-4A25-A49C-1748FF67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88" y="24883"/>
            <a:ext cx="9057167" cy="1325563"/>
          </a:xfrm>
        </p:spPr>
        <p:txBody>
          <a:bodyPr/>
          <a:lstStyle/>
          <a:p>
            <a:r>
              <a:rPr lang="es-SV" b="1" dirty="0">
                <a:solidFill>
                  <a:schemeClr val="bg1"/>
                </a:solidFill>
              </a:rPr>
              <a:t>Estructura de un Árbol binario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4BB5DB-8E8D-4EEE-8065-A59EAAB4D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45" y="1183092"/>
            <a:ext cx="9445146" cy="516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4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9B667-8ABA-4E4A-996C-4AD66AFE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474" y="0"/>
            <a:ext cx="8688573" cy="1325563"/>
          </a:xfrm>
        </p:spPr>
        <p:txBody>
          <a:bodyPr/>
          <a:lstStyle/>
          <a:p>
            <a:pPr algn="ctr"/>
            <a:r>
              <a:rPr lang="es-SV" b="1" dirty="0">
                <a:solidFill>
                  <a:schemeClr val="bg1"/>
                </a:solidFill>
              </a:rPr>
              <a:t>¿Qué son los arboles?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F1C30-B5D9-4098-B79D-597ACA6EF4A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sz="3200" dirty="0"/>
              <a:t>El árbol es una estructura de datos fundamental en informática, muy utilizada en todos sus campos, porque se adapta a la representación natural de informaciones homogéneas organizadas y de una gran comodidad y rapidez de manipulación.</a:t>
            </a:r>
            <a:endParaRPr lang="es-SV" sz="3200" dirty="0"/>
          </a:p>
        </p:txBody>
      </p:sp>
    </p:spTree>
    <p:extLst>
      <p:ext uri="{BB962C8B-B14F-4D97-AF65-F5344CB8AC3E}">
        <p14:creationId xmlns:p14="http://schemas.microsoft.com/office/powerpoint/2010/main" val="24887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760B1-78A3-4A25-A49C-1748FF67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88" y="24883"/>
            <a:ext cx="9057167" cy="1325563"/>
          </a:xfrm>
        </p:spPr>
        <p:txBody>
          <a:bodyPr/>
          <a:lstStyle/>
          <a:p>
            <a:r>
              <a:rPr lang="es-SV" b="1" dirty="0">
                <a:solidFill>
                  <a:schemeClr val="bg1"/>
                </a:solidFill>
              </a:rPr>
              <a:t>Estructura de un Árbol binario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807EC8-3CE7-457F-81E1-008613DA7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4" y="949731"/>
            <a:ext cx="5611111" cy="43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9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96A0B-AD44-4754-8E12-56273E7B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549" y="0"/>
            <a:ext cx="9035902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Recorrido de un árbol binario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C52C1-2FCA-4C0D-9D30-4552BD1AA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9" y="1325563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Se denomina recorrido de un árbol el proceso que permite acceder una sola vez a cada uno de los nodos del árbol.</a:t>
            </a:r>
          </a:p>
          <a:p>
            <a:r>
              <a:rPr lang="es-ES" dirty="0"/>
              <a:t>Cuando un árbol se recorre, el conjunto completo de nodos se examina.</a:t>
            </a:r>
          </a:p>
          <a:p>
            <a:r>
              <a:rPr lang="es-ES" dirty="0"/>
              <a:t>Los algoritmos de recorrido de un árbol binario presentan tres tipos de actividades comunes:</a:t>
            </a:r>
          </a:p>
          <a:p>
            <a:pPr lvl="1"/>
            <a:r>
              <a:rPr lang="es-ES" dirty="0"/>
              <a:t>Visitar el nodo raíz.</a:t>
            </a:r>
          </a:p>
          <a:p>
            <a:pPr lvl="1"/>
            <a:r>
              <a:rPr lang="es-ES" dirty="0"/>
              <a:t>Recorrer el subárbol izquierdo.</a:t>
            </a:r>
          </a:p>
          <a:p>
            <a:pPr lvl="1"/>
            <a:r>
              <a:rPr lang="es-ES" dirty="0"/>
              <a:t>Recorrer el subárbol derecho.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751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96A0B-AD44-4754-8E12-56273E7B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549" y="0"/>
            <a:ext cx="9035902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Recorrido de un árbol binario</a:t>
            </a:r>
            <a:endParaRPr lang="es-SV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13922F6-930E-4406-ABBA-0FEF3609D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701329"/>
              </p:ext>
            </p:extLst>
          </p:nvPr>
        </p:nvGraphicFramePr>
        <p:xfrm>
          <a:off x="625549" y="1325562"/>
          <a:ext cx="10940902" cy="499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47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96A0B-AD44-4754-8E12-56273E7B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549" y="0"/>
            <a:ext cx="9035902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Recorrido de un árbol binario</a:t>
            </a:r>
            <a:endParaRPr lang="es-SV" b="1" dirty="0">
              <a:solidFill>
                <a:schemeClr val="bg1"/>
              </a:solidFill>
            </a:endParaRPr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3227C0D1-9F57-4BBD-AE3B-6A6D84160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001" y="1325563"/>
            <a:ext cx="7353780" cy="4231384"/>
          </a:xfrm>
        </p:spPr>
      </p:pic>
    </p:spTree>
    <p:extLst>
      <p:ext uri="{BB962C8B-B14F-4D97-AF65-F5344CB8AC3E}">
        <p14:creationId xmlns:p14="http://schemas.microsoft.com/office/powerpoint/2010/main" val="22042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96A0B-AD44-4754-8E12-56273E7B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549" y="0"/>
            <a:ext cx="9035902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Recorrido de un árbol binario</a:t>
            </a:r>
            <a:endParaRPr lang="es-SV" b="1" dirty="0">
              <a:solidFill>
                <a:schemeClr val="bg1"/>
              </a:solidFill>
            </a:endParaRPr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28B997A5-94D4-4CC6-909E-2ACBAD1F1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702" y="1930866"/>
            <a:ext cx="10256790" cy="2619869"/>
          </a:xfrm>
        </p:spPr>
      </p:pic>
    </p:spTree>
    <p:extLst>
      <p:ext uri="{BB962C8B-B14F-4D97-AF65-F5344CB8AC3E}">
        <p14:creationId xmlns:p14="http://schemas.microsoft.com/office/powerpoint/2010/main" val="375016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96A0B-AD44-4754-8E12-56273E7B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549" y="0"/>
            <a:ext cx="9035902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Recorrido de un árbol binario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AF8DA9-2971-4FAB-B876-1F88B9F23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90" y="1825625"/>
            <a:ext cx="10515600" cy="4351338"/>
          </a:xfrm>
        </p:spPr>
        <p:txBody>
          <a:bodyPr/>
          <a:lstStyle/>
          <a:p>
            <a:r>
              <a:rPr lang="es-SV" dirty="0"/>
              <a:t>Ejemplos </a:t>
            </a:r>
          </a:p>
        </p:txBody>
      </p:sp>
      <p:pic>
        <p:nvPicPr>
          <p:cNvPr id="7" name="Imagen 6" descr="Forma&#10;&#10;Descripción generada automáticamente">
            <a:extLst>
              <a:ext uri="{FF2B5EF4-FFF2-40B4-BE49-F238E27FC236}">
                <a16:creationId xmlns:a16="http://schemas.microsoft.com/office/drawing/2014/main" id="{106CD5C5-DE8C-40AC-B13B-D53CD5AF8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65" y="1184886"/>
            <a:ext cx="4488979" cy="47685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22EE243-CD82-8213-DA4D-14171EA845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417"/>
          <a:stretch/>
        </p:blipFill>
        <p:spPr>
          <a:xfrm>
            <a:off x="6384642" y="1153794"/>
            <a:ext cx="5744593" cy="8125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EC84965-EF82-E0CA-62EF-ACB08980A3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517" b="33073"/>
          <a:stretch/>
        </p:blipFill>
        <p:spPr>
          <a:xfrm>
            <a:off x="6384642" y="1825624"/>
            <a:ext cx="5744593" cy="4955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F1A840F-88E2-B9F6-0A86-ADBB95CE8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928"/>
          <a:stretch/>
        </p:blipFill>
        <p:spPr>
          <a:xfrm>
            <a:off x="6384642" y="2321168"/>
            <a:ext cx="5744593" cy="57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3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96A0B-AD44-4754-8E12-56273E7B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549" y="0"/>
            <a:ext cx="9035902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Recorrido de un árbol binario</a:t>
            </a:r>
            <a:endParaRPr lang="es-SV" b="1" dirty="0">
              <a:solidFill>
                <a:schemeClr val="bg1"/>
              </a:solidFill>
            </a:endParaRP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C81AD297-46CE-4301-A1FD-54B0C0A90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92" y="1325563"/>
            <a:ext cx="5763826" cy="5109774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AF8DA9-2971-4FAB-B876-1F88B9F23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9" y="1217539"/>
            <a:ext cx="1969589" cy="60808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s-SV" dirty="0"/>
              <a:t>Ejemplos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F570DF-852C-6930-DF10-6CCCCE1FE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860"/>
          <a:stretch/>
        </p:blipFill>
        <p:spPr>
          <a:xfrm>
            <a:off x="5812277" y="1945238"/>
            <a:ext cx="6154794" cy="43220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BF1EB7-3A67-D238-4040-2BC08822C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39" b="39342"/>
          <a:stretch/>
        </p:blipFill>
        <p:spPr>
          <a:xfrm>
            <a:off x="5812277" y="2377440"/>
            <a:ext cx="6154794" cy="2736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3AD9F9-BAA7-DE28-31FD-74BCD06D5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658"/>
          <a:stretch/>
        </p:blipFill>
        <p:spPr>
          <a:xfrm>
            <a:off x="5812277" y="2651126"/>
            <a:ext cx="6154794" cy="4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96A0B-AD44-4754-8E12-56273E7B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549" y="0"/>
            <a:ext cx="9035902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Recorrido de un árbol binario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AF8DA9-2971-4FAB-B876-1F88B9F23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08" y="1245973"/>
            <a:ext cx="2369234" cy="579652"/>
          </a:xfrm>
        </p:spPr>
        <p:txBody>
          <a:bodyPr/>
          <a:lstStyle/>
          <a:p>
            <a:r>
              <a:rPr lang="es-SV" dirty="0"/>
              <a:t>Ejemplos 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CC1DDD8-0170-45AB-A833-7B9A2ED16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8" y="1635313"/>
            <a:ext cx="5293188" cy="47319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398F82-89DB-1321-78ED-1C131696E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080"/>
          <a:stretch/>
        </p:blipFill>
        <p:spPr>
          <a:xfrm>
            <a:off x="5462000" y="2213608"/>
            <a:ext cx="6561188" cy="6421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706024-1AB6-49E0-1AAC-613F71F98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20" b="42301"/>
          <a:stretch/>
        </p:blipFill>
        <p:spPr>
          <a:xfrm>
            <a:off x="5462000" y="2855742"/>
            <a:ext cx="6561188" cy="3893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AAF92B7-5DAD-C00C-8974-476D2644E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699"/>
          <a:stretch/>
        </p:blipFill>
        <p:spPr>
          <a:xfrm>
            <a:off x="5462000" y="3245082"/>
            <a:ext cx="6561188" cy="7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3B7A23C-DFC5-F2A1-61F3-ED2B523F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>
            <a:normAutofit/>
          </a:bodyPr>
          <a:lstStyle/>
          <a:p>
            <a:pPr algn="ctr"/>
            <a:r>
              <a:rPr lang="es-ES" sz="6600" b="1" dirty="0">
                <a:solidFill>
                  <a:srgbClr val="FF0000"/>
                </a:solidFill>
              </a:rPr>
              <a:t>Árbol binario de búsqueda</a:t>
            </a:r>
            <a:endParaRPr lang="es-SV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15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96A0B-AD44-4754-8E12-56273E7B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549" y="0"/>
            <a:ext cx="9035902" cy="1325563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¿Cómo construir un árbol binario de búsqueda?</a:t>
            </a:r>
            <a:endParaRPr lang="es-SV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31237A56-6537-5217-61CE-39FB4F4365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907452"/>
              </p:ext>
            </p:extLst>
          </p:nvPr>
        </p:nvGraphicFramePr>
        <p:xfrm>
          <a:off x="486507" y="1245972"/>
          <a:ext cx="11079944" cy="5168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36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9B667-8ABA-4E4A-996C-4AD66AFE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SV" b="1" dirty="0"/>
              <a:t>¿Qué son los arboles?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4F424A4-A2DA-45C1-8014-52416DC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423884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2400" dirty="0"/>
              <a:t>Esta estructura se encuentra en todos los dominios (campos) de la informática, desde la pura algorítmica (métodos de clasificación y búsqueda...) a la compilación (árboles sintácticos para representar las expresiones o producciones posibles de un lenguaje) o incluso los dominios de la inteligencia artificial (árboles de juegos, árboles de decisiones, de resolución, etc.).</a:t>
            </a:r>
            <a:endParaRPr lang="es-SV" sz="2400" dirty="0"/>
          </a:p>
        </p:txBody>
      </p:sp>
      <p:pic>
        <p:nvPicPr>
          <p:cNvPr id="2050" name="Picture 2" descr="ARBOLES BINARIOS | Flashcards">
            <a:extLst>
              <a:ext uri="{FF2B5EF4-FFF2-40B4-BE49-F238E27FC236}">
                <a16:creationId xmlns:a16="http://schemas.microsoft.com/office/drawing/2014/main" id="{ECE19A0D-AD60-426A-8F0B-00A76F1ED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642264"/>
            <a:ext cx="4475531" cy="35702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3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96A0B-AD44-4754-8E12-56273E7B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549" y="0"/>
            <a:ext cx="9035902" cy="132556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Recorrido de un árbol binario</a:t>
            </a:r>
            <a:endParaRPr lang="es-SV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2F5334-567E-C589-8B15-D2E83EB7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27" y="2257989"/>
            <a:ext cx="10957945" cy="15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4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96A0B-AD44-4754-8E12-56273E7B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548" y="0"/>
            <a:ext cx="9661451" cy="1325563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Operaciones básicas del árbol binario de búsqueda</a:t>
            </a:r>
            <a:endParaRPr lang="es-SV" sz="3600" b="1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6CF6366-ECA0-FEF6-6B39-14DDAE409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14" r="45153"/>
          <a:stretch/>
        </p:blipFill>
        <p:spPr>
          <a:xfrm>
            <a:off x="1470872" y="1502723"/>
            <a:ext cx="8024820" cy="4430628"/>
          </a:xfrm>
          <a:prstGeom prst="rect">
            <a:avLst/>
          </a:prstGeom>
          <a:ln w="2286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8133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96A0B-AD44-4754-8E12-56273E7B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549" y="0"/>
            <a:ext cx="9035902" cy="1325563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¿Cómo construir un árbol binario de búsqueda?</a:t>
            </a:r>
            <a:endParaRPr lang="es-SV" sz="3600" b="1" dirty="0">
              <a:solidFill>
                <a:schemeClr val="bg1"/>
              </a:solidFill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E7E2882-0A40-A29B-B7C7-63D16BD40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161714"/>
            <a:ext cx="4768061" cy="30984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6EBA101-592C-7294-4672-1D0365C3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32" y="1637287"/>
            <a:ext cx="7235164" cy="15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2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09510-E5C2-B114-7238-0CAAC41E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133" y="18255"/>
            <a:ext cx="8329246" cy="1325563"/>
          </a:xfrm>
        </p:spPr>
        <p:txBody>
          <a:bodyPr/>
          <a:lstStyle/>
          <a:p>
            <a:r>
              <a:rPr lang="es-SV" dirty="0">
                <a:solidFill>
                  <a:schemeClr val="bg1"/>
                </a:solidFill>
              </a:rPr>
              <a:t>Creando la estructura y prototipos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749733-67D4-F84A-3E0E-1B94C1872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38" y="1649372"/>
            <a:ext cx="4671025" cy="22473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B07DEE0-00B1-C686-452A-8E97C55D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520" y="3429000"/>
            <a:ext cx="6523003" cy="25941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851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09510-E5C2-B114-7238-0CAAC41E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133" y="18255"/>
            <a:ext cx="8329246" cy="1325563"/>
          </a:xfrm>
        </p:spPr>
        <p:txBody>
          <a:bodyPr/>
          <a:lstStyle/>
          <a:p>
            <a:r>
              <a:rPr lang="es-SV" dirty="0">
                <a:solidFill>
                  <a:schemeClr val="bg1"/>
                </a:solidFill>
              </a:rPr>
              <a:t>Función para insertar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5667A4-48EC-A63A-03DB-EC74DE055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8" y="1620771"/>
            <a:ext cx="6500046" cy="41469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426C7D5-D81C-D71F-544C-82E46EF3D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15" y="3694262"/>
            <a:ext cx="5597740" cy="1956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79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09510-E5C2-B114-7238-0CAAC41E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133" y="18255"/>
            <a:ext cx="8329246" cy="1325563"/>
          </a:xfrm>
        </p:spPr>
        <p:txBody>
          <a:bodyPr/>
          <a:lstStyle/>
          <a:p>
            <a:r>
              <a:rPr lang="es-SV" dirty="0">
                <a:solidFill>
                  <a:schemeClr val="bg1"/>
                </a:solidFill>
              </a:rPr>
              <a:t>Función para Mostrar el árbol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110119-F660-ADE0-B830-BA23959E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53" y="1478436"/>
            <a:ext cx="8570238" cy="399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5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09510-E5C2-B114-7238-0CAAC41E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133" y="18255"/>
            <a:ext cx="8329246" cy="1325563"/>
          </a:xfrm>
        </p:spPr>
        <p:txBody>
          <a:bodyPr/>
          <a:lstStyle/>
          <a:p>
            <a:r>
              <a:rPr lang="es-SV" dirty="0">
                <a:solidFill>
                  <a:schemeClr val="bg1"/>
                </a:solidFill>
              </a:rPr>
              <a:t>Función para recorrido </a:t>
            </a:r>
            <a:r>
              <a:rPr lang="es-SV" dirty="0" err="1">
                <a:solidFill>
                  <a:schemeClr val="bg1"/>
                </a:solidFill>
              </a:rPr>
              <a:t>Preorder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F7BDD1-EE6C-E901-5224-64226685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56" y="1343818"/>
            <a:ext cx="7703891" cy="389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09510-E5C2-B114-7238-0CAAC41E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133" y="18255"/>
            <a:ext cx="8329246" cy="1325563"/>
          </a:xfrm>
        </p:spPr>
        <p:txBody>
          <a:bodyPr/>
          <a:lstStyle/>
          <a:p>
            <a:r>
              <a:rPr lang="es-SV" dirty="0">
                <a:solidFill>
                  <a:schemeClr val="bg1"/>
                </a:solidFill>
              </a:rPr>
              <a:t>Función para recorrido </a:t>
            </a:r>
            <a:r>
              <a:rPr lang="es-SV" dirty="0" err="1">
                <a:solidFill>
                  <a:schemeClr val="bg1"/>
                </a:solidFill>
              </a:rPr>
              <a:t>Inorder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1B9804-4A70-C49E-19BC-B4FC9F33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01" y="1607381"/>
            <a:ext cx="7802846" cy="36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09510-E5C2-B114-7238-0CAAC41E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133" y="18255"/>
            <a:ext cx="8329246" cy="1325563"/>
          </a:xfrm>
        </p:spPr>
        <p:txBody>
          <a:bodyPr/>
          <a:lstStyle/>
          <a:p>
            <a:r>
              <a:rPr lang="es-SV" dirty="0">
                <a:solidFill>
                  <a:schemeClr val="bg1"/>
                </a:solidFill>
              </a:rPr>
              <a:t>Función para recorrido </a:t>
            </a:r>
            <a:r>
              <a:rPr lang="es-SV" dirty="0" err="1">
                <a:solidFill>
                  <a:schemeClr val="bg1"/>
                </a:solidFill>
              </a:rPr>
              <a:t>Postorder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7AEE56-5805-EBDD-2BE2-BCCBD3068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4" y="1343817"/>
            <a:ext cx="9011765" cy="436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8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9B667-8ABA-4E4A-996C-4AD66AFE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SV" b="1" dirty="0"/>
              <a:t>¿Qué son los árboles?</a:t>
            </a:r>
          </a:p>
        </p:txBody>
      </p:sp>
      <p:pic>
        <p:nvPicPr>
          <p:cNvPr id="3074" name="Picture 2" descr="Cómo hacer un árbol genealógico sin andarse por las ramas">
            <a:extLst>
              <a:ext uri="{FF2B5EF4-FFF2-40B4-BE49-F238E27FC236}">
                <a16:creationId xmlns:a16="http://schemas.microsoft.com/office/drawing/2014/main" id="{6758028A-2843-4552-846E-29C706FCA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r="7453"/>
          <a:stretch/>
        </p:blipFill>
        <p:spPr bwMode="auto">
          <a:xfrm>
            <a:off x="804670" y="803049"/>
            <a:ext cx="3026664" cy="24707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FF25AB1-EB45-4E12-A0AC-3A1603CCEA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33" r="2" b="1390"/>
          <a:stretch/>
        </p:blipFill>
        <p:spPr>
          <a:xfrm>
            <a:off x="804674" y="3461344"/>
            <a:ext cx="3026663" cy="2438400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4F424A4-A2DA-45C1-8014-52416DC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49033"/>
            <a:ext cx="6422848" cy="3785419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/>
              <a:t>Las estructuras tipo árbol se usan principalmente para representar datos con una relación jerárquica entre sus elementos, como son árboles genealógicos, tablas, etc</a:t>
            </a:r>
            <a:endParaRPr lang="es-SV" sz="3200"/>
          </a:p>
        </p:txBody>
      </p:sp>
    </p:spTree>
    <p:extLst>
      <p:ext uri="{BB962C8B-B14F-4D97-AF65-F5344CB8AC3E}">
        <p14:creationId xmlns:p14="http://schemas.microsoft.com/office/powerpoint/2010/main" val="4539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9B667-8ABA-4E4A-996C-4AD66AFE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SV" b="1">
                <a:solidFill>
                  <a:srgbClr val="FFFFFF"/>
                </a:solidFill>
              </a:rPr>
              <a:t>¿Qué son los árboles?</a:t>
            </a:r>
          </a:p>
        </p:txBody>
      </p:sp>
      <p:sp>
        <p:nvSpPr>
          <p:cNvPr id="3082" name="Marcador de contenido 4">
            <a:extLst>
              <a:ext uri="{FF2B5EF4-FFF2-40B4-BE49-F238E27FC236}">
                <a16:creationId xmlns:a16="http://schemas.microsoft.com/office/drawing/2014/main" id="{B4F424A4-A2DA-45C1-8014-52416DC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s-ES" dirty="0"/>
              <a:t>Un árbol A es un conjunto finito de uno o más nodos, tales que:</a:t>
            </a:r>
          </a:p>
          <a:p>
            <a:r>
              <a:rPr lang="es-ES" dirty="0"/>
              <a:t>1. Existe un nodo especial denominado RAIZ(v1) del árbol.</a:t>
            </a:r>
          </a:p>
          <a:p>
            <a:r>
              <a:rPr lang="es-ES" dirty="0"/>
              <a:t>2. Los nodos restantes (v2, v3, ..., </a:t>
            </a:r>
            <a:r>
              <a:rPr lang="es-ES" dirty="0" err="1"/>
              <a:t>vn</a:t>
            </a:r>
            <a:r>
              <a:rPr lang="es-ES" dirty="0"/>
              <a:t>) se dividen en m &gt;= 0 conjuntos disjuntos denominado A1, A2, ..., Am, cada uno de los cuales es, a su vez, un árbol. Estos árboles se llaman subárboles del RAIZ.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25816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D2A6-38D6-4140-832B-98D111AF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180" y="0"/>
            <a:ext cx="8812619" cy="101009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Terminología y representación de un árbol general</a:t>
            </a:r>
            <a:endParaRPr lang="es-SV" sz="36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9B438A-EEC6-42DC-9F52-A2B710272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s-ES" dirty="0"/>
              <a:t>La representación y terminología de los árboles se realiza con las típicas notaciones de las relaciones familiares en los árboles genealógicos: padre, hijo, hermano, ascendente, descendiente, etc.</a:t>
            </a:r>
            <a:endParaRPr lang="es-SV" dirty="0"/>
          </a:p>
        </p:txBody>
      </p:sp>
      <p:pic>
        <p:nvPicPr>
          <p:cNvPr id="5" name="Imagen 4" descr="Diagrama, Forma&#10;&#10;Descripción generada automáticamente">
            <a:extLst>
              <a:ext uri="{FF2B5EF4-FFF2-40B4-BE49-F238E27FC236}">
                <a16:creationId xmlns:a16="http://schemas.microsoft.com/office/drawing/2014/main" id="{845974F9-961F-457C-A9A5-9DA54084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66" y="2509282"/>
            <a:ext cx="9158042" cy="40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9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D2A6-38D6-4140-832B-98D111AF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180" y="0"/>
            <a:ext cx="8812619" cy="101009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Terminología y representación de un árbol general</a:t>
            </a:r>
            <a:endParaRPr lang="es-SV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331CD9B-89C1-4EA6-B15D-A0E2FFB0CD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7203" y="1241388"/>
          <a:ext cx="11623159" cy="4999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86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D2A6-38D6-4140-832B-98D111AF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180" y="0"/>
            <a:ext cx="8812619" cy="101009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Terminología y representación de un árbol general</a:t>
            </a:r>
            <a:endParaRPr lang="es-SV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331CD9B-89C1-4EA6-B15D-A0E2FFB0CD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7203" y="1241388"/>
          <a:ext cx="11623159" cy="4999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65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A771CFCAC1D441B6807A233E8D53CC" ma:contentTypeVersion="5" ma:contentTypeDescription="Crear nuevo documento." ma:contentTypeScope="" ma:versionID="d614fa588e402c245e1f886b630bacce">
  <xsd:schema xmlns:xsd="http://www.w3.org/2001/XMLSchema" xmlns:xs="http://www.w3.org/2001/XMLSchema" xmlns:p="http://schemas.microsoft.com/office/2006/metadata/properties" xmlns:ns2="a4d68f12-bd39-4bb8-adde-2563fecc714c" targetNamespace="http://schemas.microsoft.com/office/2006/metadata/properties" ma:root="true" ma:fieldsID="0c03a9e1abc3f1969511d55babcde304" ns2:_="">
    <xsd:import namespace="a4d68f12-bd39-4bb8-adde-2563fecc71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68f12-bd39-4bb8-adde-2563fecc71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73E767-0B1B-4632-9151-FEBB870B18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d68f12-bd39-4bb8-adde-2563fecc71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E0C399-16E5-48D3-878D-9DA5627B07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48BCFB-9939-464A-AC5A-57A0978817C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4d68f12-bd39-4bb8-adde-2563fecc714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5244</TotalTime>
  <Words>1341</Words>
  <Application>Microsoft Office PowerPoint</Application>
  <PresentationFormat>Panorámica</PresentationFormat>
  <Paragraphs>112</Paragraphs>
  <Slides>48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TimesLTStd-Italic</vt:lpstr>
      <vt:lpstr>TimesLTStd-Roman</vt:lpstr>
      <vt:lpstr>Tema de Office</vt:lpstr>
      <vt:lpstr>Aplicación de modelos de programación y Estructura de datos.. Facilitadora: Inga. Mayra Yaneth Guzmán  email:   mguzman@ufg.edu.sv</vt:lpstr>
      <vt:lpstr>Arboles </vt:lpstr>
      <vt:lpstr>¿Qué son los arboles?</vt:lpstr>
      <vt:lpstr>¿Qué son los arboles?</vt:lpstr>
      <vt:lpstr>¿Qué son los árboles?</vt:lpstr>
      <vt:lpstr>¿Qué son los árboles?</vt:lpstr>
      <vt:lpstr>Terminología y representación de un árbol general</vt:lpstr>
      <vt:lpstr>Terminología y representación de un árbol general</vt:lpstr>
      <vt:lpstr>Terminología y representación de un árbol general</vt:lpstr>
      <vt:lpstr>Terminología y representación de un árbol general</vt:lpstr>
      <vt:lpstr>Terminología y representación de un árbol general</vt:lpstr>
      <vt:lpstr>Terminología y representación de un árbol general</vt:lpstr>
      <vt:lpstr>Terminología y representación de un árbol general</vt:lpstr>
      <vt:lpstr>Ejemplos</vt:lpstr>
      <vt:lpstr>Ejemplos</vt:lpstr>
      <vt:lpstr>Ejemplos</vt:lpstr>
      <vt:lpstr>Arboles binarios </vt:lpstr>
      <vt:lpstr>Arboles binarios </vt:lpstr>
      <vt:lpstr>Arboles binarios </vt:lpstr>
      <vt:lpstr>Arboles binarios </vt:lpstr>
      <vt:lpstr>Terminología de los árboles binarios</vt:lpstr>
      <vt:lpstr>Terminología de los árboles binarios</vt:lpstr>
      <vt:lpstr>Terminología de los árboles binarios</vt:lpstr>
      <vt:lpstr>Tipos de árbol </vt:lpstr>
      <vt:lpstr>Arboles binarios completos</vt:lpstr>
      <vt:lpstr>Arboles binarios completos</vt:lpstr>
      <vt:lpstr>Árbol degenerado</vt:lpstr>
      <vt:lpstr>Estructura de un Árbol binario </vt:lpstr>
      <vt:lpstr>Estructura de un Árbol binario </vt:lpstr>
      <vt:lpstr>Estructura de un Árbol binario </vt:lpstr>
      <vt:lpstr>Recorrido de un árbol binario</vt:lpstr>
      <vt:lpstr>Recorrido de un árbol binario</vt:lpstr>
      <vt:lpstr>Recorrido de un árbol binario</vt:lpstr>
      <vt:lpstr>Recorrido de un árbol binario</vt:lpstr>
      <vt:lpstr>Recorrido de un árbol binario</vt:lpstr>
      <vt:lpstr>Recorrido de un árbol binario</vt:lpstr>
      <vt:lpstr>Recorrido de un árbol binario</vt:lpstr>
      <vt:lpstr>Árbol binario de búsqueda</vt:lpstr>
      <vt:lpstr>¿Cómo construir un árbol binario de búsqueda?</vt:lpstr>
      <vt:lpstr>Recorrido de un árbol binario</vt:lpstr>
      <vt:lpstr>Operaciones básicas del árbol binario de búsqueda</vt:lpstr>
      <vt:lpstr>¿Cómo construir un árbol binario de búsqueda?</vt:lpstr>
      <vt:lpstr>Creando la estructura y prototipos </vt:lpstr>
      <vt:lpstr>Función para insertar</vt:lpstr>
      <vt:lpstr>Función para Mostrar el árbol </vt:lpstr>
      <vt:lpstr>Función para recorrido Preorder</vt:lpstr>
      <vt:lpstr>Función para recorrido Inorder</vt:lpstr>
      <vt:lpstr>Función para recorrido Postorder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  Facilitadora: Inga. Mayra Yaneth Guzmán email:   mguzman@ufg.edu.sv</dc:title>
  <dc:creator>mguzman@ufg.edu.sv</dc:creator>
  <cp:lastModifiedBy>Mayra Yaneth Guzman Guzman</cp:lastModifiedBy>
  <cp:revision>59</cp:revision>
  <dcterms:created xsi:type="dcterms:W3CDTF">2020-07-21T13:57:42Z</dcterms:created>
  <dcterms:modified xsi:type="dcterms:W3CDTF">2022-12-03T04:35:11Z</dcterms:modified>
</cp:coreProperties>
</file>