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58"/>
  </p:notesMasterIdLst>
  <p:sldIdLst>
    <p:sldId id="256" r:id="rId2"/>
    <p:sldId id="298" r:id="rId3"/>
    <p:sldId id="283" r:id="rId4"/>
    <p:sldId id="259" r:id="rId5"/>
    <p:sldId id="285" r:id="rId6"/>
    <p:sldId id="260" r:id="rId7"/>
    <p:sldId id="261" r:id="rId8"/>
    <p:sldId id="284" r:id="rId9"/>
    <p:sldId id="286" r:id="rId10"/>
    <p:sldId id="257" r:id="rId11"/>
    <p:sldId id="289" r:id="rId12"/>
    <p:sldId id="313" r:id="rId13"/>
    <p:sldId id="262" r:id="rId14"/>
    <p:sldId id="291" r:id="rId15"/>
    <p:sldId id="263" r:id="rId16"/>
    <p:sldId id="297" r:id="rId17"/>
    <p:sldId id="296" r:id="rId18"/>
    <p:sldId id="258" r:id="rId19"/>
    <p:sldId id="290" r:id="rId20"/>
    <p:sldId id="265" r:id="rId21"/>
    <p:sldId id="299" r:id="rId22"/>
    <p:sldId id="293" r:id="rId23"/>
    <p:sldId id="294" r:id="rId24"/>
    <p:sldId id="287" r:id="rId25"/>
    <p:sldId id="266" r:id="rId26"/>
    <p:sldId id="301" r:id="rId27"/>
    <p:sldId id="300" r:id="rId28"/>
    <p:sldId id="267" r:id="rId29"/>
    <p:sldId id="282" r:id="rId30"/>
    <p:sldId id="295" r:id="rId31"/>
    <p:sldId id="288" r:id="rId32"/>
    <p:sldId id="268" r:id="rId33"/>
    <p:sldId id="302" r:id="rId34"/>
    <p:sldId id="269" r:id="rId35"/>
    <p:sldId id="270" r:id="rId36"/>
    <p:sldId id="303" r:id="rId37"/>
    <p:sldId id="272" r:id="rId38"/>
    <p:sldId id="273" r:id="rId39"/>
    <p:sldId id="306" r:id="rId40"/>
    <p:sldId id="305" r:id="rId41"/>
    <p:sldId id="308" r:id="rId42"/>
    <p:sldId id="304" r:id="rId43"/>
    <p:sldId id="307" r:id="rId44"/>
    <p:sldId id="309" r:id="rId45"/>
    <p:sldId id="312" r:id="rId46"/>
    <p:sldId id="311" r:id="rId47"/>
    <p:sldId id="316" r:id="rId48"/>
    <p:sldId id="315" r:id="rId49"/>
    <p:sldId id="317" r:id="rId50"/>
    <p:sldId id="318" r:id="rId51"/>
    <p:sldId id="319" r:id="rId52"/>
    <p:sldId id="320" r:id="rId53"/>
    <p:sldId id="322" r:id="rId54"/>
    <p:sldId id="324" r:id="rId55"/>
    <p:sldId id="314" r:id="rId56"/>
    <p:sldId id="31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8EDB"/>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55E0BC-637E-4928-81A0-50D02CBDAA6F}" v="1956" dt="2020-02-24T15:34:21.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78"/>
    <p:restoredTop sz="92606"/>
  </p:normalViewPr>
  <p:slideViewPr>
    <p:cSldViewPr snapToGrid="0" snapToObjects="1">
      <p:cViewPr varScale="1">
        <p:scale>
          <a:sx n="109" d="100"/>
          <a:sy n="109" d="100"/>
        </p:scale>
        <p:origin x="1032" y="192"/>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c0a327afac5ea05" providerId="LiveId" clId="{1355E0BC-637E-4928-81A0-50D02CBDAA6F}"/>
    <pc:docChg chg="custSel modSld">
      <pc:chgData name="" userId="ec0a327afac5ea05" providerId="LiveId" clId="{1355E0BC-637E-4928-81A0-50D02CBDAA6F}" dt="2020-02-24T15:34:21.139" v="1953"/>
      <pc:docMkLst>
        <pc:docMk/>
      </pc:docMkLst>
      <pc:sldChg chg="modSp">
        <pc:chgData name="" userId="ec0a327afac5ea05" providerId="LiveId" clId="{1355E0BC-637E-4928-81A0-50D02CBDAA6F}" dt="2020-02-24T15:34:21.139" v="1953"/>
        <pc:sldMkLst>
          <pc:docMk/>
          <pc:sldMk cId="3850823891" sldId="257"/>
        </pc:sldMkLst>
        <pc:spChg chg="mod">
          <ac:chgData name="" userId="ec0a327afac5ea05" providerId="LiveId" clId="{1355E0BC-637E-4928-81A0-50D02CBDAA6F}" dt="2020-02-24T15:34:21.139" v="1953"/>
          <ac:spMkLst>
            <pc:docMk/>
            <pc:sldMk cId="3850823891" sldId="257"/>
            <ac:spMk id="3" creationId="{B5ED0FE2-6024-ED40-B45E-184A5566B7CA}"/>
          </ac:spMkLst>
        </pc:spChg>
      </pc:sldChg>
      <pc:sldChg chg="modSp">
        <pc:chgData name="" userId="ec0a327afac5ea05" providerId="LiveId" clId="{1355E0BC-637E-4928-81A0-50D02CBDAA6F}" dt="2020-02-24T09:11:20.011" v="407"/>
        <pc:sldMkLst>
          <pc:docMk/>
          <pc:sldMk cId="2212193259" sldId="284"/>
        </pc:sldMkLst>
        <pc:spChg chg="mod">
          <ac:chgData name="" userId="ec0a327afac5ea05" providerId="LiveId" clId="{1355E0BC-637E-4928-81A0-50D02CBDAA6F}" dt="2020-02-24T09:11:20.011" v="407"/>
          <ac:spMkLst>
            <pc:docMk/>
            <pc:sldMk cId="2212193259" sldId="284"/>
            <ac:spMk id="3" creationId="{6009FFD8-2EA5-6E46-A187-53E92754CDFF}"/>
          </ac:spMkLst>
        </pc:spChg>
      </pc:sldChg>
      <pc:sldChg chg="modSp">
        <pc:chgData name="" userId="ec0a327afac5ea05" providerId="LiveId" clId="{1355E0BC-637E-4928-81A0-50D02CBDAA6F}" dt="2020-02-24T10:10:34.842" v="472" actId="20577"/>
        <pc:sldMkLst>
          <pc:docMk/>
          <pc:sldMk cId="2328513437" sldId="289"/>
        </pc:sldMkLst>
        <pc:spChg chg="mod">
          <ac:chgData name="" userId="ec0a327afac5ea05" providerId="LiveId" clId="{1355E0BC-637E-4928-81A0-50D02CBDAA6F}" dt="2020-02-24T10:10:34.842" v="472" actId="20577"/>
          <ac:spMkLst>
            <pc:docMk/>
            <pc:sldMk cId="2328513437" sldId="289"/>
            <ac:spMk id="3" creationId="{04D77FE2-8520-1143-A0CB-E72517398825}"/>
          </ac:spMkLst>
        </pc:spChg>
      </pc:sldChg>
      <pc:sldChg chg="modSp">
        <pc:chgData name="" userId="ec0a327afac5ea05" providerId="LiveId" clId="{1355E0BC-637E-4928-81A0-50D02CBDAA6F}" dt="2020-02-24T11:04:24.018" v="650" actId="20577"/>
        <pc:sldMkLst>
          <pc:docMk/>
          <pc:sldMk cId="3405391959" sldId="295"/>
        </pc:sldMkLst>
        <pc:spChg chg="mod">
          <ac:chgData name="" userId="ec0a327afac5ea05" providerId="LiveId" clId="{1355E0BC-637E-4928-81A0-50D02CBDAA6F}" dt="2020-02-24T11:04:24.018" v="650" actId="20577"/>
          <ac:spMkLst>
            <pc:docMk/>
            <pc:sldMk cId="3405391959" sldId="295"/>
            <ac:spMk id="3" creationId="{BA99B77A-3C7A-CF4A-A3AF-3C95D32FE986}"/>
          </ac:spMkLst>
        </pc:spChg>
      </pc:sldChg>
      <pc:sldChg chg="modSp">
        <pc:chgData name="" userId="ec0a327afac5ea05" providerId="LiveId" clId="{1355E0BC-637E-4928-81A0-50D02CBDAA6F}" dt="2020-02-24T02:42:47.829" v="7"/>
        <pc:sldMkLst>
          <pc:docMk/>
          <pc:sldMk cId="346635305" sldId="298"/>
        </pc:sldMkLst>
        <pc:spChg chg="mod">
          <ac:chgData name="" userId="ec0a327afac5ea05" providerId="LiveId" clId="{1355E0BC-637E-4928-81A0-50D02CBDAA6F}" dt="2020-02-24T02:42:47.829" v="7"/>
          <ac:spMkLst>
            <pc:docMk/>
            <pc:sldMk cId="346635305" sldId="298"/>
            <ac:spMk id="2" creationId="{CF296905-7C5A-964D-B909-CDBD26383F49}"/>
          </ac:spMkLst>
        </pc:spChg>
      </pc:sldChg>
      <pc:sldChg chg="modSp">
        <pc:chgData name="" userId="ec0a327afac5ea05" providerId="LiveId" clId="{1355E0BC-637E-4928-81A0-50D02CBDAA6F}" dt="2020-02-24T08:39:59.700" v="347"/>
        <pc:sldMkLst>
          <pc:docMk/>
          <pc:sldMk cId="4263533675" sldId="306"/>
        </pc:sldMkLst>
        <pc:spChg chg="mod">
          <ac:chgData name="" userId="ec0a327afac5ea05" providerId="LiveId" clId="{1355E0BC-637E-4928-81A0-50D02CBDAA6F}" dt="2020-02-24T08:39:59.700" v="347"/>
          <ac:spMkLst>
            <pc:docMk/>
            <pc:sldMk cId="4263533675" sldId="306"/>
            <ac:spMk id="3" creationId="{FD9BCA8F-810B-694A-A42D-0E91B5FC87C3}"/>
          </ac:spMkLst>
        </pc:spChg>
      </pc:sldChg>
      <pc:sldChg chg="addSp delSp modSp">
        <pc:chgData name="" userId="ec0a327afac5ea05" providerId="LiveId" clId="{1355E0BC-637E-4928-81A0-50D02CBDAA6F}" dt="2020-02-24T10:12:09.988" v="537" actId="1036"/>
        <pc:sldMkLst>
          <pc:docMk/>
          <pc:sldMk cId="1587553331" sldId="313"/>
        </pc:sldMkLst>
        <pc:spChg chg="mod">
          <ac:chgData name="" userId="ec0a327afac5ea05" providerId="LiveId" clId="{1355E0BC-637E-4928-81A0-50D02CBDAA6F}" dt="2020-02-24T10:10:53.358" v="487"/>
          <ac:spMkLst>
            <pc:docMk/>
            <pc:sldMk cId="1587553331" sldId="313"/>
            <ac:spMk id="2" creationId="{E8360C03-E0FA-B44D-9BE3-D2B0B18E6FDB}"/>
          </ac:spMkLst>
        </pc:spChg>
        <pc:picChg chg="add mod">
          <ac:chgData name="" userId="ec0a327afac5ea05" providerId="LiveId" clId="{1355E0BC-637E-4928-81A0-50D02CBDAA6F}" dt="2020-02-24T10:12:09.988" v="537" actId="1036"/>
          <ac:picMkLst>
            <pc:docMk/>
            <pc:sldMk cId="1587553331" sldId="313"/>
            <ac:picMk id="5" creationId="{4C06FDFC-0778-4699-91A4-0D2836E758BA}"/>
          </ac:picMkLst>
        </pc:picChg>
        <pc:picChg chg="del">
          <ac:chgData name="" userId="ec0a327afac5ea05" providerId="LiveId" clId="{1355E0BC-637E-4928-81A0-50D02CBDAA6F}" dt="2020-02-24T10:11:53.072" v="488" actId="478"/>
          <ac:picMkLst>
            <pc:docMk/>
            <pc:sldMk cId="1587553331" sldId="313"/>
            <ac:picMk id="6" creationId="{9038DD58-CC47-D143-BA82-0FE5E11F1841}"/>
          </ac:picMkLst>
        </pc:picChg>
      </pc:sldChg>
      <pc:sldChg chg="modSp">
        <pc:chgData name="" userId="ec0a327afac5ea05" providerId="LiveId" clId="{1355E0BC-637E-4928-81A0-50D02CBDAA6F}" dt="2020-02-24T10:49:12.901" v="601" actId="20577"/>
        <pc:sldMkLst>
          <pc:docMk/>
          <pc:sldMk cId="2529633097" sldId="315"/>
        </pc:sldMkLst>
        <pc:spChg chg="mod">
          <ac:chgData name="" userId="ec0a327afac5ea05" providerId="LiveId" clId="{1355E0BC-637E-4928-81A0-50D02CBDAA6F}" dt="2020-02-24T10:49:12.901" v="601" actId="20577"/>
          <ac:spMkLst>
            <pc:docMk/>
            <pc:sldMk cId="2529633097" sldId="315"/>
            <ac:spMk id="3" creationId="{EA56CC63-7E69-CD48-9C04-0DF2326B7722}"/>
          </ac:spMkLst>
        </pc:spChg>
      </pc:sldChg>
      <pc:sldChg chg="modSp modAnim">
        <pc:chgData name="" userId="ec0a327afac5ea05" providerId="LiveId" clId="{1355E0BC-637E-4928-81A0-50D02CBDAA6F}" dt="2020-02-24T11:00:00.854" v="631"/>
        <pc:sldMkLst>
          <pc:docMk/>
          <pc:sldMk cId="3558479136" sldId="317"/>
        </pc:sldMkLst>
        <pc:spChg chg="mod">
          <ac:chgData name="" userId="ec0a327afac5ea05" providerId="LiveId" clId="{1355E0BC-637E-4928-81A0-50D02CBDAA6F}" dt="2020-02-24T08:43:28.319" v="380"/>
          <ac:spMkLst>
            <pc:docMk/>
            <pc:sldMk cId="3558479136" sldId="317"/>
            <ac:spMk id="2" creationId="{22DDBE4A-6CB8-2F48-8286-14A502A2B029}"/>
          </ac:spMkLst>
        </pc:spChg>
        <pc:spChg chg="mod">
          <ac:chgData name="" userId="ec0a327afac5ea05" providerId="LiveId" clId="{1355E0BC-637E-4928-81A0-50D02CBDAA6F}" dt="2020-02-24T11:00:00.854" v="631"/>
          <ac:spMkLst>
            <pc:docMk/>
            <pc:sldMk cId="3558479136" sldId="317"/>
            <ac:spMk id="3" creationId="{FD533448-93BB-DD4C-ABAA-E88A1E1F5270}"/>
          </ac:spMkLst>
        </pc:spChg>
      </pc:sldChg>
      <pc:sldChg chg="modSp">
        <pc:chgData name="" userId="ec0a327afac5ea05" providerId="LiveId" clId="{1355E0BC-637E-4928-81A0-50D02CBDAA6F}" dt="2020-02-24T08:27:19.746" v="274"/>
        <pc:sldMkLst>
          <pc:docMk/>
          <pc:sldMk cId="1368416983" sldId="318"/>
        </pc:sldMkLst>
        <pc:spChg chg="mod">
          <ac:chgData name="" userId="ec0a327afac5ea05" providerId="LiveId" clId="{1355E0BC-637E-4928-81A0-50D02CBDAA6F}" dt="2020-02-24T08:27:19.746" v="274"/>
          <ac:spMkLst>
            <pc:docMk/>
            <pc:sldMk cId="1368416983" sldId="318"/>
            <ac:spMk id="3" creationId="{C7BB4441-052B-A04C-9F1F-BE34F59E895B}"/>
          </ac:spMkLst>
        </pc:spChg>
      </pc:sldChg>
      <pc:sldChg chg="modSp modAnim">
        <pc:chgData name="" userId="ec0a327afac5ea05" providerId="LiveId" clId="{1355E0BC-637E-4928-81A0-50D02CBDAA6F}" dt="2020-02-24T11:41:38.958" v="1667"/>
        <pc:sldMkLst>
          <pc:docMk/>
          <pc:sldMk cId="3015496971" sldId="320"/>
        </pc:sldMkLst>
        <pc:spChg chg="mod">
          <ac:chgData name="" userId="ec0a327afac5ea05" providerId="LiveId" clId="{1355E0BC-637E-4928-81A0-50D02CBDAA6F}" dt="2020-02-24T11:41:38.958" v="1667"/>
          <ac:spMkLst>
            <pc:docMk/>
            <pc:sldMk cId="3015496971" sldId="320"/>
            <ac:spMk id="3" creationId="{677928DC-F665-424D-ABA4-A12ABD1C5392}"/>
          </ac:spMkLst>
        </pc:spChg>
      </pc:sldChg>
      <pc:sldChg chg="addSp delSp modSp modAnim">
        <pc:chgData name="" userId="ec0a327afac5ea05" providerId="LiveId" clId="{1355E0BC-637E-4928-81A0-50D02CBDAA6F}" dt="2020-02-24T11:32:15.346" v="1497"/>
        <pc:sldMkLst>
          <pc:docMk/>
          <pc:sldMk cId="4025062980" sldId="322"/>
        </pc:sldMkLst>
        <pc:spChg chg="mod">
          <ac:chgData name="" userId="ec0a327afac5ea05" providerId="LiveId" clId="{1355E0BC-637E-4928-81A0-50D02CBDAA6F}" dt="2020-02-24T11:32:15.346" v="1497"/>
          <ac:spMkLst>
            <pc:docMk/>
            <pc:sldMk cId="4025062980" sldId="322"/>
            <ac:spMk id="3" creationId="{677928DC-F665-424D-ABA4-A12ABD1C5392}"/>
          </ac:spMkLst>
        </pc:spChg>
        <pc:inkChg chg="add del">
          <ac:chgData name="" userId="ec0a327afac5ea05" providerId="LiveId" clId="{1355E0BC-637E-4928-81A0-50D02CBDAA6F}" dt="2020-02-24T03:06:11.387" v="171" actId="478"/>
          <ac:inkMkLst>
            <pc:docMk/>
            <pc:sldMk cId="4025062980" sldId="322"/>
            <ac:inkMk id="5" creationId="{83956A58-0719-477D-B4A1-616B9D68E627}"/>
          </ac:inkMkLst>
        </pc:inkChg>
      </pc:sldChg>
      <pc:sldChg chg="modSp modAnim">
        <pc:chgData name="" userId="ec0a327afac5ea05" providerId="LiveId" clId="{1355E0BC-637E-4928-81A0-50D02CBDAA6F}" dt="2020-02-24T11:52:14.264" v="1952"/>
        <pc:sldMkLst>
          <pc:docMk/>
          <pc:sldMk cId="3218287071" sldId="324"/>
        </pc:sldMkLst>
        <pc:spChg chg="mod">
          <ac:chgData name="" userId="ec0a327afac5ea05" providerId="LiveId" clId="{1355E0BC-637E-4928-81A0-50D02CBDAA6F}" dt="2020-02-24T11:52:14.264" v="1952"/>
          <ac:spMkLst>
            <pc:docMk/>
            <pc:sldMk cId="3218287071" sldId="324"/>
            <ac:spMk id="3" creationId="{3D91D8A1-E6E1-854C-B5F2-98715C2B7616}"/>
          </ac:spMkLst>
        </pc:spChg>
      </pc:sldChg>
    </pc:docChg>
  </pc:docChgLst>
  <pc:docChgLst>
    <pc:chgData name="Zhang Yu" userId="ec0a327afac5ea05" providerId="LiveId" clId="{478EAA6A-8FF7-4444-8DE6-EDAD42AEF260}"/>
    <pc:docChg chg="modSld">
      <pc:chgData name="Zhang Yu" userId="ec0a327afac5ea05" providerId="LiveId" clId="{478EAA6A-8FF7-4444-8DE6-EDAD42AEF260}" dt="2020-02-25T13:41:37.451" v="4" actId="1076"/>
      <pc:docMkLst>
        <pc:docMk/>
      </pc:docMkLst>
      <pc:sldChg chg="modSp">
        <pc:chgData name="Zhang Yu" userId="ec0a327afac5ea05" providerId="LiveId" clId="{478EAA6A-8FF7-4444-8DE6-EDAD42AEF260}" dt="2020-02-25T12:58:13.940" v="0" actId="1076"/>
        <pc:sldMkLst>
          <pc:docMk/>
          <pc:sldMk cId="3351155807" sldId="256"/>
        </pc:sldMkLst>
        <pc:spChg chg="mod">
          <ac:chgData name="Zhang Yu" userId="ec0a327afac5ea05" providerId="LiveId" clId="{478EAA6A-8FF7-4444-8DE6-EDAD42AEF260}" dt="2020-02-25T12:58:13.940" v="0" actId="1076"/>
          <ac:spMkLst>
            <pc:docMk/>
            <pc:sldMk cId="3351155807" sldId="256"/>
            <ac:spMk id="3" creationId="{26AD1487-71BD-2C4C-9B14-0A246475AB3B}"/>
          </ac:spMkLst>
        </pc:spChg>
      </pc:sldChg>
      <pc:sldChg chg="modSp">
        <pc:chgData name="Zhang Yu" userId="ec0a327afac5ea05" providerId="LiveId" clId="{478EAA6A-8FF7-4444-8DE6-EDAD42AEF260}" dt="2020-02-25T12:58:17.417" v="1" actId="1076"/>
        <pc:sldMkLst>
          <pc:docMk/>
          <pc:sldMk cId="4088120922" sldId="285"/>
        </pc:sldMkLst>
        <pc:picChg chg="mod">
          <ac:chgData name="Zhang Yu" userId="ec0a327afac5ea05" providerId="LiveId" clId="{478EAA6A-8FF7-4444-8DE6-EDAD42AEF260}" dt="2020-02-25T12:58:17.417" v="1" actId="1076"/>
          <ac:picMkLst>
            <pc:docMk/>
            <pc:sldMk cId="4088120922" sldId="285"/>
            <ac:picMk id="5" creationId="{F7D1B077-665C-2D4D-8E3A-6C0645D0E794}"/>
          </ac:picMkLst>
        </pc:picChg>
      </pc:sldChg>
      <pc:sldChg chg="modSp">
        <pc:chgData name="Zhang Yu" userId="ec0a327afac5ea05" providerId="LiveId" clId="{478EAA6A-8FF7-4444-8DE6-EDAD42AEF260}" dt="2020-02-25T13:41:37.451" v="4" actId="1076"/>
        <pc:sldMkLst>
          <pc:docMk/>
          <pc:sldMk cId="3507042273" sldId="304"/>
        </pc:sldMkLst>
        <pc:spChg chg="mod">
          <ac:chgData name="Zhang Yu" userId="ec0a327afac5ea05" providerId="LiveId" clId="{478EAA6A-8FF7-4444-8DE6-EDAD42AEF260}" dt="2020-02-25T13:41:37.451" v="4" actId="1076"/>
          <ac:spMkLst>
            <pc:docMk/>
            <pc:sldMk cId="3507042273" sldId="304"/>
            <ac:spMk id="3" creationId="{41A76202-475A-244E-BC85-F2239FE1D7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7EE3F-0E40-4E46-B38A-161A7323B428}" type="datetimeFigureOut">
              <a:rPr lang="en-US" smtClean="0"/>
              <a:t>9/1/23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180AA-17C1-8343-89F7-A1DAC01D4BE6}" type="slidenum">
              <a:rPr lang="en-US" smtClean="0"/>
              <a:t>‹#›</a:t>
            </a:fld>
            <a:endParaRPr lang="en-US"/>
          </a:p>
        </p:txBody>
      </p:sp>
    </p:spTree>
    <p:extLst>
      <p:ext uri="{BB962C8B-B14F-4D97-AF65-F5344CB8AC3E}">
        <p14:creationId xmlns:p14="http://schemas.microsoft.com/office/powerpoint/2010/main" val="4126433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A180AA-17C1-8343-89F7-A1DAC01D4BE6}" type="slidenum">
              <a:rPr lang="en-US" smtClean="0"/>
              <a:t>4</a:t>
            </a:fld>
            <a:endParaRPr lang="en-US"/>
          </a:p>
        </p:txBody>
      </p:sp>
    </p:spTree>
    <p:extLst>
      <p:ext uri="{BB962C8B-B14F-4D97-AF65-F5344CB8AC3E}">
        <p14:creationId xmlns:p14="http://schemas.microsoft.com/office/powerpoint/2010/main" val="563156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function in question can completely and correctly be implemented only with the knowledge and help of the application standing at the endpoints of the communications system. Therefore, providing that questioned function as a feature of the communications systems itself is not possible.”</a:t>
            </a:r>
          </a:p>
          <a:p>
            <a:endParaRPr lang="en-US" dirty="0"/>
          </a:p>
        </p:txBody>
      </p:sp>
      <p:sp>
        <p:nvSpPr>
          <p:cNvPr id="4" name="Slide Number Placeholder 3"/>
          <p:cNvSpPr>
            <a:spLocks noGrp="1"/>
          </p:cNvSpPr>
          <p:nvPr>
            <p:ph type="sldNum" sz="quarter" idx="5"/>
          </p:nvPr>
        </p:nvSpPr>
        <p:spPr/>
        <p:txBody>
          <a:bodyPr/>
          <a:lstStyle/>
          <a:p>
            <a:fld id="{57A180AA-17C1-8343-89F7-A1DAC01D4BE6}" type="slidenum">
              <a:rPr lang="en-US" smtClean="0"/>
              <a:t>21</a:t>
            </a:fld>
            <a:endParaRPr lang="en-US"/>
          </a:p>
        </p:txBody>
      </p:sp>
    </p:spTree>
    <p:extLst>
      <p:ext uri="{BB962C8B-B14F-4D97-AF65-F5344CB8AC3E}">
        <p14:creationId xmlns:p14="http://schemas.microsoft.com/office/powerpoint/2010/main" val="721320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www.microsoft.com</a:t>
            </a:r>
            <a:r>
              <a:rPr lang="en-US" dirty="0"/>
              <a:t>/</a:t>
            </a:r>
            <a:r>
              <a:rPr lang="en-US" dirty="0" err="1"/>
              <a:t>en</a:t>
            </a:r>
            <a:r>
              <a:rPr lang="en-US" dirty="0"/>
              <a:t>-us/research/wp-content/uploads/2016/02/</a:t>
            </a:r>
            <a:r>
              <a:rPr lang="en-US" dirty="0" err="1"/>
              <a:t>WebAppSideChannel-final.pdf</a:t>
            </a:r>
            <a:endParaRPr lang="en-US" dirty="0"/>
          </a:p>
        </p:txBody>
      </p:sp>
      <p:sp>
        <p:nvSpPr>
          <p:cNvPr id="4" name="Slide Number Placeholder 3"/>
          <p:cNvSpPr>
            <a:spLocks noGrp="1"/>
          </p:cNvSpPr>
          <p:nvPr>
            <p:ph type="sldNum" sz="quarter" idx="5"/>
          </p:nvPr>
        </p:nvSpPr>
        <p:spPr/>
        <p:txBody>
          <a:bodyPr/>
          <a:lstStyle/>
          <a:p>
            <a:fld id="{57A180AA-17C1-8343-89F7-A1DAC01D4BE6}" type="slidenum">
              <a:rPr lang="en-US" smtClean="0"/>
              <a:t>37</a:t>
            </a:fld>
            <a:endParaRPr lang="en-US"/>
          </a:p>
        </p:txBody>
      </p:sp>
    </p:spTree>
    <p:extLst>
      <p:ext uri="{BB962C8B-B14F-4D97-AF65-F5344CB8AC3E}">
        <p14:creationId xmlns:p14="http://schemas.microsoft.com/office/powerpoint/2010/main" val="2277097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竟然和</a:t>
            </a:r>
            <a:r>
              <a:rPr lang="en-US" altLang="zh-CN" dirty="0"/>
              <a:t>Clark</a:t>
            </a:r>
            <a:r>
              <a:rPr lang="zh-CN" altLang="en-US" dirty="0"/>
              <a:t>的一样！？</a:t>
            </a:r>
            <a:endParaRPr lang="en-US" dirty="0"/>
          </a:p>
        </p:txBody>
      </p:sp>
      <p:sp>
        <p:nvSpPr>
          <p:cNvPr id="4" name="Slide Number Placeholder 3"/>
          <p:cNvSpPr>
            <a:spLocks noGrp="1"/>
          </p:cNvSpPr>
          <p:nvPr>
            <p:ph type="sldNum" sz="quarter" idx="5"/>
          </p:nvPr>
        </p:nvSpPr>
        <p:spPr/>
        <p:txBody>
          <a:bodyPr/>
          <a:lstStyle/>
          <a:p>
            <a:fld id="{57A180AA-17C1-8343-89F7-A1DAC01D4BE6}" type="slidenum">
              <a:rPr lang="en-US" smtClean="0"/>
              <a:t>46</a:t>
            </a:fld>
            <a:endParaRPr lang="en-US"/>
          </a:p>
        </p:txBody>
      </p:sp>
    </p:spTree>
    <p:extLst>
      <p:ext uri="{BB962C8B-B14F-4D97-AF65-F5344CB8AC3E}">
        <p14:creationId xmlns:p14="http://schemas.microsoft.com/office/powerpoint/2010/main" val="3949467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可选对策：在自愿通信的双方之间的</a:t>
            </a:r>
            <a:r>
              <a:rPr lang="en-US" altLang="zh-CN" dirty="0"/>
              <a:t>PHB</a:t>
            </a:r>
            <a:r>
              <a:rPr lang="zh-CN" altLang="en-US" dirty="0"/>
              <a:t>设备必须被显式地指定，即</a:t>
            </a:r>
            <a:r>
              <a:rPr lang="en-US" altLang="zh-CN" dirty="0"/>
              <a:t>PHB</a:t>
            </a:r>
            <a:r>
              <a:rPr lang="zh-CN" altLang="en-US" dirty="0"/>
              <a:t>设备地址被放入包头部；除端节点之外的第三方难以在路径中插入“未知的”</a:t>
            </a:r>
            <a:r>
              <a:rPr lang="en-US" altLang="zh-CN" dirty="0"/>
              <a:t>PHB</a:t>
            </a:r>
          </a:p>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53</a:t>
            </a:fld>
            <a:endParaRPr lang="en-US"/>
          </a:p>
        </p:txBody>
      </p:sp>
    </p:spTree>
    <p:extLst>
      <p:ext uri="{BB962C8B-B14F-4D97-AF65-F5344CB8AC3E}">
        <p14:creationId xmlns:p14="http://schemas.microsoft.com/office/powerpoint/2010/main" val="23520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422BE4-866A-7044-8197-DBFAEB6FFF91}"/>
              </a:ext>
            </a:extLst>
          </p:cNvPr>
          <p:cNvSpPr/>
          <p:nvPr userDrawn="1"/>
        </p:nvSpPr>
        <p:spPr>
          <a:xfrm>
            <a:off x="0" y="1194932"/>
            <a:ext cx="9144001" cy="22955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251911"/>
            <a:ext cx="7772400" cy="2170545"/>
          </a:xfrm>
        </p:spPr>
        <p:txBody>
          <a:bodyPr anchor="b">
            <a:normAutofit/>
          </a:bodyPr>
          <a:lstStyle>
            <a:lvl1pPr algn="ctr">
              <a:defRPr sz="5400">
                <a:solidFill>
                  <a:schemeClr val="bg1"/>
                </a:solidFill>
                <a:latin typeface="Microsoft YaHei" panose="020B0503020204020204" pitchFamily="34" charset="-122"/>
                <a:ea typeface="Microsoft YaHei" panose="020B0503020204020204" pitchFamily="34" charset="-122"/>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800">
                <a:solidFill>
                  <a:srgbClr val="002060"/>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a:lvl1pPr>
          </a:lstStyle>
          <a:p>
            <a:fld id="{B8AE17C6-53CA-944D-9421-F2F3A04C57E0}" type="slidenum">
              <a:rPr lang="en-US" smtClean="0"/>
              <a:pPr/>
              <a:t>‹#›</a:t>
            </a:fld>
            <a:endParaRPr lang="en-US" dirty="0"/>
          </a:p>
        </p:txBody>
      </p:sp>
    </p:spTree>
    <p:extLst>
      <p:ext uri="{BB962C8B-B14F-4D97-AF65-F5344CB8AC3E}">
        <p14:creationId xmlns:p14="http://schemas.microsoft.com/office/powerpoint/2010/main" val="269568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5"/>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86769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5"/>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93802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A38B6F-6352-774F-9A82-2DD08BB6E0F3}"/>
              </a:ext>
            </a:extLst>
          </p:cNvPr>
          <p:cNvSpPr/>
          <p:nvPr userDrawn="1"/>
        </p:nvSpPr>
        <p:spPr>
          <a:xfrm>
            <a:off x="0" y="0"/>
            <a:ext cx="9144000" cy="834675"/>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b="1" i="0">
                <a:latin typeface="Microsoft YaHei" panose="020B0503020204020204" pitchFamily="34" charset="-122"/>
                <a:ea typeface="Microsoft YaHei"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a:xfrm>
            <a:off x="346841" y="847898"/>
            <a:ext cx="8168509" cy="5873578"/>
          </a:xfrm>
        </p:spPr>
        <p:txBody>
          <a:bodyPr anchor="t"/>
          <a:lstStyle>
            <a:lvl1pPr>
              <a:buClr>
                <a:srgbClr val="FF0000"/>
              </a:buClr>
              <a:defRPr sz="2400" b="0" i="0">
                <a:latin typeface="STKaiti" panose="02010600040101010101" pitchFamily="2" charset="-122"/>
                <a:ea typeface="STKaiti" panose="02010600040101010101" pitchFamily="2" charset="-122"/>
              </a:defRPr>
            </a:lvl1pPr>
            <a:lvl2pPr>
              <a:buClr>
                <a:srgbClr val="FF0000"/>
              </a:buClr>
              <a:defRPr sz="2400" b="0" i="0">
                <a:latin typeface="STKaiti" panose="02010600040101010101" pitchFamily="2" charset="-122"/>
                <a:ea typeface="STKaiti" panose="02010600040101010101" pitchFamily="2" charset="-122"/>
              </a:defRPr>
            </a:lvl2pPr>
            <a:lvl3pPr>
              <a:buClr>
                <a:srgbClr val="FF0000"/>
              </a:buClr>
              <a:defRPr sz="2400" b="0" i="0">
                <a:latin typeface="STKaiti" panose="02010600040101010101" pitchFamily="2" charset="-122"/>
                <a:ea typeface="STKaiti" panose="02010600040101010101" pitchFamily="2" charset="-122"/>
              </a:defRPr>
            </a:lvl3pPr>
            <a:lvl4pPr>
              <a:buClr>
                <a:srgbClr val="FF0000"/>
              </a:buClr>
              <a:defRPr sz="2400" b="0" i="0">
                <a:latin typeface="STKaiti" panose="02010600040101010101" pitchFamily="2" charset="-122"/>
                <a:ea typeface="STKaiti" panose="02010600040101010101" pitchFamily="2" charset="-122"/>
              </a:defRPr>
            </a:lvl4pPr>
            <a:lvl5pPr>
              <a:buClr>
                <a:srgbClr val="FF0000"/>
              </a:buClr>
              <a:defRPr sz="2400" b="0" i="0">
                <a:latin typeface="STKaiti" panose="02010600040101010101" pitchFamily="2" charset="-122"/>
                <a:ea typeface="STKaiti"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cxnSp>
        <p:nvCxnSpPr>
          <p:cNvPr id="7" name="Straight Connector 6">
            <a:extLst>
              <a:ext uri="{FF2B5EF4-FFF2-40B4-BE49-F238E27FC236}">
                <a16:creationId xmlns:a16="http://schemas.microsoft.com/office/drawing/2014/main" id="{8EC4FF70-608F-3648-BC5D-A146BA23A0FA}"/>
              </a:ext>
            </a:extLst>
          </p:cNvPr>
          <p:cNvCxnSpPr/>
          <p:nvPr/>
        </p:nvCxnSpPr>
        <p:spPr>
          <a:xfrm>
            <a:off x="0" y="841286"/>
            <a:ext cx="9144000" cy="0"/>
          </a:xfrm>
          <a:prstGeom prst="line">
            <a:avLst/>
          </a:prstGeom>
          <a:ln w="63500">
            <a:solidFill>
              <a:srgbClr val="0052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03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5"/>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89737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5"/>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5"/>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78503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5"/>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5"/>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778940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5"/>
            <a:ext cx="2057400" cy="365125"/>
          </a:xfrm>
          <a:prstGeom prst="rect">
            <a:avLst/>
          </a:prstGeom>
        </p:spPr>
        <p:txBody>
          <a:bodyPr/>
          <a:lstStyle/>
          <a:p>
            <a:endParaRPr lang="en-US"/>
          </a:p>
        </p:txBody>
      </p:sp>
      <p:sp>
        <p:nvSpPr>
          <p:cNvPr id="4" name="Footer Placeholder 3"/>
          <p:cNvSpPr>
            <a:spLocks noGrp="1"/>
          </p:cNvSpPr>
          <p:nvPr>
            <p:ph type="ftr" sz="quarter" idx="11"/>
          </p:nvPr>
        </p:nvSpPr>
        <p:spPr>
          <a:xfrm>
            <a:off x="3028950" y="6356355"/>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440970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5"/>
            <a:ext cx="2057400" cy="365125"/>
          </a:xfrm>
          <a:prstGeom prst="rect">
            <a:avLst/>
          </a:prstGeom>
        </p:spPr>
        <p:txBody>
          <a:bodyPr/>
          <a:lstStyle/>
          <a:p>
            <a:endParaRPr lang="en-US"/>
          </a:p>
        </p:txBody>
      </p:sp>
      <p:sp>
        <p:nvSpPr>
          <p:cNvPr id="3" name="Footer Placeholder 2"/>
          <p:cNvSpPr>
            <a:spLocks noGrp="1"/>
          </p:cNvSpPr>
          <p:nvPr>
            <p:ph type="ftr" sz="quarter" idx="11"/>
          </p:nvPr>
        </p:nvSpPr>
        <p:spPr>
          <a:xfrm>
            <a:off x="3028950" y="6356355"/>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23703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5"/>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5"/>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175984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5"/>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5"/>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76872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3999" cy="847898"/>
          </a:xfrm>
          <a:prstGeom prst="rect">
            <a:avLst/>
          </a:prstGeom>
          <a:solidFill>
            <a:srgbClr val="002060"/>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88843" y="847898"/>
            <a:ext cx="8766314" cy="5873578"/>
          </a:xfrm>
          <a:prstGeom prst="rect">
            <a:avLst/>
          </a:prstGeom>
        </p:spPr>
        <p:txBody>
          <a:bodyPr vert="horz" wrap="square" lIns="91440" tIns="45720" rIns="91440" bIns="4572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985488" y="6356355"/>
            <a:ext cx="2057400" cy="365125"/>
          </a:xfrm>
          <a:prstGeom prst="rect">
            <a:avLst/>
          </a:prstGeom>
        </p:spPr>
        <p:txBody>
          <a:bodyPr vert="horz" lIns="91440" tIns="45720" rIns="91440" bIns="45720" rtlCol="0" anchor="ctr"/>
          <a:lstStyle>
            <a:lvl1pPr algn="r">
              <a:defRPr sz="2400" b="1" i="0">
                <a:solidFill>
                  <a:srgbClr val="002060"/>
                </a:solidFill>
                <a:latin typeface="Microsoft YaHei" panose="020B0503020204020204" pitchFamily="34" charset="-122"/>
                <a:ea typeface="Microsoft YaHei" panose="020B0503020204020204" pitchFamily="34" charset="-122"/>
                <a:cs typeface="Arial" panose="020B0604020202020204" pitchFamily="34" charset="0"/>
              </a:defRPr>
            </a:lvl1pPr>
          </a:lstStyle>
          <a:p>
            <a:fld id="{B8AE17C6-53CA-944D-9421-F2F3A04C57E0}" type="slidenum">
              <a:rPr lang="en-US" smtClean="0"/>
              <a:pPr/>
              <a:t>‹#›</a:t>
            </a:fld>
            <a:endParaRPr lang="en-US" dirty="0"/>
          </a:p>
        </p:txBody>
      </p:sp>
    </p:spTree>
    <p:extLst>
      <p:ext uri="{BB962C8B-B14F-4D97-AF65-F5344CB8AC3E}">
        <p14:creationId xmlns:p14="http://schemas.microsoft.com/office/powerpoint/2010/main" val="2540221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377" rtl="0" eaLnBrk="1" latinLnBrk="0" hangingPunct="1">
        <a:lnSpc>
          <a:spcPct val="90000"/>
        </a:lnSpc>
        <a:spcBef>
          <a:spcPct val="0"/>
        </a:spcBef>
        <a:buNone/>
        <a:defRPr sz="4400" b="1" i="0" kern="1200">
          <a:solidFill>
            <a:schemeClr val="bg1"/>
          </a:solidFill>
          <a:latin typeface="Microsoft YaHei" panose="020B0503020204020204" pitchFamily="34" charset="-122"/>
          <a:ea typeface="Microsoft YaHei" panose="020B0503020204020204" pitchFamily="34" charset="-122"/>
          <a:cs typeface="Arial" panose="020B0604020202020204" pitchFamily="34" charset="0"/>
        </a:defRPr>
      </a:lvl1pPr>
    </p:titleStyle>
    <p:bodyStyle>
      <a:lvl1pPr marL="228594" indent="-228594" algn="l" defTabSz="914377" rtl="0" eaLnBrk="1" latinLnBrk="0" hangingPunct="1">
        <a:lnSpc>
          <a:spcPct val="100000"/>
        </a:lnSpc>
        <a:spcBef>
          <a:spcPts val="10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1pPr>
      <a:lvl2pPr marL="685783"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2pPr>
      <a:lvl3pPr marL="1142971"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3pPr>
      <a:lvl4pPr marL="1600160"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4pPr>
      <a:lvl5pPr marL="2057349"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D08D-3A44-F94B-A869-1C01F0828C66}"/>
              </a:ext>
            </a:extLst>
          </p:cNvPr>
          <p:cNvSpPr>
            <a:spLocks noGrp="1"/>
          </p:cNvSpPr>
          <p:nvPr>
            <p:ph type="ctrTitle"/>
          </p:nvPr>
        </p:nvSpPr>
        <p:spPr>
          <a:xfrm>
            <a:off x="297180" y="1251911"/>
            <a:ext cx="8549640" cy="2170545"/>
          </a:xfrm>
        </p:spPr>
        <p:txBody>
          <a:bodyPr>
            <a:normAutofit/>
          </a:bodyPr>
          <a:lstStyle/>
          <a:p>
            <a:r>
              <a:rPr lang="zh-CN" altLang="en-US" sz="6000" b="1" dirty="0"/>
              <a:t>互联网体系结构与安全</a:t>
            </a:r>
            <a:br>
              <a:rPr lang="en-US" altLang="zh-CN" sz="4800" b="1" dirty="0"/>
            </a:br>
            <a:endParaRPr lang="en-US" sz="4800" b="0" dirty="0">
              <a:latin typeface="STKaiti" panose="02010600040101010101" pitchFamily="2" charset="-122"/>
              <a:ea typeface="STKaiti" panose="02010600040101010101" pitchFamily="2" charset="-122"/>
            </a:endParaRPr>
          </a:p>
        </p:txBody>
      </p:sp>
      <p:sp>
        <p:nvSpPr>
          <p:cNvPr id="3" name="Subtitle 2">
            <a:extLst>
              <a:ext uri="{FF2B5EF4-FFF2-40B4-BE49-F238E27FC236}">
                <a16:creationId xmlns:a16="http://schemas.microsoft.com/office/drawing/2014/main" id="{26AD1487-71BD-2C4C-9B14-0A246475AB3B}"/>
              </a:ext>
            </a:extLst>
          </p:cNvPr>
          <p:cNvSpPr>
            <a:spLocks noGrp="1"/>
          </p:cNvSpPr>
          <p:nvPr>
            <p:ph type="subTitle" idx="1"/>
          </p:nvPr>
        </p:nvSpPr>
        <p:spPr>
          <a:xfrm>
            <a:off x="1397000" y="3766811"/>
            <a:ext cx="6858000" cy="1685611"/>
          </a:xfrm>
        </p:spPr>
        <p:txBody>
          <a:bodyPr/>
          <a:lstStyle/>
          <a:p>
            <a:r>
              <a:rPr lang="zh-CN" altLang="en-US" b="1" dirty="0"/>
              <a:t>哈尔滨工业大学</a:t>
            </a:r>
            <a:endParaRPr lang="en-US" altLang="zh-CN" b="1" dirty="0"/>
          </a:p>
          <a:p>
            <a:r>
              <a:rPr lang="zh-CN" altLang="en-US" b="1" dirty="0"/>
              <a:t>计算机网络与信息安全研究中心</a:t>
            </a:r>
            <a:endParaRPr lang="en-US" altLang="zh-CN" b="1" dirty="0"/>
          </a:p>
          <a:p>
            <a:r>
              <a:rPr lang="zh-CN" altLang="en-US" b="1" dirty="0"/>
              <a:t>张宇</a:t>
            </a:r>
            <a:endParaRPr lang="en-US" altLang="zh-CN" b="1" dirty="0"/>
          </a:p>
          <a:p>
            <a:r>
              <a:rPr lang="en-US" altLang="zh-CN" b="1" dirty="0"/>
              <a:t>2020-02</a:t>
            </a:r>
          </a:p>
        </p:txBody>
      </p:sp>
    </p:spTree>
    <p:extLst>
      <p:ext uri="{BB962C8B-B14F-4D97-AF65-F5344CB8AC3E}">
        <p14:creationId xmlns:p14="http://schemas.microsoft.com/office/powerpoint/2010/main" val="335115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BCC5-2EC5-A24F-93D0-55B6E4F749D7}"/>
              </a:ext>
            </a:extLst>
          </p:cNvPr>
          <p:cNvSpPr>
            <a:spLocks noGrp="1"/>
          </p:cNvSpPr>
          <p:nvPr>
            <p:ph type="title"/>
          </p:nvPr>
        </p:nvSpPr>
        <p:spPr/>
        <p:txBody>
          <a:bodyPr/>
          <a:lstStyle/>
          <a:p>
            <a:r>
              <a:rPr lang="zh-CN" altLang="en-US" dirty="0"/>
              <a:t>互联网体系结构概念</a:t>
            </a:r>
            <a:endParaRPr lang="en-US" dirty="0"/>
          </a:p>
        </p:txBody>
      </p:sp>
      <p:sp>
        <p:nvSpPr>
          <p:cNvPr id="3" name="Content Placeholder 2">
            <a:extLst>
              <a:ext uri="{FF2B5EF4-FFF2-40B4-BE49-F238E27FC236}">
                <a16:creationId xmlns:a16="http://schemas.microsoft.com/office/drawing/2014/main" id="{B5ED0FE2-6024-ED40-B45E-184A5566B7CA}"/>
              </a:ext>
            </a:extLst>
          </p:cNvPr>
          <p:cNvSpPr>
            <a:spLocks noGrp="1"/>
          </p:cNvSpPr>
          <p:nvPr>
            <p:ph idx="1"/>
          </p:nvPr>
        </p:nvSpPr>
        <p:spPr>
          <a:xfrm>
            <a:off x="206127" y="847898"/>
            <a:ext cx="8828688" cy="5873578"/>
          </a:xfrm>
        </p:spPr>
        <p:txBody>
          <a:bodyPr/>
          <a:lstStyle/>
          <a:p>
            <a:pPr>
              <a:lnSpc>
                <a:spcPct val="100000"/>
              </a:lnSpc>
            </a:pPr>
            <a:r>
              <a:rPr lang="zh-CN" altLang="en-US" dirty="0"/>
              <a:t>互联网体系结构（</a:t>
            </a:r>
            <a:r>
              <a:rPr lang="en-US" altLang="zh-CN" dirty="0"/>
              <a:t>Architecture</a:t>
            </a:r>
            <a:r>
              <a:rPr lang="zh-CN" altLang="en-US" dirty="0"/>
              <a:t>）即设计原则（</a:t>
            </a:r>
            <a:r>
              <a:rPr lang="en-US" altLang="zh-CN" dirty="0"/>
              <a:t>Design</a:t>
            </a:r>
            <a:r>
              <a:rPr lang="zh-CN" altLang="en-US" dirty="0"/>
              <a:t> </a:t>
            </a:r>
            <a:r>
              <a:rPr lang="en-US" altLang="zh-CN" dirty="0"/>
              <a:t>Principles</a:t>
            </a:r>
            <a:r>
              <a:rPr lang="zh-CN" altLang="en-US" dirty="0"/>
              <a:t>）</a:t>
            </a:r>
            <a:endParaRPr lang="en-US" altLang="zh-CN" dirty="0"/>
          </a:p>
          <a:p>
            <a:pPr lvl="1">
              <a:lnSpc>
                <a:spcPct val="100000"/>
              </a:lnSpc>
            </a:pPr>
            <a:r>
              <a:rPr lang="zh-CN" altLang="en-US" dirty="0"/>
              <a:t>例如著名的“端到端原则”</a:t>
            </a:r>
            <a:endParaRPr lang="en-US" altLang="zh-CN" dirty="0"/>
          </a:p>
          <a:p>
            <a:pPr>
              <a:lnSpc>
                <a:spcPct val="100000"/>
              </a:lnSpc>
            </a:pPr>
            <a:r>
              <a:rPr lang="zh-CN" altLang="en-US" dirty="0"/>
              <a:t>作为过程：为了一个目的，将组件组合在一起</a:t>
            </a:r>
            <a:endParaRPr lang="en-US" altLang="zh-CN" dirty="0"/>
          </a:p>
          <a:p>
            <a:pPr>
              <a:lnSpc>
                <a:spcPct val="100000"/>
              </a:lnSpc>
            </a:pPr>
            <a:r>
              <a:rPr lang="zh-CN" altLang="en-US" dirty="0"/>
              <a:t>作为结果：一个设计，而不是一个具体的网络实现</a:t>
            </a:r>
            <a:endParaRPr lang="en-US" altLang="zh-CN" dirty="0"/>
          </a:p>
          <a:p>
            <a:pPr>
              <a:lnSpc>
                <a:spcPct val="100000"/>
              </a:lnSpc>
            </a:pPr>
            <a:r>
              <a:rPr lang="zh-CN" altLang="en-US" dirty="0"/>
              <a:t>作为学科：一门设计学科，类似建筑学</a:t>
            </a:r>
            <a:endParaRPr lang="en-US" altLang="zh-CN" dirty="0"/>
          </a:p>
          <a:p>
            <a:pPr>
              <a:lnSpc>
                <a:spcPct val="100000"/>
              </a:lnSpc>
            </a:pPr>
            <a:r>
              <a:rPr lang="zh-CN" altLang="en-US" dirty="0"/>
              <a:t>三个概念区别：</a:t>
            </a:r>
            <a:endParaRPr lang="en-US" altLang="zh-CN" dirty="0"/>
          </a:p>
          <a:p>
            <a:pPr marL="457200" indent="-457200">
              <a:lnSpc>
                <a:spcPct val="100000"/>
              </a:lnSpc>
              <a:buFont typeface="+mj-lt"/>
              <a:buAutoNum type="arabicPeriod"/>
            </a:pPr>
            <a:r>
              <a:rPr lang="zh-CN" altLang="en-US" dirty="0"/>
              <a:t>体系结构设计：核心原则与设计决策</a:t>
            </a:r>
            <a:endParaRPr lang="en-US" altLang="zh-CN" dirty="0"/>
          </a:p>
          <a:p>
            <a:pPr marL="457200" indent="-457200">
              <a:buFont typeface="+mj-lt"/>
              <a:buAutoNum type="arabicPeriod"/>
            </a:pPr>
            <a:r>
              <a:rPr lang="zh-CN" altLang="en-US" dirty="0"/>
              <a:t>机制与实现设计：在体系结构下具体功能的设计</a:t>
            </a:r>
            <a:endParaRPr lang="en-US" altLang="zh-CN" dirty="0"/>
          </a:p>
          <a:p>
            <a:pPr marL="457200" indent="-457200">
              <a:lnSpc>
                <a:spcPct val="100000"/>
              </a:lnSpc>
              <a:buFont typeface="+mj-lt"/>
              <a:buAutoNum type="arabicPeriod"/>
            </a:pPr>
            <a:r>
              <a:rPr lang="zh-CN" altLang="en-US" dirty="0"/>
              <a:t>系统部署设计：现实世界系统</a:t>
            </a:r>
            <a:endParaRPr lang="en-US" altLang="zh-CN" dirty="0"/>
          </a:p>
          <a:p>
            <a:pPr lvl="1"/>
            <a:endParaRPr lang="en-US" dirty="0"/>
          </a:p>
        </p:txBody>
      </p:sp>
      <p:sp>
        <p:nvSpPr>
          <p:cNvPr id="4" name="Slide Number Placeholder 3">
            <a:extLst>
              <a:ext uri="{FF2B5EF4-FFF2-40B4-BE49-F238E27FC236}">
                <a16:creationId xmlns:a16="http://schemas.microsoft.com/office/drawing/2014/main" id="{DD9BE988-DDA9-9C4B-9FB4-E6693F5EB277}"/>
              </a:ext>
            </a:extLst>
          </p:cNvPr>
          <p:cNvSpPr>
            <a:spLocks noGrp="1"/>
          </p:cNvSpPr>
          <p:nvPr>
            <p:ph type="sldNum" sz="quarter" idx="12"/>
          </p:nvPr>
        </p:nvSpPr>
        <p:spPr/>
        <p:txBody>
          <a:bodyPr/>
          <a:lstStyle/>
          <a:p>
            <a:fld id="{B8AE17C6-53CA-944D-9421-F2F3A04C57E0}" type="slidenum">
              <a:rPr lang="en-US" smtClean="0"/>
              <a:t>10</a:t>
            </a:fld>
            <a:endParaRPr lang="en-US"/>
          </a:p>
        </p:txBody>
      </p:sp>
      <p:grpSp>
        <p:nvGrpSpPr>
          <p:cNvPr id="5" name="Group 4">
            <a:extLst>
              <a:ext uri="{FF2B5EF4-FFF2-40B4-BE49-F238E27FC236}">
                <a16:creationId xmlns:a16="http://schemas.microsoft.com/office/drawing/2014/main" id="{ED60457B-A5DA-C243-AEBC-B7E1BD6C11D4}"/>
              </a:ext>
            </a:extLst>
          </p:cNvPr>
          <p:cNvGrpSpPr/>
          <p:nvPr/>
        </p:nvGrpSpPr>
        <p:grpSpPr>
          <a:xfrm>
            <a:off x="5060909" y="4786063"/>
            <a:ext cx="3321769" cy="1570292"/>
            <a:chOff x="2654591" y="3436536"/>
            <a:chExt cx="3653946" cy="2090058"/>
          </a:xfrm>
          <a:solidFill>
            <a:schemeClr val="bg1"/>
          </a:solidFill>
        </p:grpSpPr>
        <p:sp>
          <p:nvSpPr>
            <p:cNvPr id="6" name="Oval 5">
              <a:extLst>
                <a:ext uri="{FF2B5EF4-FFF2-40B4-BE49-F238E27FC236}">
                  <a16:creationId xmlns:a16="http://schemas.microsoft.com/office/drawing/2014/main" id="{F225BC0B-4B6F-034E-A886-CE3AE97A1F6D}"/>
                </a:ext>
              </a:extLst>
            </p:cNvPr>
            <p:cNvSpPr/>
            <p:nvPr/>
          </p:nvSpPr>
          <p:spPr>
            <a:xfrm>
              <a:off x="2654591" y="3436536"/>
              <a:ext cx="3653946" cy="2090058"/>
            </a:xfrm>
            <a:prstGeom prst="ellipse">
              <a:avLst/>
            </a:prstGeom>
            <a:grp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200" dirty="0">
                <a:solidFill>
                  <a:schemeClr val="tx1"/>
                </a:solidFill>
                <a:latin typeface="STKaiti" panose="02010600040101010101" pitchFamily="2" charset="-122"/>
                <a:ea typeface="STKaiti" panose="02010600040101010101" pitchFamily="2" charset="-122"/>
              </a:endParaRPr>
            </a:p>
            <a:p>
              <a:pPr algn="ctr"/>
              <a:endParaRPr lang="en-US" altLang="zh-CN" sz="3200" dirty="0">
                <a:solidFill>
                  <a:schemeClr val="tx1"/>
                </a:solidFill>
                <a:latin typeface="STKaiti" panose="02010600040101010101" pitchFamily="2" charset="-122"/>
                <a:ea typeface="STKaiti" panose="02010600040101010101" pitchFamily="2" charset="-122"/>
              </a:endParaRPr>
            </a:p>
            <a:p>
              <a:pPr algn="ctr"/>
              <a:r>
                <a:rPr lang="zh-CN" altLang="en-US" sz="2400" dirty="0">
                  <a:solidFill>
                    <a:schemeClr val="tx1"/>
                  </a:solidFill>
                  <a:latin typeface="STKaiti" panose="02010600040101010101" pitchFamily="2" charset="-122"/>
                  <a:ea typeface="STKaiti" panose="02010600040101010101" pitchFamily="2" charset="-122"/>
                </a:rPr>
                <a:t>互联网</a:t>
              </a:r>
              <a:endParaRPr lang="en-US" sz="2400" dirty="0">
                <a:solidFill>
                  <a:schemeClr val="tx1"/>
                </a:solidFill>
                <a:latin typeface="STKaiti" panose="02010600040101010101" pitchFamily="2" charset="-122"/>
                <a:ea typeface="STKaiti" panose="02010600040101010101" pitchFamily="2" charset="-122"/>
              </a:endParaRPr>
            </a:p>
          </p:txBody>
        </p:sp>
        <p:sp>
          <p:nvSpPr>
            <p:cNvPr id="7" name="Oval 6">
              <a:extLst>
                <a:ext uri="{FF2B5EF4-FFF2-40B4-BE49-F238E27FC236}">
                  <a16:creationId xmlns:a16="http://schemas.microsoft.com/office/drawing/2014/main" id="{587E6888-D83C-C643-B97A-FD755D121BA2}"/>
                </a:ext>
              </a:extLst>
            </p:cNvPr>
            <p:cNvSpPr/>
            <p:nvPr/>
          </p:nvSpPr>
          <p:spPr>
            <a:xfrm>
              <a:off x="3108932" y="3451135"/>
              <a:ext cx="2745265" cy="1331880"/>
            </a:xfrm>
            <a:prstGeom prst="ellipse">
              <a:avLst/>
            </a:prstGeom>
            <a:grp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ltLang="zh-CN" sz="2800" dirty="0">
                <a:solidFill>
                  <a:schemeClr val="tx1"/>
                </a:solidFill>
                <a:latin typeface="STKaiti" panose="02010600040101010101" pitchFamily="2" charset="-122"/>
                <a:ea typeface="STKaiti" panose="02010600040101010101" pitchFamily="2" charset="-122"/>
              </a:endParaRPr>
            </a:p>
            <a:p>
              <a:pPr algn="ctr"/>
              <a:r>
                <a:rPr lang="en-US" altLang="zh-CN" sz="2400" dirty="0">
                  <a:solidFill>
                    <a:schemeClr val="tx1"/>
                  </a:solidFill>
                  <a:latin typeface="STKaiti" panose="02010600040101010101" pitchFamily="2" charset="-122"/>
                  <a:ea typeface="STKaiti" panose="02010600040101010101" pitchFamily="2" charset="-122"/>
                </a:rPr>
                <a:t>TCP/IP</a:t>
              </a:r>
            </a:p>
          </p:txBody>
        </p:sp>
        <p:sp>
          <p:nvSpPr>
            <p:cNvPr id="8" name="Oval 7">
              <a:extLst>
                <a:ext uri="{FF2B5EF4-FFF2-40B4-BE49-F238E27FC236}">
                  <a16:creationId xmlns:a16="http://schemas.microsoft.com/office/drawing/2014/main" id="{7238AE8D-B30F-0D45-B865-6AAAD70B95EE}"/>
                </a:ext>
              </a:extLst>
            </p:cNvPr>
            <p:cNvSpPr/>
            <p:nvPr/>
          </p:nvSpPr>
          <p:spPr>
            <a:xfrm>
              <a:off x="3629267" y="3454732"/>
              <a:ext cx="1704594" cy="736395"/>
            </a:xfrm>
            <a:prstGeom prst="ellipse">
              <a:avLst/>
            </a:prstGeom>
            <a:grp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2400" dirty="0">
                  <a:solidFill>
                    <a:schemeClr val="tx1"/>
                  </a:solidFill>
                  <a:latin typeface="STKaiti" panose="02010600040101010101" pitchFamily="2" charset="-122"/>
                  <a:ea typeface="STKaiti" panose="02010600040101010101" pitchFamily="2" charset="-122"/>
                </a:rPr>
                <a:t>体系结构</a:t>
              </a:r>
              <a:endParaRPr lang="en-US" sz="2400" dirty="0">
                <a:solidFill>
                  <a:schemeClr val="tx1"/>
                </a:solidFill>
                <a:latin typeface="STKaiti" panose="02010600040101010101" pitchFamily="2" charset="-122"/>
                <a:ea typeface="STKaiti" panose="02010600040101010101" pitchFamily="2" charset="-122"/>
              </a:endParaRPr>
            </a:p>
          </p:txBody>
        </p:sp>
      </p:grpSp>
    </p:spTree>
    <p:custDataLst>
      <p:tags r:id="rId1"/>
    </p:custDataLst>
    <p:extLst>
      <p:ext uri="{BB962C8B-B14F-4D97-AF65-F5344CB8AC3E}">
        <p14:creationId xmlns:p14="http://schemas.microsoft.com/office/powerpoint/2010/main" val="283298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D477-8AAB-B242-9170-EF28B3BA55B9}"/>
              </a:ext>
            </a:extLst>
          </p:cNvPr>
          <p:cNvSpPr>
            <a:spLocks noGrp="1"/>
          </p:cNvSpPr>
          <p:nvPr>
            <p:ph type="title"/>
          </p:nvPr>
        </p:nvSpPr>
        <p:spPr/>
        <p:txBody>
          <a:bodyPr>
            <a:normAutofit/>
          </a:bodyPr>
          <a:lstStyle/>
          <a:p>
            <a:r>
              <a:rPr lang="zh-CN" altLang="en-US" dirty="0"/>
              <a:t>体系结构研究具有一种“艺术性”</a:t>
            </a:r>
            <a:endParaRPr lang="en-US" dirty="0"/>
          </a:p>
        </p:txBody>
      </p:sp>
      <p:sp>
        <p:nvSpPr>
          <p:cNvPr id="3" name="Content Placeholder 2">
            <a:extLst>
              <a:ext uri="{FF2B5EF4-FFF2-40B4-BE49-F238E27FC236}">
                <a16:creationId xmlns:a16="http://schemas.microsoft.com/office/drawing/2014/main" id="{04D77FE2-8520-1143-A0CB-E72517398825}"/>
              </a:ext>
            </a:extLst>
          </p:cNvPr>
          <p:cNvSpPr>
            <a:spLocks noGrp="1"/>
          </p:cNvSpPr>
          <p:nvPr>
            <p:ph idx="1"/>
          </p:nvPr>
        </p:nvSpPr>
        <p:spPr>
          <a:xfrm>
            <a:off x="346841" y="847898"/>
            <a:ext cx="8696047" cy="5873578"/>
          </a:xfrm>
        </p:spPr>
        <p:txBody>
          <a:bodyPr/>
          <a:lstStyle/>
          <a:p>
            <a:r>
              <a:rPr lang="zh-CN" altLang="en-US" dirty="0"/>
              <a:t>设计是一种“品味”</a:t>
            </a:r>
            <a:endParaRPr lang="en-US" altLang="zh-CN" dirty="0"/>
          </a:p>
          <a:p>
            <a:r>
              <a:rPr lang="zh-CN" altLang="en-US" dirty="0"/>
              <a:t>可能是后验的，设计之初并未认识到</a:t>
            </a:r>
            <a:endParaRPr lang="en-US" altLang="zh-CN" dirty="0"/>
          </a:p>
          <a:p>
            <a:r>
              <a:rPr lang="zh-CN" altLang="en-US" dirty="0"/>
              <a:t>学习先前的设计，“不是科学”并“难以量化”</a:t>
            </a:r>
            <a:endParaRPr lang="en-US" altLang="zh-CN" dirty="0"/>
          </a:p>
          <a:p>
            <a:r>
              <a:rPr lang="zh-CN" altLang="en-US" dirty="0"/>
              <a:t>基于个人经验，判断和努力，</a:t>
            </a:r>
            <a:r>
              <a:rPr lang="en-US" altLang="zh-CN" dirty="0"/>
              <a:t>“seat-of-the-pants”</a:t>
            </a:r>
          </a:p>
          <a:p>
            <a:r>
              <a:rPr lang="zh-CN" altLang="en-US" dirty="0"/>
              <a:t>“模糊性”</a:t>
            </a:r>
            <a:r>
              <a:rPr lang="en-US" altLang="zh-CN" dirty="0"/>
              <a:t>——</a:t>
            </a:r>
            <a:r>
              <a:rPr lang="zh-CN" altLang="en-US" dirty="0"/>
              <a:t>“道可道，非常道”</a:t>
            </a:r>
            <a:endParaRPr lang="en-US" altLang="zh-CN" dirty="0"/>
          </a:p>
          <a:p>
            <a:r>
              <a:rPr lang="en-US" altLang="zh-CN" dirty="0"/>
              <a:t>Minimality</a:t>
            </a:r>
            <a:r>
              <a:rPr lang="zh-CN" altLang="en-US" dirty="0"/>
              <a:t>：应尽可能小，但不缺少</a:t>
            </a:r>
            <a:endParaRPr lang="en-US" altLang="zh-CN" dirty="0"/>
          </a:p>
          <a:p>
            <a:pPr lvl="1"/>
            <a:r>
              <a:rPr lang="en-US" altLang="zh-CN" dirty="0"/>
              <a:t>KISS</a:t>
            </a:r>
            <a:r>
              <a:rPr lang="zh-CN" altLang="en-US" dirty="0"/>
              <a:t>：</a:t>
            </a:r>
            <a:r>
              <a:rPr lang="en-US" altLang="zh-CN" dirty="0"/>
              <a:t>Keep</a:t>
            </a:r>
            <a:r>
              <a:rPr lang="zh-CN" altLang="en-US" dirty="0"/>
              <a:t> </a:t>
            </a:r>
            <a:r>
              <a:rPr lang="en-US" altLang="zh-CN" dirty="0"/>
              <a:t>it</a:t>
            </a:r>
            <a:r>
              <a:rPr lang="zh-CN" altLang="en-US" dirty="0"/>
              <a:t> </a:t>
            </a:r>
            <a:r>
              <a:rPr lang="en-US" altLang="zh-CN" dirty="0"/>
              <a:t>simple</a:t>
            </a:r>
            <a:r>
              <a:rPr lang="zh-CN" altLang="en-US" dirty="0"/>
              <a:t> </a:t>
            </a:r>
            <a:r>
              <a:rPr lang="en-US" altLang="zh-CN" dirty="0"/>
              <a:t>and stupid</a:t>
            </a:r>
          </a:p>
          <a:p>
            <a:pPr lvl="1"/>
            <a:r>
              <a:rPr lang="en-US" altLang="zh-CN" dirty="0"/>
              <a:t>Albert Einstein</a:t>
            </a:r>
            <a:r>
              <a:rPr lang="zh-CN" altLang="en-US" dirty="0"/>
              <a:t>：</a:t>
            </a:r>
            <a:r>
              <a:rPr lang="en-US" altLang="zh-CN" dirty="0"/>
              <a:t>“Everything should be made as simple as possible but no simpler.”</a:t>
            </a:r>
          </a:p>
          <a:p>
            <a:pPr lvl="1"/>
            <a:r>
              <a:rPr lang="en-US" altLang="zh-CN" dirty="0"/>
              <a:t>Occam’s Razor</a:t>
            </a:r>
            <a:r>
              <a:rPr lang="zh-CN" altLang="en-US" dirty="0"/>
              <a:t>：</a:t>
            </a:r>
            <a:r>
              <a:rPr lang="en-US" altLang="zh-CN" dirty="0"/>
              <a:t>“Entities should not be multiplied without necessity. ”</a:t>
            </a:r>
          </a:p>
          <a:p>
            <a:pPr lvl="1"/>
            <a:r>
              <a:rPr lang="en-US" altLang="zh-CN" dirty="0"/>
              <a:t>Leonardo da </a:t>
            </a:r>
            <a:r>
              <a:rPr lang="en-US" altLang="zh-CN" dirty="0" err="1"/>
              <a:t>Vinci’s“Simplicity</a:t>
            </a:r>
            <a:r>
              <a:rPr lang="en-US" altLang="zh-CN" dirty="0"/>
              <a:t> is the ultimate sophistication”</a:t>
            </a:r>
          </a:p>
        </p:txBody>
      </p:sp>
      <p:sp>
        <p:nvSpPr>
          <p:cNvPr id="4" name="Slide Number Placeholder 3">
            <a:extLst>
              <a:ext uri="{FF2B5EF4-FFF2-40B4-BE49-F238E27FC236}">
                <a16:creationId xmlns:a16="http://schemas.microsoft.com/office/drawing/2014/main" id="{B645E221-444D-F741-908D-DB40F845E674}"/>
              </a:ext>
            </a:extLst>
          </p:cNvPr>
          <p:cNvSpPr>
            <a:spLocks noGrp="1"/>
          </p:cNvSpPr>
          <p:nvPr>
            <p:ph type="sldNum" sz="quarter" idx="12"/>
          </p:nvPr>
        </p:nvSpPr>
        <p:spPr/>
        <p:txBody>
          <a:bodyPr/>
          <a:lstStyle/>
          <a:p>
            <a:fld id="{B8AE17C6-53CA-944D-9421-F2F3A04C57E0}" type="slidenum">
              <a:rPr lang="en-US" smtClean="0"/>
              <a:t>11</a:t>
            </a:fld>
            <a:endParaRPr lang="en-US"/>
          </a:p>
        </p:txBody>
      </p:sp>
    </p:spTree>
    <p:custDataLst>
      <p:tags r:id="rId1"/>
    </p:custDataLst>
    <p:extLst>
      <p:ext uri="{BB962C8B-B14F-4D97-AF65-F5344CB8AC3E}">
        <p14:creationId xmlns:p14="http://schemas.microsoft.com/office/powerpoint/2010/main" val="97593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60C03-E0FA-B44D-9BE3-D2B0B18E6FDB}"/>
              </a:ext>
            </a:extLst>
          </p:cNvPr>
          <p:cNvSpPr>
            <a:spLocks noGrp="1"/>
          </p:cNvSpPr>
          <p:nvPr>
            <p:ph type="title"/>
          </p:nvPr>
        </p:nvSpPr>
        <p:spPr/>
        <p:txBody>
          <a:bodyPr/>
          <a:lstStyle/>
          <a:p>
            <a:r>
              <a:rPr lang="zh-CN" altLang="en-US" dirty="0"/>
              <a:t>“最小化”类比：毕加索的公牛</a:t>
            </a:r>
            <a:endParaRPr lang="en-US" dirty="0"/>
          </a:p>
        </p:txBody>
      </p:sp>
      <p:sp>
        <p:nvSpPr>
          <p:cNvPr id="4" name="Slide Number Placeholder 3">
            <a:extLst>
              <a:ext uri="{FF2B5EF4-FFF2-40B4-BE49-F238E27FC236}">
                <a16:creationId xmlns:a16="http://schemas.microsoft.com/office/drawing/2014/main" id="{E8C9D10B-F639-9544-AFA0-B166F36FE8B2}"/>
              </a:ext>
            </a:extLst>
          </p:cNvPr>
          <p:cNvSpPr>
            <a:spLocks noGrp="1"/>
          </p:cNvSpPr>
          <p:nvPr>
            <p:ph type="sldNum" sz="quarter" idx="12"/>
          </p:nvPr>
        </p:nvSpPr>
        <p:spPr/>
        <p:txBody>
          <a:bodyPr/>
          <a:lstStyle/>
          <a:p>
            <a:fld id="{B8AE17C6-53CA-944D-9421-F2F3A04C57E0}" type="slidenum">
              <a:rPr lang="en-US" smtClean="0"/>
              <a:t>12</a:t>
            </a:fld>
            <a:endParaRPr lang="en-US"/>
          </a:p>
        </p:txBody>
      </p:sp>
      <p:pic>
        <p:nvPicPr>
          <p:cNvPr id="5" name="图片 4">
            <a:extLst>
              <a:ext uri="{FF2B5EF4-FFF2-40B4-BE49-F238E27FC236}">
                <a16:creationId xmlns:a16="http://schemas.microsoft.com/office/drawing/2014/main" id="{4C06FDFC-0778-4699-91A4-0D2836E758BA}"/>
              </a:ext>
            </a:extLst>
          </p:cNvPr>
          <p:cNvPicPr>
            <a:picLocks noChangeAspect="1"/>
          </p:cNvPicPr>
          <p:nvPr/>
        </p:nvPicPr>
        <p:blipFill>
          <a:blip r:embed="rId2"/>
          <a:stretch>
            <a:fillRect/>
          </a:stretch>
        </p:blipFill>
        <p:spPr>
          <a:xfrm>
            <a:off x="515112" y="934463"/>
            <a:ext cx="8113776" cy="5793744"/>
          </a:xfrm>
          <a:prstGeom prst="rect">
            <a:avLst/>
          </a:prstGeom>
        </p:spPr>
      </p:pic>
    </p:spTree>
    <p:extLst>
      <p:ext uri="{BB962C8B-B14F-4D97-AF65-F5344CB8AC3E}">
        <p14:creationId xmlns:p14="http://schemas.microsoft.com/office/powerpoint/2010/main" val="570478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2A13-FC8F-8848-98D0-FA49F3652210}"/>
              </a:ext>
            </a:extLst>
          </p:cNvPr>
          <p:cNvSpPr>
            <a:spLocks noGrp="1"/>
          </p:cNvSpPr>
          <p:nvPr>
            <p:ph type="title"/>
          </p:nvPr>
        </p:nvSpPr>
        <p:spPr/>
        <p:txBody>
          <a:bodyPr/>
          <a:lstStyle/>
          <a:p>
            <a:r>
              <a:rPr lang="zh-CN" altLang="en-US" dirty="0"/>
              <a:t>对互联网的需求</a:t>
            </a:r>
            <a:endParaRPr lang="en-US" dirty="0"/>
          </a:p>
        </p:txBody>
      </p:sp>
      <p:sp>
        <p:nvSpPr>
          <p:cNvPr id="3" name="Content Placeholder 2">
            <a:extLst>
              <a:ext uri="{FF2B5EF4-FFF2-40B4-BE49-F238E27FC236}">
                <a16:creationId xmlns:a16="http://schemas.microsoft.com/office/drawing/2014/main" id="{6F6F8236-64FC-A741-891D-25446318B17D}"/>
              </a:ext>
            </a:extLst>
          </p:cNvPr>
          <p:cNvSpPr>
            <a:spLocks noGrp="1"/>
          </p:cNvSpPr>
          <p:nvPr>
            <p:ph idx="1"/>
          </p:nvPr>
        </p:nvSpPr>
        <p:spPr>
          <a:xfrm>
            <a:off x="346841" y="847898"/>
            <a:ext cx="8616289" cy="5873578"/>
          </a:xfrm>
        </p:spPr>
        <p:txBody>
          <a:bodyPr/>
          <a:lstStyle/>
          <a:p>
            <a:r>
              <a:rPr lang="zh-CN" altLang="en-US" dirty="0"/>
              <a:t>尽力而为地将一个（有最大大小的）包从任意源传递给一个</a:t>
            </a:r>
            <a:r>
              <a:rPr lang="en-US" altLang="zh-CN" dirty="0"/>
              <a:t>IP</a:t>
            </a:r>
            <a:r>
              <a:rPr lang="zh-CN" altLang="en-US" dirty="0"/>
              <a:t>地址所指定的目的</a:t>
            </a:r>
            <a:endParaRPr lang="en-US" altLang="zh-CN" dirty="0"/>
          </a:p>
          <a:p>
            <a:pPr marL="457200" indent="-457200">
              <a:buFont typeface="+mj-lt"/>
              <a:buAutoNum type="arabicPeriod"/>
            </a:pPr>
            <a:r>
              <a:rPr lang="zh-CN" altLang="en-US" dirty="0"/>
              <a:t>不限定故障率</a:t>
            </a:r>
            <a:endParaRPr lang="en-US" altLang="zh-CN" dirty="0"/>
          </a:p>
          <a:p>
            <a:pPr marL="457200" indent="-457200">
              <a:buFont typeface="+mj-lt"/>
              <a:buAutoNum type="arabicPeriod"/>
            </a:pPr>
            <a:r>
              <a:rPr lang="zh-CN" altLang="en-US" dirty="0"/>
              <a:t>不说明</a:t>
            </a:r>
            <a:r>
              <a:rPr lang="en-US" altLang="zh-CN" dirty="0"/>
              <a:t>IP</a:t>
            </a:r>
            <a:r>
              <a:rPr lang="zh-CN" altLang="en-US" dirty="0"/>
              <a:t>地址含义</a:t>
            </a:r>
            <a:endParaRPr lang="en-US" altLang="zh-CN" dirty="0"/>
          </a:p>
          <a:p>
            <a:pPr marL="457200" indent="-457200">
              <a:buFont typeface="+mj-lt"/>
              <a:buAutoNum type="arabicPeriod"/>
            </a:pPr>
            <a:r>
              <a:rPr lang="zh-CN" altLang="en-US" dirty="0"/>
              <a:t>不禁止做什么</a:t>
            </a:r>
            <a:endParaRPr lang="en-US" altLang="zh-CN" dirty="0"/>
          </a:p>
          <a:p>
            <a:r>
              <a:rPr lang="zh-CN" altLang="en-US" dirty="0"/>
              <a:t>为应用提供更多服务吗？</a:t>
            </a:r>
            <a:endParaRPr lang="en-US" altLang="zh-CN" dirty="0"/>
          </a:p>
          <a:p>
            <a:pPr marL="457200" indent="-457200">
              <a:buFont typeface="+mj-lt"/>
              <a:buAutoNum type="arabicPeriod"/>
            </a:pPr>
            <a:r>
              <a:rPr lang="en-US" altLang="zh-CN" dirty="0"/>
              <a:t>IP</a:t>
            </a:r>
            <a:r>
              <a:rPr lang="zh-CN" altLang="en-US" dirty="0"/>
              <a:t>地址本来是指一个目的，关联某台机器上一个网络接口</a:t>
            </a:r>
            <a:endParaRPr lang="en-US" altLang="zh-CN" dirty="0"/>
          </a:p>
          <a:p>
            <a:pPr marL="457200" indent="-457200">
              <a:buFont typeface="+mj-lt"/>
              <a:buAutoNum type="arabicPeriod"/>
            </a:pPr>
            <a:r>
              <a:rPr lang="en-US" altLang="zh-CN" dirty="0"/>
              <a:t>anycast</a:t>
            </a:r>
            <a:r>
              <a:rPr lang="zh-CN" altLang="en-US" dirty="0"/>
              <a:t>：多个目的具有同一</a:t>
            </a:r>
            <a:r>
              <a:rPr lang="en-US" altLang="zh-CN" dirty="0"/>
              <a:t>IP</a:t>
            </a:r>
            <a:r>
              <a:rPr lang="zh-CN" altLang="en-US" dirty="0"/>
              <a:t>地址，包发往最近的一个</a:t>
            </a:r>
            <a:endParaRPr lang="en-US" altLang="zh-CN" dirty="0"/>
          </a:p>
          <a:p>
            <a:pPr marL="457200" indent="-457200">
              <a:buFont typeface="+mj-lt"/>
              <a:buAutoNum type="arabicPeriod"/>
            </a:pPr>
            <a:r>
              <a:rPr lang="en-US" altLang="zh-CN" dirty="0"/>
              <a:t>multicast</a:t>
            </a:r>
            <a:r>
              <a:rPr lang="zh-CN" altLang="en-US" dirty="0"/>
              <a:t>：多个目的具有同一</a:t>
            </a:r>
            <a:r>
              <a:rPr lang="en-US" altLang="zh-CN" dirty="0"/>
              <a:t>IP</a:t>
            </a:r>
            <a:r>
              <a:rPr lang="zh-CN" altLang="en-US" dirty="0"/>
              <a:t>地址，包发给所有目的</a:t>
            </a:r>
            <a:endParaRPr lang="en-US" altLang="zh-CN" dirty="0"/>
          </a:p>
          <a:p>
            <a:pPr marL="457200" indent="-457200">
              <a:buFont typeface="+mj-lt"/>
              <a:buAutoNum type="arabicPeriod"/>
            </a:pPr>
            <a:r>
              <a:rPr lang="en-US" altLang="zh-CN" dirty="0"/>
              <a:t>QoS</a:t>
            </a:r>
            <a:r>
              <a:rPr lang="zh-CN" altLang="en-US" dirty="0"/>
              <a:t>：对不同的包，采用不同的对待</a:t>
            </a:r>
            <a:endParaRPr lang="en-US" altLang="zh-CN" dirty="0"/>
          </a:p>
        </p:txBody>
      </p:sp>
      <p:sp>
        <p:nvSpPr>
          <p:cNvPr id="4" name="Slide Number Placeholder 3">
            <a:extLst>
              <a:ext uri="{FF2B5EF4-FFF2-40B4-BE49-F238E27FC236}">
                <a16:creationId xmlns:a16="http://schemas.microsoft.com/office/drawing/2014/main" id="{A71AAA05-4C7E-8C4E-A83E-CE035F94F123}"/>
              </a:ext>
            </a:extLst>
          </p:cNvPr>
          <p:cNvSpPr>
            <a:spLocks noGrp="1"/>
          </p:cNvSpPr>
          <p:nvPr>
            <p:ph type="sldNum" sz="quarter" idx="12"/>
          </p:nvPr>
        </p:nvSpPr>
        <p:spPr/>
        <p:txBody>
          <a:bodyPr/>
          <a:lstStyle/>
          <a:p>
            <a:fld id="{B8AE17C6-53CA-944D-9421-F2F3A04C57E0}" type="slidenum">
              <a:rPr lang="en-US" smtClean="0"/>
              <a:t>13</a:t>
            </a:fld>
            <a:endParaRPr lang="en-US"/>
          </a:p>
        </p:txBody>
      </p:sp>
    </p:spTree>
    <p:custDataLst>
      <p:tags r:id="rId1"/>
    </p:custDataLst>
    <p:extLst>
      <p:ext uri="{BB962C8B-B14F-4D97-AF65-F5344CB8AC3E}">
        <p14:creationId xmlns:p14="http://schemas.microsoft.com/office/powerpoint/2010/main" val="357196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86AC7-8A3B-0643-98F6-FE3D36B55FDB}"/>
              </a:ext>
            </a:extLst>
          </p:cNvPr>
          <p:cNvSpPr>
            <a:spLocks noGrp="1"/>
          </p:cNvSpPr>
          <p:nvPr>
            <p:ph type="title"/>
          </p:nvPr>
        </p:nvSpPr>
        <p:spPr/>
        <p:txBody>
          <a:bodyPr/>
          <a:lstStyle/>
          <a:p>
            <a:r>
              <a:rPr lang="zh-CN" altLang="en-US" dirty="0"/>
              <a:t>对互联网的需求（续）</a:t>
            </a:r>
            <a:endParaRPr lang="en-US" dirty="0"/>
          </a:p>
        </p:txBody>
      </p:sp>
      <p:sp>
        <p:nvSpPr>
          <p:cNvPr id="3" name="Content Placeholder 2">
            <a:extLst>
              <a:ext uri="{FF2B5EF4-FFF2-40B4-BE49-F238E27FC236}">
                <a16:creationId xmlns:a16="http://schemas.microsoft.com/office/drawing/2014/main" id="{07B47A00-4CE6-2F46-98B7-6E1781E461B8}"/>
              </a:ext>
            </a:extLst>
          </p:cNvPr>
          <p:cNvSpPr>
            <a:spLocks noGrp="1"/>
          </p:cNvSpPr>
          <p:nvPr>
            <p:ph idx="1"/>
          </p:nvPr>
        </p:nvSpPr>
        <p:spPr>
          <a:xfrm>
            <a:off x="346841" y="847898"/>
            <a:ext cx="8696047" cy="5873578"/>
          </a:xfrm>
        </p:spPr>
        <p:txBody>
          <a:bodyPr/>
          <a:lstStyle/>
          <a:p>
            <a:r>
              <a:rPr lang="zh-CN" altLang="en-US" dirty="0"/>
              <a:t>通用化：不为（不知道）具体目标（做优化）</a:t>
            </a:r>
            <a:endParaRPr lang="en-US" altLang="zh-CN" dirty="0"/>
          </a:p>
          <a:p>
            <a:pPr lvl="1"/>
            <a:r>
              <a:rPr lang="zh-CN" altLang="en-US" dirty="0"/>
              <a:t>比如个人计算机具有通用性</a:t>
            </a:r>
            <a:endParaRPr lang="en-US" altLang="zh-CN" dirty="0"/>
          </a:p>
          <a:p>
            <a:pPr lvl="1"/>
            <a:r>
              <a:rPr lang="zh-CN" altLang="en-US" dirty="0"/>
              <a:t>技术通用性：互联网可以在各种通信技术上工作</a:t>
            </a:r>
            <a:endParaRPr lang="en-US" altLang="zh-CN" dirty="0"/>
          </a:p>
          <a:p>
            <a:r>
              <a:rPr lang="zh-CN" altLang="en-US" dirty="0"/>
              <a:t>长久：为了未来计算、利用未来网络、支持未来应用</a:t>
            </a:r>
            <a:endParaRPr lang="en-US" altLang="zh-CN" dirty="0"/>
          </a:p>
          <a:p>
            <a:pPr lvl="1"/>
            <a:r>
              <a:rPr lang="zh-CN" altLang="en-US" dirty="0"/>
              <a:t>随着时间流逝，技术可能服从体系，而不是体系适应技术</a:t>
            </a:r>
            <a:endParaRPr lang="en-US" altLang="zh-CN" dirty="0"/>
          </a:p>
          <a:p>
            <a:r>
              <a:rPr lang="zh-CN" altLang="en-US" dirty="0"/>
              <a:t>安全：稍后</a:t>
            </a:r>
            <a:endParaRPr lang="en-US" altLang="zh-CN" dirty="0"/>
          </a:p>
          <a:p>
            <a:r>
              <a:rPr lang="zh-CN" altLang="en-US" dirty="0"/>
              <a:t>可用性与弹性：非安全，稍后</a:t>
            </a:r>
            <a:endParaRPr lang="en-US" altLang="zh-CN" dirty="0"/>
          </a:p>
          <a:p>
            <a:r>
              <a:rPr lang="zh-CN" altLang="en-US" dirty="0"/>
              <a:t>可管理：</a:t>
            </a:r>
            <a:r>
              <a:rPr lang="en-US" altLang="zh-CN" dirty="0"/>
              <a:t>FCAPS</a:t>
            </a:r>
            <a:r>
              <a:rPr lang="zh-CN" altLang="en-US" dirty="0"/>
              <a:t>（故障</a:t>
            </a:r>
            <a:r>
              <a:rPr lang="en-US" altLang="zh-CN" dirty="0"/>
              <a:t>/</a:t>
            </a:r>
            <a:r>
              <a:rPr lang="zh-CN" altLang="en-US" dirty="0"/>
              <a:t>配置</a:t>
            </a:r>
            <a:r>
              <a:rPr lang="en-US" altLang="zh-CN" dirty="0"/>
              <a:t>/</a:t>
            </a:r>
            <a:r>
              <a:rPr lang="zh-CN" altLang="en-US" dirty="0"/>
              <a:t>记账</a:t>
            </a:r>
            <a:r>
              <a:rPr lang="en-US" altLang="zh-CN" dirty="0"/>
              <a:t>/</a:t>
            </a:r>
            <a:r>
              <a:rPr lang="zh-CN" altLang="en-US" dirty="0"/>
              <a:t>性能</a:t>
            </a:r>
            <a:r>
              <a:rPr lang="en-US" altLang="zh-CN" dirty="0"/>
              <a:t>/</a:t>
            </a:r>
            <a:r>
              <a:rPr lang="zh-CN" altLang="en-US" dirty="0"/>
              <a:t>安全管理）</a:t>
            </a:r>
            <a:endParaRPr lang="en-US" altLang="zh-CN" dirty="0"/>
          </a:p>
          <a:p>
            <a:r>
              <a:rPr lang="zh-CN" altLang="en-US" dirty="0"/>
              <a:t>经济可行：网络设施昂贵，如何投资与盈利</a:t>
            </a:r>
            <a:endParaRPr lang="en-US" altLang="zh-CN" dirty="0"/>
          </a:p>
          <a:p>
            <a:r>
              <a:rPr lang="zh-CN" altLang="en-US" dirty="0"/>
              <a:t>社会需求：数字化、贸易、言论自由、审查、安全等</a:t>
            </a:r>
            <a:endParaRPr lang="en-US" altLang="zh-CN" dirty="0"/>
          </a:p>
          <a:p>
            <a:r>
              <a:rPr lang="zh-CN" altLang="en-US" dirty="0"/>
              <a:t>挑战：上述需求是多维度的，设计也是如此</a:t>
            </a:r>
            <a:endParaRPr lang="en-US" altLang="zh-CN" dirty="0"/>
          </a:p>
          <a:p>
            <a:endParaRPr lang="en-US" dirty="0"/>
          </a:p>
        </p:txBody>
      </p:sp>
      <p:sp>
        <p:nvSpPr>
          <p:cNvPr id="4" name="Slide Number Placeholder 3">
            <a:extLst>
              <a:ext uri="{FF2B5EF4-FFF2-40B4-BE49-F238E27FC236}">
                <a16:creationId xmlns:a16="http://schemas.microsoft.com/office/drawing/2014/main" id="{94C14EA6-1B06-B444-A2CE-7B9ABE3941C7}"/>
              </a:ext>
            </a:extLst>
          </p:cNvPr>
          <p:cNvSpPr>
            <a:spLocks noGrp="1"/>
          </p:cNvSpPr>
          <p:nvPr>
            <p:ph type="sldNum" sz="quarter" idx="12"/>
          </p:nvPr>
        </p:nvSpPr>
        <p:spPr/>
        <p:txBody>
          <a:bodyPr/>
          <a:lstStyle/>
          <a:p>
            <a:fld id="{B8AE17C6-53CA-944D-9421-F2F3A04C57E0}" type="slidenum">
              <a:rPr lang="en-US" smtClean="0"/>
              <a:t>14</a:t>
            </a:fld>
            <a:endParaRPr lang="en-US"/>
          </a:p>
        </p:txBody>
      </p:sp>
    </p:spTree>
    <p:custDataLst>
      <p:tags r:id="rId1"/>
    </p:custDataLst>
    <p:extLst>
      <p:ext uri="{BB962C8B-B14F-4D97-AF65-F5344CB8AC3E}">
        <p14:creationId xmlns:p14="http://schemas.microsoft.com/office/powerpoint/2010/main" val="40954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5FEB-39CE-424C-B638-F658E33D2B08}"/>
              </a:ext>
            </a:extLst>
          </p:cNvPr>
          <p:cNvSpPr>
            <a:spLocks noGrp="1"/>
          </p:cNvSpPr>
          <p:nvPr>
            <p:ph type="title"/>
          </p:nvPr>
        </p:nvSpPr>
        <p:spPr/>
        <p:txBody>
          <a:bodyPr>
            <a:normAutofit/>
          </a:bodyPr>
          <a:lstStyle/>
          <a:p>
            <a:r>
              <a:rPr lang="zh-CN" altLang="en-US" dirty="0"/>
              <a:t>互联网设计目标</a:t>
            </a:r>
            <a:r>
              <a:rPr lang="en-US" altLang="zh-CN" dirty="0"/>
              <a:t>——</a:t>
            </a:r>
            <a:r>
              <a:rPr lang="zh-CN" altLang="en-US" dirty="0"/>
              <a:t>历史角度</a:t>
            </a:r>
            <a:endParaRPr lang="en-US" dirty="0"/>
          </a:p>
        </p:txBody>
      </p:sp>
      <p:sp>
        <p:nvSpPr>
          <p:cNvPr id="3" name="Content Placeholder 2">
            <a:extLst>
              <a:ext uri="{FF2B5EF4-FFF2-40B4-BE49-F238E27FC236}">
                <a16:creationId xmlns:a16="http://schemas.microsoft.com/office/drawing/2014/main" id="{66BEE9F3-0D68-3A45-8FE0-94B796618819}"/>
              </a:ext>
            </a:extLst>
          </p:cNvPr>
          <p:cNvSpPr>
            <a:spLocks noGrp="1"/>
          </p:cNvSpPr>
          <p:nvPr>
            <p:ph idx="1"/>
          </p:nvPr>
        </p:nvSpPr>
        <p:spPr>
          <a:xfrm>
            <a:off x="346841" y="847898"/>
            <a:ext cx="8696047" cy="365125"/>
          </a:xfrm>
        </p:spPr>
        <p:txBody>
          <a:bodyPr/>
          <a:lstStyle/>
          <a:p>
            <a:r>
              <a:rPr lang="en-US" sz="2000" dirty="0"/>
              <a:t>﻿</a:t>
            </a:r>
            <a:r>
              <a:rPr lang="zh-CN" altLang="en-US" sz="2000" dirty="0"/>
              <a:t>基本目标：一个包交换通信设施来连接</a:t>
            </a:r>
            <a:r>
              <a:rPr lang="en-US" altLang="zh-CN" sz="2000" dirty="0"/>
              <a:t>/</a:t>
            </a:r>
            <a:r>
              <a:rPr lang="zh-CN" altLang="en-US" sz="2000" dirty="0"/>
              <a:t>利用不同的网络</a:t>
            </a:r>
            <a:endParaRPr lang="en-US" sz="2000" dirty="0"/>
          </a:p>
        </p:txBody>
      </p:sp>
      <p:sp>
        <p:nvSpPr>
          <p:cNvPr id="4" name="Slide Number Placeholder 3">
            <a:extLst>
              <a:ext uri="{FF2B5EF4-FFF2-40B4-BE49-F238E27FC236}">
                <a16:creationId xmlns:a16="http://schemas.microsoft.com/office/drawing/2014/main" id="{4EDA472A-8CBA-7E46-A1C2-02A55CC3C209}"/>
              </a:ext>
            </a:extLst>
          </p:cNvPr>
          <p:cNvSpPr>
            <a:spLocks noGrp="1"/>
          </p:cNvSpPr>
          <p:nvPr>
            <p:ph type="sldNum" sz="quarter" idx="12"/>
          </p:nvPr>
        </p:nvSpPr>
        <p:spPr/>
        <p:txBody>
          <a:bodyPr/>
          <a:lstStyle/>
          <a:p>
            <a:fld id="{B8AE17C6-53CA-944D-9421-F2F3A04C57E0}" type="slidenum">
              <a:rPr lang="en-US" smtClean="0"/>
              <a:t>15</a:t>
            </a:fld>
            <a:endParaRPr lang="en-US"/>
          </a:p>
        </p:txBody>
      </p:sp>
      <p:sp>
        <p:nvSpPr>
          <p:cNvPr id="5" name="Content Placeholder 2">
            <a:extLst>
              <a:ext uri="{FF2B5EF4-FFF2-40B4-BE49-F238E27FC236}">
                <a16:creationId xmlns:a16="http://schemas.microsoft.com/office/drawing/2014/main" id="{021B82E4-1776-8249-855B-C3210012F748}"/>
              </a:ext>
            </a:extLst>
          </p:cNvPr>
          <p:cNvSpPr txBox="1">
            <a:spLocks/>
          </p:cNvSpPr>
          <p:nvPr/>
        </p:nvSpPr>
        <p:spPr>
          <a:xfrm>
            <a:off x="358561" y="1372089"/>
            <a:ext cx="4002421" cy="5109098"/>
          </a:xfrm>
          <a:prstGeom prst="rect">
            <a:avLst/>
          </a:prstGeom>
          <a:ln>
            <a:solidFill>
              <a:srgbClr val="0070C0"/>
            </a:solidFill>
          </a:ln>
        </p:spPr>
        <p:txBody>
          <a:bodyPr vert="horz" wrap="square" lIns="91440" tIns="45720" rIns="91440" bIns="45720" rtlCol="0" anchor="t" anchorCtr="0">
            <a:noAutofit/>
          </a:bodyPr>
          <a:lstStyle>
            <a:lvl1pPr marL="228594" indent="-228594" algn="l" defTabSz="914377" rtl="0" eaLnBrk="1" latinLnBrk="0" hangingPunct="1">
              <a:lnSpc>
                <a:spcPct val="100000"/>
              </a:lnSpc>
              <a:spcBef>
                <a:spcPts val="10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1pPr>
            <a:lvl2pPr marL="685783"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2pPr>
            <a:lvl3pPr marL="1142971"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3pPr>
            <a:lvl4pPr marL="1600160"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4pPr>
            <a:lvl5pPr marL="2057349"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TKaiti" panose="02010600040101010101" pitchFamily="2" charset="-122"/>
                <a:ea typeface="STKaiti" panose="02010600040101010101" pitchFamily="2" charset="-122"/>
              </a:rPr>
              <a:t>SIGCOMM</a:t>
            </a:r>
            <a:r>
              <a:rPr lang="zh-CN" altLang="en-US" sz="2000" dirty="0">
                <a:latin typeface="STKaiti" panose="02010600040101010101" pitchFamily="2" charset="-122"/>
                <a:ea typeface="STKaiti" panose="02010600040101010101" pitchFamily="2" charset="-122"/>
              </a:rPr>
              <a:t> </a:t>
            </a:r>
            <a:r>
              <a:rPr lang="en-US" altLang="zh-CN" sz="2000" dirty="0">
                <a:latin typeface="STKaiti" panose="02010600040101010101" pitchFamily="2" charset="-122"/>
                <a:ea typeface="STKaiti" panose="02010600040101010101" pitchFamily="2" charset="-122"/>
              </a:rPr>
              <a:t>1988</a:t>
            </a:r>
          </a:p>
          <a:p>
            <a:pPr marL="457200" indent="-457200">
              <a:buFont typeface="+mj-lt"/>
              <a:buAutoNum type="arabicPeriod"/>
            </a:pPr>
            <a:r>
              <a:rPr lang="zh-CN" altLang="en-US" sz="2000" dirty="0">
                <a:solidFill>
                  <a:srgbClr val="FF0000"/>
                </a:solidFill>
                <a:latin typeface="STKaiti" panose="02010600040101010101" pitchFamily="2" charset="-122"/>
                <a:ea typeface="STKaiti" panose="02010600040101010101" pitchFamily="2" charset="-122"/>
              </a:rPr>
              <a:t>网关</a:t>
            </a:r>
            <a:r>
              <a:rPr lang="en-US" altLang="zh-CN" sz="2000" dirty="0">
                <a:solidFill>
                  <a:srgbClr val="FF0000"/>
                </a:solidFill>
                <a:latin typeface="STKaiti" panose="02010600040101010101" pitchFamily="2" charset="-122"/>
                <a:ea typeface="STKaiti" panose="02010600040101010101" pitchFamily="2" charset="-122"/>
              </a:rPr>
              <a:t>/</a:t>
            </a:r>
            <a:r>
              <a:rPr lang="zh-CN" altLang="en-US" sz="2000" dirty="0">
                <a:solidFill>
                  <a:srgbClr val="FF0000"/>
                </a:solidFill>
                <a:latin typeface="STKaiti" panose="02010600040101010101" pitchFamily="2" charset="-122"/>
                <a:ea typeface="STKaiti" panose="02010600040101010101" pitchFamily="2" charset="-122"/>
              </a:rPr>
              <a:t>网络损失下的弹性</a:t>
            </a:r>
            <a:r>
              <a:rPr lang="en-US" sz="2000" dirty="0">
                <a:solidFill>
                  <a:srgbClr val="FF0000"/>
                </a:solidFill>
                <a:latin typeface="STKaiti" panose="02010600040101010101" pitchFamily="2" charset="-122"/>
                <a:ea typeface="STKaiti" panose="02010600040101010101" pitchFamily="2" charset="-122"/>
              </a:rPr>
              <a:t>﻿</a:t>
            </a: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支持多种类型通信服务</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适应各种网络</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资源的分布式管理</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有成本效益的</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低代价添加主机</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使用的资源可记账</a:t>
            </a:r>
            <a:endParaRPr lang="en-US" altLang="zh-CN" sz="2000" dirty="0">
              <a:latin typeface="STKaiti" panose="02010600040101010101" pitchFamily="2" charset="-122"/>
              <a:ea typeface="STKaiti" panose="02010600040101010101" pitchFamily="2" charset="-122"/>
            </a:endParaRPr>
          </a:p>
          <a:p>
            <a:pPr marL="0" indent="0">
              <a:buNone/>
            </a:pPr>
            <a:endParaRPr lang="en-US" sz="2000" dirty="0">
              <a:latin typeface="STKaiti" panose="02010600040101010101" pitchFamily="2" charset="-122"/>
              <a:ea typeface="STKaiti" panose="02010600040101010101" pitchFamily="2" charset="-122"/>
            </a:endParaRPr>
          </a:p>
          <a:p>
            <a:pPr marL="0" indent="0">
              <a:buNone/>
            </a:pPr>
            <a:r>
              <a:rPr lang="zh-CN" altLang="en-US" sz="2000" dirty="0">
                <a:latin typeface="STKaiti" panose="02010600040101010101" pitchFamily="2" charset="-122"/>
                <a:ea typeface="STKaiti" panose="02010600040101010101" pitchFamily="2" charset="-122"/>
              </a:rPr>
              <a:t>军事背景下，弹性先于效益和记账。</a:t>
            </a:r>
            <a:endParaRPr lang="en-US" altLang="zh-CN" sz="2000" dirty="0">
              <a:latin typeface="STKaiti" panose="02010600040101010101" pitchFamily="2" charset="-122"/>
              <a:ea typeface="STKaiti" panose="02010600040101010101" pitchFamily="2" charset="-122"/>
            </a:endParaRPr>
          </a:p>
        </p:txBody>
      </p:sp>
      <p:sp>
        <p:nvSpPr>
          <p:cNvPr id="6" name="Content Placeholder 2">
            <a:extLst>
              <a:ext uri="{FF2B5EF4-FFF2-40B4-BE49-F238E27FC236}">
                <a16:creationId xmlns:a16="http://schemas.microsoft.com/office/drawing/2014/main" id="{62CB6507-7FC5-5747-88E6-1D5A43A0EE43}"/>
              </a:ext>
            </a:extLst>
          </p:cNvPr>
          <p:cNvSpPr txBox="1">
            <a:spLocks/>
          </p:cNvSpPr>
          <p:nvPr/>
        </p:nvSpPr>
        <p:spPr>
          <a:xfrm>
            <a:off x="4771459" y="1379575"/>
            <a:ext cx="4002421" cy="5101611"/>
          </a:xfrm>
          <a:prstGeom prst="rect">
            <a:avLst/>
          </a:prstGeom>
          <a:ln>
            <a:solidFill>
              <a:srgbClr val="0070C0"/>
            </a:solidFill>
          </a:ln>
        </p:spPr>
        <p:txBody>
          <a:bodyPr vert="horz" wrap="square" lIns="91440" tIns="45720" rIns="91440" bIns="45720" rtlCol="0" anchor="t" anchorCtr="0">
            <a:noAutofit/>
          </a:bodyPr>
          <a:lstStyle>
            <a:lvl1pPr marL="228594" indent="-228594" algn="l" defTabSz="914377" rtl="0" eaLnBrk="1" latinLnBrk="0" hangingPunct="1">
              <a:lnSpc>
                <a:spcPct val="100000"/>
              </a:lnSpc>
              <a:spcBef>
                <a:spcPts val="10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1pPr>
            <a:lvl2pPr marL="685783"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2pPr>
            <a:lvl3pPr marL="1142971"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3pPr>
            <a:lvl4pPr marL="1600160"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4pPr>
            <a:lvl5pPr marL="2057349"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TKaiti" panose="02010600040101010101" pitchFamily="2" charset="-122"/>
                <a:ea typeface="STKaiti" panose="02010600040101010101" pitchFamily="2" charset="-122"/>
              </a:rPr>
              <a:t>NSF FIND</a:t>
            </a:r>
            <a:r>
              <a:rPr lang="zh-CN" altLang="en-US" sz="2000" dirty="0">
                <a:latin typeface="STKaiti" panose="02010600040101010101" pitchFamily="2" charset="-122"/>
                <a:ea typeface="STKaiti" panose="02010600040101010101" pitchFamily="2" charset="-122"/>
              </a:rPr>
              <a:t> </a:t>
            </a:r>
            <a:r>
              <a:rPr lang="en-US" altLang="zh-CN" sz="2000" dirty="0">
                <a:latin typeface="STKaiti" panose="02010600040101010101" pitchFamily="2" charset="-122"/>
                <a:ea typeface="STKaiti" panose="02010600040101010101" pitchFamily="2" charset="-122"/>
              </a:rPr>
              <a:t>2008</a:t>
            </a:r>
          </a:p>
          <a:p>
            <a:pPr marL="457200" indent="-457200">
              <a:buFont typeface="+mj-lt"/>
              <a:buAutoNum type="arabicPeriod"/>
            </a:pPr>
            <a:r>
              <a:rPr lang="zh-CN" altLang="en-US" sz="2000" dirty="0">
                <a:solidFill>
                  <a:srgbClr val="FF0000"/>
                </a:solidFill>
                <a:latin typeface="STKaiti" panose="02010600040101010101" pitchFamily="2" charset="-122"/>
                <a:ea typeface="STKaiti" panose="02010600040101010101" pitchFamily="2" charset="-122"/>
              </a:rPr>
              <a:t>安全</a:t>
            </a:r>
            <a:endParaRPr lang="en-US" altLang="zh-CN" sz="2000" dirty="0">
              <a:solidFill>
                <a:srgbClr val="FF000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FF0000"/>
                </a:solidFill>
                <a:latin typeface="STKaiti" panose="02010600040101010101" pitchFamily="2" charset="-122"/>
                <a:ea typeface="STKaiti" panose="02010600040101010101" pitchFamily="2" charset="-122"/>
              </a:rPr>
              <a:t>可用性与弹性</a:t>
            </a:r>
            <a:endParaRPr lang="en-US" altLang="zh-CN" sz="2000" dirty="0">
              <a:solidFill>
                <a:srgbClr val="FF000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经济可行</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更优的管理</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满足社会需求</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00B050"/>
                </a:solidFill>
                <a:latin typeface="STKaiti" panose="02010600040101010101" pitchFamily="2" charset="-122"/>
                <a:ea typeface="STKaiti" panose="02010600040101010101" pitchFamily="2" charset="-122"/>
              </a:rPr>
              <a:t>长久</a:t>
            </a:r>
            <a:endParaRPr lang="en-US" altLang="zh-CN" sz="2000" dirty="0">
              <a:solidFill>
                <a:srgbClr val="00B05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00B050"/>
                </a:solidFill>
                <a:latin typeface="STKaiti" panose="02010600040101010101" pitchFamily="2" charset="-122"/>
                <a:ea typeface="STKaiti" panose="02010600040101010101" pitchFamily="2" charset="-122"/>
              </a:rPr>
              <a:t>为未来的计算提供支持</a:t>
            </a:r>
            <a:endParaRPr lang="en-US" altLang="zh-CN" sz="2000" dirty="0">
              <a:solidFill>
                <a:srgbClr val="00B05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00B050"/>
                </a:solidFill>
                <a:latin typeface="STKaiti" panose="02010600040101010101" pitchFamily="2" charset="-122"/>
                <a:ea typeface="STKaiti" panose="02010600040101010101" pitchFamily="2" charset="-122"/>
              </a:rPr>
              <a:t>利用未来的网络</a:t>
            </a:r>
            <a:endParaRPr lang="en-US" altLang="zh-CN" sz="2000" dirty="0">
              <a:solidFill>
                <a:srgbClr val="00B05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00B050"/>
                </a:solidFill>
                <a:latin typeface="STKaiti" panose="02010600040101010101" pitchFamily="2" charset="-122"/>
                <a:ea typeface="STKaiti" panose="02010600040101010101" pitchFamily="2" charset="-122"/>
              </a:rPr>
              <a:t>支持未来的应用</a:t>
            </a:r>
            <a:endParaRPr lang="en-US" altLang="zh-CN" sz="2000" dirty="0">
              <a:solidFill>
                <a:srgbClr val="00B05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适用（好使）</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endParaRPr lang="en-US" sz="2000" dirty="0">
              <a:latin typeface="STKaiti" panose="02010600040101010101" pitchFamily="2" charset="-122"/>
              <a:ea typeface="STKaiti" panose="02010600040101010101" pitchFamily="2" charset="-122"/>
            </a:endParaRPr>
          </a:p>
        </p:txBody>
      </p:sp>
    </p:spTree>
    <p:custDataLst>
      <p:tags r:id="rId1"/>
    </p:custDataLst>
    <p:extLst>
      <p:ext uri="{BB962C8B-B14F-4D97-AF65-F5344CB8AC3E}">
        <p14:creationId xmlns:p14="http://schemas.microsoft.com/office/powerpoint/2010/main" val="386642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995D-CFD1-6B42-BF56-99BA865689AF}"/>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649B6304-25F0-4B46-BA73-B178602883F4}"/>
              </a:ext>
            </a:extLst>
          </p:cNvPr>
          <p:cNvSpPr>
            <a:spLocks noGrp="1"/>
          </p:cNvSpPr>
          <p:nvPr>
            <p:ph idx="1"/>
          </p:nvPr>
        </p:nvSpPr>
        <p:spPr/>
        <p:txBody>
          <a:bodyPr/>
          <a:lstStyle/>
          <a:p>
            <a:r>
              <a:rPr lang="zh-CN" altLang="en-US" dirty="0"/>
              <a:t>问题</a:t>
            </a:r>
            <a:r>
              <a:rPr lang="en-US" altLang="zh-CN" dirty="0"/>
              <a:t>1</a:t>
            </a:r>
            <a:r>
              <a:rPr lang="zh-CN" altLang="en-US" dirty="0"/>
              <a:t>：</a:t>
            </a:r>
            <a:r>
              <a:rPr lang="en-US" altLang="zh-CN" dirty="0"/>
              <a:t>IPv4</a:t>
            </a:r>
            <a:r>
              <a:rPr lang="zh-CN" altLang="en-US" dirty="0"/>
              <a:t>和</a:t>
            </a:r>
            <a:r>
              <a:rPr lang="en-US" altLang="zh-CN" dirty="0"/>
              <a:t>IPv6</a:t>
            </a:r>
            <a:r>
              <a:rPr lang="zh-CN" altLang="en-US" dirty="0"/>
              <a:t>属于同一种互联网体系结构吗？</a:t>
            </a:r>
            <a:endParaRPr lang="en-US" altLang="zh-CN" dirty="0"/>
          </a:p>
          <a:p>
            <a:endParaRPr lang="en-US" dirty="0"/>
          </a:p>
          <a:p>
            <a:endParaRPr lang="en-US" dirty="0"/>
          </a:p>
          <a:p>
            <a:r>
              <a:rPr lang="zh-CN" altLang="en-US" dirty="0"/>
              <a:t>问题</a:t>
            </a:r>
            <a:r>
              <a:rPr lang="en-US" altLang="zh-CN" dirty="0"/>
              <a:t>2</a:t>
            </a:r>
            <a:r>
              <a:rPr lang="zh-CN" altLang="en-US" dirty="0"/>
              <a:t>：更高的性能属于互联网体系结构设计的需求吗？</a:t>
            </a:r>
            <a:endParaRPr lang="en-US" altLang="zh-CN" dirty="0"/>
          </a:p>
        </p:txBody>
      </p:sp>
      <p:sp>
        <p:nvSpPr>
          <p:cNvPr id="4" name="Slide Number Placeholder 3">
            <a:extLst>
              <a:ext uri="{FF2B5EF4-FFF2-40B4-BE49-F238E27FC236}">
                <a16:creationId xmlns:a16="http://schemas.microsoft.com/office/drawing/2014/main" id="{507FCA4D-FCE8-564E-BD73-35A8595D2FD9}"/>
              </a:ext>
            </a:extLst>
          </p:cNvPr>
          <p:cNvSpPr>
            <a:spLocks noGrp="1"/>
          </p:cNvSpPr>
          <p:nvPr>
            <p:ph type="sldNum" sz="quarter" idx="12"/>
          </p:nvPr>
        </p:nvSpPr>
        <p:spPr/>
        <p:txBody>
          <a:bodyPr/>
          <a:lstStyle/>
          <a:p>
            <a:fld id="{B8AE17C6-53CA-944D-9421-F2F3A04C57E0}" type="slidenum">
              <a:rPr lang="en-US" smtClean="0"/>
              <a:t>16</a:t>
            </a:fld>
            <a:endParaRPr lang="en-US"/>
          </a:p>
        </p:txBody>
      </p:sp>
    </p:spTree>
    <p:custDataLst>
      <p:tags r:id="rId1"/>
    </p:custDataLst>
    <p:extLst>
      <p:ext uri="{BB962C8B-B14F-4D97-AF65-F5344CB8AC3E}">
        <p14:creationId xmlns:p14="http://schemas.microsoft.com/office/powerpoint/2010/main" val="110057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三、互联网体系结构要素与原则</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17</a:t>
            </a:fld>
            <a:endParaRPr lang="en-US"/>
          </a:p>
        </p:txBody>
      </p:sp>
    </p:spTree>
    <p:extLst>
      <p:ext uri="{BB962C8B-B14F-4D97-AF65-F5344CB8AC3E}">
        <p14:creationId xmlns:p14="http://schemas.microsoft.com/office/powerpoint/2010/main" val="311000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4BFA-BE8C-0741-9CEB-EB2C1880CECC}"/>
              </a:ext>
            </a:extLst>
          </p:cNvPr>
          <p:cNvSpPr>
            <a:spLocks noGrp="1"/>
          </p:cNvSpPr>
          <p:nvPr>
            <p:ph type="title"/>
          </p:nvPr>
        </p:nvSpPr>
        <p:spPr/>
        <p:txBody>
          <a:bodyPr/>
          <a:lstStyle/>
          <a:p>
            <a:r>
              <a:rPr lang="zh-CN" altLang="en-US" dirty="0"/>
              <a:t>网络体系结构要素</a:t>
            </a:r>
            <a:r>
              <a:rPr lang="en-US" altLang="zh-CN" dirty="0"/>
              <a:t>——</a:t>
            </a:r>
            <a:r>
              <a:rPr lang="zh-CN" altLang="en-US" dirty="0"/>
              <a:t>共识</a:t>
            </a:r>
            <a:endParaRPr lang="en-US" dirty="0"/>
          </a:p>
        </p:txBody>
      </p:sp>
      <p:sp>
        <p:nvSpPr>
          <p:cNvPr id="3" name="Content Placeholder 2">
            <a:extLst>
              <a:ext uri="{FF2B5EF4-FFF2-40B4-BE49-F238E27FC236}">
                <a16:creationId xmlns:a16="http://schemas.microsoft.com/office/drawing/2014/main" id="{8A19E750-6B0B-1C48-99BF-27AD04B2DE08}"/>
              </a:ext>
            </a:extLst>
          </p:cNvPr>
          <p:cNvSpPr>
            <a:spLocks noGrp="1"/>
          </p:cNvSpPr>
          <p:nvPr>
            <p:ph idx="1"/>
          </p:nvPr>
        </p:nvSpPr>
        <p:spPr/>
        <p:txBody>
          <a:bodyPr/>
          <a:lstStyle/>
          <a:p>
            <a:r>
              <a:rPr lang="zh-CN" altLang="en-US" dirty="0"/>
              <a:t>为了系统工作需要一致同意的：</a:t>
            </a:r>
            <a:endParaRPr lang="en-US" altLang="zh-CN" dirty="0"/>
          </a:p>
          <a:p>
            <a:pPr marL="457200" indent="-457200">
              <a:buFont typeface="+mj-lt"/>
              <a:buAutoNum type="arabicPeriod"/>
            </a:pPr>
            <a:r>
              <a:rPr lang="zh-CN" altLang="en-US" dirty="0"/>
              <a:t>数据组织为“包”，包头部格式</a:t>
            </a:r>
            <a:endParaRPr lang="en-US" altLang="zh-CN" dirty="0"/>
          </a:p>
          <a:p>
            <a:pPr marL="457200" indent="-457200">
              <a:buFont typeface="+mj-lt"/>
              <a:buAutoNum type="arabicPeriod"/>
            </a:pPr>
            <a:r>
              <a:rPr lang="zh-CN" altLang="en-US" dirty="0"/>
              <a:t>假设单一全局地址空间（但</a:t>
            </a:r>
            <a:r>
              <a:rPr lang="en-US" altLang="zh-CN" dirty="0"/>
              <a:t>NAT</a:t>
            </a:r>
            <a:r>
              <a:rPr lang="zh-CN" altLang="en-US" dirty="0"/>
              <a:t>打破该假设）</a:t>
            </a:r>
            <a:endParaRPr lang="en-US" altLang="zh-CN" dirty="0"/>
          </a:p>
          <a:p>
            <a:pPr marL="457200" indent="-457200">
              <a:buFont typeface="+mj-lt"/>
              <a:buAutoNum type="arabicPeriod"/>
            </a:pPr>
            <a:r>
              <a:rPr lang="zh-CN" altLang="en-US" dirty="0"/>
              <a:t>网络与网络之间：</a:t>
            </a:r>
            <a:r>
              <a:rPr lang="en-US" dirty="0"/>
              <a:t>AS</a:t>
            </a:r>
            <a:r>
              <a:rPr lang="zh-CN" altLang="en-US" dirty="0"/>
              <a:t>号，</a:t>
            </a:r>
            <a:r>
              <a:rPr lang="en-US" dirty="0"/>
              <a:t>BGP</a:t>
            </a:r>
          </a:p>
          <a:p>
            <a:r>
              <a:rPr lang="zh-CN" altLang="en-US" dirty="0"/>
              <a:t>为了方便而同意的：</a:t>
            </a:r>
            <a:endParaRPr lang="en-US" altLang="zh-CN" dirty="0"/>
          </a:p>
          <a:p>
            <a:pPr marL="457200" indent="-457200">
              <a:buFont typeface="+mj-lt"/>
              <a:buAutoNum type="arabicPeriod"/>
            </a:pPr>
            <a:r>
              <a:rPr lang="zh-CN" altLang="en-US" dirty="0"/>
              <a:t>应用标识与网络标识之间：</a:t>
            </a:r>
            <a:r>
              <a:rPr lang="en-US" altLang="zh-CN" dirty="0"/>
              <a:t>DNS</a:t>
            </a:r>
          </a:p>
          <a:p>
            <a:pPr marL="457200" indent="-457200">
              <a:buFont typeface="+mj-lt"/>
              <a:buAutoNum type="arabicPeriod"/>
            </a:pPr>
            <a:r>
              <a:rPr lang="zh-CN" altLang="en-US" dirty="0"/>
              <a:t>应用传输与网络传输之间：</a:t>
            </a:r>
            <a:r>
              <a:rPr lang="en-US" altLang="zh-CN" dirty="0"/>
              <a:t>TCP</a:t>
            </a:r>
          </a:p>
        </p:txBody>
      </p:sp>
      <p:sp>
        <p:nvSpPr>
          <p:cNvPr id="4" name="Slide Number Placeholder 3">
            <a:extLst>
              <a:ext uri="{FF2B5EF4-FFF2-40B4-BE49-F238E27FC236}">
                <a16:creationId xmlns:a16="http://schemas.microsoft.com/office/drawing/2014/main" id="{B858148C-D70F-B246-B4D6-CB832A07BD8D}"/>
              </a:ext>
            </a:extLst>
          </p:cNvPr>
          <p:cNvSpPr>
            <a:spLocks noGrp="1"/>
          </p:cNvSpPr>
          <p:nvPr>
            <p:ph type="sldNum" sz="quarter" idx="12"/>
          </p:nvPr>
        </p:nvSpPr>
        <p:spPr/>
        <p:txBody>
          <a:bodyPr/>
          <a:lstStyle/>
          <a:p>
            <a:fld id="{B8AE17C6-53CA-944D-9421-F2F3A04C57E0}" type="slidenum">
              <a:rPr lang="en-US" smtClean="0"/>
              <a:t>18</a:t>
            </a:fld>
            <a:endParaRPr lang="en-US"/>
          </a:p>
        </p:txBody>
      </p:sp>
    </p:spTree>
    <p:custDataLst>
      <p:tags r:id="rId1"/>
    </p:custDataLst>
    <p:extLst>
      <p:ext uri="{BB962C8B-B14F-4D97-AF65-F5344CB8AC3E}">
        <p14:creationId xmlns:p14="http://schemas.microsoft.com/office/powerpoint/2010/main" val="319070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DB30-D57A-F346-8C72-D6DC2FE01C08}"/>
              </a:ext>
            </a:extLst>
          </p:cNvPr>
          <p:cNvSpPr>
            <a:spLocks noGrp="1"/>
          </p:cNvSpPr>
          <p:nvPr>
            <p:ph type="title"/>
          </p:nvPr>
        </p:nvSpPr>
        <p:spPr/>
        <p:txBody>
          <a:bodyPr/>
          <a:lstStyle/>
          <a:p>
            <a:r>
              <a:rPr lang="zh-CN" altLang="en-US" dirty="0"/>
              <a:t>网络体系结构要素</a:t>
            </a:r>
            <a:r>
              <a:rPr lang="en-US" altLang="zh-CN" dirty="0"/>
              <a:t>——</a:t>
            </a:r>
            <a:r>
              <a:rPr lang="zh-CN" altLang="en-US" dirty="0"/>
              <a:t>接口</a:t>
            </a:r>
            <a:endParaRPr lang="en-US" dirty="0"/>
          </a:p>
        </p:txBody>
      </p:sp>
      <p:sp>
        <p:nvSpPr>
          <p:cNvPr id="3" name="Content Placeholder 2">
            <a:extLst>
              <a:ext uri="{FF2B5EF4-FFF2-40B4-BE49-F238E27FC236}">
                <a16:creationId xmlns:a16="http://schemas.microsoft.com/office/drawing/2014/main" id="{2455344B-21EF-1A42-BD7E-6CB191B384A8}"/>
              </a:ext>
            </a:extLst>
          </p:cNvPr>
          <p:cNvSpPr>
            <a:spLocks noGrp="1"/>
          </p:cNvSpPr>
          <p:nvPr>
            <p:ph idx="1"/>
          </p:nvPr>
        </p:nvSpPr>
        <p:spPr>
          <a:xfrm>
            <a:off x="346841" y="847898"/>
            <a:ext cx="8551499" cy="5873578"/>
          </a:xfrm>
        </p:spPr>
        <p:txBody>
          <a:bodyPr/>
          <a:lstStyle/>
          <a:p>
            <a:r>
              <a:rPr lang="zh-CN" altLang="en-US" dirty="0"/>
              <a:t>系统的基本模块，模块通过接口（</a:t>
            </a:r>
            <a:r>
              <a:rPr lang="en-US" altLang="zh-CN" dirty="0"/>
              <a:t>interface</a:t>
            </a:r>
            <a:r>
              <a:rPr lang="zh-CN" altLang="en-US" dirty="0"/>
              <a:t>）来定义</a:t>
            </a:r>
            <a:endParaRPr lang="en-US" altLang="zh-CN" dirty="0"/>
          </a:p>
          <a:p>
            <a:r>
              <a:rPr lang="zh-CN" altLang="en-US" dirty="0"/>
              <a:t>接口：去除限制的限制“</a:t>
            </a:r>
            <a:r>
              <a:rPr lang="en-US" altLang="zh-CN" dirty="0"/>
              <a:t>constraints</a:t>
            </a:r>
            <a:r>
              <a:rPr lang="zh-CN" altLang="en-US" dirty="0"/>
              <a:t> </a:t>
            </a:r>
            <a:r>
              <a:rPr lang="en-US" altLang="zh-CN" dirty="0"/>
              <a:t>that </a:t>
            </a:r>
            <a:r>
              <a:rPr lang="en-US" altLang="zh-CN" dirty="0" err="1"/>
              <a:t>deconstrain</a:t>
            </a:r>
            <a:r>
              <a:rPr lang="zh-CN" altLang="en-US" dirty="0"/>
              <a:t>”，从而模块可以独立的演进</a:t>
            </a:r>
            <a:endParaRPr lang="en-US" altLang="zh-CN" dirty="0"/>
          </a:p>
          <a:p>
            <a:r>
              <a:rPr lang="en-US" altLang="zh-CN" dirty="0"/>
              <a:t>IP</a:t>
            </a:r>
            <a:r>
              <a:rPr lang="zh-CN" altLang="en-US" dirty="0"/>
              <a:t>的</a:t>
            </a:r>
            <a:r>
              <a:rPr lang="en-US" altLang="zh-CN" dirty="0"/>
              <a:t>3</a:t>
            </a:r>
            <a:r>
              <a:rPr lang="zh-CN" altLang="en-US" dirty="0"/>
              <a:t>个接口：</a:t>
            </a:r>
            <a:endParaRPr lang="en-US" altLang="zh-CN" dirty="0"/>
          </a:p>
          <a:p>
            <a:pPr marL="457200" indent="-457200">
              <a:buFont typeface="+mj-lt"/>
              <a:buAutoNum type="arabicPeriod"/>
            </a:pPr>
            <a:r>
              <a:rPr lang="zh-CN" altLang="en-US" dirty="0"/>
              <a:t>对外（端点）提供尽力而为的服务接口</a:t>
            </a:r>
            <a:endParaRPr lang="en-US" altLang="zh-CN" dirty="0"/>
          </a:p>
          <a:p>
            <a:pPr marL="457200" indent="-457200">
              <a:buFont typeface="+mj-lt"/>
              <a:buAutoNum type="arabicPeriod"/>
            </a:pPr>
            <a:r>
              <a:rPr lang="zh-CN" altLang="en-US" dirty="0"/>
              <a:t>对底层通信技术的接口</a:t>
            </a:r>
            <a:endParaRPr lang="en-US" altLang="zh-CN" dirty="0"/>
          </a:p>
          <a:p>
            <a:pPr marL="457200" indent="-457200">
              <a:buFont typeface="+mj-lt"/>
              <a:buAutoNum type="arabicPeriod"/>
            </a:pPr>
            <a:r>
              <a:rPr lang="en-US" altLang="zh-CN" dirty="0"/>
              <a:t>AS</a:t>
            </a:r>
            <a:r>
              <a:rPr lang="zh-CN" altLang="en-US" dirty="0"/>
              <a:t>之间的接口</a:t>
            </a:r>
            <a:endParaRPr lang="en-US" altLang="zh-CN" dirty="0"/>
          </a:p>
          <a:p>
            <a:r>
              <a:rPr lang="zh-CN" altLang="en-US" dirty="0"/>
              <a:t>模块化方式：分层（</a:t>
            </a:r>
            <a:r>
              <a:rPr lang="en-US" altLang="zh-CN" dirty="0"/>
              <a:t>Layering</a:t>
            </a:r>
            <a:r>
              <a:rPr lang="zh-CN" altLang="en-US" dirty="0"/>
              <a:t>），底层模块不依赖上层模块</a:t>
            </a:r>
            <a:endParaRPr lang="en-US" altLang="zh-CN" dirty="0"/>
          </a:p>
          <a:p>
            <a:r>
              <a:rPr lang="zh-CN" altLang="en-US" dirty="0"/>
              <a:t>最小化依赖：弹性 优先于 功能</a:t>
            </a:r>
            <a:endParaRPr lang="en-US" altLang="zh-CN" dirty="0"/>
          </a:p>
          <a:p>
            <a:r>
              <a:rPr lang="zh-CN" altLang="en-US" dirty="0"/>
              <a:t>持久性：系统可改变是持久性的关键；接口作为一个稳定点，系统围绕该点演进</a:t>
            </a:r>
            <a:endParaRPr lang="en-US" altLang="zh-CN" dirty="0"/>
          </a:p>
          <a:p>
            <a:pPr marL="0" indent="0">
              <a:buNone/>
            </a:pPr>
            <a:endParaRPr lang="en-US" dirty="0"/>
          </a:p>
        </p:txBody>
      </p:sp>
      <p:sp>
        <p:nvSpPr>
          <p:cNvPr id="4" name="Slide Number Placeholder 3">
            <a:extLst>
              <a:ext uri="{FF2B5EF4-FFF2-40B4-BE49-F238E27FC236}">
                <a16:creationId xmlns:a16="http://schemas.microsoft.com/office/drawing/2014/main" id="{52EECD93-CD55-6E48-A1EA-D0CA0D7F7EB7}"/>
              </a:ext>
            </a:extLst>
          </p:cNvPr>
          <p:cNvSpPr>
            <a:spLocks noGrp="1"/>
          </p:cNvSpPr>
          <p:nvPr>
            <p:ph type="sldNum" sz="quarter" idx="12"/>
          </p:nvPr>
        </p:nvSpPr>
        <p:spPr/>
        <p:txBody>
          <a:bodyPr/>
          <a:lstStyle/>
          <a:p>
            <a:fld id="{B8AE17C6-53CA-944D-9421-F2F3A04C57E0}" type="slidenum">
              <a:rPr lang="en-US" smtClean="0"/>
              <a:t>19</a:t>
            </a:fld>
            <a:endParaRPr lang="en-US"/>
          </a:p>
        </p:txBody>
      </p:sp>
    </p:spTree>
    <p:custDataLst>
      <p:tags r:id="rId1"/>
    </p:custDataLst>
    <p:extLst>
      <p:ext uri="{BB962C8B-B14F-4D97-AF65-F5344CB8AC3E}">
        <p14:creationId xmlns:p14="http://schemas.microsoft.com/office/powerpoint/2010/main" val="130457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本节目录</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p:txBody>
          <a:bodyPr/>
          <a:lstStyle/>
          <a:p>
            <a:pPr marL="0" indent="0">
              <a:buNone/>
            </a:pPr>
            <a:r>
              <a:rPr lang="zh-CN" altLang="en-US" dirty="0"/>
              <a:t>来自</a:t>
            </a:r>
            <a:r>
              <a:rPr lang="en-US" altLang="zh-CN" dirty="0"/>
              <a:t>David D. Clark</a:t>
            </a:r>
            <a:r>
              <a:rPr lang="zh-CN" altLang="en-US" dirty="0"/>
              <a:t>的</a:t>
            </a:r>
            <a:r>
              <a:rPr lang="en-US" altLang="zh-CN" dirty="0"/>
              <a:t>《Design</a:t>
            </a:r>
            <a:r>
              <a:rPr lang="zh-CN" altLang="en-US" dirty="0"/>
              <a:t> </a:t>
            </a:r>
            <a:r>
              <a:rPr lang="en-US" altLang="zh-CN" dirty="0"/>
              <a:t>an</a:t>
            </a:r>
            <a:r>
              <a:rPr lang="zh-CN" altLang="en-US" dirty="0"/>
              <a:t> </a:t>
            </a:r>
            <a:r>
              <a:rPr lang="en-US" altLang="zh-CN" dirty="0"/>
              <a:t>internet》</a:t>
            </a:r>
          </a:p>
          <a:p>
            <a:pPr marL="0" indent="0">
              <a:buNone/>
            </a:pPr>
            <a:r>
              <a:rPr lang="zh-CN" altLang="en-US" dirty="0"/>
              <a:t>在本节中，概念和讨论并不是逻辑上严格的，目的是帮助理解问题，而不是给出解决具体问题的答案。</a:t>
            </a:r>
            <a:endParaRPr lang="en-US" altLang="zh-CN" dirty="0"/>
          </a:p>
          <a:p>
            <a:pPr marL="0" indent="0">
              <a:buNone/>
            </a:pPr>
            <a:endParaRPr lang="en-US" altLang="zh-CN" dirty="0"/>
          </a:p>
          <a:p>
            <a:pPr marL="457200" indent="-457200">
              <a:buFont typeface="+mj-lt"/>
              <a:buAutoNum type="arabicPeriod"/>
            </a:pPr>
            <a:r>
              <a:rPr lang="zh-CN" altLang="en-US" dirty="0"/>
              <a:t>互联网的概念、起源、发展</a:t>
            </a:r>
            <a:endParaRPr lang="en-US" altLang="zh-CN" dirty="0"/>
          </a:p>
          <a:p>
            <a:pPr marL="457200" indent="-457200">
              <a:buFont typeface="+mj-lt"/>
              <a:buAutoNum type="arabicPeriod"/>
            </a:pPr>
            <a:r>
              <a:rPr lang="zh-CN" altLang="en-US" dirty="0"/>
              <a:t>互联网体系结构概念和需求</a:t>
            </a:r>
            <a:endParaRPr lang="en-US" altLang="zh-CN" dirty="0"/>
          </a:p>
          <a:p>
            <a:pPr marL="457200" indent="-457200">
              <a:buFont typeface="+mj-lt"/>
              <a:buAutoNum type="arabicPeriod"/>
            </a:pPr>
            <a:r>
              <a:rPr lang="zh-CN" altLang="en-US" dirty="0"/>
              <a:t>互联网体系结构要素与原则</a:t>
            </a:r>
            <a:endParaRPr lang="en-US" altLang="zh-CN" dirty="0"/>
          </a:p>
          <a:p>
            <a:pPr marL="457200" indent="-457200">
              <a:buFont typeface="+mj-lt"/>
              <a:buAutoNum type="arabicPeriod"/>
            </a:pPr>
            <a:r>
              <a:rPr lang="zh-CN" altLang="en-US" dirty="0"/>
              <a:t>互联网体系结构与功能的关系</a:t>
            </a:r>
            <a:endParaRPr lang="en-US" altLang="zh-CN" dirty="0"/>
          </a:p>
          <a:p>
            <a:pPr marL="457200" indent="-457200">
              <a:buFont typeface="+mj-lt"/>
              <a:buAutoNum type="arabicPeriod"/>
            </a:pPr>
            <a:r>
              <a:rPr lang="zh-CN" altLang="en-US" dirty="0"/>
              <a:t>网络安全概念与案例</a:t>
            </a:r>
            <a:endParaRPr lang="en-US" altLang="zh-CN" dirty="0"/>
          </a:p>
          <a:p>
            <a:pPr marL="457200" indent="-457200">
              <a:buFont typeface="+mj-lt"/>
              <a:buAutoNum type="arabicPeriod"/>
            </a:pPr>
            <a:r>
              <a:rPr lang="zh-CN" altLang="en-US" dirty="0"/>
              <a:t>互联网体系结构与网络安全</a:t>
            </a:r>
            <a:endParaRPr lang="en-US" altLang="zh-CN" dirty="0"/>
          </a:p>
          <a:p>
            <a:pPr marL="457200" indent="-457200">
              <a:buFont typeface="+mj-lt"/>
              <a:buAutoNum type="arabicPeriod"/>
            </a:pPr>
            <a:r>
              <a:rPr lang="zh-CN" altLang="en-US" dirty="0"/>
              <a:t>互联网体系结构与可用性</a:t>
            </a: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dirty="0"/>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2</a:t>
            </a:fld>
            <a:endParaRPr lang="en-US"/>
          </a:p>
        </p:txBody>
      </p:sp>
    </p:spTree>
    <p:extLst>
      <p:ext uri="{BB962C8B-B14F-4D97-AF65-F5344CB8AC3E}">
        <p14:creationId xmlns:p14="http://schemas.microsoft.com/office/powerpoint/2010/main" val="34663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8CC1-0B6B-6340-86B7-91D82EF8B932}"/>
              </a:ext>
            </a:extLst>
          </p:cNvPr>
          <p:cNvSpPr>
            <a:spLocks noGrp="1"/>
          </p:cNvSpPr>
          <p:nvPr>
            <p:ph type="title"/>
          </p:nvPr>
        </p:nvSpPr>
        <p:spPr/>
        <p:txBody>
          <a:bodyPr/>
          <a:lstStyle/>
          <a:p>
            <a:r>
              <a:rPr lang="zh-CN" altLang="en-US" dirty="0"/>
              <a:t>核心原则案例</a:t>
            </a:r>
            <a:r>
              <a:rPr lang="en-US" altLang="zh-CN" dirty="0"/>
              <a:t>——</a:t>
            </a:r>
            <a:r>
              <a:rPr lang="zh-CN" altLang="en-US" dirty="0"/>
              <a:t>数据报</a:t>
            </a:r>
            <a:endParaRPr lang="en-US" dirty="0"/>
          </a:p>
        </p:txBody>
      </p:sp>
      <p:sp>
        <p:nvSpPr>
          <p:cNvPr id="3" name="Content Placeholder 2">
            <a:extLst>
              <a:ext uri="{FF2B5EF4-FFF2-40B4-BE49-F238E27FC236}">
                <a16:creationId xmlns:a16="http://schemas.microsoft.com/office/drawing/2014/main" id="{691C8213-F0CE-3348-9094-A1615CB34741}"/>
              </a:ext>
            </a:extLst>
          </p:cNvPr>
          <p:cNvSpPr>
            <a:spLocks noGrp="1"/>
          </p:cNvSpPr>
          <p:nvPr>
            <p:ph idx="1"/>
          </p:nvPr>
        </p:nvSpPr>
        <p:spPr>
          <a:xfrm>
            <a:off x="346841" y="847898"/>
            <a:ext cx="8696047" cy="5873578"/>
          </a:xfrm>
        </p:spPr>
        <p:txBody>
          <a:bodyPr/>
          <a:lstStyle/>
          <a:p>
            <a:r>
              <a:rPr lang="zh-CN" altLang="en-US" dirty="0"/>
              <a:t>包交换：数据以包为单位封装，头部包括目的地址</a:t>
            </a:r>
            <a:endParaRPr lang="en-US" altLang="zh-CN" dirty="0"/>
          </a:p>
          <a:p>
            <a:r>
              <a:rPr lang="zh-CN" altLang="en-US" dirty="0"/>
              <a:t>数据报（</a:t>
            </a:r>
            <a:r>
              <a:rPr lang="en-US" altLang="zh-CN" dirty="0"/>
              <a:t>datagram</a:t>
            </a:r>
            <a:r>
              <a:rPr lang="zh-CN" altLang="en-US" dirty="0"/>
              <a:t>）作为传输实体</a:t>
            </a:r>
            <a:endParaRPr lang="en-US" altLang="zh-CN" dirty="0"/>
          </a:p>
          <a:p>
            <a:r>
              <a:rPr lang="en-US" altLang="zh-CN" dirty="0"/>
              <a:t>UDP</a:t>
            </a:r>
            <a:r>
              <a:rPr lang="zh-CN" altLang="en-US" dirty="0"/>
              <a:t>提供数据报接口，并非传输服务（通常</a:t>
            </a:r>
            <a:r>
              <a:rPr lang="en-US" altLang="zh-CN" dirty="0"/>
              <a:t>UDP</a:t>
            </a:r>
            <a:r>
              <a:rPr lang="zh-CN" altLang="en-US" dirty="0"/>
              <a:t>被误解为提供不可靠传输服务）</a:t>
            </a:r>
            <a:endParaRPr lang="en-US" altLang="zh-CN" dirty="0"/>
          </a:p>
          <a:p>
            <a:r>
              <a:rPr lang="zh-CN" altLang="en-US" dirty="0"/>
              <a:t>网关（路由器）</a:t>
            </a:r>
            <a:endParaRPr lang="en-US" altLang="zh-CN" dirty="0"/>
          </a:p>
          <a:p>
            <a:pPr marL="457200" indent="-457200">
              <a:buFont typeface="+mj-lt"/>
              <a:buAutoNum type="arabicPeriod"/>
            </a:pPr>
            <a:r>
              <a:rPr lang="zh-CN" altLang="en-US" dirty="0"/>
              <a:t>最小化对网络行为的假设</a:t>
            </a:r>
            <a:endParaRPr lang="en-US" altLang="zh-CN" dirty="0"/>
          </a:p>
          <a:p>
            <a:pPr marL="457200" indent="-457200">
              <a:buFont typeface="+mj-lt"/>
              <a:buAutoNum type="arabicPeriod"/>
            </a:pPr>
            <a:r>
              <a:rPr lang="zh-CN" altLang="en-US" dirty="0"/>
              <a:t>路由器上没有流状态（</a:t>
            </a:r>
            <a:r>
              <a:rPr lang="en-US" altLang="zh-CN" dirty="0"/>
              <a:t>flow</a:t>
            </a:r>
            <a:r>
              <a:rPr lang="zh-CN" altLang="en-US" dirty="0"/>
              <a:t> </a:t>
            </a:r>
            <a:r>
              <a:rPr lang="en-US" altLang="zh-CN" dirty="0"/>
              <a:t>state</a:t>
            </a:r>
            <a:r>
              <a:rPr lang="zh-CN" altLang="en-US" dirty="0"/>
              <a:t>），纯粹数据报模型</a:t>
            </a:r>
            <a:endParaRPr lang="en-US" altLang="zh-CN" dirty="0"/>
          </a:p>
          <a:p>
            <a:pPr marL="457200" indent="-457200">
              <a:buFont typeface="+mj-lt"/>
              <a:buAutoNum type="arabicPeriod"/>
            </a:pPr>
            <a:r>
              <a:rPr lang="zh-CN" altLang="en-US" dirty="0"/>
              <a:t>将</a:t>
            </a:r>
            <a:r>
              <a:rPr lang="en-US" altLang="zh-CN" dirty="0"/>
              <a:t>IP</a:t>
            </a:r>
            <a:r>
              <a:rPr lang="zh-CN" altLang="en-US" dirty="0"/>
              <a:t>与</a:t>
            </a:r>
            <a:r>
              <a:rPr lang="en-US" altLang="zh-CN" dirty="0"/>
              <a:t>TCP</a:t>
            </a:r>
            <a:r>
              <a:rPr lang="zh-CN" altLang="en-US" dirty="0"/>
              <a:t>严格分离，在路由器上没有关于</a:t>
            </a:r>
            <a:r>
              <a:rPr lang="en-US" altLang="zh-CN" dirty="0"/>
              <a:t>TCP</a:t>
            </a:r>
            <a:r>
              <a:rPr lang="zh-CN" altLang="en-US" dirty="0"/>
              <a:t>的知识</a:t>
            </a:r>
            <a:endParaRPr lang="en-US" altLang="zh-CN" dirty="0"/>
          </a:p>
          <a:p>
            <a:r>
              <a:rPr lang="zh-CN" altLang="en-US" dirty="0"/>
              <a:t>包头部设计需要考虑实现中的问题：</a:t>
            </a:r>
            <a:endParaRPr lang="en-US" altLang="zh-CN" dirty="0"/>
          </a:p>
          <a:p>
            <a:pPr lvl="1"/>
            <a:r>
              <a:rPr lang="zh-CN" altLang="en-US" dirty="0"/>
              <a:t>变长地址 </a:t>
            </a:r>
            <a:r>
              <a:rPr lang="en-US" altLang="zh-CN" dirty="0"/>
              <a:t>vs. </a:t>
            </a:r>
            <a:r>
              <a:rPr lang="zh-CN" altLang="en-US" dirty="0"/>
              <a:t>固定长度地址</a:t>
            </a:r>
            <a:endParaRPr lang="en-US" altLang="zh-CN" dirty="0"/>
          </a:p>
          <a:p>
            <a:pPr lvl="1"/>
            <a:r>
              <a:rPr lang="en-US" altLang="zh-CN" dirty="0"/>
              <a:t>IP</a:t>
            </a:r>
            <a:r>
              <a:rPr lang="zh-CN" altLang="en-US" dirty="0"/>
              <a:t>分片：为了支持更多的网络</a:t>
            </a:r>
            <a:endParaRPr lang="en-US" altLang="zh-CN" dirty="0"/>
          </a:p>
          <a:p>
            <a:pPr lvl="1"/>
            <a:r>
              <a:rPr lang="en-US" altLang="zh-CN" dirty="0"/>
              <a:t>IP</a:t>
            </a:r>
            <a:r>
              <a:rPr lang="zh-CN" altLang="en-US" dirty="0"/>
              <a:t>包头部中</a:t>
            </a:r>
            <a:r>
              <a:rPr lang="en-US" altLang="zh-CN" dirty="0"/>
              <a:t>TTL</a:t>
            </a:r>
            <a:r>
              <a:rPr lang="zh-CN" altLang="en-US" dirty="0"/>
              <a:t>：为了降低对路由协议的需求，允许临时故障</a:t>
            </a:r>
            <a:endParaRPr lang="en-US" altLang="zh-CN" dirty="0"/>
          </a:p>
          <a:p>
            <a:pPr marL="457200" indent="-457200">
              <a:buFont typeface="+mj-lt"/>
              <a:buAutoNum type="arabicPeriod"/>
            </a:pPr>
            <a:endParaRPr lang="en-US" altLang="zh-CN" dirty="0"/>
          </a:p>
        </p:txBody>
      </p:sp>
      <p:sp>
        <p:nvSpPr>
          <p:cNvPr id="4" name="Slide Number Placeholder 3">
            <a:extLst>
              <a:ext uri="{FF2B5EF4-FFF2-40B4-BE49-F238E27FC236}">
                <a16:creationId xmlns:a16="http://schemas.microsoft.com/office/drawing/2014/main" id="{F10E06EB-104D-4043-A1B9-261793D4443F}"/>
              </a:ext>
            </a:extLst>
          </p:cNvPr>
          <p:cNvSpPr>
            <a:spLocks noGrp="1"/>
          </p:cNvSpPr>
          <p:nvPr>
            <p:ph type="sldNum" sz="quarter" idx="12"/>
          </p:nvPr>
        </p:nvSpPr>
        <p:spPr/>
        <p:txBody>
          <a:bodyPr/>
          <a:lstStyle/>
          <a:p>
            <a:fld id="{B8AE17C6-53CA-944D-9421-F2F3A04C57E0}" type="slidenum">
              <a:rPr lang="en-US" smtClean="0"/>
              <a:t>20</a:t>
            </a:fld>
            <a:endParaRPr lang="en-US"/>
          </a:p>
        </p:txBody>
      </p:sp>
    </p:spTree>
    <p:custDataLst>
      <p:tags r:id="rId1"/>
    </p:custDataLst>
    <p:extLst>
      <p:ext uri="{BB962C8B-B14F-4D97-AF65-F5344CB8AC3E}">
        <p14:creationId xmlns:p14="http://schemas.microsoft.com/office/powerpoint/2010/main" val="187844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4593-DCBD-8244-A3B1-FAAC4ADEC99D}"/>
              </a:ext>
            </a:extLst>
          </p:cNvPr>
          <p:cNvSpPr>
            <a:spLocks noGrp="1"/>
          </p:cNvSpPr>
          <p:nvPr>
            <p:ph type="title"/>
          </p:nvPr>
        </p:nvSpPr>
        <p:spPr/>
        <p:txBody>
          <a:bodyPr/>
          <a:lstStyle/>
          <a:p>
            <a:r>
              <a:rPr lang="zh-CN" altLang="en-US" dirty="0"/>
              <a:t>核心原则案例</a:t>
            </a:r>
            <a:r>
              <a:rPr lang="en-US" altLang="zh-CN" dirty="0"/>
              <a:t>——</a:t>
            </a:r>
            <a:r>
              <a:rPr lang="zh-CN" altLang="en-US" dirty="0"/>
              <a:t>端到端</a:t>
            </a:r>
            <a:endParaRPr lang="en-US" dirty="0"/>
          </a:p>
        </p:txBody>
      </p:sp>
      <p:sp>
        <p:nvSpPr>
          <p:cNvPr id="3" name="Content Placeholder 2">
            <a:extLst>
              <a:ext uri="{FF2B5EF4-FFF2-40B4-BE49-F238E27FC236}">
                <a16:creationId xmlns:a16="http://schemas.microsoft.com/office/drawing/2014/main" id="{5B80CD4D-42F7-A84A-B429-0C915A18763F}"/>
              </a:ext>
            </a:extLst>
          </p:cNvPr>
          <p:cNvSpPr>
            <a:spLocks noGrp="1"/>
          </p:cNvSpPr>
          <p:nvPr>
            <p:ph idx="1"/>
          </p:nvPr>
        </p:nvSpPr>
        <p:spPr>
          <a:xfrm>
            <a:off x="346841" y="847898"/>
            <a:ext cx="8572307" cy="5873578"/>
          </a:xfrm>
        </p:spPr>
        <p:txBody>
          <a:bodyPr/>
          <a:lstStyle/>
          <a:p>
            <a:r>
              <a:rPr lang="zh-CN" altLang="en-US" dirty="0"/>
              <a:t>端到端原则：在端实现应用功能，而不是在网络中</a:t>
            </a:r>
            <a:endParaRPr lang="en-US" altLang="zh-CN" dirty="0"/>
          </a:p>
          <a:p>
            <a:r>
              <a:rPr lang="zh-CN" altLang="en-US" dirty="0"/>
              <a:t>端到端理由：只有端上的应用拥有相关知识（见</a:t>
            </a:r>
            <a:r>
              <a:rPr lang="en-US" altLang="zh-CN" dirty="0"/>
              <a:t>note</a:t>
            </a:r>
            <a:r>
              <a:rPr lang="zh-CN" altLang="en-US" dirty="0"/>
              <a:t>）</a:t>
            </a:r>
            <a:endParaRPr lang="en-US" altLang="zh-CN" dirty="0"/>
          </a:p>
          <a:p>
            <a:r>
              <a:rPr lang="zh-CN" altLang="en-US" dirty="0"/>
              <a:t>网络中立性：网络平等对待所有包</a:t>
            </a:r>
            <a:endParaRPr lang="en-US" altLang="zh-CN" dirty="0"/>
          </a:p>
          <a:p>
            <a:r>
              <a:rPr lang="zh-CN" altLang="en-US" dirty="0"/>
              <a:t>对网络服务功能和性能的假设最小化</a:t>
            </a:r>
            <a:endParaRPr lang="en-US" altLang="zh-CN" dirty="0"/>
          </a:p>
          <a:p>
            <a:r>
              <a:rPr lang="zh-CN" altLang="en-US" dirty="0"/>
              <a:t>可靠性（例如，可靠传输）依赖端节点来保证</a:t>
            </a:r>
            <a:endParaRPr lang="en-US" altLang="zh-CN" dirty="0"/>
          </a:p>
          <a:p>
            <a:r>
              <a:rPr lang="zh-CN" altLang="en-US" dirty="0"/>
              <a:t>命运共享（</a:t>
            </a:r>
            <a:r>
              <a:rPr lang="en-US" altLang="zh-CN" dirty="0"/>
              <a:t>fate-sharing</a:t>
            </a:r>
            <a:r>
              <a:rPr lang="zh-CN" altLang="en-US" dirty="0"/>
              <a:t>）：流状态与流的端节点在一起，状态与节点一起损失是可接受的</a:t>
            </a:r>
            <a:endParaRPr lang="en-US" altLang="zh-CN" dirty="0"/>
          </a:p>
          <a:p>
            <a:r>
              <a:rPr lang="zh-CN" altLang="en-US" dirty="0"/>
              <a:t>网络没有向端节点报告网络故障的机制</a:t>
            </a:r>
            <a:endParaRPr lang="en-US" altLang="zh-CN" dirty="0"/>
          </a:p>
          <a:p>
            <a:pPr lvl="1"/>
            <a:r>
              <a:rPr lang="en-US" altLang="zh-CN" dirty="0"/>
              <a:t>1981</a:t>
            </a:r>
            <a:r>
              <a:rPr lang="zh-CN" altLang="en-US" dirty="0"/>
              <a:t>年，</a:t>
            </a:r>
            <a:r>
              <a:rPr lang="en-US" altLang="zh-CN" dirty="0"/>
              <a:t>IP</a:t>
            </a:r>
            <a:r>
              <a:rPr lang="zh-CN" altLang="en-US" dirty="0"/>
              <a:t>中添加了</a:t>
            </a:r>
            <a:r>
              <a:rPr lang="en-US" altLang="zh-CN" dirty="0"/>
              <a:t>ICMP</a:t>
            </a:r>
          </a:p>
          <a:p>
            <a:r>
              <a:rPr lang="zh-CN" altLang="en-US" dirty="0"/>
              <a:t>中间盒（</a:t>
            </a:r>
            <a:r>
              <a:rPr lang="en-US" altLang="zh-CN" dirty="0"/>
              <a:t>middle-box</a:t>
            </a:r>
            <a:r>
              <a:rPr lang="zh-CN" altLang="en-US" dirty="0"/>
              <a:t>），例如</a:t>
            </a:r>
            <a:r>
              <a:rPr lang="en-US" altLang="zh-CN" dirty="0"/>
              <a:t>NAT</a:t>
            </a:r>
            <a:r>
              <a:rPr lang="zh-CN" altLang="en-US" dirty="0"/>
              <a:t>设备、防火墙等，打破了该原则原本的意义</a:t>
            </a:r>
            <a:endParaRPr lang="en-US" altLang="zh-CN" dirty="0"/>
          </a:p>
          <a:p>
            <a:endParaRPr lang="en-US" dirty="0"/>
          </a:p>
        </p:txBody>
      </p:sp>
      <p:sp>
        <p:nvSpPr>
          <p:cNvPr id="4" name="Slide Number Placeholder 3">
            <a:extLst>
              <a:ext uri="{FF2B5EF4-FFF2-40B4-BE49-F238E27FC236}">
                <a16:creationId xmlns:a16="http://schemas.microsoft.com/office/drawing/2014/main" id="{6E703276-04F2-1642-86A5-10DCF0DA6269}"/>
              </a:ext>
            </a:extLst>
          </p:cNvPr>
          <p:cNvSpPr>
            <a:spLocks noGrp="1"/>
          </p:cNvSpPr>
          <p:nvPr>
            <p:ph type="sldNum" sz="quarter" idx="12"/>
          </p:nvPr>
        </p:nvSpPr>
        <p:spPr/>
        <p:txBody>
          <a:bodyPr/>
          <a:lstStyle/>
          <a:p>
            <a:fld id="{B8AE17C6-53CA-944D-9421-F2F3A04C57E0}" type="slidenum">
              <a:rPr lang="en-US" smtClean="0"/>
              <a:t>21</a:t>
            </a:fld>
            <a:endParaRPr lang="en-US"/>
          </a:p>
        </p:txBody>
      </p:sp>
    </p:spTree>
    <p:custDataLst>
      <p:tags r:id="rId1"/>
    </p:custDataLst>
    <p:extLst>
      <p:ext uri="{BB962C8B-B14F-4D97-AF65-F5344CB8AC3E}">
        <p14:creationId xmlns:p14="http://schemas.microsoft.com/office/powerpoint/2010/main" val="24213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99DE-9834-5F4C-9E38-1D707E0A36D0}"/>
              </a:ext>
            </a:extLst>
          </p:cNvPr>
          <p:cNvSpPr>
            <a:spLocks noGrp="1"/>
          </p:cNvSpPr>
          <p:nvPr>
            <p:ph type="title"/>
          </p:nvPr>
        </p:nvSpPr>
        <p:spPr/>
        <p:txBody>
          <a:bodyPr/>
          <a:lstStyle/>
          <a:p>
            <a:r>
              <a:rPr lang="zh-CN" altLang="en-US" dirty="0"/>
              <a:t>核心原则案例</a:t>
            </a:r>
            <a:r>
              <a:rPr lang="en-US" altLang="zh-CN" dirty="0"/>
              <a:t>——TCP</a:t>
            </a:r>
            <a:r>
              <a:rPr lang="zh-CN" altLang="en-US" dirty="0"/>
              <a:t>基于字节</a:t>
            </a:r>
            <a:endParaRPr lang="en-US" dirty="0"/>
          </a:p>
        </p:txBody>
      </p:sp>
      <p:sp>
        <p:nvSpPr>
          <p:cNvPr id="3" name="Content Placeholder 2">
            <a:extLst>
              <a:ext uri="{FF2B5EF4-FFF2-40B4-BE49-F238E27FC236}">
                <a16:creationId xmlns:a16="http://schemas.microsoft.com/office/drawing/2014/main" id="{C35AF5FF-C963-1848-A184-EE9BD4087E41}"/>
              </a:ext>
            </a:extLst>
          </p:cNvPr>
          <p:cNvSpPr>
            <a:spLocks noGrp="1"/>
          </p:cNvSpPr>
          <p:nvPr>
            <p:ph idx="1"/>
          </p:nvPr>
        </p:nvSpPr>
        <p:spPr>
          <a:xfrm>
            <a:off x="346841" y="847898"/>
            <a:ext cx="8401374" cy="5873578"/>
          </a:xfrm>
        </p:spPr>
        <p:txBody>
          <a:bodyPr/>
          <a:lstStyle/>
          <a:p>
            <a:r>
              <a:rPr lang="en-US" altLang="zh-CN" dirty="0"/>
              <a:t>ARPANET</a:t>
            </a:r>
            <a:r>
              <a:rPr lang="zh-CN" altLang="en-US" dirty="0"/>
              <a:t>中</a:t>
            </a:r>
            <a:r>
              <a:rPr lang="en-US" altLang="zh-CN" dirty="0"/>
              <a:t>TCP</a:t>
            </a:r>
            <a:r>
              <a:rPr lang="zh-CN" altLang="en-US" dirty="0"/>
              <a:t>同时基于字节和包；而在</a:t>
            </a:r>
            <a:r>
              <a:rPr lang="en-US" altLang="zh-CN" dirty="0"/>
              <a:t>TCP/IP</a:t>
            </a:r>
            <a:r>
              <a:rPr lang="zh-CN" altLang="en-US" dirty="0"/>
              <a:t>分离后，</a:t>
            </a:r>
            <a:r>
              <a:rPr lang="en-US" altLang="zh-CN" dirty="0"/>
              <a:t>TCP</a:t>
            </a:r>
            <a:r>
              <a:rPr lang="zh-CN" altLang="en-US" dirty="0"/>
              <a:t>基于字节，而非包</a:t>
            </a:r>
            <a:endParaRPr lang="en-US" altLang="zh-CN" dirty="0"/>
          </a:p>
          <a:p>
            <a:r>
              <a:rPr lang="zh-CN" altLang="en-US" dirty="0"/>
              <a:t>原因</a:t>
            </a:r>
            <a:r>
              <a:rPr lang="en-US" altLang="zh-CN" dirty="0"/>
              <a:t>1</a:t>
            </a:r>
            <a:r>
              <a:rPr lang="zh-CN" altLang="en-US" dirty="0"/>
              <a:t>：允许控制信息与数据信息一样被插入到序列号空间，从而被确认</a:t>
            </a:r>
            <a:endParaRPr lang="en-US" altLang="zh-CN" dirty="0"/>
          </a:p>
          <a:p>
            <a:r>
              <a:rPr lang="zh-CN" altLang="en-US" dirty="0"/>
              <a:t>原因</a:t>
            </a:r>
            <a:r>
              <a:rPr lang="en-US" altLang="zh-CN" dirty="0"/>
              <a:t>2</a:t>
            </a:r>
            <a:r>
              <a:rPr lang="zh-CN" altLang="en-US" dirty="0"/>
              <a:t>：允许数据被划分为小包；但在</a:t>
            </a:r>
            <a:r>
              <a:rPr lang="en-US" altLang="zh-CN" dirty="0"/>
              <a:t>IP</a:t>
            </a:r>
            <a:r>
              <a:rPr lang="zh-CN" altLang="en-US" dirty="0"/>
              <a:t>层采用了分片</a:t>
            </a:r>
            <a:endParaRPr lang="en-US" altLang="zh-CN" dirty="0"/>
          </a:p>
          <a:p>
            <a:r>
              <a:rPr lang="zh-CN" altLang="en-US" dirty="0"/>
              <a:t>原因</a:t>
            </a:r>
            <a:r>
              <a:rPr lang="en-US" altLang="zh-CN" dirty="0"/>
              <a:t>3</a:t>
            </a:r>
            <a:r>
              <a:rPr lang="zh-CN" altLang="en-US" dirty="0"/>
              <a:t>：允许小包被合成大包，提高重传效率</a:t>
            </a:r>
            <a:endParaRPr lang="en-US" altLang="zh-CN" dirty="0"/>
          </a:p>
          <a:p>
            <a:pPr lvl="1"/>
            <a:r>
              <a:rPr lang="en-US" altLang="zh-CN" dirty="0"/>
              <a:t>UNIX</a:t>
            </a:r>
            <a:r>
              <a:rPr lang="zh-CN" altLang="en-US" dirty="0"/>
              <a:t>中内部通信模型基于单字节交互，导致大量单字节的包发送到较慢机器时，会丢包，从而重传</a:t>
            </a:r>
            <a:endParaRPr lang="en-US" altLang="zh-CN" dirty="0"/>
          </a:p>
          <a:p>
            <a:pPr lvl="1"/>
            <a:r>
              <a:rPr lang="zh-CN" altLang="en-US" dirty="0"/>
              <a:t>但是，基于字节也导致滑动窗口大小与包数不成比例</a:t>
            </a:r>
            <a:endParaRPr lang="en-US" altLang="zh-CN" dirty="0"/>
          </a:p>
          <a:p>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2045733B-3211-0D44-A1F8-CA063CDCBBCC}"/>
              </a:ext>
            </a:extLst>
          </p:cNvPr>
          <p:cNvSpPr>
            <a:spLocks noGrp="1"/>
          </p:cNvSpPr>
          <p:nvPr>
            <p:ph type="sldNum" sz="quarter" idx="12"/>
          </p:nvPr>
        </p:nvSpPr>
        <p:spPr/>
        <p:txBody>
          <a:bodyPr/>
          <a:lstStyle/>
          <a:p>
            <a:fld id="{B8AE17C6-53CA-944D-9421-F2F3A04C57E0}" type="slidenum">
              <a:rPr lang="en-US" smtClean="0"/>
              <a:t>22</a:t>
            </a:fld>
            <a:endParaRPr lang="en-US"/>
          </a:p>
        </p:txBody>
      </p:sp>
    </p:spTree>
    <p:custDataLst>
      <p:tags r:id="rId1"/>
    </p:custDataLst>
    <p:extLst>
      <p:ext uri="{BB962C8B-B14F-4D97-AF65-F5344CB8AC3E}">
        <p14:creationId xmlns:p14="http://schemas.microsoft.com/office/powerpoint/2010/main" val="170937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995D-CFD1-6B42-BF56-99BA865689AF}"/>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649B6304-25F0-4B46-BA73-B178602883F4}"/>
              </a:ext>
            </a:extLst>
          </p:cNvPr>
          <p:cNvSpPr>
            <a:spLocks noGrp="1"/>
          </p:cNvSpPr>
          <p:nvPr>
            <p:ph idx="1"/>
          </p:nvPr>
        </p:nvSpPr>
        <p:spPr/>
        <p:txBody>
          <a:bodyPr/>
          <a:lstStyle/>
          <a:p>
            <a:r>
              <a:rPr lang="zh-CN" altLang="en-US" dirty="0"/>
              <a:t>问题</a:t>
            </a:r>
            <a:r>
              <a:rPr lang="en-US" altLang="zh-CN" dirty="0"/>
              <a:t>1</a:t>
            </a:r>
            <a:r>
              <a:rPr lang="zh-CN" altLang="en-US" dirty="0"/>
              <a:t>：自治域内部采用哪种路由协议属于互联网体系结构设计决策的一部分吗？</a:t>
            </a:r>
            <a:endParaRPr lang="en-US" altLang="zh-CN" dirty="0"/>
          </a:p>
          <a:p>
            <a:endParaRPr lang="en-US" dirty="0"/>
          </a:p>
          <a:p>
            <a:endParaRPr lang="en-US" dirty="0"/>
          </a:p>
          <a:p>
            <a:endParaRPr lang="en-US" dirty="0"/>
          </a:p>
          <a:p>
            <a:endParaRPr lang="en-US" dirty="0"/>
          </a:p>
          <a:p>
            <a:r>
              <a:rPr lang="zh-CN" altLang="en-US" dirty="0"/>
              <a:t>问题</a:t>
            </a:r>
            <a:r>
              <a:rPr lang="en-US" altLang="zh-CN" dirty="0"/>
              <a:t>2</a:t>
            </a:r>
            <a:r>
              <a:rPr lang="zh-CN" altLang="en-US" dirty="0"/>
              <a:t>：除了打破了端到端原则， </a:t>
            </a:r>
            <a:r>
              <a:rPr lang="en-US" altLang="zh-CN" dirty="0"/>
              <a:t>NAT</a:t>
            </a:r>
            <a:r>
              <a:rPr lang="zh-CN" altLang="en-US" dirty="0"/>
              <a:t>设备在数据报模型方面还打破了路由器有关的什么原则？</a:t>
            </a:r>
            <a:endParaRPr lang="en-US" altLang="zh-CN" dirty="0"/>
          </a:p>
          <a:p>
            <a:endParaRPr lang="en-US" dirty="0"/>
          </a:p>
        </p:txBody>
      </p:sp>
      <p:sp>
        <p:nvSpPr>
          <p:cNvPr id="4" name="Slide Number Placeholder 3">
            <a:extLst>
              <a:ext uri="{FF2B5EF4-FFF2-40B4-BE49-F238E27FC236}">
                <a16:creationId xmlns:a16="http://schemas.microsoft.com/office/drawing/2014/main" id="{507FCA4D-FCE8-564E-BD73-35A8595D2FD9}"/>
              </a:ext>
            </a:extLst>
          </p:cNvPr>
          <p:cNvSpPr>
            <a:spLocks noGrp="1"/>
          </p:cNvSpPr>
          <p:nvPr>
            <p:ph type="sldNum" sz="quarter" idx="12"/>
          </p:nvPr>
        </p:nvSpPr>
        <p:spPr/>
        <p:txBody>
          <a:bodyPr/>
          <a:lstStyle/>
          <a:p>
            <a:fld id="{B8AE17C6-53CA-944D-9421-F2F3A04C57E0}" type="slidenum">
              <a:rPr lang="en-US" smtClean="0"/>
              <a:t>23</a:t>
            </a:fld>
            <a:endParaRPr lang="en-US"/>
          </a:p>
        </p:txBody>
      </p:sp>
    </p:spTree>
    <p:custDataLst>
      <p:tags r:id="rId1"/>
    </p:custDataLst>
    <p:extLst>
      <p:ext uri="{BB962C8B-B14F-4D97-AF65-F5344CB8AC3E}">
        <p14:creationId xmlns:p14="http://schemas.microsoft.com/office/powerpoint/2010/main" val="161024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四、互联网体系结构与功能的关系</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24</a:t>
            </a:fld>
            <a:endParaRPr lang="en-US"/>
          </a:p>
        </p:txBody>
      </p:sp>
    </p:spTree>
    <p:extLst>
      <p:ext uri="{BB962C8B-B14F-4D97-AF65-F5344CB8AC3E}">
        <p14:creationId xmlns:p14="http://schemas.microsoft.com/office/powerpoint/2010/main" val="851547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439C-7F2D-BB4E-A232-614BC73CE365}"/>
              </a:ext>
            </a:extLst>
          </p:cNvPr>
          <p:cNvSpPr>
            <a:spLocks noGrp="1"/>
          </p:cNvSpPr>
          <p:nvPr>
            <p:ph type="title"/>
          </p:nvPr>
        </p:nvSpPr>
        <p:spPr/>
        <p:txBody>
          <a:bodyPr/>
          <a:lstStyle/>
          <a:p>
            <a:r>
              <a:rPr lang="zh-CN" altLang="en-US" dirty="0"/>
              <a:t>表达力（</a:t>
            </a:r>
            <a:r>
              <a:rPr lang="en-US" altLang="zh-CN" dirty="0"/>
              <a:t>Expressive</a:t>
            </a:r>
            <a:r>
              <a:rPr lang="zh-CN" altLang="en-US" dirty="0"/>
              <a:t> </a:t>
            </a:r>
            <a:r>
              <a:rPr lang="en-US" altLang="zh-CN" dirty="0"/>
              <a:t>Power</a:t>
            </a:r>
            <a:r>
              <a:rPr lang="zh-CN" altLang="en-US" dirty="0"/>
              <a:t>）</a:t>
            </a:r>
            <a:endParaRPr lang="en-US" dirty="0"/>
          </a:p>
        </p:txBody>
      </p:sp>
      <p:sp>
        <p:nvSpPr>
          <p:cNvPr id="3" name="Content Placeholder 2">
            <a:extLst>
              <a:ext uri="{FF2B5EF4-FFF2-40B4-BE49-F238E27FC236}">
                <a16:creationId xmlns:a16="http://schemas.microsoft.com/office/drawing/2014/main" id="{618823A4-542A-9F42-9353-A3BDDBADFF20}"/>
              </a:ext>
            </a:extLst>
          </p:cNvPr>
          <p:cNvSpPr>
            <a:spLocks noGrp="1"/>
          </p:cNvSpPr>
          <p:nvPr>
            <p:ph idx="1"/>
          </p:nvPr>
        </p:nvSpPr>
        <p:spPr>
          <a:xfrm>
            <a:off x="346841" y="847898"/>
            <a:ext cx="8696047" cy="5873578"/>
          </a:xfrm>
        </p:spPr>
        <p:txBody>
          <a:bodyPr/>
          <a:lstStyle/>
          <a:p>
            <a:r>
              <a:rPr lang="zh-CN" altLang="en-US" dirty="0"/>
              <a:t>互联网体系结构设计定义了“表达力”（</a:t>
            </a:r>
            <a:r>
              <a:rPr lang="en-US" altLang="zh-CN" dirty="0"/>
              <a:t>Expressive</a:t>
            </a:r>
            <a:r>
              <a:rPr lang="zh-CN" altLang="en-US" dirty="0"/>
              <a:t> </a:t>
            </a:r>
            <a:r>
              <a:rPr lang="en-US" altLang="zh-CN" dirty="0"/>
              <a:t>Power</a:t>
            </a:r>
            <a:r>
              <a:rPr lang="zh-CN" altLang="en-US" dirty="0"/>
              <a:t>）</a:t>
            </a:r>
            <a:endParaRPr lang="en-US" altLang="zh-CN" dirty="0"/>
          </a:p>
          <a:p>
            <a:r>
              <a:rPr lang="zh-CN" altLang="en-US" dirty="0"/>
              <a:t>计算语言的句法（</a:t>
            </a:r>
            <a:r>
              <a:rPr lang="en-US" altLang="zh-CN" dirty="0"/>
              <a:t>syntax</a:t>
            </a:r>
            <a:r>
              <a:rPr lang="zh-CN" altLang="en-US" dirty="0"/>
              <a:t>）是其表达力：</a:t>
            </a:r>
            <a:r>
              <a:rPr lang="en-US" altLang="zh-CN" dirty="0"/>
              <a:t>‘What kind of knowledge can be expressed in a given language?’</a:t>
            </a:r>
          </a:p>
          <a:p>
            <a:r>
              <a:rPr lang="zh-CN" altLang="en-US" dirty="0"/>
              <a:t>系统功能，即系统能做什么，称为系统的语义（</a:t>
            </a:r>
            <a:r>
              <a:rPr lang="en-US" altLang="zh-CN" dirty="0"/>
              <a:t>semantics</a:t>
            </a:r>
            <a:r>
              <a:rPr lang="zh-CN" altLang="en-US" dirty="0"/>
              <a:t>）</a:t>
            </a:r>
            <a:endParaRPr lang="en-US" altLang="zh-CN" dirty="0"/>
          </a:p>
          <a:p>
            <a:r>
              <a:rPr lang="zh-CN" altLang="en-US" dirty="0"/>
              <a:t>体系与功能的关系类比“句法限制语义”</a:t>
            </a:r>
            <a:r>
              <a:rPr lang="en-US" altLang="zh-CN" dirty="0"/>
              <a:t> </a:t>
            </a:r>
          </a:p>
          <a:p>
            <a:r>
              <a:rPr lang="zh-CN" altLang="en-US" dirty="0"/>
              <a:t>互联网体系结构中包头部格式所具有的限定了网络功能范围</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例如，</a:t>
            </a:r>
            <a:r>
              <a:rPr lang="en-US" altLang="zh-CN" dirty="0"/>
              <a:t>IP</a:t>
            </a:r>
            <a:r>
              <a:rPr lang="zh-CN" altLang="en-US" dirty="0"/>
              <a:t>地址格式不变，但语义可变：起初来自一个单一全局地址空间对应机器上一个物理接口，但</a:t>
            </a:r>
            <a:r>
              <a:rPr lang="en-US" altLang="zh-CN" dirty="0"/>
              <a:t>NAT</a:t>
            </a:r>
            <a:r>
              <a:rPr lang="zh-CN" altLang="en-US" dirty="0"/>
              <a:t>和私有地址空间改变了</a:t>
            </a:r>
            <a:r>
              <a:rPr lang="en-US" altLang="zh-CN" dirty="0"/>
              <a:t>IP</a:t>
            </a:r>
            <a:r>
              <a:rPr lang="zh-CN" altLang="en-US" dirty="0"/>
              <a:t>地址语义</a:t>
            </a:r>
            <a:endParaRPr lang="en-US" altLang="zh-CN" dirty="0"/>
          </a:p>
        </p:txBody>
      </p:sp>
      <p:sp>
        <p:nvSpPr>
          <p:cNvPr id="4" name="Slide Number Placeholder 3">
            <a:extLst>
              <a:ext uri="{FF2B5EF4-FFF2-40B4-BE49-F238E27FC236}">
                <a16:creationId xmlns:a16="http://schemas.microsoft.com/office/drawing/2014/main" id="{D3AEF82E-0E49-484E-BDCC-82D7DB99D1C9}"/>
              </a:ext>
            </a:extLst>
          </p:cNvPr>
          <p:cNvSpPr>
            <a:spLocks noGrp="1"/>
          </p:cNvSpPr>
          <p:nvPr>
            <p:ph type="sldNum" sz="quarter" idx="12"/>
          </p:nvPr>
        </p:nvSpPr>
        <p:spPr/>
        <p:txBody>
          <a:bodyPr/>
          <a:lstStyle/>
          <a:p>
            <a:fld id="{B8AE17C6-53CA-944D-9421-F2F3A04C57E0}" type="slidenum">
              <a:rPr lang="en-US" smtClean="0"/>
              <a:t>25</a:t>
            </a:fld>
            <a:endParaRPr lang="en-US"/>
          </a:p>
        </p:txBody>
      </p:sp>
      <p:graphicFrame>
        <p:nvGraphicFramePr>
          <p:cNvPr id="7" name="Content Placeholder 72">
            <a:extLst>
              <a:ext uri="{FF2B5EF4-FFF2-40B4-BE49-F238E27FC236}">
                <a16:creationId xmlns:a16="http://schemas.microsoft.com/office/drawing/2014/main" id="{62E3784E-7F84-514E-845E-0CDC401DA5C4}"/>
              </a:ext>
            </a:extLst>
          </p:cNvPr>
          <p:cNvGraphicFramePr>
            <a:graphicFrameLocks/>
          </p:cNvGraphicFramePr>
          <p:nvPr/>
        </p:nvGraphicFramePr>
        <p:xfrm>
          <a:off x="2513830" y="3727537"/>
          <a:ext cx="4362067" cy="1722120"/>
        </p:xfrm>
        <a:graphic>
          <a:graphicData uri="http://schemas.openxmlformats.org/drawingml/2006/table">
            <a:tbl>
              <a:tblPr firstRow="1" bandRow="1">
                <a:tableStyleId>{2D5ABB26-0587-4C30-8999-92F81FD0307C}</a:tableStyleId>
              </a:tblPr>
              <a:tblGrid>
                <a:gridCol w="603695">
                  <a:extLst>
                    <a:ext uri="{9D8B030D-6E8A-4147-A177-3AD203B41FA5}">
                      <a16:colId xmlns:a16="http://schemas.microsoft.com/office/drawing/2014/main" val="3314820900"/>
                    </a:ext>
                  </a:extLst>
                </a:gridCol>
                <a:gridCol w="486822">
                  <a:extLst>
                    <a:ext uri="{9D8B030D-6E8A-4147-A177-3AD203B41FA5}">
                      <a16:colId xmlns:a16="http://schemas.microsoft.com/office/drawing/2014/main" val="797639675"/>
                    </a:ext>
                  </a:extLst>
                </a:gridCol>
                <a:gridCol w="1090517">
                  <a:extLst>
                    <a:ext uri="{9D8B030D-6E8A-4147-A177-3AD203B41FA5}">
                      <a16:colId xmlns:a16="http://schemas.microsoft.com/office/drawing/2014/main" val="1531407338"/>
                    </a:ext>
                  </a:extLst>
                </a:gridCol>
                <a:gridCol w="538109">
                  <a:extLst>
                    <a:ext uri="{9D8B030D-6E8A-4147-A177-3AD203B41FA5}">
                      <a16:colId xmlns:a16="http://schemas.microsoft.com/office/drawing/2014/main" val="577895114"/>
                    </a:ext>
                  </a:extLst>
                </a:gridCol>
                <a:gridCol w="1642924">
                  <a:extLst>
                    <a:ext uri="{9D8B030D-6E8A-4147-A177-3AD203B41FA5}">
                      <a16:colId xmlns:a16="http://schemas.microsoft.com/office/drawing/2014/main" val="2239034258"/>
                    </a:ext>
                  </a:extLst>
                </a:gridCol>
              </a:tblGrid>
              <a:tr h="158281">
                <a:tc>
                  <a:txBody>
                    <a:bodyPr/>
                    <a:lstStyle/>
                    <a:p>
                      <a:pPr algn="ctr"/>
                      <a:r>
                        <a:rPr lang="en-US" sz="1600">
                          <a:latin typeface="STZhongsong" panose="02010600040101010101" pitchFamily="2" charset="-122"/>
                          <a:ea typeface="STZhongsong" panose="02010600040101010101" pitchFamily="2" charset="-122"/>
                        </a:rPr>
                        <a:t>Ver</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STZhongsong" panose="02010600040101010101" pitchFamily="2" charset="-122"/>
                          <a:ea typeface="STZhongsong" panose="02010600040101010101" pitchFamily="2" charset="-122"/>
                        </a:rPr>
                        <a:t>HL</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STZhongsong" panose="02010600040101010101" pitchFamily="2" charset="-122"/>
                          <a:ea typeface="STZhongsong" panose="02010600040101010101" pitchFamily="2" charset="-122"/>
                        </a:rPr>
                        <a:t>ToS</a:t>
                      </a:r>
                    </a:p>
                  </a:txBody>
                  <a:tcPr marL="121706" marR="121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600" dirty="0">
                          <a:latin typeface="STZhongsong" panose="02010600040101010101" pitchFamily="2" charset="-122"/>
                          <a:ea typeface="STZhongsong" panose="02010600040101010101" pitchFamily="2" charset="-122"/>
                        </a:rPr>
                        <a:t>Total Length</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033065538"/>
                  </a:ext>
                </a:extLst>
              </a:tr>
              <a:tr h="0">
                <a:tc gridSpan="3">
                  <a:txBody>
                    <a:bodyPr/>
                    <a:lstStyle/>
                    <a:p>
                      <a:pPr algn="ctr"/>
                      <a:r>
                        <a:rPr lang="en-US" sz="1600" dirty="0">
                          <a:latin typeface="STZhongsong" panose="02010600040101010101" pitchFamily="2" charset="-122"/>
                          <a:ea typeface="STZhongsong" panose="02010600040101010101" pitchFamily="2" charset="-122"/>
                        </a:rPr>
                        <a:t>Identification</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latin typeface="STZhongsong" panose="02010600040101010101" pitchFamily="2" charset="-122"/>
                          <a:ea typeface="STZhongsong" panose="02010600040101010101" pitchFamily="2" charset="-122"/>
                        </a:rPr>
                        <a:t>FL</a:t>
                      </a:r>
                    </a:p>
                  </a:txBody>
                  <a:tcPr marL="121706" marR="121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STZhongsong" panose="02010600040101010101" pitchFamily="2" charset="-122"/>
                          <a:ea typeface="STZhongsong" panose="02010600040101010101" pitchFamily="2" charset="-122"/>
                        </a:rPr>
                        <a:t>Frag. Offset</a:t>
                      </a:r>
                    </a:p>
                  </a:txBody>
                  <a:tcPr marL="121706" marR="121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3729546"/>
                  </a:ext>
                </a:extLst>
              </a:tr>
              <a:tr h="129392">
                <a:tc gridSpan="2">
                  <a:txBody>
                    <a:bodyPr/>
                    <a:lstStyle/>
                    <a:p>
                      <a:pPr algn="ctr"/>
                      <a:r>
                        <a:rPr lang="en-US" sz="1600" b="0" dirty="0">
                          <a:solidFill>
                            <a:schemeClr val="tx1"/>
                          </a:solidFill>
                          <a:latin typeface="STZhongsong" panose="02010600040101010101" pitchFamily="2" charset="-122"/>
                          <a:ea typeface="STZhongsong" panose="02010600040101010101" pitchFamily="2" charset="-122"/>
                        </a:rPr>
                        <a:t>TTL</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a:r>
                        <a:rPr lang="en-US" sz="1600" dirty="0">
                          <a:latin typeface="STZhongsong" panose="02010600040101010101" pitchFamily="2" charset="-122"/>
                          <a:ea typeface="STZhongsong" panose="02010600040101010101" pitchFamily="2" charset="-122"/>
                        </a:rPr>
                        <a:t>Proto</a:t>
                      </a:r>
                    </a:p>
                  </a:txBody>
                  <a:tcPr marL="121706" marR="121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600" dirty="0">
                          <a:latin typeface="STZhongsong" panose="02010600040101010101" pitchFamily="2" charset="-122"/>
                          <a:ea typeface="STZhongsong" panose="02010600040101010101" pitchFamily="2" charset="-122"/>
                        </a:rPr>
                        <a:t>Header Checksum</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dirty="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587622"/>
                  </a:ext>
                </a:extLst>
              </a:tr>
              <a:tr h="0">
                <a:tc gridSpan="5">
                  <a:txBody>
                    <a:bodyPr/>
                    <a:lstStyle/>
                    <a:p>
                      <a:pPr algn="ctr"/>
                      <a:r>
                        <a:rPr lang="en-US" sz="1600" dirty="0">
                          <a:latin typeface="STZhongsong" panose="02010600040101010101" pitchFamily="2" charset="-122"/>
                          <a:ea typeface="STZhongsong" panose="02010600040101010101" pitchFamily="2" charset="-122"/>
                        </a:rPr>
                        <a:t>Source IP Address</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80894812"/>
                  </a:ext>
                </a:extLst>
              </a:tr>
              <a:tr h="0">
                <a:tc gridSpan="5">
                  <a:txBody>
                    <a:bodyPr/>
                    <a:lstStyle/>
                    <a:p>
                      <a:pPr algn="ctr"/>
                      <a:r>
                        <a:rPr lang="en-US" sz="1600" dirty="0">
                          <a:latin typeface="STZhongsong" panose="02010600040101010101" pitchFamily="2" charset="-122"/>
                          <a:ea typeface="STZhongsong" panose="02010600040101010101" pitchFamily="2" charset="-122"/>
                        </a:rPr>
                        <a:t>Destination IP Address</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735043325"/>
                  </a:ext>
                </a:extLst>
              </a:tr>
            </a:tbl>
          </a:graphicData>
        </a:graphic>
      </p:graphicFrame>
    </p:spTree>
    <p:custDataLst>
      <p:tags r:id="rId1"/>
    </p:custDataLst>
    <p:extLst>
      <p:ext uri="{BB962C8B-B14F-4D97-AF65-F5344CB8AC3E}">
        <p14:creationId xmlns:p14="http://schemas.microsoft.com/office/powerpoint/2010/main" val="126808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3CED-8CC8-0E43-B78C-C1B2FE267854}"/>
              </a:ext>
            </a:extLst>
          </p:cNvPr>
          <p:cNvSpPr>
            <a:spLocks noGrp="1"/>
          </p:cNvSpPr>
          <p:nvPr>
            <p:ph type="title"/>
          </p:nvPr>
        </p:nvSpPr>
        <p:spPr/>
        <p:txBody>
          <a:bodyPr>
            <a:normAutofit/>
          </a:bodyPr>
          <a:lstStyle/>
          <a:p>
            <a:r>
              <a:rPr lang="zh-CN" altLang="en-US" dirty="0"/>
              <a:t>逐跳行为（</a:t>
            </a:r>
            <a:r>
              <a:rPr lang="en-US" altLang="zh-CN" dirty="0"/>
              <a:t>Per-Hop</a:t>
            </a:r>
            <a:r>
              <a:rPr lang="zh-CN" altLang="en-US" dirty="0"/>
              <a:t> </a:t>
            </a:r>
            <a:r>
              <a:rPr lang="en-US" altLang="zh-CN" dirty="0"/>
              <a:t>Behaviors</a:t>
            </a:r>
            <a:r>
              <a:rPr lang="zh-CN" altLang="en-US" dirty="0"/>
              <a:t>）</a:t>
            </a:r>
            <a:endParaRPr lang="en-US" dirty="0"/>
          </a:p>
        </p:txBody>
      </p:sp>
      <p:sp>
        <p:nvSpPr>
          <p:cNvPr id="3" name="Content Placeholder 2">
            <a:extLst>
              <a:ext uri="{FF2B5EF4-FFF2-40B4-BE49-F238E27FC236}">
                <a16:creationId xmlns:a16="http://schemas.microsoft.com/office/drawing/2014/main" id="{C257B6F6-5F47-AE4A-B795-565ECF243DFD}"/>
              </a:ext>
            </a:extLst>
          </p:cNvPr>
          <p:cNvSpPr>
            <a:spLocks noGrp="1"/>
          </p:cNvSpPr>
          <p:nvPr>
            <p:ph idx="1"/>
          </p:nvPr>
        </p:nvSpPr>
        <p:spPr>
          <a:xfrm>
            <a:off x="346841" y="847898"/>
            <a:ext cx="8696047" cy="5873578"/>
          </a:xfrm>
        </p:spPr>
        <p:txBody>
          <a:bodyPr/>
          <a:lstStyle/>
          <a:p>
            <a:r>
              <a:rPr lang="zh-CN" altLang="en-US" dirty="0"/>
              <a:t>网络功能由一系列逐跳行为（</a:t>
            </a:r>
            <a:r>
              <a:rPr lang="en-US" altLang="zh-CN" dirty="0"/>
              <a:t>Per-Hop</a:t>
            </a:r>
            <a:r>
              <a:rPr lang="zh-CN" altLang="en-US" dirty="0"/>
              <a:t> </a:t>
            </a:r>
            <a:r>
              <a:rPr lang="en-US" altLang="zh-CN" dirty="0"/>
              <a:t>Behaviors</a:t>
            </a:r>
            <a:r>
              <a:rPr lang="zh-CN" altLang="en-US" dirty="0"/>
              <a:t>）构成，应用关心的是由一条路径上路由器的</a:t>
            </a:r>
            <a:r>
              <a:rPr lang="en-US" altLang="zh-CN" dirty="0"/>
              <a:t>PHB</a:t>
            </a:r>
            <a:r>
              <a:rPr lang="zh-CN" altLang="en-US" dirty="0"/>
              <a:t>所得到的端到端结果</a:t>
            </a:r>
            <a:endParaRPr lang="en-US" altLang="zh-CN" dirty="0"/>
          </a:p>
          <a:p>
            <a:r>
              <a:rPr lang="zh-CN" altLang="en-US" dirty="0"/>
              <a:t>路由器基本的</a:t>
            </a:r>
            <a:r>
              <a:rPr lang="en-US" altLang="zh-CN" dirty="0"/>
              <a:t>PHB</a:t>
            </a:r>
            <a:r>
              <a:rPr lang="zh-CN" altLang="en-US" dirty="0"/>
              <a:t>：转发包，或丢弃包</a:t>
            </a:r>
            <a:endParaRPr lang="en-US" altLang="zh-CN" dirty="0"/>
          </a:p>
          <a:p>
            <a:r>
              <a:rPr lang="zh-CN" altLang="en-US" dirty="0"/>
              <a:t>体系结构期望的</a:t>
            </a:r>
            <a:r>
              <a:rPr lang="en-US" altLang="zh-CN" dirty="0"/>
              <a:t>PHB</a:t>
            </a:r>
            <a:r>
              <a:rPr lang="zh-CN" altLang="en-US" dirty="0"/>
              <a:t>：转发；最终传递给目的</a:t>
            </a:r>
            <a:endParaRPr lang="en-US" altLang="zh-CN" dirty="0"/>
          </a:p>
          <a:p>
            <a:r>
              <a:rPr lang="zh-CN" altLang="en-US" dirty="0"/>
              <a:t>体系结构并不关心如何路由，即经过哪一条路径</a:t>
            </a:r>
            <a:endParaRPr lang="en-US" altLang="zh-CN" dirty="0"/>
          </a:p>
          <a:p>
            <a:r>
              <a:rPr lang="zh-CN" altLang="en-US" dirty="0"/>
              <a:t>体系结构期望之外的</a:t>
            </a:r>
            <a:r>
              <a:rPr lang="en-US" altLang="zh-CN" dirty="0"/>
              <a:t>PHB</a:t>
            </a:r>
            <a:r>
              <a:rPr lang="zh-CN" altLang="en-US" dirty="0"/>
              <a:t>：防火墙、</a:t>
            </a:r>
            <a:r>
              <a:rPr lang="en-US" altLang="zh-CN" dirty="0"/>
              <a:t>NAT</a:t>
            </a:r>
          </a:p>
          <a:p>
            <a:endParaRPr lang="en-US" dirty="0"/>
          </a:p>
        </p:txBody>
      </p:sp>
      <p:sp>
        <p:nvSpPr>
          <p:cNvPr id="4" name="Slide Number Placeholder 3">
            <a:extLst>
              <a:ext uri="{FF2B5EF4-FFF2-40B4-BE49-F238E27FC236}">
                <a16:creationId xmlns:a16="http://schemas.microsoft.com/office/drawing/2014/main" id="{DBA75E90-E215-704E-8F6E-76FE487B6131}"/>
              </a:ext>
            </a:extLst>
          </p:cNvPr>
          <p:cNvSpPr>
            <a:spLocks noGrp="1"/>
          </p:cNvSpPr>
          <p:nvPr>
            <p:ph type="sldNum" sz="quarter" idx="12"/>
          </p:nvPr>
        </p:nvSpPr>
        <p:spPr/>
        <p:txBody>
          <a:bodyPr/>
          <a:lstStyle/>
          <a:p>
            <a:fld id="{B8AE17C6-53CA-944D-9421-F2F3A04C57E0}" type="slidenum">
              <a:rPr lang="en-US" smtClean="0"/>
              <a:t>26</a:t>
            </a:fld>
            <a:endParaRPr lang="en-US"/>
          </a:p>
        </p:txBody>
      </p:sp>
    </p:spTree>
    <p:custDataLst>
      <p:tags r:id="rId1"/>
    </p:custDataLst>
    <p:extLst>
      <p:ext uri="{BB962C8B-B14F-4D97-AF65-F5344CB8AC3E}">
        <p14:creationId xmlns:p14="http://schemas.microsoft.com/office/powerpoint/2010/main" val="413590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EBEC-649D-B243-8868-F45A2085E935}"/>
              </a:ext>
            </a:extLst>
          </p:cNvPr>
          <p:cNvSpPr>
            <a:spLocks noGrp="1"/>
          </p:cNvSpPr>
          <p:nvPr>
            <p:ph type="title"/>
          </p:nvPr>
        </p:nvSpPr>
        <p:spPr/>
        <p:txBody>
          <a:bodyPr/>
          <a:lstStyle/>
          <a:p>
            <a:r>
              <a:rPr lang="zh-CN" altLang="en-US" dirty="0"/>
              <a:t>利益冲突（</a:t>
            </a:r>
            <a:r>
              <a:rPr lang="en-US" altLang="zh-CN" dirty="0"/>
              <a:t>tussle</a:t>
            </a:r>
            <a:r>
              <a:rPr lang="zh-CN" altLang="en-US" dirty="0"/>
              <a:t>）与一致</a:t>
            </a:r>
            <a:endParaRPr lang="en-US" dirty="0"/>
          </a:p>
        </p:txBody>
      </p:sp>
      <p:sp>
        <p:nvSpPr>
          <p:cNvPr id="3" name="Content Placeholder 2">
            <a:extLst>
              <a:ext uri="{FF2B5EF4-FFF2-40B4-BE49-F238E27FC236}">
                <a16:creationId xmlns:a16="http://schemas.microsoft.com/office/drawing/2014/main" id="{73393757-2813-B241-9C7B-ACC675915408}"/>
              </a:ext>
            </a:extLst>
          </p:cNvPr>
          <p:cNvSpPr>
            <a:spLocks noGrp="1"/>
          </p:cNvSpPr>
          <p:nvPr>
            <p:ph idx="1"/>
          </p:nvPr>
        </p:nvSpPr>
        <p:spPr/>
        <p:txBody>
          <a:bodyPr/>
          <a:lstStyle/>
          <a:p>
            <a:r>
              <a:rPr lang="zh-CN" altLang="en-US" dirty="0"/>
              <a:t>网络与分布式系统的区别，前者的利益不必是一致的</a:t>
            </a:r>
            <a:endParaRPr lang="en-US" altLang="zh-CN" dirty="0"/>
          </a:p>
          <a:p>
            <a:r>
              <a:rPr lang="zh-CN" altLang="en-US" dirty="0"/>
              <a:t>一个在</a:t>
            </a:r>
            <a:r>
              <a:rPr lang="en-US" altLang="zh-CN" dirty="0"/>
              <a:t>PHB</a:t>
            </a:r>
            <a:r>
              <a:rPr lang="zh-CN" altLang="en-US" dirty="0"/>
              <a:t>上利益冲突的例子：</a:t>
            </a:r>
            <a:endParaRPr lang="en-US" altLang="zh-CN" dirty="0"/>
          </a:p>
          <a:p>
            <a:pPr lvl="1"/>
            <a:r>
              <a:rPr lang="zh-CN" altLang="en-US" dirty="0"/>
              <a:t>发送者与接收者之间在是否转发一个包含攻击负载的包上存在冲突，产生了一种</a:t>
            </a:r>
            <a:r>
              <a:rPr lang="en-US" altLang="zh-CN" dirty="0"/>
              <a:t>PHB——</a:t>
            </a:r>
            <a:r>
              <a:rPr lang="zh-CN" altLang="en-US" dirty="0"/>
              <a:t>防火墙</a:t>
            </a:r>
            <a:endParaRPr lang="en-US" altLang="zh-CN" dirty="0"/>
          </a:p>
          <a:p>
            <a:r>
              <a:rPr lang="zh-CN" altLang="en-US" dirty="0"/>
              <a:t>一个在表达力上利益冲突的例子：</a:t>
            </a:r>
            <a:endParaRPr lang="en-US" altLang="zh-CN" dirty="0"/>
          </a:p>
          <a:p>
            <a:pPr lvl="1"/>
            <a:r>
              <a:rPr lang="zh-CN" altLang="en-US" dirty="0"/>
              <a:t>私人保密通信 </a:t>
            </a:r>
            <a:r>
              <a:rPr lang="en-US" altLang="zh-CN" dirty="0"/>
              <a:t>vs. </a:t>
            </a:r>
            <a:r>
              <a:rPr lang="zh-CN" altLang="en-US" dirty="0"/>
              <a:t>执法监管需求 在检查包中内容上存在冲突，涉及</a:t>
            </a:r>
            <a:r>
              <a:rPr lang="en-US" altLang="zh-CN" dirty="0"/>
              <a:t>DPI</a:t>
            </a:r>
            <a:r>
              <a:rPr lang="zh-CN" altLang="en-US" dirty="0"/>
              <a:t>下包的表达力</a:t>
            </a:r>
            <a:endParaRPr lang="en-US" altLang="zh-CN" dirty="0"/>
          </a:p>
          <a:p>
            <a:endParaRPr lang="en-US" dirty="0"/>
          </a:p>
        </p:txBody>
      </p:sp>
      <p:sp>
        <p:nvSpPr>
          <p:cNvPr id="4" name="Slide Number Placeholder 3">
            <a:extLst>
              <a:ext uri="{FF2B5EF4-FFF2-40B4-BE49-F238E27FC236}">
                <a16:creationId xmlns:a16="http://schemas.microsoft.com/office/drawing/2014/main" id="{34894D64-704B-4847-860B-A350550118B1}"/>
              </a:ext>
            </a:extLst>
          </p:cNvPr>
          <p:cNvSpPr>
            <a:spLocks noGrp="1"/>
          </p:cNvSpPr>
          <p:nvPr>
            <p:ph type="sldNum" sz="quarter" idx="12"/>
          </p:nvPr>
        </p:nvSpPr>
        <p:spPr/>
        <p:txBody>
          <a:bodyPr/>
          <a:lstStyle/>
          <a:p>
            <a:fld id="{B8AE17C6-53CA-944D-9421-F2F3A04C57E0}" type="slidenum">
              <a:rPr lang="en-US" smtClean="0"/>
              <a:t>27</a:t>
            </a:fld>
            <a:endParaRPr lang="en-US"/>
          </a:p>
        </p:txBody>
      </p:sp>
    </p:spTree>
    <p:custDataLst>
      <p:tags r:id="rId1"/>
    </p:custDataLst>
    <p:extLst>
      <p:ext uri="{BB962C8B-B14F-4D97-AF65-F5344CB8AC3E}">
        <p14:creationId xmlns:p14="http://schemas.microsoft.com/office/powerpoint/2010/main" val="104905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1FAA-834C-D848-9584-9AC8113C475E}"/>
              </a:ext>
            </a:extLst>
          </p:cNvPr>
          <p:cNvSpPr>
            <a:spLocks noGrp="1"/>
          </p:cNvSpPr>
          <p:nvPr>
            <p:ph type="title"/>
          </p:nvPr>
        </p:nvSpPr>
        <p:spPr/>
        <p:txBody>
          <a:bodyPr>
            <a:normAutofit/>
          </a:bodyPr>
          <a:lstStyle/>
          <a:p>
            <a:r>
              <a:rPr lang="zh-CN" altLang="en-US" dirty="0"/>
              <a:t>表达力在</a:t>
            </a:r>
            <a:r>
              <a:rPr lang="en-US" altLang="zh-CN" dirty="0"/>
              <a:t>PHB</a:t>
            </a:r>
            <a:r>
              <a:rPr lang="zh-CN" altLang="en-US" dirty="0"/>
              <a:t>上的作用</a:t>
            </a:r>
            <a:endParaRPr lang="en-US" dirty="0"/>
          </a:p>
        </p:txBody>
      </p:sp>
      <p:sp>
        <p:nvSpPr>
          <p:cNvPr id="3" name="Content Placeholder 2">
            <a:extLst>
              <a:ext uri="{FF2B5EF4-FFF2-40B4-BE49-F238E27FC236}">
                <a16:creationId xmlns:a16="http://schemas.microsoft.com/office/drawing/2014/main" id="{FAE38EB2-CFBF-8640-9BF9-F54794D406C2}"/>
              </a:ext>
            </a:extLst>
          </p:cNvPr>
          <p:cNvSpPr>
            <a:spLocks noGrp="1"/>
          </p:cNvSpPr>
          <p:nvPr>
            <p:ph idx="1"/>
          </p:nvPr>
        </p:nvSpPr>
        <p:spPr>
          <a:xfrm>
            <a:off x="346841" y="847898"/>
            <a:ext cx="8696047" cy="5873578"/>
          </a:xfrm>
        </p:spPr>
        <p:txBody>
          <a:bodyPr/>
          <a:lstStyle/>
          <a:p>
            <a:r>
              <a:rPr lang="zh-CN" altLang="en-US" dirty="0"/>
              <a:t>三个维度：</a:t>
            </a:r>
            <a:endParaRPr lang="en-US" altLang="zh-CN" dirty="0"/>
          </a:p>
          <a:p>
            <a:pPr marL="457200" indent="-457200">
              <a:buFont typeface="+mj-lt"/>
              <a:buAutoNum type="arabicPeriod"/>
            </a:pPr>
            <a:r>
              <a:rPr lang="zh-CN" altLang="en-US" dirty="0"/>
              <a:t>利益是否一致：包发送者 </a:t>
            </a:r>
            <a:r>
              <a:rPr lang="en-US" altLang="zh-CN" dirty="0"/>
              <a:t>vs. </a:t>
            </a:r>
            <a:r>
              <a:rPr lang="zh-CN" altLang="en-US" dirty="0"/>
              <a:t>实现</a:t>
            </a:r>
            <a:r>
              <a:rPr lang="en-US" altLang="zh-CN" dirty="0"/>
              <a:t>PHB</a:t>
            </a:r>
            <a:r>
              <a:rPr lang="zh-CN" altLang="en-US" dirty="0"/>
              <a:t>的节点</a:t>
            </a:r>
            <a:endParaRPr lang="en-US" altLang="zh-CN" dirty="0"/>
          </a:p>
          <a:p>
            <a:pPr lvl="1"/>
            <a:r>
              <a:rPr lang="zh-CN" altLang="en-US" dirty="0"/>
              <a:t>一致：简单的路由，组播，</a:t>
            </a:r>
            <a:r>
              <a:rPr lang="en-US" altLang="zh-CN" dirty="0"/>
              <a:t>QoS</a:t>
            </a:r>
          </a:p>
          <a:p>
            <a:pPr lvl="1"/>
            <a:r>
              <a:rPr lang="zh-CN" altLang="en-US" dirty="0"/>
              <a:t>对立：内容过滤，深度包检测，行为记录</a:t>
            </a:r>
            <a:endParaRPr lang="en-US" altLang="zh-CN" dirty="0"/>
          </a:p>
          <a:p>
            <a:pPr marL="457200" indent="-457200">
              <a:buFont typeface="+mj-lt"/>
              <a:buAutoNum type="arabicPeriod"/>
            </a:pPr>
            <a:r>
              <a:rPr lang="zh-CN" altLang="en-US" dirty="0"/>
              <a:t>传递方式：包如何到达实现</a:t>
            </a:r>
            <a:r>
              <a:rPr lang="en-US" altLang="zh-CN" dirty="0"/>
              <a:t>PHB</a:t>
            </a:r>
            <a:r>
              <a:rPr lang="zh-CN" altLang="en-US" dirty="0"/>
              <a:t>的节点</a:t>
            </a:r>
            <a:endParaRPr lang="en-US" altLang="zh-CN" dirty="0"/>
          </a:p>
          <a:p>
            <a:pPr lvl="1"/>
            <a:r>
              <a:rPr lang="zh-CN" altLang="en-US" dirty="0"/>
              <a:t>有意的：源路由，即发送方选择路由</a:t>
            </a:r>
            <a:endParaRPr lang="en-US" altLang="zh-CN" dirty="0"/>
          </a:p>
          <a:p>
            <a:pPr lvl="1"/>
            <a:r>
              <a:rPr lang="zh-CN" altLang="en-US" dirty="0"/>
              <a:t>机会的：通常情况下的路由器</a:t>
            </a:r>
            <a:endParaRPr lang="en-US" altLang="zh-CN" dirty="0"/>
          </a:p>
          <a:p>
            <a:pPr lvl="1"/>
            <a:r>
              <a:rPr lang="zh-CN" altLang="en-US" dirty="0"/>
              <a:t>拓扑的：由拓扑决定必然经过</a:t>
            </a:r>
            <a:endParaRPr lang="en-US" altLang="zh-CN" dirty="0"/>
          </a:p>
          <a:p>
            <a:pPr lvl="1"/>
            <a:r>
              <a:rPr lang="zh-CN" altLang="en-US" dirty="0"/>
              <a:t>强迫的：有意的或拓扑的特例，例如攻击</a:t>
            </a:r>
            <a:r>
              <a:rPr lang="en-US" altLang="zh-CN" dirty="0"/>
              <a:t>NAT</a:t>
            </a:r>
            <a:r>
              <a:rPr lang="zh-CN" altLang="en-US" dirty="0"/>
              <a:t>后主机</a:t>
            </a:r>
            <a:endParaRPr lang="en-US" altLang="zh-CN" dirty="0"/>
          </a:p>
          <a:p>
            <a:pPr marL="457200" indent="-457200">
              <a:buFont typeface="+mj-lt"/>
              <a:buAutoNum type="arabicPeriod"/>
            </a:pPr>
            <a:r>
              <a:rPr lang="zh-CN" altLang="en-US" dirty="0"/>
              <a:t>参数化方式：包作为</a:t>
            </a:r>
            <a:r>
              <a:rPr lang="en-US" altLang="zh-CN" dirty="0"/>
              <a:t>PHB</a:t>
            </a:r>
            <a:r>
              <a:rPr lang="zh-CN" altLang="en-US" dirty="0"/>
              <a:t>的参数</a:t>
            </a:r>
            <a:endParaRPr lang="en-US" altLang="zh-CN" dirty="0"/>
          </a:p>
          <a:p>
            <a:pPr lvl="1"/>
            <a:r>
              <a:rPr lang="zh-CN" altLang="en-US" dirty="0"/>
              <a:t>显式，包内字段按原本用途作为参数，例如正常的路由器</a:t>
            </a:r>
            <a:endParaRPr lang="en-US" altLang="zh-CN" dirty="0"/>
          </a:p>
          <a:p>
            <a:pPr lvl="1"/>
            <a:r>
              <a:rPr lang="zh-CN" altLang="en-US" dirty="0"/>
              <a:t>隐式，包内字段被用于其它用途，例如</a:t>
            </a:r>
            <a:r>
              <a:rPr lang="en-US" altLang="zh-CN" dirty="0"/>
              <a:t>DPI</a:t>
            </a:r>
          </a:p>
          <a:p>
            <a:endParaRPr lang="en-US" dirty="0"/>
          </a:p>
        </p:txBody>
      </p:sp>
      <p:sp>
        <p:nvSpPr>
          <p:cNvPr id="4" name="Slide Number Placeholder 3">
            <a:extLst>
              <a:ext uri="{FF2B5EF4-FFF2-40B4-BE49-F238E27FC236}">
                <a16:creationId xmlns:a16="http://schemas.microsoft.com/office/drawing/2014/main" id="{AC340BC2-6173-E84A-9AF5-1301F44F2A75}"/>
              </a:ext>
            </a:extLst>
          </p:cNvPr>
          <p:cNvSpPr>
            <a:spLocks noGrp="1"/>
          </p:cNvSpPr>
          <p:nvPr>
            <p:ph type="sldNum" sz="quarter" idx="12"/>
          </p:nvPr>
        </p:nvSpPr>
        <p:spPr/>
        <p:txBody>
          <a:bodyPr/>
          <a:lstStyle/>
          <a:p>
            <a:fld id="{B8AE17C6-53CA-944D-9421-F2F3A04C57E0}" type="slidenum">
              <a:rPr lang="en-US" smtClean="0"/>
              <a:t>28</a:t>
            </a:fld>
            <a:endParaRPr lang="en-US" dirty="0"/>
          </a:p>
        </p:txBody>
      </p:sp>
    </p:spTree>
    <p:custDataLst>
      <p:tags r:id="rId1"/>
    </p:custDataLst>
    <p:extLst>
      <p:ext uri="{BB962C8B-B14F-4D97-AF65-F5344CB8AC3E}">
        <p14:creationId xmlns:p14="http://schemas.microsoft.com/office/powerpoint/2010/main" val="185084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16F4-7785-CF4D-8562-D2FD3F7DC438}"/>
              </a:ext>
            </a:extLst>
          </p:cNvPr>
          <p:cNvSpPr>
            <a:spLocks noGrp="1"/>
          </p:cNvSpPr>
          <p:nvPr>
            <p:ph type="title"/>
          </p:nvPr>
        </p:nvSpPr>
        <p:spPr/>
        <p:txBody>
          <a:bodyPr/>
          <a:lstStyle/>
          <a:p>
            <a:r>
              <a:rPr lang="zh-CN" altLang="en-US" dirty="0"/>
              <a:t>网络功能的例子</a:t>
            </a:r>
            <a:endParaRPr lang="en-US" dirty="0"/>
          </a:p>
        </p:txBody>
      </p:sp>
      <p:sp>
        <p:nvSpPr>
          <p:cNvPr id="3" name="Content Placeholder 2">
            <a:extLst>
              <a:ext uri="{FF2B5EF4-FFF2-40B4-BE49-F238E27FC236}">
                <a16:creationId xmlns:a16="http://schemas.microsoft.com/office/drawing/2014/main" id="{4EEED68D-66FE-D74E-8464-D7D64DF05369}"/>
              </a:ext>
            </a:extLst>
          </p:cNvPr>
          <p:cNvSpPr>
            <a:spLocks noGrp="1"/>
          </p:cNvSpPr>
          <p:nvPr>
            <p:ph idx="1"/>
          </p:nvPr>
        </p:nvSpPr>
        <p:spPr>
          <a:xfrm>
            <a:off x="346841" y="847898"/>
            <a:ext cx="8531152" cy="5873578"/>
          </a:xfrm>
        </p:spPr>
        <p:txBody>
          <a:bodyPr/>
          <a:lstStyle/>
          <a:p>
            <a:r>
              <a:rPr lang="en-US" dirty="0"/>
              <a:t>NAT</a:t>
            </a:r>
            <a:r>
              <a:rPr lang="zh-CN" altLang="en-US" dirty="0"/>
              <a:t>设备：打破了两个互联网初始假设，一个全局地址空间，转发元件上没有流状态</a:t>
            </a:r>
            <a:endParaRPr lang="en-US" altLang="zh-CN" dirty="0"/>
          </a:p>
          <a:p>
            <a:pPr lvl="1"/>
            <a:r>
              <a:rPr lang="zh-CN" altLang="en-US" dirty="0"/>
              <a:t>利用第一个发出的包信息设定状态来转发进入的包</a:t>
            </a:r>
            <a:endParaRPr lang="en-US" altLang="zh-CN" dirty="0"/>
          </a:p>
          <a:p>
            <a:pPr lvl="1"/>
            <a:r>
              <a:rPr lang="en-US" altLang="zh-CN" dirty="0"/>
              <a:t>UPnP</a:t>
            </a:r>
            <a:r>
              <a:rPr lang="zh-CN" altLang="en-US" dirty="0"/>
              <a:t>（包括</a:t>
            </a:r>
            <a:r>
              <a:rPr lang="en-US" altLang="zh-CN" dirty="0"/>
              <a:t>PCP</a:t>
            </a:r>
            <a:r>
              <a:rPr lang="zh-CN" altLang="en-US" dirty="0"/>
              <a:t>，</a:t>
            </a:r>
            <a:r>
              <a:rPr lang="en-US" altLang="zh-CN" dirty="0"/>
              <a:t>IGDP</a:t>
            </a:r>
            <a:r>
              <a:rPr lang="zh-CN" altLang="en-US" dirty="0"/>
              <a:t>）允许用户预先设定状态</a:t>
            </a:r>
            <a:endParaRPr lang="en-US" altLang="zh-CN" dirty="0"/>
          </a:p>
          <a:p>
            <a:pPr lvl="1"/>
            <a:r>
              <a:rPr lang="zh-CN" altLang="en-US" dirty="0"/>
              <a:t>与内部用户利益一致，有意的，显式的（地址与端口号）</a:t>
            </a:r>
            <a:endParaRPr lang="en-US" altLang="zh-CN" dirty="0"/>
          </a:p>
          <a:p>
            <a:pPr lvl="1"/>
            <a:r>
              <a:rPr lang="zh-CN" altLang="en-US" dirty="0"/>
              <a:t>与外部攻击者利益冲突、强迫的、显式的</a:t>
            </a:r>
            <a:endParaRPr lang="en-US" altLang="zh-CN" dirty="0"/>
          </a:p>
          <a:p>
            <a:r>
              <a:rPr lang="zh-CN" altLang="en-US" dirty="0"/>
              <a:t>隧道</a:t>
            </a:r>
            <a:r>
              <a:rPr lang="en-US" altLang="zh-CN" dirty="0"/>
              <a:t>/</a:t>
            </a:r>
            <a:r>
              <a:rPr lang="zh-CN" altLang="en-US" dirty="0"/>
              <a:t>覆盖网：添加了显式的元件来控制路径</a:t>
            </a:r>
            <a:endParaRPr lang="en-US" altLang="zh-CN" dirty="0"/>
          </a:p>
          <a:p>
            <a:pPr lvl="1"/>
            <a:r>
              <a:rPr lang="en-US" altLang="zh-CN" dirty="0"/>
              <a:t>Tor</a:t>
            </a:r>
            <a:r>
              <a:rPr lang="zh-CN" altLang="en-US" dirty="0"/>
              <a:t>匿名网络：与发送方利益一致、有意的、显式的</a:t>
            </a:r>
            <a:endParaRPr lang="en-US" altLang="zh-CN" dirty="0"/>
          </a:p>
          <a:p>
            <a:pPr lvl="1"/>
            <a:endParaRPr lang="en-US" dirty="0"/>
          </a:p>
        </p:txBody>
      </p:sp>
      <p:sp>
        <p:nvSpPr>
          <p:cNvPr id="4" name="Slide Number Placeholder 3">
            <a:extLst>
              <a:ext uri="{FF2B5EF4-FFF2-40B4-BE49-F238E27FC236}">
                <a16:creationId xmlns:a16="http://schemas.microsoft.com/office/drawing/2014/main" id="{39228EC4-8493-5743-905D-B72C1F6EA578}"/>
              </a:ext>
            </a:extLst>
          </p:cNvPr>
          <p:cNvSpPr>
            <a:spLocks noGrp="1"/>
          </p:cNvSpPr>
          <p:nvPr>
            <p:ph type="sldNum" sz="quarter" idx="12"/>
          </p:nvPr>
        </p:nvSpPr>
        <p:spPr/>
        <p:txBody>
          <a:bodyPr/>
          <a:lstStyle/>
          <a:p>
            <a:fld id="{B8AE17C6-53CA-944D-9421-F2F3A04C57E0}" type="slidenum">
              <a:rPr lang="en-US" smtClean="0"/>
              <a:t>29</a:t>
            </a:fld>
            <a:endParaRPr lang="en-US"/>
          </a:p>
        </p:txBody>
      </p:sp>
    </p:spTree>
    <p:custDataLst>
      <p:tags r:id="rId1"/>
    </p:custDataLst>
    <p:extLst>
      <p:ext uri="{BB962C8B-B14F-4D97-AF65-F5344CB8AC3E}">
        <p14:creationId xmlns:p14="http://schemas.microsoft.com/office/powerpoint/2010/main" val="423282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一、互联网的概念、起源、发展</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3</a:t>
            </a:fld>
            <a:endParaRPr lang="en-US"/>
          </a:p>
        </p:txBody>
      </p:sp>
    </p:spTree>
    <p:extLst>
      <p:ext uri="{BB962C8B-B14F-4D97-AF65-F5344CB8AC3E}">
        <p14:creationId xmlns:p14="http://schemas.microsoft.com/office/powerpoint/2010/main" val="196571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A890-5A50-C54D-B17C-AE512F7DF328}"/>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BA99B77A-3C7A-CF4A-A3AF-3C95D32FE986}"/>
              </a:ext>
            </a:extLst>
          </p:cNvPr>
          <p:cNvSpPr>
            <a:spLocks noGrp="1"/>
          </p:cNvSpPr>
          <p:nvPr>
            <p:ph idx="1"/>
          </p:nvPr>
        </p:nvSpPr>
        <p:spPr/>
        <p:txBody>
          <a:bodyPr/>
          <a:lstStyle/>
          <a:p>
            <a:r>
              <a:rPr lang="zh-CN" altLang="en-US" dirty="0"/>
              <a:t>问题</a:t>
            </a:r>
            <a:r>
              <a:rPr lang="en-US" altLang="zh-CN" dirty="0"/>
              <a:t>1</a:t>
            </a:r>
            <a:r>
              <a:rPr lang="zh-CN" altLang="en-US" dirty="0"/>
              <a:t>：从</a:t>
            </a:r>
            <a:r>
              <a:rPr lang="en-US" altLang="zh-CN" dirty="0"/>
              <a:t>IPv4</a:t>
            </a:r>
            <a:r>
              <a:rPr lang="zh-CN" altLang="en-US" dirty="0"/>
              <a:t>到</a:t>
            </a:r>
            <a:r>
              <a:rPr lang="en-US" altLang="zh-CN" dirty="0"/>
              <a:t>IPv6</a:t>
            </a:r>
            <a:r>
              <a:rPr lang="zh-CN" altLang="en-US" dirty="0"/>
              <a:t>最大的改变是地址长度增加，请分析这一改变属于体系结构上的还是功能上的？</a:t>
            </a:r>
            <a:endParaRPr lang="en-US" altLang="zh-CN" dirty="0"/>
          </a:p>
          <a:p>
            <a:endParaRPr lang="en-US" dirty="0"/>
          </a:p>
          <a:p>
            <a:endParaRPr lang="en-US" dirty="0"/>
          </a:p>
          <a:p>
            <a:endParaRPr lang="en-US" dirty="0"/>
          </a:p>
          <a:p>
            <a:r>
              <a:rPr lang="zh-CN" altLang="en-US" dirty="0"/>
              <a:t>问题</a:t>
            </a:r>
            <a:r>
              <a:rPr lang="en-US" altLang="zh-CN" dirty="0"/>
              <a:t>2</a:t>
            </a:r>
            <a:r>
              <a:rPr lang="zh-CN" altLang="en-US" dirty="0"/>
              <a:t>：请分析防火墙作为一个网络功能在利益一致性、传递和参数化三个维度上的特征。</a:t>
            </a:r>
            <a:endParaRPr lang="en-US" altLang="zh-CN" dirty="0"/>
          </a:p>
        </p:txBody>
      </p:sp>
      <p:sp>
        <p:nvSpPr>
          <p:cNvPr id="4" name="Slide Number Placeholder 3">
            <a:extLst>
              <a:ext uri="{FF2B5EF4-FFF2-40B4-BE49-F238E27FC236}">
                <a16:creationId xmlns:a16="http://schemas.microsoft.com/office/drawing/2014/main" id="{417533E4-6D98-EE4B-A147-403BB0698EE2}"/>
              </a:ext>
            </a:extLst>
          </p:cNvPr>
          <p:cNvSpPr>
            <a:spLocks noGrp="1"/>
          </p:cNvSpPr>
          <p:nvPr>
            <p:ph type="sldNum" sz="quarter" idx="12"/>
          </p:nvPr>
        </p:nvSpPr>
        <p:spPr/>
        <p:txBody>
          <a:bodyPr/>
          <a:lstStyle/>
          <a:p>
            <a:fld id="{B8AE17C6-53CA-944D-9421-F2F3A04C57E0}" type="slidenum">
              <a:rPr lang="en-US" smtClean="0"/>
              <a:t>30</a:t>
            </a:fld>
            <a:endParaRPr lang="en-US"/>
          </a:p>
        </p:txBody>
      </p:sp>
    </p:spTree>
    <p:custDataLst>
      <p:tags r:id="rId1"/>
    </p:custDataLst>
    <p:extLst>
      <p:ext uri="{BB962C8B-B14F-4D97-AF65-F5344CB8AC3E}">
        <p14:creationId xmlns:p14="http://schemas.microsoft.com/office/powerpoint/2010/main" val="412533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五、网络安全概念与案例</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31</a:t>
            </a:fld>
            <a:endParaRPr lang="en-US"/>
          </a:p>
        </p:txBody>
      </p:sp>
    </p:spTree>
    <p:extLst>
      <p:ext uri="{BB962C8B-B14F-4D97-AF65-F5344CB8AC3E}">
        <p14:creationId xmlns:p14="http://schemas.microsoft.com/office/powerpoint/2010/main" val="3340508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11BE-2F4E-674C-97E9-6AA2DB152F5B}"/>
              </a:ext>
            </a:extLst>
          </p:cNvPr>
          <p:cNvSpPr>
            <a:spLocks noGrp="1"/>
          </p:cNvSpPr>
          <p:nvPr>
            <p:ph type="title"/>
          </p:nvPr>
        </p:nvSpPr>
        <p:spPr/>
        <p:txBody>
          <a:bodyPr/>
          <a:lstStyle/>
          <a:p>
            <a:r>
              <a:rPr lang="zh-CN" altLang="en-US" dirty="0"/>
              <a:t>网络安全与体系结构</a:t>
            </a:r>
            <a:endParaRPr lang="en-US" dirty="0"/>
          </a:p>
        </p:txBody>
      </p:sp>
      <p:sp>
        <p:nvSpPr>
          <p:cNvPr id="3" name="Content Placeholder 2">
            <a:extLst>
              <a:ext uri="{FF2B5EF4-FFF2-40B4-BE49-F238E27FC236}">
                <a16:creationId xmlns:a16="http://schemas.microsoft.com/office/drawing/2014/main" id="{9BD81AE2-D370-1649-A653-E835D4E76043}"/>
              </a:ext>
            </a:extLst>
          </p:cNvPr>
          <p:cNvSpPr>
            <a:spLocks noGrp="1"/>
          </p:cNvSpPr>
          <p:nvPr>
            <p:ph idx="1"/>
          </p:nvPr>
        </p:nvSpPr>
        <p:spPr>
          <a:xfrm>
            <a:off x="346841" y="847898"/>
            <a:ext cx="8797158" cy="5873578"/>
          </a:xfrm>
        </p:spPr>
        <p:txBody>
          <a:bodyPr/>
          <a:lstStyle/>
          <a:p>
            <a:r>
              <a:rPr lang="zh-CN" altLang="en-US" dirty="0"/>
              <a:t>计算机安全：在遭受攻击时，一个安全系统仍按预期工作并且不做任何不可接受或未计划的事</a:t>
            </a:r>
            <a:endParaRPr lang="en-US" altLang="zh-CN" dirty="0"/>
          </a:p>
          <a:p>
            <a:pPr lvl="1"/>
            <a:r>
              <a:rPr lang="zh-CN" altLang="en-US" dirty="0"/>
              <a:t>系统不遭受伤害</a:t>
            </a:r>
            <a:r>
              <a:rPr lang="en-US" altLang="zh-CN" dirty="0"/>
              <a:t>——</a:t>
            </a:r>
            <a:r>
              <a:rPr lang="zh-CN" altLang="en-US" dirty="0"/>
              <a:t>这种需求难以明确，系统难以设计</a:t>
            </a:r>
            <a:endParaRPr lang="en-US" altLang="zh-CN" dirty="0"/>
          </a:p>
          <a:p>
            <a:r>
              <a:rPr lang="zh-CN" altLang="en-US" dirty="0"/>
              <a:t>安全谚语</a:t>
            </a:r>
            <a:r>
              <a:rPr lang="en-US" altLang="zh-CN" dirty="0"/>
              <a:t>:</a:t>
            </a:r>
            <a:r>
              <a:rPr lang="zh-CN" altLang="en-US" dirty="0"/>
              <a:t>“</a:t>
            </a:r>
            <a:r>
              <a:rPr lang="en-US" altLang="zh-CN" dirty="0"/>
              <a:t>A</a:t>
            </a:r>
            <a:r>
              <a:rPr lang="zh-CN" altLang="en-US" dirty="0"/>
              <a:t> </a:t>
            </a:r>
            <a:r>
              <a:rPr lang="en-US" altLang="zh-CN" dirty="0"/>
              <a:t>system without a specification cannot fail; it can only present surprises.</a:t>
            </a:r>
            <a:r>
              <a:rPr lang="zh-CN" altLang="en-US" dirty="0"/>
              <a:t>”</a:t>
            </a:r>
            <a:endParaRPr lang="en-US" altLang="zh-CN" dirty="0"/>
          </a:p>
          <a:p>
            <a:r>
              <a:rPr lang="zh-CN" altLang="en-US" dirty="0"/>
              <a:t>体系结构无关性：由于网络体系结构只提供“尽力而为”包传递服务，而缺乏功能说明，所以难以分析其安全性，要针对具体机制来分析</a:t>
            </a:r>
            <a:endParaRPr lang="en-US" altLang="zh-CN" dirty="0"/>
          </a:p>
          <a:p>
            <a:r>
              <a:rPr lang="zh-CN" altLang="en-US" dirty="0"/>
              <a:t>体系结构相关性：体系结构中表达力会带来潜在安全问题</a:t>
            </a:r>
            <a:endParaRPr lang="en-US" altLang="zh-CN" dirty="0"/>
          </a:p>
          <a:p>
            <a:r>
              <a:rPr lang="zh-CN" altLang="en-US" dirty="0"/>
              <a:t>许多安全问题无法通过改变体系结构来化解，但改变体系结构会带来新安全问题</a:t>
            </a:r>
            <a:endParaRPr lang="en-US" altLang="zh-CN" dirty="0"/>
          </a:p>
        </p:txBody>
      </p:sp>
      <p:sp>
        <p:nvSpPr>
          <p:cNvPr id="4" name="Slide Number Placeholder 3">
            <a:extLst>
              <a:ext uri="{FF2B5EF4-FFF2-40B4-BE49-F238E27FC236}">
                <a16:creationId xmlns:a16="http://schemas.microsoft.com/office/drawing/2014/main" id="{595C20DF-5C14-BF45-B9F5-758694660111}"/>
              </a:ext>
            </a:extLst>
          </p:cNvPr>
          <p:cNvSpPr>
            <a:spLocks noGrp="1"/>
          </p:cNvSpPr>
          <p:nvPr>
            <p:ph type="sldNum" sz="quarter" idx="12"/>
          </p:nvPr>
        </p:nvSpPr>
        <p:spPr/>
        <p:txBody>
          <a:bodyPr/>
          <a:lstStyle/>
          <a:p>
            <a:fld id="{B8AE17C6-53CA-944D-9421-F2F3A04C57E0}" type="slidenum">
              <a:rPr lang="en-US" smtClean="0"/>
              <a:t>32</a:t>
            </a:fld>
            <a:endParaRPr lang="en-US"/>
          </a:p>
        </p:txBody>
      </p:sp>
    </p:spTree>
    <p:custDataLst>
      <p:tags r:id="rId1"/>
    </p:custDataLst>
    <p:extLst>
      <p:ext uri="{BB962C8B-B14F-4D97-AF65-F5344CB8AC3E}">
        <p14:creationId xmlns:p14="http://schemas.microsoft.com/office/powerpoint/2010/main" val="407087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243B-C307-954A-BD5E-C906BE5F9338}"/>
              </a:ext>
            </a:extLst>
          </p:cNvPr>
          <p:cNvSpPr>
            <a:spLocks noGrp="1"/>
          </p:cNvSpPr>
          <p:nvPr>
            <p:ph type="title"/>
          </p:nvPr>
        </p:nvSpPr>
        <p:spPr/>
        <p:txBody>
          <a:bodyPr/>
          <a:lstStyle/>
          <a:p>
            <a:r>
              <a:rPr lang="zh-CN" altLang="en-US" dirty="0"/>
              <a:t>网络攻击分类</a:t>
            </a:r>
            <a:endParaRPr lang="en-US" dirty="0"/>
          </a:p>
        </p:txBody>
      </p:sp>
      <p:sp>
        <p:nvSpPr>
          <p:cNvPr id="3" name="Content Placeholder 2">
            <a:extLst>
              <a:ext uri="{FF2B5EF4-FFF2-40B4-BE49-F238E27FC236}">
                <a16:creationId xmlns:a16="http://schemas.microsoft.com/office/drawing/2014/main" id="{01D6A12B-0F73-2C40-9FBA-60115C348C39}"/>
              </a:ext>
            </a:extLst>
          </p:cNvPr>
          <p:cNvSpPr>
            <a:spLocks noGrp="1"/>
          </p:cNvSpPr>
          <p:nvPr>
            <p:ph idx="1"/>
          </p:nvPr>
        </p:nvSpPr>
        <p:spPr>
          <a:xfrm>
            <a:off x="346841" y="847898"/>
            <a:ext cx="8696047" cy="5873578"/>
          </a:xfrm>
        </p:spPr>
        <p:txBody>
          <a:bodyPr/>
          <a:lstStyle/>
          <a:p>
            <a:pPr marL="457200" indent="-457200">
              <a:buFont typeface="+mj-lt"/>
              <a:buAutoNum type="arabicPeriod"/>
            </a:pPr>
            <a:r>
              <a:rPr lang="zh-CN" altLang="en-US" dirty="0"/>
              <a:t>对通信的攻击：机密、完整、可用、流量分析（匿名性）</a:t>
            </a:r>
            <a:endParaRPr lang="en-US" altLang="zh-CN" dirty="0"/>
          </a:p>
          <a:p>
            <a:pPr marL="457200" indent="-457200">
              <a:buFont typeface="+mj-lt"/>
              <a:buAutoNum type="arabicPeriod"/>
            </a:pPr>
            <a:r>
              <a:rPr lang="zh-CN" altLang="en-US" dirty="0"/>
              <a:t>对联网主机的攻击：攻击者与受害主机通信</a:t>
            </a:r>
            <a:endParaRPr lang="en-US" altLang="zh-CN" dirty="0"/>
          </a:p>
          <a:p>
            <a:pPr marL="457200" indent="-457200">
              <a:buFont typeface="+mj-lt"/>
              <a:buAutoNum type="arabicPeriod"/>
            </a:pPr>
            <a:r>
              <a:rPr lang="zh-CN" altLang="en-US" dirty="0"/>
              <a:t>对网络本身的攻击：对网络节点、路由协议等攻击</a:t>
            </a:r>
            <a:endParaRPr lang="en-US" altLang="zh-CN" dirty="0"/>
          </a:p>
          <a:p>
            <a:pPr marL="457200" indent="-457200">
              <a:buFont typeface="+mj-lt"/>
              <a:buAutoNum type="arabicPeriod"/>
            </a:pPr>
            <a:r>
              <a:rPr lang="zh-CN" altLang="en-US" dirty="0"/>
              <a:t>拒绝服务攻击：</a:t>
            </a:r>
            <a:r>
              <a:rPr lang="en-US" altLang="zh-CN" dirty="0"/>
              <a:t>DDoS</a:t>
            </a:r>
            <a:r>
              <a:rPr lang="zh-CN" altLang="en-US" dirty="0"/>
              <a:t>，难以归到上述范畴</a:t>
            </a:r>
            <a:endParaRPr lang="en-US" altLang="zh-CN" dirty="0"/>
          </a:p>
          <a:p>
            <a:endParaRPr lang="en-US" dirty="0"/>
          </a:p>
        </p:txBody>
      </p:sp>
      <p:sp>
        <p:nvSpPr>
          <p:cNvPr id="4" name="Slide Number Placeholder 3">
            <a:extLst>
              <a:ext uri="{FF2B5EF4-FFF2-40B4-BE49-F238E27FC236}">
                <a16:creationId xmlns:a16="http://schemas.microsoft.com/office/drawing/2014/main" id="{DFFBFD19-155D-824D-B6EF-0EB2128E1832}"/>
              </a:ext>
            </a:extLst>
          </p:cNvPr>
          <p:cNvSpPr>
            <a:spLocks noGrp="1"/>
          </p:cNvSpPr>
          <p:nvPr>
            <p:ph type="sldNum" sz="quarter" idx="12"/>
          </p:nvPr>
        </p:nvSpPr>
        <p:spPr/>
        <p:txBody>
          <a:bodyPr/>
          <a:lstStyle/>
          <a:p>
            <a:fld id="{B8AE17C6-53CA-944D-9421-F2F3A04C57E0}" type="slidenum">
              <a:rPr lang="en-US" smtClean="0"/>
              <a:t>33</a:t>
            </a:fld>
            <a:endParaRPr lang="en-US"/>
          </a:p>
        </p:txBody>
      </p:sp>
    </p:spTree>
    <p:custDataLst>
      <p:tags r:id="rId1"/>
    </p:custDataLst>
    <p:extLst>
      <p:ext uri="{BB962C8B-B14F-4D97-AF65-F5344CB8AC3E}">
        <p14:creationId xmlns:p14="http://schemas.microsoft.com/office/powerpoint/2010/main" val="115729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7C0A-AAB0-A545-9F18-5DBB0A7A95DE}"/>
              </a:ext>
            </a:extLst>
          </p:cNvPr>
          <p:cNvSpPr>
            <a:spLocks noGrp="1"/>
          </p:cNvSpPr>
          <p:nvPr>
            <p:ph type="title"/>
          </p:nvPr>
        </p:nvSpPr>
        <p:spPr/>
        <p:txBody>
          <a:bodyPr/>
          <a:lstStyle/>
          <a:p>
            <a:r>
              <a:rPr lang="zh-CN" altLang="en-US" dirty="0"/>
              <a:t>从历史角度看网络安全</a:t>
            </a:r>
            <a:endParaRPr lang="en-US" dirty="0"/>
          </a:p>
        </p:txBody>
      </p:sp>
      <p:sp>
        <p:nvSpPr>
          <p:cNvPr id="3" name="Content Placeholder 2">
            <a:extLst>
              <a:ext uri="{FF2B5EF4-FFF2-40B4-BE49-F238E27FC236}">
                <a16:creationId xmlns:a16="http://schemas.microsoft.com/office/drawing/2014/main" id="{80F37347-FC66-1545-910E-F695436CDD79}"/>
              </a:ext>
            </a:extLst>
          </p:cNvPr>
          <p:cNvSpPr>
            <a:spLocks noGrp="1"/>
          </p:cNvSpPr>
          <p:nvPr>
            <p:ph idx="1"/>
          </p:nvPr>
        </p:nvSpPr>
        <p:spPr>
          <a:xfrm>
            <a:off x="346841" y="847898"/>
            <a:ext cx="8535902" cy="5873578"/>
          </a:xfrm>
        </p:spPr>
        <p:txBody>
          <a:bodyPr/>
          <a:lstStyle/>
          <a:p>
            <a:r>
              <a:rPr lang="zh-CN" altLang="en-US" dirty="0"/>
              <a:t>许多人认为互联网设计之初未考虑安全。实际是考虑了，但主要根据情报人员的需求，这导致需求与现实出现偏差</a:t>
            </a:r>
            <a:endParaRPr lang="en-US" altLang="zh-CN" dirty="0"/>
          </a:p>
          <a:p>
            <a:r>
              <a:rPr lang="zh-CN" altLang="en-US" dirty="0"/>
              <a:t>需求：机密性最高优先级，敌手不惜一切代价，敌手未授权</a:t>
            </a:r>
            <a:endParaRPr lang="en-US" altLang="zh-CN" dirty="0"/>
          </a:p>
          <a:p>
            <a:r>
              <a:rPr lang="zh-CN" altLang="en-US" dirty="0"/>
              <a:t>需求假象：通信只发生在彼此互信的各方之间</a:t>
            </a:r>
            <a:endParaRPr lang="en-US" altLang="zh-CN" dirty="0"/>
          </a:p>
          <a:p>
            <a:r>
              <a:rPr lang="zh-CN" altLang="en-US" dirty="0"/>
              <a:t>端到端原则：风险只能通过端点来缓解</a:t>
            </a:r>
            <a:endParaRPr lang="en-US" altLang="zh-CN" dirty="0"/>
          </a:p>
          <a:p>
            <a:r>
              <a:rPr lang="zh-CN" altLang="en-US" dirty="0"/>
              <a:t>防御：“端到端加密”包含机密性和完整性，但起初未部署</a:t>
            </a:r>
            <a:endParaRPr lang="en-US" altLang="zh-CN" dirty="0"/>
          </a:p>
          <a:p>
            <a:pPr lvl="1"/>
            <a:r>
              <a:rPr lang="zh-CN" altLang="en-US" dirty="0"/>
              <a:t>需要专门设备，成本高</a:t>
            </a:r>
            <a:endParaRPr lang="en-US" altLang="zh-CN" dirty="0"/>
          </a:p>
          <a:p>
            <a:r>
              <a:rPr lang="zh-CN" altLang="en-US" dirty="0"/>
              <a:t>现实：网络中多数通信发生在不知道是否该互信的各方之间</a:t>
            </a:r>
            <a:endParaRPr lang="en-US" altLang="zh-CN" dirty="0"/>
          </a:p>
          <a:p>
            <a:r>
              <a:rPr lang="zh-CN" altLang="en-US" dirty="0"/>
              <a:t>“端到端加密”成为一把双刃剑，攻击难以被识别和证明</a:t>
            </a:r>
            <a:endParaRPr lang="en-US" altLang="zh-CN" dirty="0"/>
          </a:p>
          <a:p>
            <a:r>
              <a:rPr lang="zh-CN" altLang="en-US" dirty="0"/>
              <a:t>开放问题：利益冲突 隐私 </a:t>
            </a:r>
            <a:r>
              <a:rPr lang="en-US" altLang="zh-CN" dirty="0"/>
              <a:t>vs. </a:t>
            </a:r>
            <a:r>
              <a:rPr lang="zh-CN" altLang="en-US" dirty="0"/>
              <a:t>监管</a:t>
            </a:r>
            <a:endParaRPr lang="en-US" altLang="zh-CN" dirty="0"/>
          </a:p>
          <a:p>
            <a:endParaRPr lang="en-US" dirty="0"/>
          </a:p>
        </p:txBody>
      </p:sp>
      <p:sp>
        <p:nvSpPr>
          <p:cNvPr id="4" name="Slide Number Placeholder 3">
            <a:extLst>
              <a:ext uri="{FF2B5EF4-FFF2-40B4-BE49-F238E27FC236}">
                <a16:creationId xmlns:a16="http://schemas.microsoft.com/office/drawing/2014/main" id="{5DA52781-B8C5-6F4D-901B-29792E1D291F}"/>
              </a:ext>
            </a:extLst>
          </p:cNvPr>
          <p:cNvSpPr>
            <a:spLocks noGrp="1"/>
          </p:cNvSpPr>
          <p:nvPr>
            <p:ph type="sldNum" sz="quarter" idx="12"/>
          </p:nvPr>
        </p:nvSpPr>
        <p:spPr/>
        <p:txBody>
          <a:bodyPr/>
          <a:lstStyle/>
          <a:p>
            <a:fld id="{B8AE17C6-53CA-944D-9421-F2F3A04C57E0}" type="slidenum">
              <a:rPr lang="en-US" smtClean="0"/>
              <a:t>34</a:t>
            </a:fld>
            <a:endParaRPr lang="en-US"/>
          </a:p>
        </p:txBody>
      </p:sp>
    </p:spTree>
    <p:custDataLst>
      <p:tags r:id="rId1"/>
    </p:custDataLst>
    <p:extLst>
      <p:ext uri="{BB962C8B-B14F-4D97-AF65-F5344CB8AC3E}">
        <p14:creationId xmlns:p14="http://schemas.microsoft.com/office/powerpoint/2010/main" val="233404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2247-7CEA-684E-9DB4-096FA5AD6C2F}"/>
              </a:ext>
            </a:extLst>
          </p:cNvPr>
          <p:cNvSpPr>
            <a:spLocks noGrp="1"/>
          </p:cNvSpPr>
          <p:nvPr>
            <p:ph type="title"/>
          </p:nvPr>
        </p:nvSpPr>
        <p:spPr/>
        <p:txBody>
          <a:bodyPr>
            <a:normAutofit/>
          </a:bodyPr>
          <a:lstStyle/>
          <a:p>
            <a:r>
              <a:rPr lang="zh-CN" altLang="en-US" dirty="0"/>
              <a:t>攻击网络本身</a:t>
            </a:r>
            <a:r>
              <a:rPr lang="en-US" altLang="zh-CN" dirty="0"/>
              <a:t>——BGP</a:t>
            </a:r>
            <a:r>
              <a:rPr lang="zh-CN" altLang="en-US" dirty="0"/>
              <a:t>前缀劫持</a:t>
            </a:r>
            <a:endParaRPr lang="en-US" dirty="0"/>
          </a:p>
        </p:txBody>
      </p:sp>
      <p:sp>
        <p:nvSpPr>
          <p:cNvPr id="3" name="Content Placeholder 2">
            <a:extLst>
              <a:ext uri="{FF2B5EF4-FFF2-40B4-BE49-F238E27FC236}">
                <a16:creationId xmlns:a16="http://schemas.microsoft.com/office/drawing/2014/main" id="{A31595C1-CA32-3C4A-A43B-CBDB69F9DE92}"/>
              </a:ext>
            </a:extLst>
          </p:cNvPr>
          <p:cNvSpPr>
            <a:spLocks noGrp="1"/>
          </p:cNvSpPr>
          <p:nvPr>
            <p:ph idx="1"/>
          </p:nvPr>
        </p:nvSpPr>
        <p:spPr>
          <a:xfrm>
            <a:off x="346841" y="847898"/>
            <a:ext cx="8644759" cy="5873578"/>
          </a:xfrm>
        </p:spPr>
        <p:txBody>
          <a:bodyPr/>
          <a:lstStyle/>
          <a:p>
            <a:r>
              <a:rPr lang="zh-CN" altLang="en-US" dirty="0"/>
              <a:t>攻击：前缀劫持，每个自</a:t>
            </a:r>
            <a:r>
              <a:rPr lang="en-US" altLang="zh-CN" dirty="0"/>
              <a:t>AS</a:t>
            </a:r>
            <a:r>
              <a:rPr lang="zh-CN" altLang="en-US" dirty="0"/>
              <a:t>向其它</a:t>
            </a:r>
            <a:r>
              <a:rPr lang="en-US" altLang="zh-CN" dirty="0"/>
              <a:t>AS</a:t>
            </a:r>
            <a:r>
              <a:rPr lang="zh-CN" altLang="en-US" dirty="0"/>
              <a:t>声明地址前缀。如果一个</a:t>
            </a:r>
            <a:r>
              <a:rPr lang="en-US" altLang="zh-CN" dirty="0"/>
              <a:t>AS</a:t>
            </a:r>
            <a:r>
              <a:rPr lang="zh-CN" altLang="en-US" dirty="0"/>
              <a:t>恶意地或错误地声明了其它</a:t>
            </a:r>
            <a:r>
              <a:rPr lang="en-US" altLang="zh-CN" dirty="0"/>
              <a:t>AS</a:t>
            </a:r>
            <a:r>
              <a:rPr lang="zh-CN" altLang="en-US" dirty="0"/>
              <a:t>的前缀，则通信的机密性、完整性、可用性都遭到破坏。</a:t>
            </a:r>
            <a:endParaRPr lang="en-US" altLang="zh-CN" dirty="0"/>
          </a:p>
          <a:p>
            <a:r>
              <a:rPr lang="zh-CN" altLang="en-US" dirty="0"/>
              <a:t>防御</a:t>
            </a:r>
            <a:r>
              <a:rPr lang="en-US" altLang="zh-CN" dirty="0"/>
              <a:t>1</a:t>
            </a:r>
            <a:r>
              <a:rPr lang="zh-CN" altLang="en-US" dirty="0"/>
              <a:t>：通过网络管理人员运维来处理攻击：监测网络，用户可达性等，识别攻击者和恶意声明，并阻止或阻断</a:t>
            </a:r>
            <a:endParaRPr lang="en-US" altLang="zh-CN" dirty="0"/>
          </a:p>
          <a:p>
            <a:r>
              <a:rPr lang="zh-CN" altLang="en-US" dirty="0"/>
              <a:t>防御</a:t>
            </a:r>
            <a:r>
              <a:rPr lang="en-US" altLang="zh-CN" dirty="0"/>
              <a:t>2:</a:t>
            </a:r>
            <a:r>
              <a:rPr lang="zh-CN" altLang="en-US" dirty="0"/>
              <a:t> 一种直接的路线是采用公钥加密系统对前缀声明签名（后面会讲到的</a:t>
            </a:r>
            <a:r>
              <a:rPr lang="en-US" altLang="zh-CN" dirty="0"/>
              <a:t>RPKI</a:t>
            </a:r>
            <a:r>
              <a:rPr lang="zh-CN" altLang="en-US" dirty="0"/>
              <a:t>）</a:t>
            </a:r>
            <a:endParaRPr lang="en-US" altLang="zh-CN" dirty="0"/>
          </a:p>
          <a:p>
            <a:r>
              <a:rPr lang="zh-CN" altLang="en-US" dirty="0"/>
              <a:t>除了设计密码学方案之外的挑战：缺乏信任和难以协作</a:t>
            </a:r>
            <a:endParaRPr lang="en-US" altLang="zh-CN" dirty="0"/>
          </a:p>
          <a:p>
            <a:pPr marL="457200" indent="-457200">
              <a:buFont typeface="+mj-lt"/>
              <a:buAutoNum type="arabicPeriod"/>
            </a:pPr>
            <a:r>
              <a:rPr lang="zh-CN" altLang="en-US" dirty="0"/>
              <a:t>部署：只有所有</a:t>
            </a:r>
            <a:r>
              <a:rPr lang="en-US" altLang="zh-CN" dirty="0"/>
              <a:t>AS</a:t>
            </a:r>
            <a:r>
              <a:rPr lang="zh-CN" altLang="en-US" dirty="0"/>
              <a:t>都部署，整个系统才安全</a:t>
            </a:r>
            <a:endParaRPr lang="en-US" altLang="zh-CN" dirty="0"/>
          </a:p>
          <a:p>
            <a:pPr marL="457200" indent="-457200">
              <a:buFont typeface="+mj-lt"/>
              <a:buAutoNum type="arabicPeriod"/>
            </a:pPr>
            <a:r>
              <a:rPr lang="zh-CN" altLang="en-US" dirty="0"/>
              <a:t>信任：谁作为信任根？</a:t>
            </a:r>
            <a:endParaRPr lang="en-US" altLang="zh-CN" dirty="0"/>
          </a:p>
          <a:p>
            <a:r>
              <a:rPr lang="zh-CN" altLang="en-US" dirty="0"/>
              <a:t>将在</a:t>
            </a:r>
            <a:r>
              <a:rPr lang="en-US" altLang="zh-CN" dirty="0"/>
              <a:t>BGP</a:t>
            </a:r>
            <a:r>
              <a:rPr lang="zh-CN" altLang="en-US" dirty="0"/>
              <a:t>安全部分更详细地学习</a:t>
            </a:r>
            <a:endParaRPr lang="en-US" altLang="zh-CN" dirty="0"/>
          </a:p>
          <a:p>
            <a:endParaRPr lang="en-US" dirty="0"/>
          </a:p>
        </p:txBody>
      </p:sp>
      <p:sp>
        <p:nvSpPr>
          <p:cNvPr id="4" name="Slide Number Placeholder 3">
            <a:extLst>
              <a:ext uri="{FF2B5EF4-FFF2-40B4-BE49-F238E27FC236}">
                <a16:creationId xmlns:a16="http://schemas.microsoft.com/office/drawing/2014/main" id="{0824DDD2-639A-CA4B-B40C-29BE54C677E2}"/>
              </a:ext>
            </a:extLst>
          </p:cNvPr>
          <p:cNvSpPr>
            <a:spLocks noGrp="1"/>
          </p:cNvSpPr>
          <p:nvPr>
            <p:ph type="sldNum" sz="quarter" idx="12"/>
          </p:nvPr>
        </p:nvSpPr>
        <p:spPr/>
        <p:txBody>
          <a:bodyPr/>
          <a:lstStyle/>
          <a:p>
            <a:fld id="{B8AE17C6-53CA-944D-9421-F2F3A04C57E0}" type="slidenum">
              <a:rPr lang="en-US" smtClean="0"/>
              <a:t>35</a:t>
            </a:fld>
            <a:endParaRPr lang="en-US"/>
          </a:p>
        </p:txBody>
      </p:sp>
    </p:spTree>
    <p:custDataLst>
      <p:tags r:id="rId1"/>
    </p:custDataLst>
    <p:extLst>
      <p:ext uri="{BB962C8B-B14F-4D97-AF65-F5344CB8AC3E}">
        <p14:creationId xmlns:p14="http://schemas.microsoft.com/office/powerpoint/2010/main" val="332890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B13B-9ED8-C64D-A6BA-BD98011A0CBC}"/>
              </a:ext>
            </a:extLst>
          </p:cNvPr>
          <p:cNvSpPr>
            <a:spLocks noGrp="1"/>
          </p:cNvSpPr>
          <p:nvPr>
            <p:ph type="title"/>
          </p:nvPr>
        </p:nvSpPr>
        <p:spPr/>
        <p:txBody>
          <a:bodyPr/>
          <a:lstStyle/>
          <a:p>
            <a:r>
              <a:rPr lang="zh-CN" altLang="en-US" dirty="0"/>
              <a:t>攻击联网主机</a:t>
            </a:r>
            <a:r>
              <a:rPr lang="en-US" altLang="zh-CN" dirty="0"/>
              <a:t>——TLS</a:t>
            </a:r>
            <a:r>
              <a:rPr lang="zh-CN" altLang="en-US" dirty="0"/>
              <a:t> </a:t>
            </a:r>
            <a:r>
              <a:rPr lang="en-US" altLang="zh-CN" dirty="0"/>
              <a:t>CA</a:t>
            </a:r>
            <a:r>
              <a:rPr lang="zh-CN" altLang="en-US" dirty="0"/>
              <a:t>安全</a:t>
            </a:r>
            <a:endParaRPr lang="en-US" dirty="0"/>
          </a:p>
        </p:txBody>
      </p:sp>
      <p:sp>
        <p:nvSpPr>
          <p:cNvPr id="3" name="Content Placeholder 2">
            <a:extLst>
              <a:ext uri="{FF2B5EF4-FFF2-40B4-BE49-F238E27FC236}">
                <a16:creationId xmlns:a16="http://schemas.microsoft.com/office/drawing/2014/main" id="{707B5068-C1C2-F640-A4E2-962FE12C1DC1}"/>
              </a:ext>
            </a:extLst>
          </p:cNvPr>
          <p:cNvSpPr>
            <a:spLocks noGrp="1"/>
          </p:cNvSpPr>
          <p:nvPr>
            <p:ph idx="1"/>
          </p:nvPr>
        </p:nvSpPr>
        <p:spPr/>
        <p:txBody>
          <a:bodyPr/>
          <a:lstStyle/>
          <a:p>
            <a:r>
              <a:rPr lang="zh-CN" altLang="en-US" dirty="0"/>
              <a:t>针对主机的攻击破坏</a:t>
            </a:r>
            <a:r>
              <a:rPr lang="en-US" altLang="zh-CN" dirty="0"/>
              <a:t>CIA</a:t>
            </a:r>
            <a:r>
              <a:rPr lang="zh-CN" altLang="en-US" dirty="0"/>
              <a:t>，采用密码学将对</a:t>
            </a:r>
            <a:r>
              <a:rPr lang="en-US" altLang="zh-CN" dirty="0"/>
              <a:t>C</a:t>
            </a:r>
            <a:r>
              <a:rPr lang="zh-CN" altLang="en-US" dirty="0"/>
              <a:t>（机密性）和</a:t>
            </a:r>
            <a:r>
              <a:rPr lang="en-US" altLang="zh-CN" dirty="0"/>
              <a:t>I</a:t>
            </a:r>
            <a:r>
              <a:rPr lang="zh-CN" altLang="en-US" dirty="0"/>
              <a:t>（完整性）的攻击缩减到对</a:t>
            </a:r>
            <a:r>
              <a:rPr lang="en-US" altLang="zh-CN" dirty="0"/>
              <a:t>A</a:t>
            </a:r>
            <a:r>
              <a:rPr lang="zh-CN" altLang="en-US" dirty="0"/>
              <a:t>（可用性）的攻击</a:t>
            </a:r>
            <a:endParaRPr lang="en-US" altLang="zh-CN" dirty="0"/>
          </a:p>
          <a:p>
            <a:r>
              <a:rPr lang="zh-CN" altLang="en-US" dirty="0"/>
              <a:t>攻击：对密码学的攻击主要是针对密钥分发的攻击</a:t>
            </a:r>
            <a:endParaRPr lang="en-US" altLang="zh-CN" dirty="0"/>
          </a:p>
          <a:p>
            <a:r>
              <a:rPr lang="zh-CN" altLang="en-US" dirty="0"/>
              <a:t>当浏览器访问一个网站时，该网站的公钥证书由</a:t>
            </a:r>
            <a:r>
              <a:rPr lang="en-US" altLang="zh-CN" dirty="0"/>
              <a:t>CA</a:t>
            </a:r>
            <a:r>
              <a:rPr lang="zh-CN" altLang="en-US" dirty="0"/>
              <a:t>发布</a:t>
            </a:r>
            <a:endParaRPr lang="en-US" altLang="zh-CN" dirty="0"/>
          </a:p>
          <a:p>
            <a:r>
              <a:rPr lang="en-US" altLang="zh-CN" dirty="0"/>
              <a:t>CA/Browser</a:t>
            </a:r>
            <a:r>
              <a:rPr lang="zh-CN" altLang="en-US" dirty="0"/>
              <a:t> </a:t>
            </a:r>
            <a:r>
              <a:rPr lang="en-US" altLang="zh-CN" dirty="0"/>
              <a:t>Forum</a:t>
            </a:r>
            <a:r>
              <a:rPr lang="zh-CN" altLang="en-US" dirty="0"/>
              <a:t>确定约</a:t>
            </a:r>
            <a:r>
              <a:rPr lang="en-US" altLang="zh-CN" dirty="0"/>
              <a:t>180</a:t>
            </a:r>
            <a:r>
              <a:rPr lang="zh-CN" altLang="en-US" dirty="0"/>
              <a:t>个</a:t>
            </a:r>
            <a:r>
              <a:rPr lang="en-US" altLang="zh-CN" dirty="0"/>
              <a:t>CA</a:t>
            </a:r>
            <a:r>
              <a:rPr lang="zh-CN" altLang="en-US" dirty="0"/>
              <a:t>的根证书</a:t>
            </a:r>
            <a:endParaRPr lang="en-US" altLang="zh-CN" dirty="0"/>
          </a:p>
          <a:p>
            <a:r>
              <a:rPr lang="zh-CN" altLang="en-US" dirty="0"/>
              <a:t>如果一个</a:t>
            </a:r>
            <a:r>
              <a:rPr lang="en-US" altLang="zh-CN" dirty="0"/>
              <a:t>CA</a:t>
            </a:r>
            <a:r>
              <a:rPr lang="zh-CN" altLang="en-US" dirty="0"/>
              <a:t>出问题了怎么办？攻击者持有一个假证书</a:t>
            </a:r>
            <a:endParaRPr lang="en-US" altLang="zh-CN" dirty="0"/>
          </a:p>
          <a:p>
            <a:r>
              <a:rPr lang="zh-CN" altLang="en-US" dirty="0"/>
              <a:t>将在</a:t>
            </a:r>
            <a:r>
              <a:rPr lang="en-US" altLang="zh-CN" dirty="0"/>
              <a:t>TLS</a:t>
            </a:r>
            <a:r>
              <a:rPr lang="zh-CN" altLang="en-US" dirty="0"/>
              <a:t>安全部分更详细地学习</a:t>
            </a:r>
            <a:endParaRPr lang="en-US" altLang="zh-CN" dirty="0"/>
          </a:p>
          <a:p>
            <a:endParaRPr lang="en-US" dirty="0"/>
          </a:p>
        </p:txBody>
      </p:sp>
      <p:sp>
        <p:nvSpPr>
          <p:cNvPr id="4" name="Slide Number Placeholder 3">
            <a:extLst>
              <a:ext uri="{FF2B5EF4-FFF2-40B4-BE49-F238E27FC236}">
                <a16:creationId xmlns:a16="http://schemas.microsoft.com/office/drawing/2014/main" id="{38F834AB-025D-AF4D-968F-F0A6A35135FB}"/>
              </a:ext>
            </a:extLst>
          </p:cNvPr>
          <p:cNvSpPr>
            <a:spLocks noGrp="1"/>
          </p:cNvSpPr>
          <p:nvPr>
            <p:ph type="sldNum" sz="quarter" idx="12"/>
          </p:nvPr>
        </p:nvSpPr>
        <p:spPr/>
        <p:txBody>
          <a:bodyPr/>
          <a:lstStyle/>
          <a:p>
            <a:fld id="{B8AE17C6-53CA-944D-9421-F2F3A04C57E0}" type="slidenum">
              <a:rPr lang="en-US" smtClean="0"/>
              <a:t>36</a:t>
            </a:fld>
            <a:endParaRPr lang="en-US"/>
          </a:p>
        </p:txBody>
      </p:sp>
    </p:spTree>
    <p:custDataLst>
      <p:tags r:id="rId1"/>
    </p:custDataLst>
    <p:extLst>
      <p:ext uri="{BB962C8B-B14F-4D97-AF65-F5344CB8AC3E}">
        <p14:creationId xmlns:p14="http://schemas.microsoft.com/office/powerpoint/2010/main" val="386855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CEA6-1775-454E-808D-DEBD3AE546BC}"/>
              </a:ext>
            </a:extLst>
          </p:cNvPr>
          <p:cNvSpPr>
            <a:spLocks noGrp="1"/>
          </p:cNvSpPr>
          <p:nvPr>
            <p:ph type="title"/>
          </p:nvPr>
        </p:nvSpPr>
        <p:spPr/>
        <p:txBody>
          <a:bodyPr/>
          <a:lstStyle/>
          <a:p>
            <a:r>
              <a:rPr lang="zh-CN" altLang="en-US" dirty="0"/>
              <a:t>攻击通信：流量分析</a:t>
            </a:r>
            <a:endParaRPr lang="en-US" dirty="0"/>
          </a:p>
        </p:txBody>
      </p:sp>
      <p:sp>
        <p:nvSpPr>
          <p:cNvPr id="3" name="Content Placeholder 2">
            <a:extLst>
              <a:ext uri="{FF2B5EF4-FFF2-40B4-BE49-F238E27FC236}">
                <a16:creationId xmlns:a16="http://schemas.microsoft.com/office/drawing/2014/main" id="{93A3A840-C902-994C-9544-1EA6745730A3}"/>
              </a:ext>
            </a:extLst>
          </p:cNvPr>
          <p:cNvSpPr>
            <a:spLocks noGrp="1"/>
          </p:cNvSpPr>
          <p:nvPr>
            <p:ph idx="1"/>
          </p:nvPr>
        </p:nvSpPr>
        <p:spPr>
          <a:xfrm>
            <a:off x="346841" y="847898"/>
            <a:ext cx="8696047" cy="5873578"/>
          </a:xfrm>
        </p:spPr>
        <p:txBody>
          <a:bodyPr/>
          <a:lstStyle/>
          <a:p>
            <a:r>
              <a:rPr lang="en-US" dirty="0"/>
              <a:t>Traffic</a:t>
            </a:r>
            <a:r>
              <a:rPr lang="zh-CN" altLang="en-US" dirty="0"/>
              <a:t> </a:t>
            </a:r>
            <a:r>
              <a:rPr lang="en-US" altLang="zh-CN" dirty="0"/>
              <a:t>analysis</a:t>
            </a:r>
            <a:r>
              <a:rPr lang="zh-CN" altLang="en-US" dirty="0"/>
              <a:t>：一种监控方式，监控谁在通信，而不是内容</a:t>
            </a:r>
            <a:endParaRPr lang="en-US" altLang="zh-CN" dirty="0"/>
          </a:p>
          <a:p>
            <a:r>
              <a:rPr lang="en-US" dirty="0" err="1"/>
              <a:t>元数据</a:t>
            </a:r>
            <a:r>
              <a:rPr lang="zh-CN" altLang="en-US" dirty="0"/>
              <a:t>（</a:t>
            </a:r>
            <a:r>
              <a:rPr lang="en-US" altLang="zh-CN" dirty="0"/>
              <a:t>metadata</a:t>
            </a:r>
            <a:r>
              <a:rPr lang="zh-CN" altLang="en-US" dirty="0"/>
              <a:t>）：关于数据的数据；包头部；包大小；发包时刻。</a:t>
            </a:r>
            <a:endParaRPr lang="en-US" altLang="zh-CN" dirty="0"/>
          </a:p>
          <a:p>
            <a:r>
              <a:rPr lang="zh-CN" altLang="en-US" dirty="0"/>
              <a:t>攻击：攻击者从元数据可以推断敏感信息，例如，当用户在带提示的搜索框输入时，随着键入一个个字符，服务器返回一次次提示的大小序列可能泄漏所搜索单词（见</a:t>
            </a:r>
            <a:r>
              <a:rPr lang="en-US" altLang="zh-CN" dirty="0"/>
              <a:t>notes</a:t>
            </a:r>
            <a:r>
              <a:rPr lang="zh-CN" altLang="en-US" dirty="0"/>
              <a:t>）</a:t>
            </a:r>
            <a:endParaRPr lang="en-US" altLang="zh-CN" dirty="0"/>
          </a:p>
          <a:p>
            <a:r>
              <a:rPr lang="zh-CN" altLang="en-US" dirty="0"/>
              <a:t>对策</a:t>
            </a:r>
            <a:r>
              <a:rPr lang="en-US" altLang="zh-CN" dirty="0"/>
              <a:t>1</a:t>
            </a:r>
            <a:r>
              <a:rPr lang="zh-CN" altLang="en-US" dirty="0"/>
              <a:t>：加密对流量分析失效，需要匿名通信来保护元数据</a:t>
            </a:r>
            <a:endParaRPr lang="en-US" altLang="zh-CN" dirty="0"/>
          </a:p>
          <a:p>
            <a:r>
              <a:rPr lang="zh-CN" altLang="en-US" dirty="0"/>
              <a:t>对策</a:t>
            </a:r>
            <a:r>
              <a:rPr lang="en-US" altLang="zh-CN" dirty="0"/>
              <a:t>2</a:t>
            </a:r>
            <a:r>
              <a:rPr lang="zh-CN" altLang="en-US" dirty="0"/>
              <a:t>：控制路由以避免流量经过可能实施流量分析的网络</a:t>
            </a:r>
            <a:endParaRPr lang="en-US" altLang="zh-CN" dirty="0"/>
          </a:p>
          <a:p>
            <a:r>
              <a:rPr lang="zh-CN" altLang="en-US" dirty="0"/>
              <a:t>将在匿名通信安全部分更详细地学习</a:t>
            </a:r>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7BEF4F6A-2910-AF45-B454-D7551D684A6F}"/>
              </a:ext>
            </a:extLst>
          </p:cNvPr>
          <p:cNvSpPr>
            <a:spLocks noGrp="1"/>
          </p:cNvSpPr>
          <p:nvPr>
            <p:ph type="sldNum" sz="quarter" idx="12"/>
          </p:nvPr>
        </p:nvSpPr>
        <p:spPr/>
        <p:txBody>
          <a:bodyPr/>
          <a:lstStyle/>
          <a:p>
            <a:fld id="{B8AE17C6-53CA-944D-9421-F2F3A04C57E0}" type="slidenum">
              <a:rPr lang="en-US" smtClean="0"/>
              <a:t>37</a:t>
            </a:fld>
            <a:endParaRPr lang="en-US"/>
          </a:p>
        </p:txBody>
      </p:sp>
    </p:spTree>
    <p:custDataLst>
      <p:tags r:id="rId1"/>
    </p:custDataLst>
    <p:extLst>
      <p:ext uri="{BB962C8B-B14F-4D97-AF65-F5344CB8AC3E}">
        <p14:creationId xmlns:p14="http://schemas.microsoft.com/office/powerpoint/2010/main" val="245426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35A4-D39E-7746-8E87-148BDB90B61A}"/>
              </a:ext>
            </a:extLst>
          </p:cNvPr>
          <p:cNvSpPr>
            <a:spLocks noGrp="1"/>
          </p:cNvSpPr>
          <p:nvPr>
            <p:ph type="title"/>
          </p:nvPr>
        </p:nvSpPr>
        <p:spPr/>
        <p:txBody>
          <a:bodyPr/>
          <a:lstStyle/>
          <a:p>
            <a:r>
              <a:rPr lang="zh-CN" altLang="en-US" dirty="0"/>
              <a:t>拒绝服务攻击</a:t>
            </a:r>
            <a:endParaRPr lang="en-US" dirty="0"/>
          </a:p>
        </p:txBody>
      </p:sp>
      <p:sp>
        <p:nvSpPr>
          <p:cNvPr id="3" name="Content Placeholder 2">
            <a:extLst>
              <a:ext uri="{FF2B5EF4-FFF2-40B4-BE49-F238E27FC236}">
                <a16:creationId xmlns:a16="http://schemas.microsoft.com/office/drawing/2014/main" id="{64FC13B5-8299-D949-A819-8AEFB02C7A4E}"/>
              </a:ext>
            </a:extLst>
          </p:cNvPr>
          <p:cNvSpPr>
            <a:spLocks noGrp="1"/>
          </p:cNvSpPr>
          <p:nvPr>
            <p:ph idx="1"/>
          </p:nvPr>
        </p:nvSpPr>
        <p:spPr>
          <a:xfrm>
            <a:off x="346841" y="847898"/>
            <a:ext cx="8558620" cy="5873578"/>
          </a:xfrm>
        </p:spPr>
        <p:txBody>
          <a:bodyPr/>
          <a:lstStyle/>
          <a:p>
            <a:r>
              <a:rPr lang="en-US" dirty="0"/>
              <a:t>DDoS</a:t>
            </a:r>
            <a:r>
              <a:rPr lang="zh-CN" altLang="en-US" dirty="0"/>
              <a:t>攻击是互联网分层结构设计的“罪证”：在理想的分层系统中，上层应用的滥用不应该引起底层网络的故障</a:t>
            </a:r>
            <a:endParaRPr lang="en-US" altLang="zh-CN" dirty="0"/>
          </a:p>
          <a:p>
            <a:r>
              <a:rPr lang="zh-CN" altLang="en-US" dirty="0"/>
              <a:t>根源</a:t>
            </a:r>
            <a:r>
              <a:rPr lang="en-US" altLang="zh-CN" dirty="0"/>
              <a:t>1</a:t>
            </a:r>
            <a:r>
              <a:rPr lang="zh-CN" altLang="en-US" dirty="0"/>
              <a:t>：应用与应用、应用与底层协议之间共享信道</a:t>
            </a:r>
            <a:endParaRPr lang="en-US" altLang="zh-CN" dirty="0"/>
          </a:p>
          <a:p>
            <a:r>
              <a:rPr lang="zh-CN" altLang="en-US" dirty="0"/>
              <a:t>根源</a:t>
            </a:r>
            <a:r>
              <a:rPr lang="en-US" altLang="zh-CN" dirty="0"/>
              <a:t>2</a:t>
            </a:r>
            <a:r>
              <a:rPr lang="zh-CN" altLang="en-US" dirty="0"/>
              <a:t>：发送方可以不经允许向接收方发送数据</a:t>
            </a:r>
            <a:endParaRPr lang="en-US" altLang="zh-CN" dirty="0"/>
          </a:p>
          <a:p>
            <a:r>
              <a:rPr lang="zh-CN" altLang="en-US" dirty="0"/>
              <a:t>根源</a:t>
            </a:r>
            <a:r>
              <a:rPr lang="en-US" altLang="zh-CN" dirty="0"/>
              <a:t>3</a:t>
            </a:r>
            <a:r>
              <a:rPr lang="zh-CN" altLang="en-US" dirty="0"/>
              <a:t>：网费按固定费率，而不是按实际用量</a:t>
            </a:r>
            <a:endParaRPr lang="en-US" altLang="zh-CN" dirty="0"/>
          </a:p>
          <a:p>
            <a:r>
              <a:rPr lang="zh-CN" altLang="en-US" dirty="0"/>
              <a:t>除了针对上述根源，其它现实对策：</a:t>
            </a:r>
            <a:endParaRPr lang="en-US" altLang="zh-CN" dirty="0"/>
          </a:p>
          <a:p>
            <a:r>
              <a:rPr lang="zh-CN" altLang="en-US" dirty="0"/>
              <a:t>对策</a:t>
            </a:r>
            <a:r>
              <a:rPr lang="en-US" altLang="zh-CN" dirty="0"/>
              <a:t>1</a:t>
            </a:r>
            <a:r>
              <a:rPr lang="zh-CN" altLang="en-US" dirty="0"/>
              <a:t>：增加服务容量与冗余</a:t>
            </a:r>
            <a:endParaRPr lang="en-US" altLang="zh-CN" dirty="0"/>
          </a:p>
          <a:p>
            <a:r>
              <a:rPr lang="zh-CN" altLang="en-US" dirty="0"/>
              <a:t>对策</a:t>
            </a:r>
            <a:r>
              <a:rPr lang="en-US" altLang="zh-CN" dirty="0"/>
              <a:t>2</a:t>
            </a:r>
            <a:r>
              <a:rPr lang="zh-CN" altLang="en-US" dirty="0"/>
              <a:t>：保护主机不被攻击，而成为僵尸机</a:t>
            </a:r>
            <a:endParaRPr lang="en-US" altLang="zh-CN" dirty="0"/>
          </a:p>
          <a:p>
            <a:r>
              <a:rPr lang="zh-CN" altLang="en-US" dirty="0"/>
              <a:t>对策</a:t>
            </a:r>
            <a:r>
              <a:rPr lang="en-US" altLang="zh-CN" dirty="0"/>
              <a:t>3</a:t>
            </a:r>
            <a:r>
              <a:rPr lang="zh-CN" altLang="en-US" dirty="0"/>
              <a:t>：识别攻击流量，但与网络中立性冲突</a:t>
            </a:r>
            <a:endParaRPr lang="en-US" altLang="zh-CN" dirty="0"/>
          </a:p>
          <a:p>
            <a:r>
              <a:rPr lang="zh-CN" altLang="en-US" dirty="0"/>
              <a:t>后面会学习</a:t>
            </a:r>
            <a:r>
              <a:rPr lang="en-US" altLang="zh-CN" dirty="0"/>
              <a:t>DDoS</a:t>
            </a:r>
            <a:r>
              <a:rPr lang="zh-CN" altLang="en-US"/>
              <a:t>相关内容</a:t>
            </a:r>
            <a:endParaRPr lang="en-US" altLang="zh-CN" dirty="0"/>
          </a:p>
        </p:txBody>
      </p:sp>
      <p:sp>
        <p:nvSpPr>
          <p:cNvPr id="4" name="Slide Number Placeholder 3">
            <a:extLst>
              <a:ext uri="{FF2B5EF4-FFF2-40B4-BE49-F238E27FC236}">
                <a16:creationId xmlns:a16="http://schemas.microsoft.com/office/drawing/2014/main" id="{CEC0BD4A-62A3-1044-B625-ABEE7D275E79}"/>
              </a:ext>
            </a:extLst>
          </p:cNvPr>
          <p:cNvSpPr>
            <a:spLocks noGrp="1"/>
          </p:cNvSpPr>
          <p:nvPr>
            <p:ph type="sldNum" sz="quarter" idx="12"/>
          </p:nvPr>
        </p:nvSpPr>
        <p:spPr/>
        <p:txBody>
          <a:bodyPr/>
          <a:lstStyle/>
          <a:p>
            <a:fld id="{B8AE17C6-53CA-944D-9421-F2F3A04C57E0}" type="slidenum">
              <a:rPr lang="en-US" smtClean="0"/>
              <a:t>38</a:t>
            </a:fld>
            <a:endParaRPr lang="en-US"/>
          </a:p>
        </p:txBody>
      </p:sp>
    </p:spTree>
    <p:custDataLst>
      <p:tags r:id="rId1"/>
    </p:custDataLst>
    <p:extLst>
      <p:ext uri="{BB962C8B-B14F-4D97-AF65-F5344CB8AC3E}">
        <p14:creationId xmlns:p14="http://schemas.microsoft.com/office/powerpoint/2010/main" val="207956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7446-C081-8547-A24E-4D68AB930F05}"/>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FD9BCA8F-810B-694A-A42D-0E91B5FC87C3}"/>
              </a:ext>
            </a:extLst>
          </p:cNvPr>
          <p:cNvSpPr>
            <a:spLocks noGrp="1"/>
          </p:cNvSpPr>
          <p:nvPr>
            <p:ph idx="1"/>
          </p:nvPr>
        </p:nvSpPr>
        <p:spPr/>
        <p:txBody>
          <a:bodyPr/>
          <a:lstStyle/>
          <a:p>
            <a:r>
              <a:rPr lang="zh-CN" altLang="en-US" dirty="0"/>
              <a:t>问题</a:t>
            </a:r>
            <a:r>
              <a:rPr lang="en-US" altLang="zh-CN" dirty="0"/>
              <a:t>1</a:t>
            </a:r>
            <a:r>
              <a:rPr lang="zh-CN" altLang="en-US" dirty="0"/>
              <a:t>：“木马”程序与最初的互联网安全假设“通信只发生在彼此互信的各方之间”有何关联？</a:t>
            </a:r>
            <a:endParaRPr lang="en-US" altLang="zh-CN" dirty="0"/>
          </a:p>
          <a:p>
            <a:endParaRPr lang="en-US" dirty="0"/>
          </a:p>
          <a:p>
            <a:endParaRPr lang="en-US" dirty="0"/>
          </a:p>
          <a:p>
            <a:endParaRPr lang="en-US" dirty="0"/>
          </a:p>
          <a:p>
            <a:endParaRPr lang="en-US" dirty="0"/>
          </a:p>
          <a:p>
            <a:r>
              <a:rPr lang="zh-CN" altLang="en-US" dirty="0"/>
              <a:t>问题</a:t>
            </a:r>
            <a:r>
              <a:rPr lang="en-US" altLang="zh-CN" dirty="0"/>
              <a:t>2</a:t>
            </a:r>
            <a:r>
              <a:rPr lang="zh-CN" altLang="en-US" dirty="0"/>
              <a:t>：请分析“网络负责保证通信只发生在彼此互信的各方之间”这一目标与端到端原则的关系。</a:t>
            </a:r>
            <a:endParaRPr lang="en-US" altLang="zh-CN" dirty="0"/>
          </a:p>
          <a:p>
            <a:pPr marL="0" indent="0">
              <a:buNone/>
            </a:pPr>
            <a:endParaRPr lang="en-US" altLang="zh-CN" dirty="0"/>
          </a:p>
          <a:p>
            <a:endParaRPr lang="en-US" dirty="0"/>
          </a:p>
        </p:txBody>
      </p:sp>
      <p:sp>
        <p:nvSpPr>
          <p:cNvPr id="4" name="Slide Number Placeholder 3">
            <a:extLst>
              <a:ext uri="{FF2B5EF4-FFF2-40B4-BE49-F238E27FC236}">
                <a16:creationId xmlns:a16="http://schemas.microsoft.com/office/drawing/2014/main" id="{27919BCF-5824-8C4A-B557-7645F10A6FFD}"/>
              </a:ext>
            </a:extLst>
          </p:cNvPr>
          <p:cNvSpPr>
            <a:spLocks noGrp="1"/>
          </p:cNvSpPr>
          <p:nvPr>
            <p:ph type="sldNum" sz="quarter" idx="12"/>
          </p:nvPr>
        </p:nvSpPr>
        <p:spPr/>
        <p:txBody>
          <a:bodyPr/>
          <a:lstStyle/>
          <a:p>
            <a:fld id="{B8AE17C6-53CA-944D-9421-F2F3A04C57E0}" type="slidenum">
              <a:rPr lang="en-US" smtClean="0"/>
              <a:t>39</a:t>
            </a:fld>
            <a:endParaRPr lang="en-US"/>
          </a:p>
        </p:txBody>
      </p:sp>
    </p:spTree>
    <p:custDataLst>
      <p:tags r:id="rId1"/>
    </p:custDataLst>
    <p:extLst>
      <p:ext uri="{BB962C8B-B14F-4D97-AF65-F5344CB8AC3E}">
        <p14:creationId xmlns:p14="http://schemas.microsoft.com/office/powerpoint/2010/main" val="39389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E28F-65BD-BF47-8DC3-65F6195D3E2D}"/>
              </a:ext>
            </a:extLst>
          </p:cNvPr>
          <p:cNvSpPr>
            <a:spLocks noGrp="1"/>
          </p:cNvSpPr>
          <p:nvPr>
            <p:ph type="title"/>
          </p:nvPr>
        </p:nvSpPr>
        <p:spPr/>
        <p:txBody>
          <a:bodyPr/>
          <a:lstStyle/>
          <a:p>
            <a:r>
              <a:rPr lang="zh-CN" altLang="en-US" dirty="0"/>
              <a:t>什么是互联网（</a:t>
            </a:r>
            <a:r>
              <a:rPr lang="en-US" altLang="zh-CN" dirty="0"/>
              <a:t>Internet</a:t>
            </a:r>
            <a:r>
              <a:rPr lang="zh-CN" altLang="en-US" dirty="0"/>
              <a:t>）？</a:t>
            </a:r>
            <a:endParaRPr lang="en-US" dirty="0"/>
          </a:p>
        </p:txBody>
      </p:sp>
      <p:sp>
        <p:nvSpPr>
          <p:cNvPr id="3" name="Content Placeholder 2">
            <a:extLst>
              <a:ext uri="{FF2B5EF4-FFF2-40B4-BE49-F238E27FC236}">
                <a16:creationId xmlns:a16="http://schemas.microsoft.com/office/drawing/2014/main" id="{16FC3EB6-28EB-5346-A201-F4EEF87339CB}"/>
              </a:ext>
            </a:extLst>
          </p:cNvPr>
          <p:cNvSpPr>
            <a:spLocks noGrp="1"/>
          </p:cNvSpPr>
          <p:nvPr>
            <p:ph idx="1"/>
          </p:nvPr>
        </p:nvSpPr>
        <p:spPr>
          <a:xfrm>
            <a:off x="346841" y="847898"/>
            <a:ext cx="8696047" cy="5873578"/>
          </a:xfrm>
        </p:spPr>
        <p:txBody>
          <a:bodyPr/>
          <a:lstStyle/>
          <a:p>
            <a:r>
              <a:rPr lang="zh-CN" altLang="en-US" dirty="0"/>
              <a:t>将计算机相连来交换数字信息的一个通信设施</a:t>
            </a:r>
            <a:endParaRPr lang="en-US" altLang="zh-CN" dirty="0"/>
          </a:p>
          <a:p>
            <a:r>
              <a:rPr lang="zh-CN" altLang="en-US" dirty="0"/>
              <a:t>计算机：设备由端点和路由器组成</a:t>
            </a:r>
            <a:endParaRPr lang="en-US" altLang="zh-CN" dirty="0"/>
          </a:p>
          <a:p>
            <a:r>
              <a:rPr lang="zh-CN" altLang="en-US" dirty="0"/>
              <a:t>数字信息：组织为“包（</a:t>
            </a:r>
            <a:r>
              <a:rPr lang="en-US" altLang="zh-CN" dirty="0"/>
              <a:t>packet</a:t>
            </a:r>
            <a:r>
              <a:rPr lang="zh-CN" altLang="en-US" dirty="0"/>
              <a:t>）”，“头部”包含发送指令</a:t>
            </a:r>
            <a:endParaRPr lang="en-US" altLang="zh-CN" dirty="0"/>
          </a:p>
          <a:p>
            <a:r>
              <a:rPr lang="zh-CN" altLang="en-US" dirty="0"/>
              <a:t>通信设施：提供将数据包从源主机传送到目的主机的通信服务</a:t>
            </a:r>
            <a:endParaRPr lang="en-US" altLang="zh-CN" dirty="0"/>
          </a:p>
          <a:p>
            <a:r>
              <a:rPr lang="zh-CN" altLang="en-US" dirty="0"/>
              <a:t>核心目标是支持大范围的应用</a:t>
            </a:r>
            <a:r>
              <a:rPr lang="en-US" altLang="zh-CN" dirty="0"/>
              <a:t>, </a:t>
            </a:r>
            <a:r>
              <a:rPr lang="zh-CN" altLang="en-US" dirty="0"/>
              <a:t>但互联网不包括应用本身</a:t>
            </a:r>
            <a:endParaRPr lang="en-US" altLang="zh-CN" dirty="0"/>
          </a:p>
          <a:p>
            <a:pPr>
              <a:lnSpc>
                <a:spcPct val="100000"/>
              </a:lnSpc>
            </a:pPr>
            <a:r>
              <a:rPr lang="zh-CN" altLang="en-US" dirty="0"/>
              <a:t>服务模型：</a:t>
            </a:r>
            <a:r>
              <a:rPr lang="en-US" altLang="zh-CN" dirty="0"/>
              <a:t> </a:t>
            </a:r>
            <a:r>
              <a:rPr lang="zh-CN" altLang="en-US" dirty="0"/>
              <a:t>按“目的地址”将包“尽力而为”传给目的主机</a:t>
            </a:r>
            <a:endParaRPr lang="en-US" altLang="zh-CN" dirty="0"/>
          </a:p>
        </p:txBody>
      </p:sp>
      <p:sp>
        <p:nvSpPr>
          <p:cNvPr id="4" name="Slide Number Placeholder 3">
            <a:extLst>
              <a:ext uri="{FF2B5EF4-FFF2-40B4-BE49-F238E27FC236}">
                <a16:creationId xmlns:a16="http://schemas.microsoft.com/office/drawing/2014/main" id="{81929820-58F1-274B-B57B-202107F3534F}"/>
              </a:ext>
            </a:extLst>
          </p:cNvPr>
          <p:cNvSpPr>
            <a:spLocks noGrp="1"/>
          </p:cNvSpPr>
          <p:nvPr>
            <p:ph type="sldNum" sz="quarter" idx="12"/>
          </p:nvPr>
        </p:nvSpPr>
        <p:spPr/>
        <p:txBody>
          <a:bodyPr/>
          <a:lstStyle/>
          <a:p>
            <a:fld id="{B8AE17C6-53CA-944D-9421-F2F3A04C57E0}" type="slidenum">
              <a:rPr lang="en-US" smtClean="0"/>
              <a:t>4</a:t>
            </a:fld>
            <a:endParaRPr lang="en-US"/>
          </a:p>
        </p:txBody>
      </p:sp>
    </p:spTree>
    <p:custDataLst>
      <p:tags r:id="rId1"/>
    </p:custDataLst>
    <p:extLst>
      <p:ext uri="{BB962C8B-B14F-4D97-AF65-F5344CB8AC3E}">
        <p14:creationId xmlns:p14="http://schemas.microsoft.com/office/powerpoint/2010/main" val="290342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六、互联网体系结构与网络安全</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40</a:t>
            </a:fld>
            <a:endParaRPr lang="en-US"/>
          </a:p>
        </p:txBody>
      </p:sp>
    </p:spTree>
    <p:extLst>
      <p:ext uri="{BB962C8B-B14F-4D97-AF65-F5344CB8AC3E}">
        <p14:creationId xmlns:p14="http://schemas.microsoft.com/office/powerpoint/2010/main" val="1927746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1338-11CC-E94F-960B-8856ED9A0242}"/>
              </a:ext>
            </a:extLst>
          </p:cNvPr>
          <p:cNvSpPr>
            <a:spLocks noGrp="1"/>
          </p:cNvSpPr>
          <p:nvPr>
            <p:ph type="title"/>
          </p:nvPr>
        </p:nvSpPr>
        <p:spPr/>
        <p:txBody>
          <a:bodyPr/>
          <a:lstStyle/>
          <a:p>
            <a:r>
              <a:rPr lang="zh-CN" altLang="en-US" dirty="0"/>
              <a:t>体系结构与攻击主机</a:t>
            </a:r>
            <a:endParaRPr lang="en-US" dirty="0"/>
          </a:p>
        </p:txBody>
      </p:sp>
      <p:sp>
        <p:nvSpPr>
          <p:cNvPr id="3" name="Content Placeholder 2">
            <a:extLst>
              <a:ext uri="{FF2B5EF4-FFF2-40B4-BE49-F238E27FC236}">
                <a16:creationId xmlns:a16="http://schemas.microsoft.com/office/drawing/2014/main" id="{8C5EF358-C0F9-FE4D-84AA-699C4A92EE27}"/>
              </a:ext>
            </a:extLst>
          </p:cNvPr>
          <p:cNvSpPr>
            <a:spLocks noGrp="1"/>
          </p:cNvSpPr>
          <p:nvPr>
            <p:ph idx="1"/>
          </p:nvPr>
        </p:nvSpPr>
        <p:spPr>
          <a:xfrm>
            <a:off x="346841" y="847898"/>
            <a:ext cx="8696047" cy="5873578"/>
          </a:xfrm>
        </p:spPr>
        <p:txBody>
          <a:bodyPr/>
          <a:lstStyle/>
          <a:p>
            <a:r>
              <a:rPr lang="zh-CN" altLang="en-US" dirty="0"/>
              <a:t>攻击主机上的应用可能是因为“应用程序被设计成不安全”，例如可以从网站下载应用程序、在浏览器运行</a:t>
            </a:r>
            <a:r>
              <a:rPr lang="en-US" altLang="zh-CN" dirty="0" err="1"/>
              <a:t>javascript</a:t>
            </a:r>
            <a:r>
              <a:rPr lang="zh-CN" altLang="en-US" dirty="0"/>
              <a:t>脚本</a:t>
            </a:r>
            <a:endParaRPr lang="en-US" altLang="zh-CN" dirty="0"/>
          </a:p>
          <a:p>
            <a:r>
              <a:rPr lang="zh-CN" altLang="en-US" dirty="0"/>
              <a:t>攻击主机：敌手通过“恶意”流量来攻击主机，但“恶意”如恶意如何定义？</a:t>
            </a:r>
            <a:endParaRPr lang="en-US" altLang="zh-CN" dirty="0"/>
          </a:p>
          <a:p>
            <a:r>
              <a:rPr lang="zh-CN" altLang="en-US" dirty="0"/>
              <a:t>再描述：“不可信”敌手攻击主机，限制“不可信”流量</a:t>
            </a:r>
            <a:endParaRPr lang="en-US" altLang="zh-CN" dirty="0"/>
          </a:p>
          <a:p>
            <a:r>
              <a:rPr lang="zh-CN" altLang="en-US" dirty="0"/>
              <a:t>再再描述：“不可信”流量 </a:t>
            </a:r>
            <a:r>
              <a:rPr lang="en-US" altLang="zh-CN" dirty="0"/>
              <a:t>=</a:t>
            </a:r>
            <a:r>
              <a:rPr lang="zh-CN" altLang="en-US" dirty="0"/>
              <a:t> 未被可信元件授权的流量</a:t>
            </a:r>
            <a:endParaRPr lang="en-US" altLang="zh-CN" dirty="0"/>
          </a:p>
          <a:p>
            <a:r>
              <a:rPr lang="zh-CN" altLang="en-US" dirty="0"/>
              <a:t>对策</a:t>
            </a:r>
            <a:r>
              <a:rPr lang="en-US" altLang="zh-CN" dirty="0"/>
              <a:t>1</a:t>
            </a:r>
            <a:r>
              <a:rPr lang="zh-CN" altLang="en-US" dirty="0"/>
              <a:t>：网络体系结构提供一种可信元件授权流量的手段</a:t>
            </a:r>
            <a:endParaRPr lang="en-US" altLang="zh-CN" dirty="0"/>
          </a:p>
          <a:p>
            <a:pPr lvl="1"/>
            <a:r>
              <a:rPr lang="zh-CN" altLang="en-US" dirty="0"/>
              <a:t>可信元件可通过</a:t>
            </a:r>
            <a:r>
              <a:rPr lang="en-US" altLang="zh-CN" dirty="0"/>
              <a:t>SDN</a:t>
            </a:r>
            <a:r>
              <a:rPr lang="zh-CN" altLang="en-US" dirty="0"/>
              <a:t>来配置转发策略限制流量</a:t>
            </a:r>
            <a:endParaRPr lang="en-US" altLang="zh-CN" dirty="0"/>
          </a:p>
          <a:p>
            <a:r>
              <a:rPr lang="zh-CN" altLang="en-US" dirty="0"/>
              <a:t>对策</a:t>
            </a:r>
            <a:r>
              <a:rPr lang="en-US" altLang="zh-CN" dirty="0"/>
              <a:t>2</a:t>
            </a:r>
            <a:r>
              <a:rPr lang="zh-CN" altLang="en-US" dirty="0"/>
              <a:t>：网络体系结构提供一种将身份转化为表达力的手段</a:t>
            </a:r>
            <a:endParaRPr lang="en-US" altLang="zh-CN" dirty="0"/>
          </a:p>
          <a:p>
            <a:pPr lvl="1"/>
            <a:r>
              <a:rPr lang="zh-CN" altLang="en-US" dirty="0"/>
              <a:t>从而主机和应用可以识别“不可信”流量</a:t>
            </a:r>
            <a:endParaRPr lang="en-US" altLang="zh-CN" dirty="0"/>
          </a:p>
          <a:p>
            <a:pPr lvl="1"/>
            <a:r>
              <a:rPr lang="en-US" dirty="0" err="1"/>
              <a:t>但网络体系结构中引入固定的身份语义会导致其它问题</a:t>
            </a:r>
            <a:endParaRPr lang="en-US" altLang="zh-CN" dirty="0"/>
          </a:p>
          <a:p>
            <a:pPr lvl="1"/>
            <a:endParaRPr lang="en-US" dirty="0"/>
          </a:p>
        </p:txBody>
      </p:sp>
      <p:sp>
        <p:nvSpPr>
          <p:cNvPr id="4" name="Slide Number Placeholder 3">
            <a:extLst>
              <a:ext uri="{FF2B5EF4-FFF2-40B4-BE49-F238E27FC236}">
                <a16:creationId xmlns:a16="http://schemas.microsoft.com/office/drawing/2014/main" id="{902D474D-F25B-F24C-AC7F-750084035B6F}"/>
              </a:ext>
            </a:extLst>
          </p:cNvPr>
          <p:cNvSpPr>
            <a:spLocks noGrp="1"/>
          </p:cNvSpPr>
          <p:nvPr>
            <p:ph type="sldNum" sz="quarter" idx="12"/>
          </p:nvPr>
        </p:nvSpPr>
        <p:spPr/>
        <p:txBody>
          <a:bodyPr/>
          <a:lstStyle/>
          <a:p>
            <a:fld id="{B8AE17C6-53CA-944D-9421-F2F3A04C57E0}" type="slidenum">
              <a:rPr lang="en-US" smtClean="0"/>
              <a:t>41</a:t>
            </a:fld>
            <a:endParaRPr lang="en-US"/>
          </a:p>
        </p:txBody>
      </p:sp>
    </p:spTree>
    <p:custDataLst>
      <p:tags r:id="rId1"/>
    </p:custDataLst>
    <p:extLst>
      <p:ext uri="{BB962C8B-B14F-4D97-AF65-F5344CB8AC3E}">
        <p14:creationId xmlns:p14="http://schemas.microsoft.com/office/powerpoint/2010/main" val="149926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7ACC-2E9A-9D4C-A569-BD5E769740B0}"/>
              </a:ext>
            </a:extLst>
          </p:cNvPr>
          <p:cNvSpPr>
            <a:spLocks noGrp="1"/>
          </p:cNvSpPr>
          <p:nvPr>
            <p:ph type="title"/>
          </p:nvPr>
        </p:nvSpPr>
        <p:spPr/>
        <p:txBody>
          <a:bodyPr/>
          <a:lstStyle/>
          <a:p>
            <a:r>
              <a:rPr lang="zh-CN" altLang="en-US" dirty="0"/>
              <a:t>体系结构与攻击网络</a:t>
            </a:r>
            <a:endParaRPr lang="en-US" dirty="0"/>
          </a:p>
        </p:txBody>
      </p:sp>
      <p:sp>
        <p:nvSpPr>
          <p:cNvPr id="3" name="Content Placeholder 2">
            <a:extLst>
              <a:ext uri="{FF2B5EF4-FFF2-40B4-BE49-F238E27FC236}">
                <a16:creationId xmlns:a16="http://schemas.microsoft.com/office/drawing/2014/main" id="{41A76202-475A-244E-BC85-F2239FE1D7AE}"/>
              </a:ext>
            </a:extLst>
          </p:cNvPr>
          <p:cNvSpPr>
            <a:spLocks noGrp="1"/>
          </p:cNvSpPr>
          <p:nvPr>
            <p:ph idx="1"/>
          </p:nvPr>
        </p:nvSpPr>
        <p:spPr>
          <a:xfrm>
            <a:off x="346841" y="847898"/>
            <a:ext cx="8696047" cy="5873578"/>
          </a:xfrm>
        </p:spPr>
        <p:txBody>
          <a:bodyPr/>
          <a:lstStyle/>
          <a:p>
            <a:r>
              <a:rPr lang="en-US" dirty="0"/>
              <a:t>攻击网络手段有两类</a:t>
            </a:r>
            <a:r>
              <a:rPr lang="zh-CN" altLang="en-US" dirty="0"/>
              <a:t>：攻击网络设备，或攻击控制协议</a:t>
            </a:r>
            <a:endParaRPr lang="en-US" altLang="zh-CN" dirty="0"/>
          </a:p>
          <a:p>
            <a:r>
              <a:rPr lang="zh-CN" altLang="en-US" dirty="0"/>
              <a:t>攻击</a:t>
            </a:r>
            <a:r>
              <a:rPr lang="en-US" altLang="zh-CN" dirty="0"/>
              <a:t>1</a:t>
            </a:r>
            <a:r>
              <a:rPr lang="zh-CN" altLang="en-US" dirty="0"/>
              <a:t>：攻击网络设备，可能性较低，攻击事件不会公开</a:t>
            </a:r>
            <a:endParaRPr lang="en-US" altLang="zh-CN" dirty="0"/>
          </a:p>
          <a:p>
            <a:r>
              <a:rPr lang="zh-CN" altLang="en-US" dirty="0"/>
              <a:t>攻击</a:t>
            </a:r>
            <a:r>
              <a:rPr lang="en-US" altLang="zh-CN" dirty="0"/>
              <a:t>2</a:t>
            </a:r>
            <a:r>
              <a:rPr lang="zh-CN" altLang="en-US" dirty="0"/>
              <a:t>：可行的攻击是直接</a:t>
            </a:r>
            <a:r>
              <a:rPr lang="en-US" altLang="zh-CN" dirty="0"/>
              <a:t>DDoS</a:t>
            </a:r>
            <a:r>
              <a:rPr lang="zh-CN" altLang="en-US" dirty="0"/>
              <a:t>网络边界的设备</a:t>
            </a:r>
            <a:endParaRPr lang="en-US" altLang="zh-CN" dirty="0"/>
          </a:p>
          <a:p>
            <a:r>
              <a:rPr lang="zh-CN" altLang="en-US" dirty="0"/>
              <a:t>攻击</a:t>
            </a:r>
            <a:r>
              <a:rPr lang="en-US" altLang="zh-CN" dirty="0"/>
              <a:t>3</a:t>
            </a:r>
            <a:r>
              <a:rPr lang="zh-CN" altLang="en-US" dirty="0"/>
              <a:t>：触发控制协议中一个节点故障，例如路由系统中一台路由器</a:t>
            </a:r>
            <a:endParaRPr lang="en-US" altLang="zh-CN" dirty="0"/>
          </a:p>
          <a:p>
            <a:r>
              <a:rPr lang="zh-CN" altLang="en-US" dirty="0"/>
              <a:t>分布式系统中节点故障，属于拜占庭将军问题；目前，相关共识协议复杂度高，难以大规模实践</a:t>
            </a:r>
            <a:endParaRPr lang="en-US" altLang="zh-CN" dirty="0"/>
          </a:p>
          <a:p>
            <a:r>
              <a:rPr lang="zh-CN" altLang="en-US" dirty="0"/>
              <a:t>开放问题：网络体系结构如何针对拜占庭将军问题设计？</a:t>
            </a:r>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FAB10185-C4C2-8A45-9D02-F1E3C5DF5EA5}"/>
              </a:ext>
            </a:extLst>
          </p:cNvPr>
          <p:cNvSpPr>
            <a:spLocks noGrp="1"/>
          </p:cNvSpPr>
          <p:nvPr>
            <p:ph type="sldNum" sz="quarter" idx="12"/>
          </p:nvPr>
        </p:nvSpPr>
        <p:spPr/>
        <p:txBody>
          <a:bodyPr/>
          <a:lstStyle/>
          <a:p>
            <a:fld id="{B8AE17C6-53CA-944D-9421-F2F3A04C57E0}" type="slidenum">
              <a:rPr lang="en-US" smtClean="0"/>
              <a:t>42</a:t>
            </a:fld>
            <a:endParaRPr lang="en-US"/>
          </a:p>
        </p:txBody>
      </p:sp>
    </p:spTree>
    <p:custDataLst>
      <p:tags r:id="rId1"/>
    </p:custDataLst>
    <p:extLst>
      <p:ext uri="{BB962C8B-B14F-4D97-AF65-F5344CB8AC3E}">
        <p14:creationId xmlns:p14="http://schemas.microsoft.com/office/powerpoint/2010/main" val="134418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38D7-EE8C-EF42-BBE0-FA522CDF24AB}"/>
              </a:ext>
            </a:extLst>
          </p:cNvPr>
          <p:cNvSpPr>
            <a:spLocks noGrp="1"/>
          </p:cNvSpPr>
          <p:nvPr>
            <p:ph type="title"/>
          </p:nvPr>
        </p:nvSpPr>
        <p:spPr/>
        <p:txBody>
          <a:bodyPr/>
          <a:lstStyle/>
          <a:p>
            <a:r>
              <a:rPr lang="zh-CN" altLang="en-US" dirty="0"/>
              <a:t>体系结构与攻击通信</a:t>
            </a:r>
            <a:endParaRPr lang="en-US" dirty="0"/>
          </a:p>
        </p:txBody>
      </p:sp>
      <p:sp>
        <p:nvSpPr>
          <p:cNvPr id="3" name="Content Placeholder 2">
            <a:extLst>
              <a:ext uri="{FF2B5EF4-FFF2-40B4-BE49-F238E27FC236}">
                <a16:creationId xmlns:a16="http://schemas.microsoft.com/office/drawing/2014/main" id="{50E9B692-7828-9A4C-B27A-AE2B9225C5BE}"/>
              </a:ext>
            </a:extLst>
          </p:cNvPr>
          <p:cNvSpPr>
            <a:spLocks noGrp="1"/>
          </p:cNvSpPr>
          <p:nvPr>
            <p:ph idx="1"/>
          </p:nvPr>
        </p:nvSpPr>
        <p:spPr>
          <a:xfrm>
            <a:off x="346841" y="847898"/>
            <a:ext cx="8545368" cy="5873578"/>
          </a:xfrm>
        </p:spPr>
        <p:txBody>
          <a:bodyPr/>
          <a:lstStyle/>
          <a:p>
            <a:r>
              <a:rPr lang="zh-CN" altLang="en-US" dirty="0"/>
              <a:t>攻击通信威胁通常意味着流量从敌手控制的网络设备上经过，即攻击来自网络本身</a:t>
            </a:r>
            <a:endParaRPr lang="en-US" altLang="zh-CN" dirty="0"/>
          </a:p>
          <a:p>
            <a:r>
              <a:rPr lang="zh-CN" altLang="en-US" dirty="0"/>
              <a:t>攻击完整性：无法阻止，只能规避</a:t>
            </a:r>
            <a:endParaRPr lang="en-US" altLang="zh-CN" dirty="0"/>
          </a:p>
          <a:p>
            <a:r>
              <a:rPr lang="zh-CN" altLang="en-US" dirty="0"/>
              <a:t>攻击机密性：被认为是主要风险，</a:t>
            </a:r>
            <a:r>
              <a:rPr lang="en-US" altLang="zh-CN" dirty="0"/>
              <a:t>DPI</a:t>
            </a:r>
          </a:p>
          <a:p>
            <a:r>
              <a:rPr lang="zh-CN" altLang="en-US" dirty="0"/>
              <a:t>攻击匿名性：流量分析</a:t>
            </a:r>
            <a:endParaRPr lang="en-US" altLang="zh-CN" dirty="0"/>
          </a:p>
          <a:p>
            <a:r>
              <a:rPr lang="zh-CN" altLang="en-US" dirty="0"/>
              <a:t>对策</a:t>
            </a:r>
            <a:r>
              <a:rPr lang="en-US" altLang="zh-CN" dirty="0"/>
              <a:t>1</a:t>
            </a:r>
            <a:r>
              <a:rPr lang="zh-CN" altLang="en-US" dirty="0"/>
              <a:t>：体系结构提供用户控制包所经过路径的可能性，从而将敌手网络设备排除来最小化风险</a:t>
            </a:r>
            <a:endParaRPr lang="en-US" altLang="zh-CN" dirty="0"/>
          </a:p>
          <a:p>
            <a:r>
              <a:rPr lang="zh-CN" altLang="en-US" dirty="0"/>
              <a:t>对策</a:t>
            </a:r>
            <a:r>
              <a:rPr lang="en-US" altLang="zh-CN" dirty="0"/>
              <a:t>2</a:t>
            </a:r>
            <a:r>
              <a:rPr lang="zh-CN" altLang="en-US" dirty="0"/>
              <a:t>：最小化包的表达力，从而限制敌手网络的</a:t>
            </a:r>
            <a:r>
              <a:rPr lang="en-US" altLang="zh-CN" dirty="0"/>
              <a:t>PHB</a:t>
            </a:r>
            <a:r>
              <a:rPr lang="zh-CN" altLang="en-US" dirty="0"/>
              <a:t>能力</a:t>
            </a:r>
            <a:endParaRPr lang="en-US" altLang="zh-CN" dirty="0"/>
          </a:p>
          <a:p>
            <a:r>
              <a:rPr lang="zh-CN" altLang="en-US" dirty="0"/>
              <a:t>局限性：用户通信需求可能大于安全需求，因此上述对策可能影响用户通信可用性</a:t>
            </a:r>
            <a:endParaRPr lang="en-US" altLang="zh-CN" dirty="0"/>
          </a:p>
          <a:p>
            <a:pPr lvl="1"/>
            <a:r>
              <a:rPr lang="zh-CN" altLang="en-US" dirty="0"/>
              <a:t>例如，一个公司</a:t>
            </a:r>
            <a:r>
              <a:rPr lang="en-US" altLang="zh-CN" dirty="0"/>
              <a:t>/</a:t>
            </a:r>
            <a:r>
              <a:rPr lang="zh-CN" altLang="en-US" dirty="0"/>
              <a:t>政府为监管而禁止所有跨网加密流量</a:t>
            </a:r>
            <a:endParaRPr lang="en-US" altLang="zh-CN" dirty="0"/>
          </a:p>
          <a:p>
            <a:endParaRPr lang="en-US" altLang="zh-CN" dirty="0"/>
          </a:p>
          <a:p>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1B709063-5B02-4543-8F72-621C11CB0B7A}"/>
              </a:ext>
            </a:extLst>
          </p:cNvPr>
          <p:cNvSpPr>
            <a:spLocks noGrp="1"/>
          </p:cNvSpPr>
          <p:nvPr>
            <p:ph type="sldNum" sz="quarter" idx="12"/>
          </p:nvPr>
        </p:nvSpPr>
        <p:spPr/>
        <p:txBody>
          <a:bodyPr/>
          <a:lstStyle/>
          <a:p>
            <a:fld id="{B8AE17C6-53CA-944D-9421-F2F3A04C57E0}" type="slidenum">
              <a:rPr lang="en-US" smtClean="0"/>
              <a:t>43</a:t>
            </a:fld>
            <a:endParaRPr lang="en-US"/>
          </a:p>
        </p:txBody>
      </p:sp>
    </p:spTree>
    <p:custDataLst>
      <p:tags r:id="rId1"/>
    </p:custDataLst>
    <p:extLst>
      <p:ext uri="{BB962C8B-B14F-4D97-AF65-F5344CB8AC3E}">
        <p14:creationId xmlns:p14="http://schemas.microsoft.com/office/powerpoint/2010/main" val="110382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2283-A961-8C40-926E-2A40004C1E51}"/>
              </a:ext>
            </a:extLst>
          </p:cNvPr>
          <p:cNvSpPr>
            <a:spLocks noGrp="1"/>
          </p:cNvSpPr>
          <p:nvPr>
            <p:ph type="title"/>
          </p:nvPr>
        </p:nvSpPr>
        <p:spPr/>
        <p:txBody>
          <a:bodyPr>
            <a:normAutofit/>
          </a:bodyPr>
          <a:lstStyle/>
          <a:p>
            <a:r>
              <a:rPr lang="zh-CN" altLang="en-US" dirty="0"/>
              <a:t>体系结构与</a:t>
            </a:r>
            <a:r>
              <a:rPr lang="en-US" altLang="zh-CN" dirty="0"/>
              <a:t>DDoS——</a:t>
            </a:r>
            <a:r>
              <a:rPr lang="zh-CN" altLang="en-US" dirty="0"/>
              <a:t>识别攻击源</a:t>
            </a:r>
            <a:endParaRPr lang="en-US" dirty="0"/>
          </a:p>
        </p:txBody>
      </p:sp>
      <p:sp>
        <p:nvSpPr>
          <p:cNvPr id="3" name="Content Placeholder 2">
            <a:extLst>
              <a:ext uri="{FF2B5EF4-FFF2-40B4-BE49-F238E27FC236}">
                <a16:creationId xmlns:a16="http://schemas.microsoft.com/office/drawing/2014/main" id="{B2D3597E-F4E6-3146-80AD-59FE32A5D657}"/>
              </a:ext>
            </a:extLst>
          </p:cNvPr>
          <p:cNvSpPr>
            <a:spLocks noGrp="1"/>
          </p:cNvSpPr>
          <p:nvPr>
            <p:ph idx="1"/>
          </p:nvPr>
        </p:nvSpPr>
        <p:spPr>
          <a:xfrm>
            <a:off x="346841" y="847898"/>
            <a:ext cx="8696047" cy="5873578"/>
          </a:xfrm>
        </p:spPr>
        <p:txBody>
          <a:bodyPr/>
          <a:lstStyle/>
          <a:p>
            <a:r>
              <a:rPr lang="en-US" altLang="zh-CN" dirty="0"/>
              <a:t>DDoS</a:t>
            </a:r>
            <a:r>
              <a:rPr lang="zh-CN" altLang="en-US" dirty="0"/>
              <a:t>对策：</a:t>
            </a:r>
            <a:r>
              <a:rPr lang="en-US" altLang="zh-CN" dirty="0"/>
              <a:t>1</a:t>
            </a:r>
            <a:r>
              <a:rPr lang="zh-CN" altLang="en-US" dirty="0"/>
              <a:t>）识别攻击源，</a:t>
            </a:r>
            <a:r>
              <a:rPr lang="en-US" altLang="zh-CN" dirty="0"/>
              <a:t>2</a:t>
            </a:r>
            <a:r>
              <a:rPr lang="zh-CN" altLang="en-US" dirty="0"/>
              <a:t>）阻止攻击流量</a:t>
            </a:r>
            <a:endParaRPr lang="en-US" altLang="zh-CN" dirty="0"/>
          </a:p>
          <a:p>
            <a:r>
              <a:rPr lang="zh-CN" altLang="en-US" dirty="0"/>
              <a:t>方法</a:t>
            </a:r>
            <a:r>
              <a:rPr lang="en-US" altLang="zh-CN" dirty="0"/>
              <a:t>1</a:t>
            </a:r>
            <a:r>
              <a:rPr lang="zh-CN" altLang="en-US" dirty="0"/>
              <a:t>：源地址伪造给识别攻击源带来极大困难，</a:t>
            </a:r>
            <a:r>
              <a:rPr lang="en-US" altLang="zh-CN" dirty="0"/>
              <a:t>RFC2827</a:t>
            </a:r>
            <a:r>
              <a:rPr lang="zh-CN" altLang="en-US" dirty="0"/>
              <a:t>（</a:t>
            </a:r>
            <a:r>
              <a:rPr lang="en-US" altLang="zh-CN" dirty="0"/>
              <a:t>BCP38</a:t>
            </a:r>
            <a:r>
              <a:rPr lang="zh-CN" altLang="en-US" dirty="0"/>
              <a:t>）建议</a:t>
            </a:r>
            <a:r>
              <a:rPr lang="en-US" altLang="zh-CN" dirty="0"/>
              <a:t>ISP</a:t>
            </a:r>
            <a:r>
              <a:rPr lang="zh-CN" altLang="en-US" dirty="0"/>
              <a:t>部署源地址验证，而非体系结构强制要求</a:t>
            </a:r>
            <a:endParaRPr lang="en-US" altLang="zh-CN" dirty="0"/>
          </a:p>
          <a:p>
            <a:r>
              <a:rPr lang="zh-CN" altLang="en-US" dirty="0"/>
              <a:t>存在问题：源</a:t>
            </a:r>
            <a:r>
              <a:rPr lang="en-US" altLang="zh-CN" dirty="0"/>
              <a:t>IP</a:t>
            </a:r>
            <a:r>
              <a:rPr lang="zh-CN" altLang="en-US" dirty="0"/>
              <a:t>地址与发送者</a:t>
            </a:r>
            <a:r>
              <a:rPr lang="en-US" altLang="zh-CN" dirty="0"/>
              <a:t>IP</a:t>
            </a:r>
            <a:r>
              <a:rPr lang="zh-CN" altLang="en-US" dirty="0"/>
              <a:t>地址不同可能是有意的，例如</a:t>
            </a:r>
            <a:r>
              <a:rPr lang="en-US" altLang="zh-CN" dirty="0"/>
              <a:t>mobile</a:t>
            </a:r>
            <a:r>
              <a:rPr lang="zh-CN" altLang="en-US" dirty="0"/>
              <a:t> </a:t>
            </a:r>
            <a:r>
              <a:rPr lang="en-US" altLang="zh-CN" dirty="0"/>
              <a:t>IP</a:t>
            </a:r>
            <a:r>
              <a:rPr lang="zh-CN" altLang="en-US" dirty="0"/>
              <a:t>（</a:t>
            </a:r>
            <a:r>
              <a:rPr lang="en-US" altLang="zh-CN" dirty="0"/>
              <a:t>RFC5944</a:t>
            </a:r>
            <a:r>
              <a:rPr lang="zh-CN" altLang="en-US" dirty="0"/>
              <a:t>）中移动节点发送包的源地址为</a:t>
            </a:r>
            <a:r>
              <a:rPr lang="en-US" altLang="zh-CN" dirty="0"/>
              <a:t>home</a:t>
            </a:r>
            <a:r>
              <a:rPr lang="zh-CN" altLang="en-US" dirty="0"/>
              <a:t> </a:t>
            </a:r>
            <a:r>
              <a:rPr lang="en-US" altLang="zh-CN" dirty="0"/>
              <a:t>agent</a:t>
            </a:r>
            <a:r>
              <a:rPr lang="zh-CN" altLang="en-US" dirty="0"/>
              <a:t>地址</a:t>
            </a:r>
            <a:endParaRPr lang="en-US" altLang="zh-CN" dirty="0"/>
          </a:p>
          <a:p>
            <a:r>
              <a:rPr lang="zh-CN" altLang="en-US" dirty="0"/>
              <a:t>方法</a:t>
            </a:r>
            <a:r>
              <a:rPr lang="en-US" altLang="zh-CN" dirty="0"/>
              <a:t>2</a:t>
            </a:r>
            <a:r>
              <a:rPr lang="zh-CN" altLang="en-US" dirty="0"/>
              <a:t>：不依赖源地址的</a:t>
            </a:r>
            <a:r>
              <a:rPr lang="en-US" altLang="zh-CN" dirty="0"/>
              <a:t>traceback</a:t>
            </a:r>
            <a:r>
              <a:rPr lang="zh-CN" altLang="en-US" dirty="0"/>
              <a:t>技术</a:t>
            </a:r>
            <a:endParaRPr lang="en-US" altLang="zh-CN" dirty="0"/>
          </a:p>
          <a:p>
            <a:r>
              <a:rPr lang="en-US" altLang="zh-CN" dirty="0"/>
              <a:t>1</a:t>
            </a:r>
            <a:r>
              <a:rPr lang="zh-CN" altLang="en-US" dirty="0"/>
              <a:t>）</a:t>
            </a:r>
            <a:r>
              <a:rPr lang="en-US" altLang="zh-CN" dirty="0"/>
              <a:t>packet</a:t>
            </a:r>
            <a:r>
              <a:rPr lang="zh-CN" altLang="en-US" dirty="0"/>
              <a:t> </a:t>
            </a:r>
            <a:r>
              <a:rPr lang="en-US" altLang="zh-CN" dirty="0"/>
              <a:t>logging</a:t>
            </a:r>
            <a:r>
              <a:rPr lang="zh-CN" altLang="en-US" dirty="0"/>
              <a:t>：路由器记录所转发的包，负载太高</a:t>
            </a:r>
            <a:endParaRPr lang="en-US" altLang="zh-CN" dirty="0"/>
          </a:p>
          <a:p>
            <a:r>
              <a:rPr lang="en-US" altLang="zh-CN" dirty="0"/>
              <a:t>2</a:t>
            </a:r>
            <a:r>
              <a:rPr lang="zh-CN" altLang="en-US" dirty="0"/>
              <a:t>）</a:t>
            </a:r>
            <a:r>
              <a:rPr lang="en-US" altLang="zh-CN" dirty="0"/>
              <a:t>packet</a:t>
            </a:r>
            <a:r>
              <a:rPr lang="zh-CN" altLang="en-US" dirty="0"/>
              <a:t> </a:t>
            </a:r>
            <a:r>
              <a:rPr lang="en-US" altLang="zh-CN" dirty="0"/>
              <a:t>marking</a:t>
            </a:r>
            <a:r>
              <a:rPr lang="zh-CN" altLang="en-US" dirty="0"/>
              <a:t>：路由器在转发包上插入节点</a:t>
            </a:r>
            <a:r>
              <a:rPr lang="en-US" altLang="zh-CN" dirty="0"/>
              <a:t>/</a:t>
            </a:r>
            <a:r>
              <a:rPr lang="zh-CN" altLang="en-US" dirty="0"/>
              <a:t>边信息，例如在</a:t>
            </a:r>
            <a:r>
              <a:rPr lang="en-US" altLang="zh-CN" dirty="0"/>
              <a:t>IP</a:t>
            </a:r>
            <a:r>
              <a:rPr lang="zh-CN" altLang="en-US" dirty="0"/>
              <a:t>头部分片偏移字段，受限于包头部的表达力</a:t>
            </a:r>
            <a:endParaRPr lang="en-US" altLang="zh-CN" dirty="0"/>
          </a:p>
          <a:p>
            <a:r>
              <a:rPr lang="zh-CN" altLang="en-US" dirty="0"/>
              <a:t>一种</a:t>
            </a:r>
            <a:r>
              <a:rPr lang="en-US" altLang="zh-CN" dirty="0"/>
              <a:t>IP</a:t>
            </a:r>
            <a:r>
              <a:rPr lang="zh-CN" altLang="en-US" dirty="0"/>
              <a:t> </a:t>
            </a:r>
            <a:r>
              <a:rPr lang="en-US" altLang="zh-CN" dirty="0"/>
              <a:t>traceback</a:t>
            </a:r>
            <a:r>
              <a:rPr lang="zh-CN" altLang="en-US" dirty="0"/>
              <a:t>技术在秋季“网络与信息安全”中介绍过</a:t>
            </a:r>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F77F7134-9040-634B-8A84-BC69BF6D1BF2}"/>
              </a:ext>
            </a:extLst>
          </p:cNvPr>
          <p:cNvSpPr>
            <a:spLocks noGrp="1"/>
          </p:cNvSpPr>
          <p:nvPr>
            <p:ph type="sldNum" sz="quarter" idx="12"/>
          </p:nvPr>
        </p:nvSpPr>
        <p:spPr/>
        <p:txBody>
          <a:bodyPr/>
          <a:lstStyle/>
          <a:p>
            <a:fld id="{B8AE17C6-53CA-944D-9421-F2F3A04C57E0}" type="slidenum">
              <a:rPr lang="en-US" smtClean="0"/>
              <a:t>44</a:t>
            </a:fld>
            <a:endParaRPr lang="en-US"/>
          </a:p>
        </p:txBody>
      </p:sp>
    </p:spTree>
    <p:custDataLst>
      <p:tags r:id="rId1"/>
    </p:custDataLst>
    <p:extLst>
      <p:ext uri="{BB962C8B-B14F-4D97-AF65-F5344CB8AC3E}">
        <p14:creationId xmlns:p14="http://schemas.microsoft.com/office/powerpoint/2010/main" val="184411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309C-7A17-8843-8F79-C7BFD97A1C99}"/>
              </a:ext>
            </a:extLst>
          </p:cNvPr>
          <p:cNvSpPr>
            <a:spLocks noGrp="1"/>
          </p:cNvSpPr>
          <p:nvPr>
            <p:ph type="title"/>
          </p:nvPr>
        </p:nvSpPr>
        <p:spPr/>
        <p:txBody>
          <a:bodyPr/>
          <a:lstStyle/>
          <a:p>
            <a:r>
              <a:rPr lang="zh-CN" altLang="en-US" dirty="0"/>
              <a:t>体系结构与</a:t>
            </a:r>
            <a:r>
              <a:rPr lang="en-US" altLang="zh-CN" dirty="0"/>
              <a:t>DDoS——</a:t>
            </a:r>
            <a:r>
              <a:rPr lang="zh-CN" altLang="en-US" dirty="0"/>
              <a:t>阻止流量</a:t>
            </a:r>
            <a:endParaRPr lang="en-US" dirty="0"/>
          </a:p>
        </p:txBody>
      </p:sp>
      <p:sp>
        <p:nvSpPr>
          <p:cNvPr id="3" name="Content Placeholder 2">
            <a:extLst>
              <a:ext uri="{FF2B5EF4-FFF2-40B4-BE49-F238E27FC236}">
                <a16:creationId xmlns:a16="http://schemas.microsoft.com/office/drawing/2014/main" id="{0BA43FDF-CD77-E142-9330-80F0326F378A}"/>
              </a:ext>
            </a:extLst>
          </p:cNvPr>
          <p:cNvSpPr>
            <a:spLocks noGrp="1"/>
          </p:cNvSpPr>
          <p:nvPr>
            <p:ph idx="1"/>
          </p:nvPr>
        </p:nvSpPr>
        <p:spPr/>
        <p:txBody>
          <a:bodyPr/>
          <a:lstStyle/>
          <a:p>
            <a:r>
              <a:rPr lang="zh-CN" altLang="en-US" dirty="0"/>
              <a:t>当前互联网体系结构没有关于如何阻止流量的设计</a:t>
            </a:r>
            <a:endParaRPr lang="en-US" altLang="zh-CN" dirty="0"/>
          </a:p>
          <a:p>
            <a:r>
              <a:rPr lang="zh-CN" altLang="en-US" dirty="0"/>
              <a:t>过滤器：在受害者区域部署一组过滤器使得所有流量都必须经过，即拓扑的</a:t>
            </a:r>
            <a:r>
              <a:rPr lang="en-US" altLang="zh-CN" dirty="0"/>
              <a:t>PHB</a:t>
            </a:r>
            <a:r>
              <a:rPr lang="zh-CN" altLang="en-US" dirty="0"/>
              <a:t>，</a:t>
            </a:r>
            <a:r>
              <a:rPr lang="en-US" dirty="0"/>
              <a:t>﻿(</a:t>
            </a:r>
            <a:r>
              <a:rPr lang="en-US" dirty="0" err="1"/>
              <a:t>Keromytis</a:t>
            </a:r>
            <a:r>
              <a:rPr lang="en-US" dirty="0"/>
              <a:t> et al., 2002)</a:t>
            </a:r>
            <a:endParaRPr lang="en-US" altLang="zh-CN" dirty="0"/>
          </a:p>
          <a:p>
            <a:r>
              <a:rPr lang="zh-CN" altLang="en-US" dirty="0"/>
              <a:t>基于能力：在包中添加一个</a:t>
            </a:r>
            <a:r>
              <a:rPr lang="en-US" altLang="zh-CN" dirty="0"/>
              <a:t>capability</a:t>
            </a:r>
            <a:r>
              <a:rPr lang="zh-CN" altLang="en-US" dirty="0"/>
              <a:t>信息令过滤器识别有效发送者的流量，</a:t>
            </a:r>
            <a:r>
              <a:rPr lang="en-US" altLang="zh-CN" dirty="0"/>
              <a:t>﻿(Anderson et al., 2004)</a:t>
            </a:r>
          </a:p>
          <a:p>
            <a:r>
              <a:rPr lang="zh-CN" altLang="en-US" dirty="0"/>
              <a:t>新体系结构特征：尽管上述方案未自称为新体系结构，但它们在包中加入新字段（新表达力），在路由器上加入新的过滤功能（新</a:t>
            </a:r>
            <a:r>
              <a:rPr lang="en-US" altLang="zh-CN" dirty="0"/>
              <a:t>PHB</a:t>
            </a:r>
            <a:r>
              <a:rPr lang="zh-CN" altLang="en-US" dirty="0"/>
              <a:t>），以及新的连接建立协议和机制</a:t>
            </a:r>
            <a:endParaRPr lang="en-US" altLang="zh-CN" dirty="0"/>
          </a:p>
          <a:p>
            <a:r>
              <a:rPr lang="zh-CN" altLang="en-US" dirty="0"/>
              <a:t>激励问题：路由器为什么为远端用户提供过滤服务？</a:t>
            </a:r>
            <a:endParaRPr lang="en-US" altLang="zh-CN" dirty="0"/>
          </a:p>
          <a:p>
            <a:r>
              <a:rPr lang="zh-CN" altLang="en-US" dirty="0"/>
              <a:t>新攻击向量：过滤功能本身可能被攻击者利用</a:t>
            </a:r>
            <a:endParaRPr lang="en-US" altLang="zh-CN" dirty="0"/>
          </a:p>
          <a:p>
            <a:r>
              <a:rPr lang="zh-CN" altLang="en-US" dirty="0"/>
              <a:t>对抗</a:t>
            </a:r>
            <a:r>
              <a:rPr lang="en-US" altLang="zh-CN" dirty="0"/>
              <a:t>DDoS</a:t>
            </a:r>
            <a:r>
              <a:rPr lang="zh-CN" altLang="en-US" dirty="0"/>
              <a:t>是未来体系结构设计所需考虑的唯一安全需求？</a:t>
            </a:r>
            <a:endParaRPr lang="en-US" altLang="zh-CN" dirty="0"/>
          </a:p>
          <a:p>
            <a:endParaRPr lang="en-US" altLang="zh-CN" dirty="0"/>
          </a:p>
          <a:p>
            <a:endParaRPr lang="en-US" altLang="zh-CN" dirty="0"/>
          </a:p>
          <a:p>
            <a:endParaRPr lang="en-US" altLang="zh-CN" dirty="0"/>
          </a:p>
          <a:p>
            <a:endParaRPr lang="en-US" dirty="0"/>
          </a:p>
          <a:p>
            <a:endParaRPr lang="en-US" dirty="0"/>
          </a:p>
        </p:txBody>
      </p:sp>
      <p:sp>
        <p:nvSpPr>
          <p:cNvPr id="4" name="Slide Number Placeholder 3">
            <a:extLst>
              <a:ext uri="{FF2B5EF4-FFF2-40B4-BE49-F238E27FC236}">
                <a16:creationId xmlns:a16="http://schemas.microsoft.com/office/drawing/2014/main" id="{9E954DDD-8048-F94C-BA40-A9BCB585046B}"/>
              </a:ext>
            </a:extLst>
          </p:cNvPr>
          <p:cNvSpPr>
            <a:spLocks noGrp="1"/>
          </p:cNvSpPr>
          <p:nvPr>
            <p:ph type="sldNum" sz="quarter" idx="12"/>
          </p:nvPr>
        </p:nvSpPr>
        <p:spPr/>
        <p:txBody>
          <a:bodyPr/>
          <a:lstStyle/>
          <a:p>
            <a:fld id="{B8AE17C6-53CA-944D-9421-F2F3A04C57E0}" type="slidenum">
              <a:rPr lang="en-US" smtClean="0"/>
              <a:t>45</a:t>
            </a:fld>
            <a:endParaRPr lang="en-US"/>
          </a:p>
        </p:txBody>
      </p:sp>
    </p:spTree>
    <p:custDataLst>
      <p:tags r:id="rId1"/>
    </p:custDataLst>
    <p:extLst>
      <p:ext uri="{BB962C8B-B14F-4D97-AF65-F5344CB8AC3E}">
        <p14:creationId xmlns:p14="http://schemas.microsoft.com/office/powerpoint/2010/main" val="277385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7446-C081-8547-A24E-4D68AB930F05}"/>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FD9BCA8F-810B-694A-A42D-0E91B5FC87C3}"/>
              </a:ext>
            </a:extLst>
          </p:cNvPr>
          <p:cNvSpPr>
            <a:spLocks noGrp="1"/>
          </p:cNvSpPr>
          <p:nvPr>
            <p:ph idx="1"/>
          </p:nvPr>
        </p:nvSpPr>
        <p:spPr/>
        <p:txBody>
          <a:bodyPr/>
          <a:lstStyle/>
          <a:p>
            <a:r>
              <a:rPr lang="zh-CN" altLang="en-US" dirty="0"/>
              <a:t>问题</a:t>
            </a:r>
            <a:r>
              <a:rPr lang="en-US" altLang="zh-CN" dirty="0"/>
              <a:t>1</a:t>
            </a:r>
            <a:r>
              <a:rPr lang="zh-CN" altLang="en-US" dirty="0"/>
              <a:t>：请分析保护通信和保护主机之间之间存在哪些冲突吗？</a:t>
            </a:r>
            <a:endParaRPr lang="en-US" altLang="zh-CN" dirty="0"/>
          </a:p>
          <a:p>
            <a:endParaRPr lang="en-US" altLang="zh-CN" dirty="0"/>
          </a:p>
          <a:p>
            <a:pPr marL="0" indent="0">
              <a:buNone/>
            </a:pPr>
            <a:endParaRPr lang="en-US" altLang="zh-CN" dirty="0"/>
          </a:p>
          <a:p>
            <a:r>
              <a:rPr lang="zh-CN" altLang="en-US" dirty="0"/>
              <a:t>问题</a:t>
            </a:r>
            <a:r>
              <a:rPr lang="en-US" altLang="zh-CN" dirty="0"/>
              <a:t>2</a:t>
            </a:r>
            <a:r>
              <a:rPr lang="zh-CN" altLang="en-US" dirty="0"/>
              <a:t>：请给以下互联网安全目标排出一个优先级：保护主机、保护网络、保护通信、防御</a:t>
            </a:r>
            <a:r>
              <a:rPr lang="en-US" altLang="zh-CN" dirty="0"/>
              <a:t>DDoS</a:t>
            </a:r>
            <a:r>
              <a:rPr lang="zh-CN" altLang="en-US" dirty="0"/>
              <a:t>。</a:t>
            </a:r>
            <a:endParaRPr lang="en-US" altLang="zh-CN" dirty="0"/>
          </a:p>
          <a:p>
            <a:pPr marL="0" indent="0">
              <a:buNone/>
            </a:pPr>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27919BCF-5824-8C4A-B557-7645F10A6FFD}"/>
              </a:ext>
            </a:extLst>
          </p:cNvPr>
          <p:cNvSpPr>
            <a:spLocks noGrp="1"/>
          </p:cNvSpPr>
          <p:nvPr>
            <p:ph type="sldNum" sz="quarter" idx="12"/>
          </p:nvPr>
        </p:nvSpPr>
        <p:spPr/>
        <p:txBody>
          <a:bodyPr/>
          <a:lstStyle/>
          <a:p>
            <a:fld id="{B8AE17C6-53CA-944D-9421-F2F3A04C57E0}" type="slidenum">
              <a:rPr lang="en-US" smtClean="0"/>
              <a:t>46</a:t>
            </a:fld>
            <a:endParaRPr lang="en-US"/>
          </a:p>
        </p:txBody>
      </p:sp>
    </p:spTree>
    <p:custDataLst>
      <p:tags r:id="rId1"/>
    </p:custDataLst>
    <p:extLst>
      <p:ext uri="{BB962C8B-B14F-4D97-AF65-F5344CB8AC3E}">
        <p14:creationId xmlns:p14="http://schemas.microsoft.com/office/powerpoint/2010/main" val="280487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七、互联网体系结构与可用性</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47</a:t>
            </a:fld>
            <a:endParaRPr lang="en-US"/>
          </a:p>
        </p:txBody>
      </p:sp>
    </p:spTree>
    <p:extLst>
      <p:ext uri="{BB962C8B-B14F-4D97-AF65-F5344CB8AC3E}">
        <p14:creationId xmlns:p14="http://schemas.microsoft.com/office/powerpoint/2010/main" val="795701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BEE7-E8D2-B24E-BB25-C6510EAFBA74}"/>
              </a:ext>
            </a:extLst>
          </p:cNvPr>
          <p:cNvSpPr>
            <a:spLocks noGrp="1"/>
          </p:cNvSpPr>
          <p:nvPr>
            <p:ph type="title"/>
          </p:nvPr>
        </p:nvSpPr>
        <p:spPr/>
        <p:txBody>
          <a:bodyPr/>
          <a:lstStyle/>
          <a:p>
            <a:r>
              <a:rPr lang="zh-CN" altLang="en-US" dirty="0"/>
              <a:t>可用性概念</a:t>
            </a:r>
            <a:endParaRPr lang="en-US" dirty="0"/>
          </a:p>
        </p:txBody>
      </p:sp>
      <p:sp>
        <p:nvSpPr>
          <p:cNvPr id="3" name="Content Placeholder 2">
            <a:extLst>
              <a:ext uri="{FF2B5EF4-FFF2-40B4-BE49-F238E27FC236}">
                <a16:creationId xmlns:a16="http://schemas.microsoft.com/office/drawing/2014/main" id="{EA56CC63-7E69-CD48-9C04-0DF2326B7722}"/>
              </a:ext>
            </a:extLst>
          </p:cNvPr>
          <p:cNvSpPr>
            <a:spLocks noGrp="1"/>
          </p:cNvSpPr>
          <p:nvPr>
            <p:ph idx="1"/>
          </p:nvPr>
        </p:nvSpPr>
        <p:spPr/>
        <p:txBody>
          <a:bodyPr/>
          <a:lstStyle/>
          <a:p>
            <a:r>
              <a:rPr lang="zh-CN" altLang="en-US" dirty="0"/>
              <a:t>可用性（</a:t>
            </a:r>
            <a:r>
              <a:rPr lang="en-US" dirty="0"/>
              <a:t>Availability</a:t>
            </a:r>
            <a:r>
              <a:rPr lang="zh-CN" altLang="en-US" dirty="0"/>
              <a:t>）：在敌对条件下，系统正常工作</a:t>
            </a:r>
            <a:endParaRPr lang="en-US" altLang="zh-CN" dirty="0"/>
          </a:p>
          <a:p>
            <a:r>
              <a:rPr lang="zh-CN" altLang="en-US" dirty="0"/>
              <a:t>弹性（</a:t>
            </a:r>
            <a:r>
              <a:rPr lang="en-US" altLang="zh-CN" dirty="0"/>
              <a:t>Resilience</a:t>
            </a:r>
            <a:r>
              <a:rPr lang="zh-CN" altLang="en-US" dirty="0"/>
              <a:t>）：当组件出现故障时，系统的可用性</a:t>
            </a:r>
            <a:endParaRPr lang="en-US" altLang="zh-CN" dirty="0"/>
          </a:p>
          <a:p>
            <a:r>
              <a:rPr lang="zh-CN" altLang="en-US" dirty="0"/>
              <a:t>中断（</a:t>
            </a:r>
            <a:r>
              <a:rPr lang="en-US" dirty="0"/>
              <a:t>Outage</a:t>
            </a:r>
            <a:r>
              <a:rPr lang="zh-CN" altLang="en-US" dirty="0"/>
              <a:t>）：系统可用性出现故障</a:t>
            </a:r>
            <a:endParaRPr lang="en-US" altLang="zh-CN" dirty="0"/>
          </a:p>
          <a:p>
            <a:r>
              <a:rPr lang="zh-CN" altLang="en-US" dirty="0"/>
              <a:t>可用性的两个维度：时间和范围</a:t>
            </a:r>
            <a:endParaRPr lang="en-US" altLang="zh-CN" dirty="0"/>
          </a:p>
          <a:p>
            <a:r>
              <a:rPr lang="zh-CN" altLang="en-US" dirty="0"/>
              <a:t>不同应用功能对可用性有不同需求，例如</a:t>
            </a:r>
            <a:r>
              <a:rPr lang="en-US" altLang="zh-CN" dirty="0"/>
              <a:t>email</a:t>
            </a:r>
            <a:r>
              <a:rPr lang="zh-CN" altLang="en-US" dirty="0"/>
              <a:t> </a:t>
            </a:r>
            <a:r>
              <a:rPr lang="en-US" altLang="zh-CN" dirty="0"/>
              <a:t>vs. VoIP</a:t>
            </a:r>
          </a:p>
          <a:p>
            <a:r>
              <a:rPr lang="zh-CN" altLang="en-US" dirty="0"/>
              <a:t>可用性与安全：组件在攻击下发生故障，但系统仍工作</a:t>
            </a:r>
            <a:endParaRPr lang="en-US" altLang="zh-CN" dirty="0"/>
          </a:p>
          <a:p>
            <a:pPr marL="0" indent="0">
              <a:buNone/>
            </a:pPr>
            <a:endParaRPr lang="en-US" altLang="zh-CN" dirty="0"/>
          </a:p>
        </p:txBody>
      </p:sp>
      <p:sp>
        <p:nvSpPr>
          <p:cNvPr id="4" name="Slide Number Placeholder 3">
            <a:extLst>
              <a:ext uri="{FF2B5EF4-FFF2-40B4-BE49-F238E27FC236}">
                <a16:creationId xmlns:a16="http://schemas.microsoft.com/office/drawing/2014/main" id="{AE8E5A5F-BA3B-0840-B2BA-5A678438F3B2}"/>
              </a:ext>
            </a:extLst>
          </p:cNvPr>
          <p:cNvSpPr>
            <a:spLocks noGrp="1"/>
          </p:cNvSpPr>
          <p:nvPr>
            <p:ph type="sldNum" sz="quarter" idx="12"/>
          </p:nvPr>
        </p:nvSpPr>
        <p:spPr/>
        <p:txBody>
          <a:bodyPr/>
          <a:lstStyle/>
          <a:p>
            <a:fld id="{B8AE17C6-53CA-944D-9421-F2F3A04C57E0}" type="slidenum">
              <a:rPr lang="en-US" smtClean="0"/>
              <a:t>48</a:t>
            </a:fld>
            <a:endParaRPr lang="en-US"/>
          </a:p>
        </p:txBody>
      </p:sp>
    </p:spTree>
    <p:custDataLst>
      <p:tags r:id="rId1"/>
    </p:custDataLst>
    <p:extLst>
      <p:ext uri="{BB962C8B-B14F-4D97-AF65-F5344CB8AC3E}">
        <p14:creationId xmlns:p14="http://schemas.microsoft.com/office/powerpoint/2010/main" val="181296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BE4A-6CB8-2F48-8286-14A502A2B029}"/>
              </a:ext>
            </a:extLst>
          </p:cNvPr>
          <p:cNvSpPr>
            <a:spLocks noGrp="1"/>
          </p:cNvSpPr>
          <p:nvPr>
            <p:ph type="title"/>
          </p:nvPr>
        </p:nvSpPr>
        <p:spPr/>
        <p:txBody>
          <a:bodyPr/>
          <a:lstStyle/>
          <a:p>
            <a:r>
              <a:rPr lang="zh-CN" altLang="en-US" dirty="0"/>
              <a:t>可用性基础</a:t>
            </a:r>
            <a:endParaRPr lang="en-US" dirty="0"/>
          </a:p>
        </p:txBody>
      </p:sp>
      <p:sp>
        <p:nvSpPr>
          <p:cNvPr id="3" name="Content Placeholder 2">
            <a:extLst>
              <a:ext uri="{FF2B5EF4-FFF2-40B4-BE49-F238E27FC236}">
                <a16:creationId xmlns:a16="http://schemas.microsoft.com/office/drawing/2014/main" id="{FD533448-93BB-DD4C-ABAA-E88A1E1F5270}"/>
              </a:ext>
            </a:extLst>
          </p:cNvPr>
          <p:cNvSpPr>
            <a:spLocks noGrp="1"/>
          </p:cNvSpPr>
          <p:nvPr>
            <p:ph idx="1"/>
          </p:nvPr>
        </p:nvSpPr>
        <p:spPr/>
        <p:txBody>
          <a:bodyPr/>
          <a:lstStyle/>
          <a:p>
            <a:r>
              <a:rPr lang="zh-CN" altLang="en-US" dirty="0"/>
              <a:t>可用性与分层：本层故障本层修复；上层补偿下层的故障</a:t>
            </a:r>
            <a:endParaRPr lang="en-US" altLang="zh-CN" dirty="0"/>
          </a:p>
          <a:p>
            <a:r>
              <a:rPr lang="zh-CN" altLang="en-US" dirty="0"/>
              <a:t>故障恢复：故障组件自身恢复，或冗余组件恢复</a:t>
            </a:r>
            <a:endParaRPr lang="en-US" altLang="zh-CN" dirty="0"/>
          </a:p>
          <a:p>
            <a:r>
              <a:rPr lang="zh-CN" altLang="en-US" dirty="0"/>
              <a:t>一个可用性方案中必要的故障处理步骤：</a:t>
            </a:r>
            <a:endParaRPr lang="en-US" altLang="zh-CN" dirty="0"/>
          </a:p>
          <a:p>
            <a:pPr marL="457200" indent="-457200">
              <a:buFont typeface="+mj-lt"/>
              <a:buAutoNum type="arabicPeriod"/>
            </a:pPr>
            <a:r>
              <a:rPr lang="zh-CN" altLang="en-US" dirty="0"/>
              <a:t>可以检测故障</a:t>
            </a:r>
            <a:endParaRPr lang="en-US" altLang="zh-CN" dirty="0"/>
          </a:p>
          <a:p>
            <a:pPr marL="457200" indent="-457200">
              <a:buFont typeface="+mj-lt"/>
              <a:buAutoNum type="arabicPeriod"/>
            </a:pPr>
            <a:r>
              <a:rPr lang="zh-CN" altLang="en-US" dirty="0"/>
              <a:t>可以定位系统中故障组件</a:t>
            </a:r>
            <a:endParaRPr lang="en-US" altLang="zh-CN" dirty="0"/>
          </a:p>
          <a:p>
            <a:pPr marL="457200" indent="-457200">
              <a:buFont typeface="+mj-lt"/>
              <a:buAutoNum type="arabicPeriod"/>
            </a:pPr>
            <a:r>
              <a:rPr lang="zh-CN" altLang="en-US" dirty="0"/>
              <a:t>可以重配置系统来避免对故障组件的依赖</a:t>
            </a:r>
            <a:endParaRPr lang="en-US" altLang="zh-CN" dirty="0"/>
          </a:p>
          <a:p>
            <a:pPr marL="457200" indent="-457200">
              <a:buFont typeface="+mj-lt"/>
              <a:buAutoNum type="arabicPeriod"/>
            </a:pPr>
            <a:r>
              <a:rPr lang="zh-CN" altLang="en-US" dirty="0"/>
              <a:t>可以通知负责方故障已发生</a:t>
            </a:r>
            <a:endParaRPr lang="en-US" altLang="zh-CN" dirty="0"/>
          </a:p>
          <a:p>
            <a:r>
              <a:rPr lang="zh-CN" altLang="en-US" dirty="0"/>
              <a:t>问题是上述每一步由谁负责？网络还是端节点？</a:t>
            </a:r>
            <a:endParaRPr lang="en-US" dirty="0"/>
          </a:p>
          <a:p>
            <a:endParaRPr lang="en-US" dirty="0"/>
          </a:p>
        </p:txBody>
      </p:sp>
      <p:sp>
        <p:nvSpPr>
          <p:cNvPr id="4" name="Slide Number Placeholder 3">
            <a:extLst>
              <a:ext uri="{FF2B5EF4-FFF2-40B4-BE49-F238E27FC236}">
                <a16:creationId xmlns:a16="http://schemas.microsoft.com/office/drawing/2014/main" id="{9356632C-C0B2-4945-8B39-E62173AD54EC}"/>
              </a:ext>
            </a:extLst>
          </p:cNvPr>
          <p:cNvSpPr>
            <a:spLocks noGrp="1"/>
          </p:cNvSpPr>
          <p:nvPr>
            <p:ph type="sldNum" sz="quarter" idx="12"/>
          </p:nvPr>
        </p:nvSpPr>
        <p:spPr/>
        <p:txBody>
          <a:bodyPr/>
          <a:lstStyle/>
          <a:p>
            <a:fld id="{B8AE17C6-53CA-944D-9421-F2F3A04C57E0}" type="slidenum">
              <a:rPr lang="en-US" smtClean="0"/>
              <a:t>49</a:t>
            </a:fld>
            <a:endParaRPr lang="en-US"/>
          </a:p>
        </p:txBody>
      </p:sp>
    </p:spTree>
    <p:custDataLst>
      <p:tags r:id="rId1"/>
    </p:custDataLst>
    <p:extLst>
      <p:ext uri="{BB962C8B-B14F-4D97-AF65-F5344CB8AC3E}">
        <p14:creationId xmlns:p14="http://schemas.microsoft.com/office/powerpoint/2010/main" val="11035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6B8DD-A4F8-6649-8135-599432F0182F}"/>
              </a:ext>
            </a:extLst>
          </p:cNvPr>
          <p:cNvSpPr>
            <a:spLocks noGrp="1"/>
          </p:cNvSpPr>
          <p:nvPr>
            <p:ph type="title"/>
          </p:nvPr>
        </p:nvSpPr>
        <p:spPr/>
        <p:txBody>
          <a:bodyPr>
            <a:normAutofit/>
          </a:bodyPr>
          <a:lstStyle/>
          <a:p>
            <a:r>
              <a:rPr lang="zh-CN" altLang="en-US" dirty="0"/>
              <a:t>互联网作为结构的细腰</a:t>
            </a:r>
            <a:endParaRPr lang="en-US" dirty="0"/>
          </a:p>
        </p:txBody>
      </p:sp>
      <p:sp>
        <p:nvSpPr>
          <p:cNvPr id="3" name="Content Placeholder 2">
            <a:extLst>
              <a:ext uri="{FF2B5EF4-FFF2-40B4-BE49-F238E27FC236}">
                <a16:creationId xmlns:a16="http://schemas.microsoft.com/office/drawing/2014/main" id="{B7CC7E30-40C3-9848-8B2C-0FFD02598757}"/>
              </a:ext>
            </a:extLst>
          </p:cNvPr>
          <p:cNvSpPr>
            <a:spLocks noGrp="1"/>
          </p:cNvSpPr>
          <p:nvPr>
            <p:ph idx="1"/>
          </p:nvPr>
        </p:nvSpPr>
        <p:spPr/>
        <p:txBody>
          <a:bodyPr/>
          <a:lstStyle/>
          <a:p>
            <a:r>
              <a:rPr lang="zh-CN" altLang="en-US" dirty="0"/>
              <a:t>作为细腰可利用多种底层技术来支持多种应用</a:t>
            </a:r>
            <a:endParaRPr lang="en-US" altLang="zh-CN" dirty="0"/>
          </a:p>
          <a:p>
            <a:pPr marL="0" indent="0">
              <a:buNone/>
            </a:pPr>
            <a:endParaRPr lang="en-US" dirty="0"/>
          </a:p>
        </p:txBody>
      </p:sp>
      <p:sp>
        <p:nvSpPr>
          <p:cNvPr id="4" name="Slide Number Placeholder 3">
            <a:extLst>
              <a:ext uri="{FF2B5EF4-FFF2-40B4-BE49-F238E27FC236}">
                <a16:creationId xmlns:a16="http://schemas.microsoft.com/office/drawing/2014/main" id="{F1561B42-CF95-4147-B18D-34253AB3F138}"/>
              </a:ext>
            </a:extLst>
          </p:cNvPr>
          <p:cNvSpPr>
            <a:spLocks noGrp="1"/>
          </p:cNvSpPr>
          <p:nvPr>
            <p:ph type="sldNum" sz="quarter" idx="12"/>
          </p:nvPr>
        </p:nvSpPr>
        <p:spPr/>
        <p:txBody>
          <a:bodyPr/>
          <a:lstStyle/>
          <a:p>
            <a:fld id="{B8AE17C6-53CA-944D-9421-F2F3A04C57E0}" type="slidenum">
              <a:rPr lang="en-US" smtClean="0"/>
              <a:t>5</a:t>
            </a:fld>
            <a:endParaRPr lang="en-US"/>
          </a:p>
        </p:txBody>
      </p:sp>
      <p:pic>
        <p:nvPicPr>
          <p:cNvPr id="5" name="Picture 4">
            <a:extLst>
              <a:ext uri="{FF2B5EF4-FFF2-40B4-BE49-F238E27FC236}">
                <a16:creationId xmlns:a16="http://schemas.microsoft.com/office/drawing/2014/main" id="{F7D1B077-665C-2D4D-8E3A-6C0645D0E794}"/>
              </a:ext>
            </a:extLst>
          </p:cNvPr>
          <p:cNvPicPr>
            <a:picLocks noChangeAspect="1"/>
          </p:cNvPicPr>
          <p:nvPr/>
        </p:nvPicPr>
        <p:blipFill>
          <a:blip r:embed="rId3"/>
          <a:stretch>
            <a:fillRect/>
          </a:stretch>
        </p:blipFill>
        <p:spPr>
          <a:xfrm>
            <a:off x="1315846" y="1524971"/>
            <a:ext cx="6512306" cy="5025680"/>
          </a:xfrm>
          <a:prstGeom prst="rect">
            <a:avLst/>
          </a:prstGeom>
        </p:spPr>
      </p:pic>
    </p:spTree>
    <p:custDataLst>
      <p:tags r:id="rId1"/>
    </p:custDataLst>
    <p:extLst>
      <p:ext uri="{BB962C8B-B14F-4D97-AF65-F5344CB8AC3E}">
        <p14:creationId xmlns:p14="http://schemas.microsoft.com/office/powerpoint/2010/main" val="338704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3629-7A9F-0F4D-A00F-6D633BB6C19B}"/>
              </a:ext>
            </a:extLst>
          </p:cNvPr>
          <p:cNvSpPr>
            <a:spLocks noGrp="1"/>
          </p:cNvSpPr>
          <p:nvPr>
            <p:ph type="title"/>
          </p:nvPr>
        </p:nvSpPr>
        <p:spPr/>
        <p:txBody>
          <a:bodyPr/>
          <a:lstStyle/>
          <a:p>
            <a:r>
              <a:rPr lang="zh-CN" altLang="en-US" dirty="0"/>
              <a:t>一、检测故障</a:t>
            </a:r>
            <a:endParaRPr lang="en-US" dirty="0"/>
          </a:p>
        </p:txBody>
      </p:sp>
      <p:sp>
        <p:nvSpPr>
          <p:cNvPr id="3" name="Content Placeholder 2">
            <a:extLst>
              <a:ext uri="{FF2B5EF4-FFF2-40B4-BE49-F238E27FC236}">
                <a16:creationId xmlns:a16="http://schemas.microsoft.com/office/drawing/2014/main" id="{C7BB4441-052B-A04C-9F1F-BE34F59E895B}"/>
              </a:ext>
            </a:extLst>
          </p:cNvPr>
          <p:cNvSpPr>
            <a:spLocks noGrp="1"/>
          </p:cNvSpPr>
          <p:nvPr>
            <p:ph idx="1"/>
          </p:nvPr>
        </p:nvSpPr>
        <p:spPr>
          <a:xfrm>
            <a:off x="346841" y="847898"/>
            <a:ext cx="8797159" cy="5873578"/>
          </a:xfrm>
        </p:spPr>
        <p:txBody>
          <a:bodyPr/>
          <a:lstStyle/>
          <a:p>
            <a:r>
              <a:rPr lang="en-US" altLang="zh-CN" dirty="0"/>
              <a:t>fail-stop</a:t>
            </a:r>
            <a:r>
              <a:rPr lang="zh-CN" altLang="en-US" dirty="0"/>
              <a:t>（故障</a:t>
            </a:r>
            <a:r>
              <a:rPr lang="en-US" altLang="zh-CN" dirty="0"/>
              <a:t>-</a:t>
            </a:r>
            <a:r>
              <a:rPr lang="zh-CN" altLang="en-US" dirty="0"/>
              <a:t>停止）式故障：故障后彻底停止；易于检测</a:t>
            </a:r>
            <a:endParaRPr lang="en-US" altLang="zh-CN" dirty="0"/>
          </a:p>
          <a:p>
            <a:r>
              <a:rPr lang="zh-CN" altLang="en-US" dirty="0"/>
              <a:t>拜占庭式故障：故障导致任意行为；难以全面检测</a:t>
            </a:r>
            <a:endParaRPr lang="en-US" altLang="zh-CN" dirty="0"/>
          </a:p>
          <a:p>
            <a:r>
              <a:rPr lang="zh-CN" altLang="en-US" dirty="0"/>
              <a:t>端到端检测：通用方法，但难以定位故障</a:t>
            </a:r>
            <a:endParaRPr lang="en-US" altLang="zh-CN" dirty="0"/>
          </a:p>
          <a:p>
            <a:pPr lvl="1"/>
            <a:r>
              <a:rPr lang="zh-CN" altLang="en-US" dirty="0"/>
              <a:t>最重要的两个网络工具：</a:t>
            </a:r>
            <a:r>
              <a:rPr lang="en-US" altLang="zh-CN" dirty="0"/>
              <a:t>ping</a:t>
            </a:r>
            <a:r>
              <a:rPr lang="zh-CN" altLang="en-US" dirty="0"/>
              <a:t>，</a:t>
            </a:r>
            <a:r>
              <a:rPr lang="en-US" altLang="zh-CN" dirty="0"/>
              <a:t>traceroute</a:t>
            </a:r>
          </a:p>
          <a:p>
            <a:r>
              <a:rPr lang="zh-CN" altLang="en-US" dirty="0"/>
              <a:t>对于恶意攻击下的故障，网络本身难以检测</a:t>
            </a:r>
            <a:endParaRPr lang="en-US" altLang="zh-CN" dirty="0"/>
          </a:p>
          <a:p>
            <a:pPr lvl="1"/>
            <a:r>
              <a:rPr lang="zh-CN" altLang="en-US" dirty="0"/>
              <a:t>例如，路由器丢掉</a:t>
            </a:r>
            <a:r>
              <a:rPr lang="en-US" altLang="zh-CN" dirty="0"/>
              <a:t>/</a:t>
            </a:r>
            <a:r>
              <a:rPr lang="zh-CN" altLang="en-US" dirty="0"/>
              <a:t>插入一个包，或者篡改一个比特都可能打断上层流，而网络检测这类故障的代价太大</a:t>
            </a:r>
            <a:endParaRPr lang="en-US" altLang="zh-CN" dirty="0"/>
          </a:p>
        </p:txBody>
      </p:sp>
      <p:sp>
        <p:nvSpPr>
          <p:cNvPr id="4" name="Slide Number Placeholder 3">
            <a:extLst>
              <a:ext uri="{FF2B5EF4-FFF2-40B4-BE49-F238E27FC236}">
                <a16:creationId xmlns:a16="http://schemas.microsoft.com/office/drawing/2014/main" id="{C735A8A4-2EF7-E547-8E8C-9825D6F090BA}"/>
              </a:ext>
            </a:extLst>
          </p:cNvPr>
          <p:cNvSpPr>
            <a:spLocks noGrp="1"/>
          </p:cNvSpPr>
          <p:nvPr>
            <p:ph type="sldNum" sz="quarter" idx="12"/>
          </p:nvPr>
        </p:nvSpPr>
        <p:spPr/>
        <p:txBody>
          <a:bodyPr/>
          <a:lstStyle/>
          <a:p>
            <a:fld id="{B8AE17C6-53CA-944D-9421-F2F3A04C57E0}" type="slidenum">
              <a:rPr lang="en-US" smtClean="0"/>
              <a:t>50</a:t>
            </a:fld>
            <a:endParaRPr lang="en-US"/>
          </a:p>
        </p:txBody>
      </p:sp>
    </p:spTree>
    <p:custDataLst>
      <p:tags r:id="rId1"/>
    </p:custDataLst>
    <p:extLst>
      <p:ext uri="{BB962C8B-B14F-4D97-AF65-F5344CB8AC3E}">
        <p14:creationId xmlns:p14="http://schemas.microsoft.com/office/powerpoint/2010/main" val="384434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53CD-20AF-0842-8A0A-763587F7F307}"/>
              </a:ext>
            </a:extLst>
          </p:cNvPr>
          <p:cNvSpPr>
            <a:spLocks noGrp="1"/>
          </p:cNvSpPr>
          <p:nvPr>
            <p:ph type="title"/>
          </p:nvPr>
        </p:nvSpPr>
        <p:spPr/>
        <p:txBody>
          <a:bodyPr/>
          <a:lstStyle/>
          <a:p>
            <a:r>
              <a:rPr lang="zh-CN" altLang="en-US" dirty="0"/>
              <a:t>二、定位故障</a:t>
            </a:r>
            <a:endParaRPr lang="en-US" dirty="0"/>
          </a:p>
        </p:txBody>
      </p:sp>
      <p:sp>
        <p:nvSpPr>
          <p:cNvPr id="3" name="Content Placeholder 2">
            <a:extLst>
              <a:ext uri="{FF2B5EF4-FFF2-40B4-BE49-F238E27FC236}">
                <a16:creationId xmlns:a16="http://schemas.microsoft.com/office/drawing/2014/main" id="{BDF1CB63-E08C-3843-AC8F-CB7E29CD2CB3}"/>
              </a:ext>
            </a:extLst>
          </p:cNvPr>
          <p:cNvSpPr>
            <a:spLocks noGrp="1"/>
          </p:cNvSpPr>
          <p:nvPr>
            <p:ph idx="1"/>
          </p:nvPr>
        </p:nvSpPr>
        <p:spPr/>
        <p:txBody>
          <a:bodyPr/>
          <a:lstStyle/>
          <a:p>
            <a:r>
              <a:rPr lang="zh-CN" altLang="en-US" dirty="0"/>
              <a:t>当网络本身发现故障时，通常也就定位了故障</a:t>
            </a:r>
            <a:endParaRPr lang="en-US" altLang="zh-CN" dirty="0"/>
          </a:p>
          <a:p>
            <a:pPr lvl="1"/>
            <a:r>
              <a:rPr lang="zh-CN" altLang="en-US" dirty="0"/>
              <a:t>例如各种动态路由协议中</a:t>
            </a:r>
            <a:r>
              <a:rPr lang="en-US" altLang="zh-CN" dirty="0"/>
              <a:t>hello</a:t>
            </a:r>
            <a:r>
              <a:rPr lang="zh-CN" altLang="en-US" dirty="0"/>
              <a:t>机制</a:t>
            </a:r>
            <a:endParaRPr lang="en-US" altLang="zh-CN" dirty="0"/>
          </a:p>
          <a:p>
            <a:r>
              <a:rPr lang="zh-CN" altLang="en-US" dirty="0"/>
              <a:t>当端节点发现故障时，难以采用通用的方法定位</a:t>
            </a:r>
            <a:endParaRPr lang="en-US" altLang="zh-CN" dirty="0"/>
          </a:p>
          <a:p>
            <a:r>
              <a:rPr lang="zh-CN" altLang="en-US" dirty="0"/>
              <a:t>方法</a:t>
            </a:r>
            <a:r>
              <a:rPr lang="en-US" altLang="zh-CN" dirty="0"/>
              <a:t>1</a:t>
            </a:r>
            <a:r>
              <a:rPr lang="zh-CN" altLang="en-US" dirty="0"/>
              <a:t>：在网络内部署若干监测点，为端节点提供按需监测服务</a:t>
            </a:r>
            <a:endParaRPr lang="en-US" altLang="zh-CN" dirty="0"/>
          </a:p>
          <a:p>
            <a:r>
              <a:rPr lang="zh-CN" altLang="en-US" dirty="0"/>
              <a:t>方法</a:t>
            </a:r>
            <a:r>
              <a:rPr lang="en-US" altLang="zh-CN" dirty="0"/>
              <a:t>2</a:t>
            </a:r>
            <a:r>
              <a:rPr lang="zh-CN" altLang="en-US" dirty="0"/>
              <a:t>：在网络内提供路径多样性，通过选择性重配置路径来避免有故障的节点，从而检测故障是否持续</a:t>
            </a:r>
            <a:endParaRPr lang="en-US" altLang="zh-CN" dirty="0"/>
          </a:p>
          <a:p>
            <a:r>
              <a:rPr lang="zh-CN" altLang="en-US" dirty="0"/>
              <a:t>风险：定位故障技术可能被攻击者利用来绕过防御手段</a:t>
            </a:r>
            <a:endParaRPr lang="en-US" altLang="zh-CN" dirty="0"/>
          </a:p>
          <a:p>
            <a:endParaRPr lang="en-US" altLang="zh-CN" dirty="0"/>
          </a:p>
        </p:txBody>
      </p:sp>
      <p:sp>
        <p:nvSpPr>
          <p:cNvPr id="4" name="Slide Number Placeholder 3">
            <a:extLst>
              <a:ext uri="{FF2B5EF4-FFF2-40B4-BE49-F238E27FC236}">
                <a16:creationId xmlns:a16="http://schemas.microsoft.com/office/drawing/2014/main" id="{B34EAF57-F545-4649-8A36-045C7E24AEA5}"/>
              </a:ext>
            </a:extLst>
          </p:cNvPr>
          <p:cNvSpPr>
            <a:spLocks noGrp="1"/>
          </p:cNvSpPr>
          <p:nvPr>
            <p:ph type="sldNum" sz="quarter" idx="12"/>
          </p:nvPr>
        </p:nvSpPr>
        <p:spPr/>
        <p:txBody>
          <a:bodyPr/>
          <a:lstStyle/>
          <a:p>
            <a:fld id="{B8AE17C6-53CA-944D-9421-F2F3A04C57E0}" type="slidenum">
              <a:rPr lang="en-US" smtClean="0"/>
              <a:t>51</a:t>
            </a:fld>
            <a:endParaRPr lang="en-US"/>
          </a:p>
        </p:txBody>
      </p:sp>
    </p:spTree>
    <p:custDataLst>
      <p:tags r:id="rId1"/>
    </p:custDataLst>
    <p:extLst>
      <p:ext uri="{BB962C8B-B14F-4D97-AF65-F5344CB8AC3E}">
        <p14:creationId xmlns:p14="http://schemas.microsoft.com/office/powerpoint/2010/main" val="256417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3BBD-B264-074C-A149-25E23F3D7597}"/>
              </a:ext>
            </a:extLst>
          </p:cNvPr>
          <p:cNvSpPr>
            <a:spLocks noGrp="1"/>
          </p:cNvSpPr>
          <p:nvPr>
            <p:ph type="title"/>
          </p:nvPr>
        </p:nvSpPr>
        <p:spPr/>
        <p:txBody>
          <a:bodyPr/>
          <a:lstStyle/>
          <a:p>
            <a:r>
              <a:rPr lang="zh-CN" altLang="en-US" dirty="0"/>
              <a:t>三、重配置系统来避免故障</a:t>
            </a:r>
            <a:endParaRPr lang="en-US" dirty="0"/>
          </a:p>
        </p:txBody>
      </p:sp>
      <p:sp>
        <p:nvSpPr>
          <p:cNvPr id="3" name="Content Placeholder 2">
            <a:extLst>
              <a:ext uri="{FF2B5EF4-FFF2-40B4-BE49-F238E27FC236}">
                <a16:creationId xmlns:a16="http://schemas.microsoft.com/office/drawing/2014/main" id="{677928DC-F665-424D-ABA4-A12ABD1C5392}"/>
              </a:ext>
            </a:extLst>
          </p:cNvPr>
          <p:cNvSpPr>
            <a:spLocks noGrp="1"/>
          </p:cNvSpPr>
          <p:nvPr>
            <p:ph idx="1"/>
          </p:nvPr>
        </p:nvSpPr>
        <p:spPr>
          <a:xfrm>
            <a:off x="346841" y="847898"/>
            <a:ext cx="8696047" cy="5873578"/>
          </a:xfrm>
        </p:spPr>
        <p:txBody>
          <a:bodyPr/>
          <a:lstStyle/>
          <a:p>
            <a:r>
              <a:rPr lang="zh-CN" altLang="en-US" dirty="0"/>
              <a:t>解决可用性问题的核心是信任问题：在攻击下维护可用性的主要方法是选择使用“可信的”组件，即不会被攻击的组件，而非特定技术</a:t>
            </a:r>
            <a:endParaRPr lang="en-US" altLang="zh-CN" dirty="0"/>
          </a:p>
          <a:p>
            <a:r>
              <a:rPr lang="zh-CN" altLang="en-US" dirty="0"/>
              <a:t>挑战：当端节点检测</a:t>
            </a:r>
            <a:r>
              <a:rPr lang="en-US" altLang="zh-CN" dirty="0"/>
              <a:t>/</a:t>
            </a:r>
            <a:r>
              <a:rPr lang="zh-CN" altLang="en-US" dirty="0"/>
              <a:t>定位故障后，</a:t>
            </a:r>
            <a:r>
              <a:rPr lang="en-US" altLang="zh-CN" dirty="0"/>
              <a:t> </a:t>
            </a:r>
            <a:r>
              <a:rPr lang="zh-CN" altLang="en-US" dirty="0"/>
              <a:t>缺乏重配置手段</a:t>
            </a:r>
            <a:endParaRPr lang="en-US" altLang="zh-CN" dirty="0"/>
          </a:p>
          <a:p>
            <a:r>
              <a:rPr lang="zh-CN" altLang="en-US" dirty="0"/>
              <a:t>曾经的</a:t>
            </a:r>
            <a:r>
              <a:rPr lang="en-US" altLang="zh-CN" dirty="0"/>
              <a:t>IP</a:t>
            </a:r>
            <a:r>
              <a:rPr lang="zh-CN" altLang="en-US" dirty="0"/>
              <a:t>源路由选项已经被废弃，因为复杂性和安全风险</a:t>
            </a:r>
            <a:endParaRPr lang="en-US" altLang="zh-CN" dirty="0"/>
          </a:p>
          <a:p>
            <a:r>
              <a:rPr lang="zh-CN" altLang="en-US" dirty="0"/>
              <a:t>用户技术手段：配置</a:t>
            </a:r>
            <a:r>
              <a:rPr lang="en-US" altLang="zh-CN" dirty="0"/>
              <a:t>DNS</a:t>
            </a:r>
            <a:r>
              <a:rPr lang="zh-CN" altLang="en-US" dirty="0"/>
              <a:t>递归服务器、配置邮件服务器、配置浏览器</a:t>
            </a:r>
            <a:r>
              <a:rPr lang="en-US" altLang="zh-CN" dirty="0"/>
              <a:t>CA</a:t>
            </a:r>
            <a:r>
              <a:rPr lang="zh-CN" altLang="en-US" dirty="0"/>
              <a:t>列表等</a:t>
            </a:r>
            <a:endParaRPr lang="en-US" altLang="zh-CN" dirty="0"/>
          </a:p>
          <a:p>
            <a:r>
              <a:rPr lang="zh-CN" altLang="en-US" dirty="0"/>
              <a:t>现状：大多数人接受在网络在攻击下失去可用性</a:t>
            </a:r>
            <a:endParaRPr lang="en-US" altLang="zh-CN" dirty="0"/>
          </a:p>
          <a:p>
            <a:endParaRPr lang="en-US" dirty="0"/>
          </a:p>
        </p:txBody>
      </p:sp>
      <p:sp>
        <p:nvSpPr>
          <p:cNvPr id="4" name="Slide Number Placeholder 3">
            <a:extLst>
              <a:ext uri="{FF2B5EF4-FFF2-40B4-BE49-F238E27FC236}">
                <a16:creationId xmlns:a16="http://schemas.microsoft.com/office/drawing/2014/main" id="{659911C0-CFFF-4647-98D2-A69AC7E1466F}"/>
              </a:ext>
            </a:extLst>
          </p:cNvPr>
          <p:cNvSpPr>
            <a:spLocks noGrp="1"/>
          </p:cNvSpPr>
          <p:nvPr>
            <p:ph type="sldNum" sz="quarter" idx="12"/>
          </p:nvPr>
        </p:nvSpPr>
        <p:spPr/>
        <p:txBody>
          <a:bodyPr/>
          <a:lstStyle/>
          <a:p>
            <a:fld id="{B8AE17C6-53CA-944D-9421-F2F3A04C57E0}" type="slidenum">
              <a:rPr lang="en-US" smtClean="0"/>
              <a:t>52</a:t>
            </a:fld>
            <a:endParaRPr lang="en-US"/>
          </a:p>
        </p:txBody>
      </p:sp>
    </p:spTree>
    <p:custDataLst>
      <p:tags r:id="rId1"/>
    </p:custDataLst>
    <p:extLst>
      <p:ext uri="{BB962C8B-B14F-4D97-AF65-F5344CB8AC3E}">
        <p14:creationId xmlns:p14="http://schemas.microsoft.com/office/powerpoint/2010/main" val="356617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3BBD-B264-074C-A149-25E23F3D7597}"/>
              </a:ext>
            </a:extLst>
          </p:cNvPr>
          <p:cNvSpPr>
            <a:spLocks noGrp="1"/>
          </p:cNvSpPr>
          <p:nvPr>
            <p:ph type="title"/>
          </p:nvPr>
        </p:nvSpPr>
        <p:spPr/>
        <p:txBody>
          <a:bodyPr/>
          <a:lstStyle/>
          <a:p>
            <a:r>
              <a:rPr lang="zh-CN" altLang="en-US" dirty="0"/>
              <a:t>可用性与体系结构</a:t>
            </a:r>
            <a:endParaRPr lang="en-US" dirty="0"/>
          </a:p>
        </p:txBody>
      </p:sp>
      <p:sp>
        <p:nvSpPr>
          <p:cNvPr id="3" name="Content Placeholder 2">
            <a:extLst>
              <a:ext uri="{FF2B5EF4-FFF2-40B4-BE49-F238E27FC236}">
                <a16:creationId xmlns:a16="http://schemas.microsoft.com/office/drawing/2014/main" id="{677928DC-F665-424D-ABA4-A12ABD1C5392}"/>
              </a:ext>
            </a:extLst>
          </p:cNvPr>
          <p:cNvSpPr>
            <a:spLocks noGrp="1"/>
          </p:cNvSpPr>
          <p:nvPr>
            <p:ph idx="1"/>
          </p:nvPr>
        </p:nvSpPr>
        <p:spPr>
          <a:xfrm>
            <a:off x="346841" y="847898"/>
            <a:ext cx="8535902" cy="5873578"/>
          </a:xfrm>
        </p:spPr>
        <p:txBody>
          <a:bodyPr/>
          <a:lstStyle/>
          <a:p>
            <a:r>
              <a:rPr lang="zh-CN" altLang="en-US" dirty="0"/>
              <a:t>可用性对体系结构设计提出了挑战：</a:t>
            </a:r>
            <a:endParaRPr lang="en-US" altLang="zh-CN" dirty="0"/>
          </a:p>
          <a:p>
            <a:r>
              <a:rPr lang="zh-CN" altLang="en-US" dirty="0"/>
              <a:t>问题</a:t>
            </a:r>
            <a:r>
              <a:rPr lang="en-US" altLang="zh-CN" dirty="0"/>
              <a:t>1</a:t>
            </a:r>
            <a:r>
              <a:rPr lang="zh-CN" altLang="en-US" dirty="0"/>
              <a:t>：如果端节点检测可用性故障，但端节点不能被信任来重配置网络，故障如何解除？</a:t>
            </a:r>
            <a:endParaRPr lang="en-US" altLang="zh-CN" dirty="0"/>
          </a:p>
          <a:p>
            <a:r>
              <a:rPr lang="zh-CN" altLang="en-US" dirty="0"/>
              <a:t>问题</a:t>
            </a:r>
            <a:r>
              <a:rPr lang="en-US" altLang="zh-CN" dirty="0"/>
              <a:t>2</a:t>
            </a:r>
            <a:r>
              <a:rPr lang="zh-CN" altLang="en-US" dirty="0"/>
              <a:t>：当接收方被攻击时，不希望发送方（攻击者）能定位故障（防御点），这与一般故障检测需求矛盾</a:t>
            </a:r>
            <a:endParaRPr lang="en-US" altLang="zh-CN" dirty="0"/>
          </a:p>
          <a:p>
            <a:r>
              <a:rPr lang="zh-CN" altLang="en-US" dirty="0"/>
              <a:t>对策</a:t>
            </a:r>
            <a:r>
              <a:rPr lang="en-US" altLang="zh-CN" dirty="0"/>
              <a:t>1</a:t>
            </a:r>
            <a:r>
              <a:rPr lang="zh-CN" altLang="en-US" dirty="0"/>
              <a:t>：加入一个新的被网络信任的中间组件为端节点提供重配置服务</a:t>
            </a:r>
            <a:endParaRPr lang="en-US" altLang="zh-CN" dirty="0"/>
          </a:p>
          <a:p>
            <a:r>
              <a:rPr lang="zh-CN" altLang="en-US" dirty="0"/>
              <a:t>对策</a:t>
            </a:r>
            <a:r>
              <a:rPr lang="en-US" altLang="zh-CN" dirty="0"/>
              <a:t>2</a:t>
            </a:r>
            <a:r>
              <a:rPr lang="zh-CN" altLang="en-US" dirty="0"/>
              <a:t>：当双方自愿通信时，在通信的双方之间辅助通信的</a:t>
            </a:r>
            <a:r>
              <a:rPr lang="en-US" altLang="zh-CN" dirty="0"/>
              <a:t>PHB</a:t>
            </a:r>
            <a:r>
              <a:rPr lang="zh-CN" altLang="en-US" dirty="0"/>
              <a:t>设备必须被显式地指定，即</a:t>
            </a:r>
            <a:r>
              <a:rPr lang="en-US" altLang="zh-CN" dirty="0"/>
              <a:t>PHB</a:t>
            </a:r>
            <a:r>
              <a:rPr lang="zh-CN" altLang="en-US" dirty="0"/>
              <a:t>设备地址被放入包头部，并防止被篡改，从而为双方提供了定位和消除故障的可能</a:t>
            </a:r>
            <a:endParaRPr lang="en-US" altLang="zh-CN" dirty="0"/>
          </a:p>
          <a:p>
            <a:endParaRPr lang="en-US" altLang="zh-CN" dirty="0"/>
          </a:p>
          <a:p>
            <a:endParaRPr lang="en-US" altLang="zh-CN" dirty="0"/>
          </a:p>
          <a:p>
            <a:pPr lvl="1"/>
            <a:endParaRPr lang="en-US" dirty="0"/>
          </a:p>
        </p:txBody>
      </p:sp>
      <p:sp>
        <p:nvSpPr>
          <p:cNvPr id="4" name="Slide Number Placeholder 3">
            <a:extLst>
              <a:ext uri="{FF2B5EF4-FFF2-40B4-BE49-F238E27FC236}">
                <a16:creationId xmlns:a16="http://schemas.microsoft.com/office/drawing/2014/main" id="{659911C0-CFFF-4647-98D2-A69AC7E1466F}"/>
              </a:ext>
            </a:extLst>
          </p:cNvPr>
          <p:cNvSpPr>
            <a:spLocks noGrp="1"/>
          </p:cNvSpPr>
          <p:nvPr>
            <p:ph type="sldNum" sz="quarter" idx="12"/>
          </p:nvPr>
        </p:nvSpPr>
        <p:spPr/>
        <p:txBody>
          <a:bodyPr/>
          <a:lstStyle/>
          <a:p>
            <a:fld id="{B8AE17C6-53CA-944D-9421-F2F3A04C57E0}" type="slidenum">
              <a:rPr lang="en-US" smtClean="0"/>
              <a:t>53</a:t>
            </a:fld>
            <a:endParaRPr lang="en-US"/>
          </a:p>
        </p:txBody>
      </p:sp>
    </p:spTree>
    <p:custDataLst>
      <p:tags r:id="rId1"/>
    </p:custDataLst>
    <p:extLst>
      <p:ext uri="{BB962C8B-B14F-4D97-AF65-F5344CB8AC3E}">
        <p14:creationId xmlns:p14="http://schemas.microsoft.com/office/powerpoint/2010/main" val="301985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00A4-3113-1642-BB77-0FBCB3102B62}"/>
              </a:ext>
            </a:extLst>
          </p:cNvPr>
          <p:cNvSpPr>
            <a:spLocks noGrp="1"/>
          </p:cNvSpPr>
          <p:nvPr>
            <p:ph type="title"/>
          </p:nvPr>
        </p:nvSpPr>
        <p:spPr/>
        <p:txBody>
          <a:bodyPr/>
          <a:lstStyle/>
          <a:p>
            <a:r>
              <a:rPr lang="en-US" dirty="0" err="1"/>
              <a:t>课堂讨论</a:t>
            </a:r>
            <a:endParaRPr lang="en-US" dirty="0"/>
          </a:p>
        </p:txBody>
      </p:sp>
      <p:sp>
        <p:nvSpPr>
          <p:cNvPr id="3" name="Content Placeholder 2">
            <a:extLst>
              <a:ext uri="{FF2B5EF4-FFF2-40B4-BE49-F238E27FC236}">
                <a16:creationId xmlns:a16="http://schemas.microsoft.com/office/drawing/2014/main" id="{3D91D8A1-E6E1-854C-B5F2-98715C2B7616}"/>
              </a:ext>
            </a:extLst>
          </p:cNvPr>
          <p:cNvSpPr>
            <a:spLocks noGrp="1"/>
          </p:cNvSpPr>
          <p:nvPr>
            <p:ph idx="1"/>
          </p:nvPr>
        </p:nvSpPr>
        <p:spPr/>
        <p:txBody>
          <a:bodyPr/>
          <a:lstStyle/>
          <a:p>
            <a:r>
              <a:rPr lang="zh-CN" altLang="en-US" dirty="0"/>
              <a:t>问题</a:t>
            </a:r>
            <a:r>
              <a:rPr lang="en-US" altLang="zh-CN" dirty="0"/>
              <a:t>1</a:t>
            </a:r>
            <a:r>
              <a:rPr lang="zh-CN" altLang="en-US" dirty="0"/>
              <a:t>：如果将互联网“</a:t>
            </a:r>
            <a:r>
              <a:rPr lang="en-US" altLang="zh-CN" dirty="0"/>
              <a:t>deliver</a:t>
            </a:r>
            <a:r>
              <a:rPr lang="zh-CN" altLang="en-US" dirty="0"/>
              <a:t> </a:t>
            </a:r>
            <a:r>
              <a:rPr lang="en-US" altLang="zh-CN" dirty="0"/>
              <a:t>by</a:t>
            </a:r>
            <a:r>
              <a:rPr lang="zh-CN" altLang="en-US" dirty="0"/>
              <a:t> </a:t>
            </a:r>
            <a:r>
              <a:rPr lang="en-US" altLang="zh-CN" dirty="0"/>
              <a:t>default</a:t>
            </a:r>
            <a:r>
              <a:rPr lang="zh-CN" altLang="en-US" dirty="0"/>
              <a:t>”（默认传递任何包）改变为“</a:t>
            </a:r>
            <a:r>
              <a:rPr lang="en-US" altLang="zh-CN" dirty="0"/>
              <a:t>deny</a:t>
            </a:r>
            <a:r>
              <a:rPr lang="zh-CN" altLang="en-US" dirty="0"/>
              <a:t> </a:t>
            </a:r>
            <a:r>
              <a:rPr lang="en-US" altLang="zh-CN" dirty="0"/>
              <a:t>by</a:t>
            </a:r>
            <a:r>
              <a:rPr lang="zh-CN" altLang="en-US" dirty="0"/>
              <a:t> </a:t>
            </a:r>
            <a:r>
              <a:rPr lang="en-US" altLang="zh-CN" dirty="0"/>
              <a:t>default</a:t>
            </a:r>
            <a:r>
              <a:rPr lang="zh-CN" altLang="en-US" dirty="0"/>
              <a:t>”（默认拒绝传递，而是需要接收方请求或提供授权），那么对上一页与可用性有关的两个问题有什么影响？</a:t>
            </a:r>
            <a:endParaRPr lang="en-US" altLang="zh-CN" dirty="0"/>
          </a:p>
          <a:p>
            <a:endParaRPr lang="en-US" altLang="zh-CN" dirty="0"/>
          </a:p>
          <a:p>
            <a:pPr marL="0" indent="0">
              <a:buNone/>
            </a:pPr>
            <a:endParaRPr lang="en-US" altLang="zh-CN" dirty="0"/>
          </a:p>
          <a:p>
            <a:r>
              <a:rPr lang="zh-CN" altLang="en-US" dirty="0"/>
              <a:t>问题</a:t>
            </a:r>
            <a:r>
              <a:rPr lang="en-US" altLang="zh-CN" dirty="0"/>
              <a:t>2</a:t>
            </a:r>
            <a:r>
              <a:rPr lang="zh-CN" altLang="en-US" dirty="0"/>
              <a:t>：曾经的</a:t>
            </a:r>
            <a:r>
              <a:rPr lang="en-US" altLang="zh-CN" dirty="0"/>
              <a:t>IP</a:t>
            </a:r>
            <a:r>
              <a:rPr lang="zh-CN" altLang="en-US" dirty="0"/>
              <a:t>源路由选项已经因为安全等原因被废弃，但为了增强端节点选择路径的能力，一般用户目前有哪些其他技术手段？</a:t>
            </a:r>
            <a:endParaRPr lang="en-US" altLang="zh-CN" dirty="0"/>
          </a:p>
        </p:txBody>
      </p:sp>
      <p:sp>
        <p:nvSpPr>
          <p:cNvPr id="4" name="Slide Number Placeholder 3">
            <a:extLst>
              <a:ext uri="{FF2B5EF4-FFF2-40B4-BE49-F238E27FC236}">
                <a16:creationId xmlns:a16="http://schemas.microsoft.com/office/drawing/2014/main" id="{65F623E0-9BB2-2241-B1C7-6093464B307A}"/>
              </a:ext>
            </a:extLst>
          </p:cNvPr>
          <p:cNvSpPr>
            <a:spLocks noGrp="1"/>
          </p:cNvSpPr>
          <p:nvPr>
            <p:ph type="sldNum" sz="quarter" idx="12"/>
          </p:nvPr>
        </p:nvSpPr>
        <p:spPr/>
        <p:txBody>
          <a:bodyPr/>
          <a:lstStyle/>
          <a:p>
            <a:fld id="{B8AE17C6-53CA-944D-9421-F2F3A04C57E0}" type="slidenum">
              <a:rPr lang="en-US" smtClean="0"/>
              <a:t>54</a:t>
            </a:fld>
            <a:endParaRPr lang="en-US"/>
          </a:p>
        </p:txBody>
      </p:sp>
    </p:spTree>
    <p:custDataLst>
      <p:tags r:id="rId1"/>
    </p:custDataLst>
    <p:extLst>
      <p:ext uri="{BB962C8B-B14F-4D97-AF65-F5344CB8AC3E}">
        <p14:creationId xmlns:p14="http://schemas.microsoft.com/office/powerpoint/2010/main" val="16308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5B91-5F2C-E34C-953B-88ABC6835F6B}"/>
              </a:ext>
            </a:extLst>
          </p:cNvPr>
          <p:cNvSpPr>
            <a:spLocks noGrp="1"/>
          </p:cNvSpPr>
          <p:nvPr>
            <p:ph type="title"/>
          </p:nvPr>
        </p:nvSpPr>
        <p:spPr/>
        <p:txBody>
          <a:bodyPr/>
          <a:lstStyle/>
          <a:p>
            <a:r>
              <a:rPr lang="zh-CN" altLang="en-US" dirty="0"/>
              <a:t>互联网体系结构与安全总结</a:t>
            </a:r>
            <a:endParaRPr lang="en-US" dirty="0"/>
          </a:p>
        </p:txBody>
      </p:sp>
      <p:sp>
        <p:nvSpPr>
          <p:cNvPr id="3" name="Content Placeholder 2">
            <a:extLst>
              <a:ext uri="{FF2B5EF4-FFF2-40B4-BE49-F238E27FC236}">
                <a16:creationId xmlns:a16="http://schemas.microsoft.com/office/drawing/2014/main" id="{9ED454E6-7C3A-5F44-9667-34BF96193618}"/>
              </a:ext>
            </a:extLst>
          </p:cNvPr>
          <p:cNvSpPr>
            <a:spLocks noGrp="1"/>
          </p:cNvSpPr>
          <p:nvPr>
            <p:ph idx="1"/>
          </p:nvPr>
        </p:nvSpPr>
        <p:spPr>
          <a:xfrm>
            <a:off x="0" y="847898"/>
            <a:ext cx="9250016" cy="5873578"/>
          </a:xfrm>
        </p:spPr>
        <p:txBody>
          <a:bodyPr/>
          <a:lstStyle/>
          <a:p>
            <a:r>
              <a:rPr lang="zh-CN" altLang="en-US" dirty="0"/>
              <a:t>互联网安全问题部分是设计决策的结果，而非错误或疏忽</a:t>
            </a:r>
            <a:endParaRPr lang="en-US" altLang="zh-CN" dirty="0"/>
          </a:p>
          <a:p>
            <a:r>
              <a:rPr lang="zh-CN" altLang="en-US" dirty="0"/>
              <a:t>互联网体系结构与网络安全的关系应尽可能的弱</a:t>
            </a:r>
            <a:endParaRPr lang="en-US" altLang="zh-CN" dirty="0"/>
          </a:p>
          <a:p>
            <a:r>
              <a:rPr lang="zh-CN" altLang="en-US" dirty="0"/>
              <a:t>最大的网络安全挑战是应用程序为了经济和用途“被故意设计得不安全”</a:t>
            </a:r>
            <a:endParaRPr lang="en-US" altLang="zh-CN" dirty="0"/>
          </a:p>
          <a:p>
            <a:r>
              <a:rPr lang="zh-CN" altLang="en-US" dirty="0"/>
              <a:t>路由、</a:t>
            </a:r>
            <a:r>
              <a:rPr lang="en-US" altLang="zh-CN" dirty="0"/>
              <a:t>email</a:t>
            </a:r>
            <a:r>
              <a:rPr lang="zh-CN" altLang="en-US" dirty="0"/>
              <a:t>和</a:t>
            </a:r>
            <a:r>
              <a:rPr lang="en-US" altLang="zh-CN" dirty="0"/>
              <a:t>DNS</a:t>
            </a:r>
            <a:r>
              <a:rPr lang="zh-CN" altLang="en-US" dirty="0"/>
              <a:t>等分布式系统安全挑战在于协作、激励、互信</a:t>
            </a:r>
            <a:endParaRPr lang="en-US" altLang="zh-CN" dirty="0"/>
          </a:p>
          <a:p>
            <a:r>
              <a:rPr lang="zh-CN" altLang="en-US" dirty="0"/>
              <a:t>安全技术机制嵌入在更大的信任管理背景下，而信任管理不像密码学可以严格证明和按预期工作</a:t>
            </a:r>
            <a:endParaRPr lang="en-US" altLang="zh-CN" dirty="0"/>
          </a:p>
          <a:p>
            <a:r>
              <a:rPr lang="zh-CN" altLang="en-US" dirty="0"/>
              <a:t>“谁是值得信任的”成为最关键的技术和非技术问题</a:t>
            </a:r>
            <a:endParaRPr lang="en-US" altLang="zh-CN" dirty="0"/>
          </a:p>
          <a:p>
            <a:r>
              <a:rPr lang="zh-CN" altLang="en-US" dirty="0"/>
              <a:t>选择“谁是值得信任的”的那些角色拥有塑造安全的力量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65A6A63B-4F4D-334A-91D0-117C79304EC0}"/>
              </a:ext>
            </a:extLst>
          </p:cNvPr>
          <p:cNvSpPr>
            <a:spLocks noGrp="1"/>
          </p:cNvSpPr>
          <p:nvPr>
            <p:ph type="sldNum" sz="quarter" idx="12"/>
          </p:nvPr>
        </p:nvSpPr>
        <p:spPr/>
        <p:txBody>
          <a:bodyPr/>
          <a:lstStyle/>
          <a:p>
            <a:fld id="{B8AE17C6-53CA-944D-9421-F2F3A04C57E0}" type="slidenum">
              <a:rPr lang="en-US" smtClean="0"/>
              <a:t>55</a:t>
            </a:fld>
            <a:endParaRPr lang="en-US"/>
          </a:p>
        </p:txBody>
      </p:sp>
    </p:spTree>
    <p:custDataLst>
      <p:tags r:id="rId1"/>
    </p:custDataLst>
    <p:extLst>
      <p:ext uri="{BB962C8B-B14F-4D97-AF65-F5344CB8AC3E}">
        <p14:creationId xmlns:p14="http://schemas.microsoft.com/office/powerpoint/2010/main" val="118708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AC42-696B-8F4D-AEB5-DDCA9D86B815}"/>
              </a:ext>
            </a:extLst>
          </p:cNvPr>
          <p:cNvSpPr>
            <a:spLocks noGrp="1"/>
          </p:cNvSpPr>
          <p:nvPr>
            <p:ph type="title"/>
          </p:nvPr>
        </p:nvSpPr>
        <p:spPr/>
        <p:txBody>
          <a:bodyPr/>
          <a:lstStyle/>
          <a:p>
            <a:r>
              <a:rPr lang="zh-CN" altLang="en-US" dirty="0"/>
              <a:t>尾页</a:t>
            </a:r>
            <a:endParaRPr lang="en-US" dirty="0"/>
          </a:p>
        </p:txBody>
      </p:sp>
      <p:sp>
        <p:nvSpPr>
          <p:cNvPr id="3" name="Content Placeholder 2">
            <a:extLst>
              <a:ext uri="{FF2B5EF4-FFF2-40B4-BE49-F238E27FC236}">
                <a16:creationId xmlns:a16="http://schemas.microsoft.com/office/drawing/2014/main" id="{44ED7D6A-F3B8-DA46-B881-07911513D1E1}"/>
              </a:ext>
            </a:extLst>
          </p:cNvPr>
          <p:cNvSpPr>
            <a:spLocks noGrp="1"/>
          </p:cNvSpPr>
          <p:nvPr>
            <p:ph idx="1"/>
          </p:nvPr>
        </p:nvSpPr>
        <p:spPr/>
        <p:txBody>
          <a:bodyPr/>
          <a:lstStyle/>
          <a:p>
            <a:pPr marL="0" indent="0">
              <a:buNone/>
            </a:pPr>
            <a:r>
              <a:rPr lang="zh-CN" altLang="en-US" dirty="0"/>
              <a:t>尾页</a:t>
            </a:r>
            <a:endParaRPr lang="en-US" dirty="0"/>
          </a:p>
        </p:txBody>
      </p:sp>
      <p:sp>
        <p:nvSpPr>
          <p:cNvPr id="4" name="Slide Number Placeholder 3">
            <a:extLst>
              <a:ext uri="{FF2B5EF4-FFF2-40B4-BE49-F238E27FC236}">
                <a16:creationId xmlns:a16="http://schemas.microsoft.com/office/drawing/2014/main" id="{AB79D195-5BD5-7F4A-894B-6423C6B9BDEC}"/>
              </a:ext>
            </a:extLst>
          </p:cNvPr>
          <p:cNvSpPr>
            <a:spLocks noGrp="1"/>
          </p:cNvSpPr>
          <p:nvPr>
            <p:ph type="sldNum" sz="quarter" idx="12"/>
          </p:nvPr>
        </p:nvSpPr>
        <p:spPr/>
        <p:txBody>
          <a:bodyPr/>
          <a:lstStyle/>
          <a:p>
            <a:fld id="{B8AE17C6-53CA-944D-9421-F2F3A04C57E0}" type="slidenum">
              <a:rPr lang="en-US" smtClean="0"/>
              <a:t>56</a:t>
            </a:fld>
            <a:endParaRPr lang="en-US"/>
          </a:p>
        </p:txBody>
      </p:sp>
    </p:spTree>
    <p:extLst>
      <p:ext uri="{BB962C8B-B14F-4D97-AF65-F5344CB8AC3E}">
        <p14:creationId xmlns:p14="http://schemas.microsoft.com/office/powerpoint/2010/main" val="70969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2671-98BB-8546-B94B-4E7C9DAAF61E}"/>
              </a:ext>
            </a:extLst>
          </p:cNvPr>
          <p:cNvSpPr>
            <a:spLocks noGrp="1"/>
          </p:cNvSpPr>
          <p:nvPr>
            <p:ph type="title"/>
          </p:nvPr>
        </p:nvSpPr>
        <p:spPr/>
        <p:txBody>
          <a:bodyPr/>
          <a:lstStyle/>
          <a:p>
            <a:r>
              <a:rPr lang="zh-CN" altLang="en-US" dirty="0"/>
              <a:t>互联网的起源（</a:t>
            </a:r>
            <a:r>
              <a:rPr lang="en-US" altLang="zh-CN" dirty="0"/>
              <a:t>1960-80</a:t>
            </a:r>
            <a:r>
              <a:rPr lang="zh-CN" altLang="en-US" dirty="0"/>
              <a:t>）</a:t>
            </a:r>
            <a:endParaRPr lang="en-US" dirty="0"/>
          </a:p>
        </p:txBody>
      </p:sp>
      <p:sp>
        <p:nvSpPr>
          <p:cNvPr id="3" name="Content Placeholder 2">
            <a:extLst>
              <a:ext uri="{FF2B5EF4-FFF2-40B4-BE49-F238E27FC236}">
                <a16:creationId xmlns:a16="http://schemas.microsoft.com/office/drawing/2014/main" id="{BBF2C87C-9A94-2547-A6E2-885BA392B2D4}"/>
              </a:ext>
            </a:extLst>
          </p:cNvPr>
          <p:cNvSpPr>
            <a:spLocks noGrp="1"/>
          </p:cNvSpPr>
          <p:nvPr>
            <p:ph idx="1"/>
          </p:nvPr>
        </p:nvSpPr>
        <p:spPr>
          <a:xfrm>
            <a:off x="346842" y="847898"/>
            <a:ext cx="8475612" cy="5873578"/>
          </a:xfrm>
        </p:spPr>
        <p:txBody>
          <a:bodyPr/>
          <a:lstStyle/>
          <a:p>
            <a:pPr>
              <a:lnSpc>
                <a:spcPct val="100000"/>
              </a:lnSpc>
            </a:pPr>
            <a:r>
              <a:rPr lang="en-US" dirty="0"/>
              <a:t>Paul</a:t>
            </a:r>
            <a:r>
              <a:rPr lang="zh-CN" altLang="en-US" dirty="0"/>
              <a:t> </a:t>
            </a:r>
            <a:r>
              <a:rPr lang="en-US" altLang="zh-CN" dirty="0"/>
              <a:t>Baran</a:t>
            </a:r>
            <a:r>
              <a:rPr lang="zh-CN" altLang="en-US" dirty="0"/>
              <a:t>（美国兰德实验室）：建立一个鲁棒得足以确保二次打击能力的网络（与俄罗斯人分享，来阻止核战争）</a:t>
            </a:r>
            <a:endParaRPr lang="en-US" altLang="zh-CN" dirty="0"/>
          </a:p>
          <a:p>
            <a:pPr>
              <a:lnSpc>
                <a:spcPct val="100000"/>
              </a:lnSpc>
            </a:pPr>
            <a:r>
              <a:rPr lang="en-US" altLang="zh-CN" dirty="0"/>
              <a:t>Donald</a:t>
            </a:r>
            <a:r>
              <a:rPr lang="zh-CN" altLang="en-US" dirty="0"/>
              <a:t> </a:t>
            </a:r>
            <a:r>
              <a:rPr lang="en-US" altLang="zh-CN" dirty="0"/>
              <a:t>Davies</a:t>
            </a:r>
            <a:r>
              <a:rPr lang="zh-CN" altLang="en-US" dirty="0"/>
              <a:t>（英国国家物理实验室）：提出了“</a:t>
            </a:r>
            <a:r>
              <a:rPr lang="en-US" altLang="zh-CN" dirty="0"/>
              <a:t>packet</a:t>
            </a:r>
            <a:r>
              <a:rPr lang="zh-CN" altLang="en-US" dirty="0"/>
              <a:t>”一词；预见未来的网络应用</a:t>
            </a:r>
            <a:endParaRPr lang="en-US" altLang="zh-CN" dirty="0"/>
          </a:p>
          <a:p>
            <a:r>
              <a:rPr lang="en-US" altLang="zh-CN" dirty="0"/>
              <a:t>Leonard</a:t>
            </a:r>
            <a:r>
              <a:rPr lang="zh-CN" altLang="en-US" dirty="0"/>
              <a:t> </a:t>
            </a:r>
            <a:r>
              <a:rPr lang="en-US" altLang="zh-CN" dirty="0"/>
              <a:t>Kleinrock</a:t>
            </a:r>
            <a:r>
              <a:rPr lang="zh-CN" altLang="en-US" dirty="0"/>
              <a:t>（</a:t>
            </a:r>
            <a:r>
              <a:rPr lang="en-US" altLang="zh-CN" dirty="0"/>
              <a:t>MIT</a:t>
            </a:r>
            <a:r>
              <a:rPr lang="zh-CN" altLang="en-US" dirty="0"/>
              <a:t>，</a:t>
            </a:r>
            <a:r>
              <a:rPr lang="en-US" altLang="zh-CN" dirty="0"/>
              <a:t>UCLA</a:t>
            </a:r>
            <a:r>
              <a:rPr lang="zh-CN" altLang="en-US" dirty="0"/>
              <a:t>）：证明了包交换可行性</a:t>
            </a:r>
            <a:endParaRPr lang="en-US" altLang="zh-CN" dirty="0"/>
          </a:p>
          <a:p>
            <a:pPr>
              <a:lnSpc>
                <a:spcPct val="100000"/>
              </a:lnSpc>
            </a:pPr>
            <a:r>
              <a:rPr lang="en-US" altLang="zh-CN" dirty="0"/>
              <a:t>1969</a:t>
            </a:r>
            <a:r>
              <a:rPr lang="zh-CN" altLang="en-US" dirty="0"/>
              <a:t>，在</a:t>
            </a:r>
            <a:r>
              <a:rPr lang="en-US" altLang="zh-CN" dirty="0"/>
              <a:t>ARPAnet</a:t>
            </a:r>
            <a:r>
              <a:rPr lang="zh-CN" altLang="en-US" dirty="0"/>
              <a:t>上第一个数据包从</a:t>
            </a:r>
            <a:r>
              <a:rPr lang="en-US" altLang="zh-CN" dirty="0"/>
              <a:t>UCLA</a:t>
            </a:r>
            <a:r>
              <a:rPr lang="zh-CN" altLang="en-US" dirty="0"/>
              <a:t>发送到</a:t>
            </a:r>
            <a:r>
              <a:rPr lang="en-US" altLang="zh-CN" dirty="0"/>
              <a:t>SRI</a:t>
            </a:r>
          </a:p>
          <a:p>
            <a:r>
              <a:rPr lang="en-US" altLang="zh-CN" dirty="0"/>
              <a:t>1974</a:t>
            </a:r>
            <a:r>
              <a:rPr lang="zh-CN" altLang="en-US" dirty="0"/>
              <a:t>，</a:t>
            </a:r>
            <a:r>
              <a:rPr lang="en-US" dirty="0"/>
              <a:t>Vinton</a:t>
            </a:r>
            <a:r>
              <a:rPr lang="zh-CN" altLang="en-US" dirty="0"/>
              <a:t> </a:t>
            </a:r>
            <a:r>
              <a:rPr lang="en-US" altLang="zh-CN" dirty="0"/>
              <a:t>Cerf</a:t>
            </a:r>
            <a:r>
              <a:rPr lang="zh-CN" altLang="en-US" dirty="0"/>
              <a:t>和</a:t>
            </a:r>
            <a:r>
              <a:rPr lang="en-US" altLang="zh-CN" dirty="0"/>
              <a:t>Robert</a:t>
            </a:r>
            <a:r>
              <a:rPr lang="zh-CN" altLang="en-US" dirty="0"/>
              <a:t> </a:t>
            </a:r>
            <a:r>
              <a:rPr lang="en-US" altLang="zh-CN" dirty="0"/>
              <a:t>Kahn</a:t>
            </a:r>
            <a:r>
              <a:rPr lang="zh-CN" altLang="en-US" dirty="0"/>
              <a:t>提出</a:t>
            </a:r>
            <a:r>
              <a:rPr lang="en-US" altLang="zh-CN" dirty="0"/>
              <a:t>Internet</a:t>
            </a:r>
            <a:r>
              <a:rPr lang="zh-CN" altLang="en-US" dirty="0"/>
              <a:t>思想，连接</a:t>
            </a:r>
            <a:r>
              <a:rPr lang="en-US" altLang="zh-CN" dirty="0"/>
              <a:t>ARPAnet</a:t>
            </a:r>
            <a:r>
              <a:rPr lang="zh-CN" altLang="en-US" dirty="0"/>
              <a:t>（地面）、</a:t>
            </a:r>
            <a:r>
              <a:rPr lang="en-US" altLang="zh-CN" dirty="0" err="1"/>
              <a:t>SATnet</a:t>
            </a:r>
            <a:r>
              <a:rPr lang="zh-CN" altLang="en-US" dirty="0"/>
              <a:t>（卫星）与</a:t>
            </a:r>
            <a:r>
              <a:rPr lang="en-US" altLang="zh-CN" dirty="0" err="1"/>
              <a:t>PRnet</a:t>
            </a:r>
            <a:r>
              <a:rPr lang="zh-CN" altLang="en-US" dirty="0"/>
              <a:t>（无线）</a:t>
            </a:r>
            <a:endParaRPr lang="en-US" altLang="zh-CN" dirty="0"/>
          </a:p>
          <a:p>
            <a:pPr>
              <a:lnSpc>
                <a:spcPct val="100000"/>
              </a:lnSpc>
            </a:pPr>
            <a:r>
              <a:rPr lang="en-US" altLang="zh-CN" dirty="0"/>
              <a:t>1981</a:t>
            </a:r>
            <a:r>
              <a:rPr lang="zh-CN" altLang="en-US" dirty="0"/>
              <a:t>，</a:t>
            </a:r>
            <a:r>
              <a:rPr lang="en-US" altLang="zh-CN" dirty="0"/>
              <a:t>TCP/IP</a:t>
            </a:r>
            <a:r>
              <a:rPr lang="zh-CN" altLang="en-US" dirty="0"/>
              <a:t>标准发布</a:t>
            </a:r>
            <a:endParaRPr lang="en-US" altLang="zh-CN" dirty="0"/>
          </a:p>
          <a:p>
            <a:pPr>
              <a:lnSpc>
                <a:spcPct val="100000"/>
              </a:lnSpc>
            </a:pPr>
            <a:r>
              <a:rPr lang="en-US" altLang="zh-CN" dirty="0"/>
              <a:t>1983</a:t>
            </a:r>
            <a:r>
              <a:rPr lang="zh-CN" altLang="en-US" dirty="0"/>
              <a:t>，</a:t>
            </a:r>
            <a:r>
              <a:rPr lang="en-US" altLang="zh-CN" dirty="0"/>
              <a:t>Paul</a:t>
            </a:r>
            <a:r>
              <a:rPr lang="zh-CN" altLang="en-US" dirty="0"/>
              <a:t> </a:t>
            </a:r>
            <a:r>
              <a:rPr lang="en-US" altLang="zh-CN" dirty="0"/>
              <a:t>Mockapetris</a:t>
            </a:r>
            <a:r>
              <a:rPr lang="zh-CN" altLang="en-US" dirty="0"/>
              <a:t> </a:t>
            </a:r>
            <a:r>
              <a:rPr lang="en-US" altLang="zh-CN" dirty="0"/>
              <a:t>&amp;</a:t>
            </a:r>
            <a:r>
              <a:rPr lang="zh-CN" altLang="en-US" dirty="0"/>
              <a:t> </a:t>
            </a:r>
            <a:r>
              <a:rPr lang="en-US" altLang="zh-CN" dirty="0"/>
              <a:t>Jon</a:t>
            </a:r>
            <a:r>
              <a:rPr lang="zh-CN" altLang="en-US" dirty="0"/>
              <a:t> </a:t>
            </a:r>
            <a:r>
              <a:rPr lang="en-US" altLang="zh-CN" dirty="0" err="1"/>
              <a:t>Postel</a:t>
            </a:r>
            <a:r>
              <a:rPr lang="zh-CN" altLang="en-US" dirty="0"/>
              <a:t>，</a:t>
            </a:r>
            <a:r>
              <a:rPr lang="en-US" altLang="zh-CN" dirty="0"/>
              <a:t>DNS</a:t>
            </a:r>
          </a:p>
          <a:p>
            <a:pPr>
              <a:lnSpc>
                <a:spcPct val="100000"/>
              </a:lnSpc>
            </a:pPr>
            <a:r>
              <a:rPr lang="en-US" altLang="zh-CN" dirty="0"/>
              <a:t>80</a:t>
            </a:r>
            <a:r>
              <a:rPr lang="zh-CN" altLang="en-US" dirty="0"/>
              <a:t>年代，</a:t>
            </a:r>
            <a:r>
              <a:rPr lang="en-US" altLang="zh-CN" dirty="0"/>
              <a:t>NIST</a:t>
            </a:r>
            <a:r>
              <a:rPr lang="zh-CN" altLang="en-US" dirty="0"/>
              <a:t>支持</a:t>
            </a:r>
            <a:r>
              <a:rPr lang="en-US" altLang="zh-CN" dirty="0"/>
              <a:t>ISO</a:t>
            </a:r>
            <a:r>
              <a:rPr lang="zh-CN" altLang="en-US" dirty="0"/>
              <a:t>提出的</a:t>
            </a:r>
            <a:r>
              <a:rPr lang="en-US" altLang="zh-CN" dirty="0"/>
              <a:t>OSI</a:t>
            </a:r>
            <a:r>
              <a:rPr lang="zh-CN" altLang="en-US" dirty="0"/>
              <a:t>，</a:t>
            </a:r>
            <a:r>
              <a:rPr lang="en-US" altLang="zh-CN" dirty="0"/>
              <a:t>ARPA</a:t>
            </a:r>
            <a:r>
              <a:rPr lang="zh-CN" altLang="en-US" dirty="0"/>
              <a:t>和</a:t>
            </a:r>
            <a:r>
              <a:rPr lang="en-US" altLang="zh-CN" dirty="0"/>
              <a:t>NSF</a:t>
            </a:r>
            <a:r>
              <a:rPr lang="zh-CN" altLang="en-US" dirty="0"/>
              <a:t>支持</a:t>
            </a:r>
            <a:r>
              <a:rPr lang="en-US" altLang="zh-CN" dirty="0"/>
              <a:t>IP</a:t>
            </a:r>
          </a:p>
          <a:p>
            <a:pPr>
              <a:lnSpc>
                <a:spcPct val="100000"/>
              </a:lnSpc>
            </a:pPr>
            <a:r>
              <a:rPr lang="zh-CN" altLang="en-US" dirty="0"/>
              <a:t>技术社群</a:t>
            </a:r>
            <a:r>
              <a:rPr lang="en-US" altLang="zh-CN" dirty="0"/>
              <a:t>ICCB</a:t>
            </a:r>
            <a:r>
              <a:rPr lang="zh-CN" altLang="en-US" dirty="0"/>
              <a:t>，</a:t>
            </a:r>
            <a:r>
              <a:rPr lang="en-US" altLang="zh-CN" dirty="0"/>
              <a:t>IAB</a:t>
            </a:r>
            <a:r>
              <a:rPr lang="zh-CN" altLang="en-US" dirty="0"/>
              <a:t>，</a:t>
            </a:r>
            <a:r>
              <a:rPr lang="en-US" altLang="zh-CN" dirty="0"/>
              <a:t>GADS</a:t>
            </a:r>
            <a:r>
              <a:rPr lang="zh-CN" altLang="en-US" dirty="0"/>
              <a:t>，</a:t>
            </a:r>
            <a:r>
              <a:rPr lang="en-US" altLang="zh-CN" dirty="0"/>
              <a:t>IETF</a:t>
            </a:r>
            <a:r>
              <a:rPr lang="zh-CN" altLang="en-US" dirty="0"/>
              <a:t>相继成立</a:t>
            </a:r>
            <a:endParaRPr lang="en-US" altLang="zh-CN" dirty="0"/>
          </a:p>
        </p:txBody>
      </p:sp>
      <p:sp>
        <p:nvSpPr>
          <p:cNvPr id="4" name="Slide Number Placeholder 3">
            <a:extLst>
              <a:ext uri="{FF2B5EF4-FFF2-40B4-BE49-F238E27FC236}">
                <a16:creationId xmlns:a16="http://schemas.microsoft.com/office/drawing/2014/main" id="{7706D1DC-A26C-6140-9C85-E3ED070AA8FD}"/>
              </a:ext>
            </a:extLst>
          </p:cNvPr>
          <p:cNvSpPr>
            <a:spLocks noGrp="1"/>
          </p:cNvSpPr>
          <p:nvPr>
            <p:ph type="sldNum" sz="quarter" idx="12"/>
          </p:nvPr>
        </p:nvSpPr>
        <p:spPr/>
        <p:txBody>
          <a:bodyPr/>
          <a:lstStyle/>
          <a:p>
            <a:fld id="{B8AE17C6-53CA-944D-9421-F2F3A04C57E0}" type="slidenum">
              <a:rPr lang="en-US" smtClean="0"/>
              <a:t>6</a:t>
            </a:fld>
            <a:endParaRPr lang="en-US"/>
          </a:p>
        </p:txBody>
      </p:sp>
    </p:spTree>
    <p:custDataLst>
      <p:tags r:id="rId1"/>
    </p:custDataLst>
    <p:extLst>
      <p:ext uri="{BB962C8B-B14F-4D97-AF65-F5344CB8AC3E}">
        <p14:creationId xmlns:p14="http://schemas.microsoft.com/office/powerpoint/2010/main" val="124622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4D05-A509-FC48-ADF4-A39F0B82D04C}"/>
              </a:ext>
            </a:extLst>
          </p:cNvPr>
          <p:cNvSpPr>
            <a:spLocks noGrp="1"/>
          </p:cNvSpPr>
          <p:nvPr>
            <p:ph type="title"/>
          </p:nvPr>
        </p:nvSpPr>
        <p:spPr/>
        <p:txBody>
          <a:bodyPr/>
          <a:lstStyle/>
          <a:p>
            <a:r>
              <a:rPr lang="zh-CN" altLang="en-US" dirty="0"/>
              <a:t>互联网的发展（</a:t>
            </a:r>
            <a:r>
              <a:rPr lang="en-US" altLang="zh-CN" dirty="0"/>
              <a:t>1990-</a:t>
            </a:r>
            <a:r>
              <a:rPr lang="zh-CN" altLang="en-US" dirty="0"/>
              <a:t>）</a:t>
            </a:r>
            <a:endParaRPr lang="en-US" dirty="0"/>
          </a:p>
        </p:txBody>
      </p:sp>
      <p:sp>
        <p:nvSpPr>
          <p:cNvPr id="3" name="Content Placeholder 2">
            <a:extLst>
              <a:ext uri="{FF2B5EF4-FFF2-40B4-BE49-F238E27FC236}">
                <a16:creationId xmlns:a16="http://schemas.microsoft.com/office/drawing/2014/main" id="{340B6786-D7EE-D34B-9EAB-84517CD15C21}"/>
              </a:ext>
            </a:extLst>
          </p:cNvPr>
          <p:cNvSpPr>
            <a:spLocks noGrp="1"/>
          </p:cNvSpPr>
          <p:nvPr>
            <p:ph idx="1"/>
          </p:nvPr>
        </p:nvSpPr>
        <p:spPr>
          <a:xfrm>
            <a:off x="346841" y="847898"/>
            <a:ext cx="8797158" cy="5873578"/>
          </a:xfrm>
        </p:spPr>
        <p:txBody>
          <a:bodyPr/>
          <a:lstStyle/>
          <a:p>
            <a:pPr>
              <a:lnSpc>
                <a:spcPct val="100000"/>
              </a:lnSpc>
            </a:pPr>
            <a:r>
              <a:rPr lang="en-US" altLang="zh-CN" dirty="0"/>
              <a:t>1990</a:t>
            </a:r>
            <a:r>
              <a:rPr lang="zh-CN" altLang="en-US" dirty="0"/>
              <a:t>，</a:t>
            </a:r>
            <a:r>
              <a:rPr lang="en-US" altLang="zh-CN" dirty="0"/>
              <a:t>Tim</a:t>
            </a:r>
            <a:r>
              <a:rPr lang="zh-CN" altLang="en-US" dirty="0"/>
              <a:t> </a:t>
            </a:r>
            <a:r>
              <a:rPr lang="en-US" altLang="zh-CN" dirty="0"/>
              <a:t>Berners-Lee</a:t>
            </a:r>
            <a:r>
              <a:rPr lang="zh-CN" altLang="en-US" dirty="0"/>
              <a:t>（</a:t>
            </a:r>
            <a:r>
              <a:rPr lang="en-US" altLang="zh-CN" dirty="0"/>
              <a:t>CERN</a:t>
            </a:r>
            <a:r>
              <a:rPr lang="zh-CN" altLang="en-US" dirty="0"/>
              <a:t>）发明</a:t>
            </a:r>
            <a:r>
              <a:rPr lang="en-US" altLang="zh-CN" dirty="0"/>
              <a:t>WWW</a:t>
            </a:r>
          </a:p>
          <a:p>
            <a:pPr>
              <a:lnSpc>
                <a:spcPct val="100000"/>
              </a:lnSpc>
            </a:pPr>
            <a:r>
              <a:rPr lang="zh-CN" altLang="en-US" dirty="0"/>
              <a:t>编址的发展：</a:t>
            </a:r>
            <a:r>
              <a:rPr lang="en-US" dirty="0"/>
              <a:t>IPv</a:t>
            </a:r>
            <a:r>
              <a:rPr lang="en-US" altLang="zh-CN" dirty="0"/>
              <a:t>6</a:t>
            </a:r>
            <a:r>
              <a:rPr lang="zh-CN" altLang="en-US" dirty="0"/>
              <a:t>，</a:t>
            </a:r>
            <a:r>
              <a:rPr lang="en-US" altLang="zh-CN" dirty="0"/>
              <a:t>NAT</a:t>
            </a:r>
            <a:r>
              <a:rPr lang="zh-CN" altLang="en-US" dirty="0"/>
              <a:t>，</a:t>
            </a:r>
            <a:r>
              <a:rPr lang="en-US" altLang="zh-CN" dirty="0"/>
              <a:t>multicast</a:t>
            </a:r>
          </a:p>
          <a:p>
            <a:r>
              <a:rPr lang="zh-CN" altLang="en-US" dirty="0"/>
              <a:t>曾经的技术：</a:t>
            </a:r>
            <a:r>
              <a:rPr lang="en-US" altLang="zh-CN" dirty="0"/>
              <a:t>QoS </a:t>
            </a:r>
            <a:r>
              <a:rPr lang="zh-CN" altLang="en-US" dirty="0"/>
              <a:t>、</a:t>
            </a:r>
            <a:r>
              <a:rPr lang="en-US" altLang="zh-CN" dirty="0"/>
              <a:t>ATM</a:t>
            </a:r>
            <a:r>
              <a:rPr lang="zh-CN" altLang="en-US" dirty="0"/>
              <a:t>、</a:t>
            </a:r>
            <a:r>
              <a:rPr lang="en-US" altLang="zh-CN" dirty="0"/>
              <a:t>multicast</a:t>
            </a:r>
          </a:p>
          <a:p>
            <a:pPr>
              <a:lnSpc>
                <a:spcPct val="100000"/>
              </a:lnSpc>
            </a:pPr>
            <a:r>
              <a:rPr lang="en-US" altLang="zh-CN" dirty="0"/>
              <a:t>1994</a:t>
            </a:r>
            <a:r>
              <a:rPr lang="zh-CN" altLang="en-US" dirty="0"/>
              <a:t>，</a:t>
            </a:r>
            <a:r>
              <a:rPr lang="en-US" altLang="zh-CN" dirty="0"/>
              <a:t>Amazon</a:t>
            </a:r>
            <a:r>
              <a:rPr lang="zh-CN" altLang="en-US" dirty="0"/>
              <a:t>成立</a:t>
            </a:r>
            <a:endParaRPr lang="en-US" altLang="zh-CN" dirty="0"/>
          </a:p>
          <a:p>
            <a:r>
              <a:rPr lang="en-US" altLang="zh-CN" dirty="0"/>
              <a:t>1995</a:t>
            </a:r>
            <a:r>
              <a:rPr lang="zh-CN" altLang="en-US" dirty="0"/>
              <a:t>，</a:t>
            </a:r>
            <a:r>
              <a:rPr lang="en-US" dirty="0" err="1"/>
              <a:t>NSFnet</a:t>
            </a:r>
            <a:r>
              <a:rPr lang="zh-CN" altLang="en-US" dirty="0"/>
              <a:t>退出，互联网私有化并商业化</a:t>
            </a:r>
            <a:endParaRPr lang="en-US" altLang="zh-CN" dirty="0"/>
          </a:p>
          <a:p>
            <a:pPr>
              <a:lnSpc>
                <a:spcPct val="100000"/>
              </a:lnSpc>
            </a:pPr>
            <a:r>
              <a:rPr lang="en-US" altLang="zh-CN" dirty="0"/>
              <a:t>1998</a:t>
            </a:r>
            <a:r>
              <a:rPr lang="zh-CN" altLang="en-US" dirty="0"/>
              <a:t>，</a:t>
            </a:r>
            <a:r>
              <a:rPr lang="en-US" altLang="zh-CN" dirty="0"/>
              <a:t>ICANN</a:t>
            </a:r>
            <a:r>
              <a:rPr lang="zh-CN" altLang="en-US" dirty="0"/>
              <a:t>，</a:t>
            </a:r>
            <a:r>
              <a:rPr lang="en-US" altLang="zh-CN" dirty="0"/>
              <a:t>Google</a:t>
            </a:r>
            <a:r>
              <a:rPr lang="zh-CN" altLang="en-US" dirty="0"/>
              <a:t>成立</a:t>
            </a:r>
            <a:endParaRPr lang="en-US" altLang="zh-CN" dirty="0"/>
          </a:p>
          <a:p>
            <a:pPr>
              <a:lnSpc>
                <a:spcPct val="100000"/>
              </a:lnSpc>
            </a:pPr>
            <a:r>
              <a:rPr lang="en-US" altLang="zh-CN" dirty="0"/>
              <a:t>1999</a:t>
            </a:r>
            <a:r>
              <a:rPr lang="zh-CN" altLang="en-US" dirty="0"/>
              <a:t>，</a:t>
            </a:r>
            <a:r>
              <a:rPr lang="en-US" altLang="zh-CN" dirty="0"/>
              <a:t>Melissa</a:t>
            </a:r>
            <a:r>
              <a:rPr lang="zh-CN" altLang="en-US" dirty="0"/>
              <a:t>病毒；</a:t>
            </a:r>
            <a:r>
              <a:rPr lang="en-US" altLang="zh-CN" dirty="0"/>
              <a:t>2000</a:t>
            </a:r>
            <a:r>
              <a:rPr lang="zh-CN" altLang="en-US" dirty="0"/>
              <a:t>，</a:t>
            </a:r>
            <a:r>
              <a:rPr lang="en-US" altLang="zh-CN" dirty="0"/>
              <a:t>ILOVEYOU</a:t>
            </a:r>
            <a:r>
              <a:rPr lang="zh-CN" altLang="en-US" dirty="0"/>
              <a:t>病毒</a:t>
            </a:r>
            <a:endParaRPr lang="en-US" altLang="zh-CN" dirty="0"/>
          </a:p>
          <a:p>
            <a:pPr>
              <a:lnSpc>
                <a:spcPct val="100000"/>
              </a:lnSpc>
            </a:pPr>
            <a:r>
              <a:rPr lang="en-US" altLang="zh-CN" dirty="0"/>
              <a:t>2004</a:t>
            </a:r>
            <a:r>
              <a:rPr lang="zh-CN" altLang="en-US" dirty="0"/>
              <a:t>，</a:t>
            </a:r>
            <a:r>
              <a:rPr lang="en-US" altLang="zh-CN" dirty="0"/>
              <a:t>Facebook</a:t>
            </a:r>
            <a:r>
              <a:rPr lang="zh-CN" altLang="en-US" dirty="0"/>
              <a:t>；</a:t>
            </a:r>
            <a:r>
              <a:rPr lang="en-US" altLang="zh-CN" dirty="0"/>
              <a:t>2006</a:t>
            </a:r>
            <a:r>
              <a:rPr lang="zh-CN" altLang="en-US" dirty="0"/>
              <a:t>，</a:t>
            </a:r>
            <a:r>
              <a:rPr lang="en-US" altLang="zh-CN" dirty="0"/>
              <a:t>Twitter</a:t>
            </a:r>
            <a:r>
              <a:rPr lang="zh-CN" altLang="en-US" dirty="0"/>
              <a:t>成立</a:t>
            </a:r>
            <a:endParaRPr lang="en-US" altLang="zh-CN" dirty="0"/>
          </a:p>
          <a:p>
            <a:pPr>
              <a:lnSpc>
                <a:spcPct val="100000"/>
              </a:lnSpc>
            </a:pPr>
            <a:r>
              <a:rPr lang="en-US" altLang="zh-CN" dirty="0"/>
              <a:t>2005</a:t>
            </a:r>
            <a:r>
              <a:rPr lang="zh-CN" altLang="en-US" dirty="0"/>
              <a:t>，</a:t>
            </a:r>
            <a:r>
              <a:rPr lang="en-US" altLang="zh-CN" dirty="0"/>
              <a:t>FCC</a:t>
            </a:r>
            <a:r>
              <a:rPr lang="zh-CN" altLang="en-US" dirty="0"/>
              <a:t>“四原则”：用户可选择应用、内容、设备、网络</a:t>
            </a:r>
            <a:endParaRPr lang="en-US" altLang="zh-CN" dirty="0"/>
          </a:p>
          <a:p>
            <a:pPr>
              <a:lnSpc>
                <a:spcPct val="100000"/>
              </a:lnSpc>
            </a:pPr>
            <a:r>
              <a:rPr lang="en-US" altLang="zh-CN" dirty="0"/>
              <a:t>2016, 70%</a:t>
            </a:r>
            <a:r>
              <a:rPr lang="zh-CN" altLang="en-US" dirty="0"/>
              <a:t>流量是音视频（</a:t>
            </a:r>
            <a:r>
              <a:rPr lang="en-US" altLang="zh-CN" dirty="0"/>
              <a:t>Netflix</a:t>
            </a:r>
            <a:r>
              <a:rPr lang="zh-CN" altLang="en-US" dirty="0"/>
              <a:t>，</a:t>
            </a:r>
            <a:r>
              <a:rPr lang="en-US" altLang="zh-CN" dirty="0" err="1"/>
              <a:t>Youtube</a:t>
            </a:r>
            <a:r>
              <a:rPr lang="zh-CN" altLang="en-US" dirty="0"/>
              <a:t>）</a:t>
            </a:r>
            <a:endParaRPr lang="en-US" altLang="zh-CN" dirty="0"/>
          </a:p>
          <a:p>
            <a:pPr>
              <a:lnSpc>
                <a:spcPct val="100000"/>
              </a:lnSpc>
            </a:pPr>
            <a:r>
              <a:rPr lang="en-US" altLang="zh-CN" dirty="0"/>
              <a:t>Internet -&gt; Cyberspace</a:t>
            </a:r>
            <a:r>
              <a:rPr lang="zh-CN" altLang="en-US" dirty="0"/>
              <a:t>（</a:t>
            </a:r>
            <a:r>
              <a:rPr lang="en-US" altLang="zh-CN" dirty="0"/>
              <a:t>W. Gibson, Neuromancer 1984</a:t>
            </a:r>
            <a:r>
              <a:rPr lang="zh-CN" altLang="en-US" dirty="0"/>
              <a:t>）</a:t>
            </a:r>
            <a:endParaRPr lang="en-US" altLang="zh-CN" dirty="0"/>
          </a:p>
          <a:p>
            <a:pPr>
              <a:lnSpc>
                <a:spcPct val="100000"/>
              </a:lnSpc>
            </a:pPr>
            <a:endParaRPr lang="en-US" altLang="zh-CN" dirty="0"/>
          </a:p>
        </p:txBody>
      </p:sp>
      <p:sp>
        <p:nvSpPr>
          <p:cNvPr id="4" name="Slide Number Placeholder 3">
            <a:extLst>
              <a:ext uri="{FF2B5EF4-FFF2-40B4-BE49-F238E27FC236}">
                <a16:creationId xmlns:a16="http://schemas.microsoft.com/office/drawing/2014/main" id="{3C095A7A-16CE-3A4F-8B25-EFDB597FA5D1}"/>
              </a:ext>
            </a:extLst>
          </p:cNvPr>
          <p:cNvSpPr>
            <a:spLocks noGrp="1"/>
          </p:cNvSpPr>
          <p:nvPr>
            <p:ph type="sldNum" sz="quarter" idx="12"/>
          </p:nvPr>
        </p:nvSpPr>
        <p:spPr/>
        <p:txBody>
          <a:bodyPr/>
          <a:lstStyle/>
          <a:p>
            <a:fld id="{B8AE17C6-53CA-944D-9421-F2F3A04C57E0}" type="slidenum">
              <a:rPr lang="en-US" smtClean="0"/>
              <a:t>7</a:t>
            </a:fld>
            <a:endParaRPr lang="en-US"/>
          </a:p>
        </p:txBody>
      </p:sp>
    </p:spTree>
    <p:custDataLst>
      <p:tags r:id="rId1"/>
    </p:custDataLst>
    <p:extLst>
      <p:ext uri="{BB962C8B-B14F-4D97-AF65-F5344CB8AC3E}">
        <p14:creationId xmlns:p14="http://schemas.microsoft.com/office/powerpoint/2010/main" val="379179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7AD7-EF7B-5249-80B8-DB18968B0A6C}"/>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6009FFD8-2EA5-6E46-A187-53E92754CDFF}"/>
              </a:ext>
            </a:extLst>
          </p:cNvPr>
          <p:cNvSpPr>
            <a:spLocks noGrp="1"/>
          </p:cNvSpPr>
          <p:nvPr>
            <p:ph idx="1"/>
          </p:nvPr>
        </p:nvSpPr>
        <p:spPr/>
        <p:txBody>
          <a:bodyPr/>
          <a:lstStyle/>
          <a:p>
            <a:r>
              <a:rPr lang="zh-CN" altLang="en-US" dirty="0"/>
              <a:t>问题</a:t>
            </a:r>
            <a:r>
              <a:rPr lang="en-US" altLang="zh-CN" dirty="0"/>
              <a:t>1</a:t>
            </a:r>
            <a:r>
              <a:rPr lang="zh-CN" altLang="en-US" dirty="0"/>
              <a:t>：请问快递和互联网有什么相似之处？</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zh-CN" altLang="en-US" dirty="0"/>
              <a:t>问题</a:t>
            </a:r>
            <a:r>
              <a:rPr lang="en-US" altLang="zh-CN" dirty="0"/>
              <a:t>2</a:t>
            </a:r>
            <a:r>
              <a:rPr lang="zh-CN" altLang="en-US" dirty="0"/>
              <a:t>：谷歌为满足自己作为</a:t>
            </a:r>
            <a:r>
              <a:rPr lang="en-US" altLang="zh-CN" dirty="0"/>
              <a:t>ICP</a:t>
            </a:r>
            <a:r>
              <a:rPr lang="zh-CN" altLang="en-US" dirty="0"/>
              <a:t>（内容提供商）的业务需求已开始建设自己的网络渗透进</a:t>
            </a:r>
            <a:r>
              <a:rPr lang="en-US" altLang="zh-CN" dirty="0"/>
              <a:t>ISP</a:t>
            </a:r>
            <a:r>
              <a:rPr lang="zh-CN" altLang="en-US" dirty="0"/>
              <a:t>的领域。反之，为什么传统</a:t>
            </a:r>
            <a:r>
              <a:rPr lang="en-US" altLang="zh-CN" dirty="0"/>
              <a:t>ISP</a:t>
            </a:r>
            <a:r>
              <a:rPr lang="zh-CN" altLang="en-US" dirty="0"/>
              <a:t>难以转变为</a:t>
            </a:r>
            <a:r>
              <a:rPr lang="en-US" altLang="zh-CN" dirty="0"/>
              <a:t>ICP</a:t>
            </a:r>
            <a:r>
              <a:rPr lang="zh-CN" altLang="en-US" dirty="0"/>
              <a:t>？</a:t>
            </a:r>
            <a:endParaRPr lang="en-US" dirty="0"/>
          </a:p>
        </p:txBody>
      </p:sp>
      <p:sp>
        <p:nvSpPr>
          <p:cNvPr id="4" name="Slide Number Placeholder 3">
            <a:extLst>
              <a:ext uri="{FF2B5EF4-FFF2-40B4-BE49-F238E27FC236}">
                <a16:creationId xmlns:a16="http://schemas.microsoft.com/office/drawing/2014/main" id="{0090FC28-E1A9-2E44-9344-450D07178D41}"/>
              </a:ext>
            </a:extLst>
          </p:cNvPr>
          <p:cNvSpPr>
            <a:spLocks noGrp="1"/>
          </p:cNvSpPr>
          <p:nvPr>
            <p:ph type="sldNum" sz="quarter" idx="12"/>
          </p:nvPr>
        </p:nvSpPr>
        <p:spPr/>
        <p:txBody>
          <a:bodyPr/>
          <a:lstStyle/>
          <a:p>
            <a:fld id="{B8AE17C6-53CA-944D-9421-F2F3A04C57E0}" type="slidenum">
              <a:rPr lang="en-US" smtClean="0"/>
              <a:t>8</a:t>
            </a:fld>
            <a:endParaRPr lang="en-US"/>
          </a:p>
        </p:txBody>
      </p:sp>
    </p:spTree>
    <p:custDataLst>
      <p:tags r:id="rId1"/>
    </p:custDataLst>
    <p:extLst>
      <p:ext uri="{BB962C8B-B14F-4D97-AF65-F5344CB8AC3E}">
        <p14:creationId xmlns:p14="http://schemas.microsoft.com/office/powerpoint/2010/main" val="176064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二、互联网体系结构概念和需求</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9</a:t>
            </a:fld>
            <a:endParaRPr lang="en-US"/>
          </a:p>
        </p:txBody>
      </p:sp>
    </p:spTree>
    <p:extLst>
      <p:ext uri="{BB962C8B-B14F-4D97-AF65-F5344CB8AC3E}">
        <p14:creationId xmlns:p14="http://schemas.microsoft.com/office/powerpoint/2010/main" val="3725524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5|8.7|16.9|27.2|24.1|69.3"/>
</p:tagLst>
</file>

<file path=ppt/tags/tag10.xml><?xml version="1.0" encoding="utf-8"?>
<p:tagLst xmlns:a="http://schemas.openxmlformats.org/drawingml/2006/main" xmlns:r="http://schemas.openxmlformats.org/officeDocument/2006/relationships" xmlns:p="http://schemas.openxmlformats.org/presentationml/2006/main">
  <p:tag name="TIMING" val="|9.5|4.3|69.5"/>
</p:tagLst>
</file>

<file path=ppt/tags/tag11.xml><?xml version="1.0" encoding="utf-8"?>
<p:tagLst xmlns:a="http://schemas.openxmlformats.org/drawingml/2006/main" xmlns:r="http://schemas.openxmlformats.org/officeDocument/2006/relationships" xmlns:p="http://schemas.openxmlformats.org/presentationml/2006/main">
  <p:tag name="TIMING" val="|4.6|22.2|0.7"/>
</p:tagLst>
</file>

<file path=ppt/tags/tag12.xml><?xml version="1.0" encoding="utf-8"?>
<p:tagLst xmlns:a="http://schemas.openxmlformats.org/drawingml/2006/main" xmlns:r="http://schemas.openxmlformats.org/officeDocument/2006/relationships" xmlns:p="http://schemas.openxmlformats.org/presentationml/2006/main">
  <p:tag name="TIMING" val="|21.9|10.4|26|18.3|29.6|10|1.1"/>
</p:tagLst>
</file>

<file path=ppt/tags/tag13.xml><?xml version="1.0" encoding="utf-8"?>
<p:tagLst xmlns:a="http://schemas.openxmlformats.org/drawingml/2006/main" xmlns:r="http://schemas.openxmlformats.org/officeDocument/2006/relationships" xmlns:p="http://schemas.openxmlformats.org/presentationml/2006/main">
  <p:tag name="TIMING" val="|16.1|12.7|64.7|5.6|14.6|33|10.1|32.8|65"/>
</p:tagLst>
</file>

<file path=ppt/tags/tag14.xml><?xml version="1.0" encoding="utf-8"?>
<p:tagLst xmlns:a="http://schemas.openxmlformats.org/drawingml/2006/main" xmlns:r="http://schemas.openxmlformats.org/officeDocument/2006/relationships" xmlns:p="http://schemas.openxmlformats.org/presentationml/2006/main">
  <p:tag name="TIMING" val="|29.9|15.9|14.9|73.7|12.5|20.7|21.4|21.4"/>
</p:tagLst>
</file>

<file path=ppt/tags/tag15.xml><?xml version="1.0" encoding="utf-8"?>
<p:tagLst xmlns:a="http://schemas.openxmlformats.org/drawingml/2006/main" xmlns:r="http://schemas.openxmlformats.org/officeDocument/2006/relationships" xmlns:p="http://schemas.openxmlformats.org/presentationml/2006/main">
  <p:tag name="TIMING" val="|7.7|9.9|28.4|38.2|26.2|17.3|108.7|59.7"/>
</p:tagLst>
</file>

<file path=ppt/tags/tag16.xml><?xml version="1.0" encoding="utf-8"?>
<p:tagLst xmlns:a="http://schemas.openxmlformats.org/drawingml/2006/main" xmlns:r="http://schemas.openxmlformats.org/officeDocument/2006/relationships" xmlns:p="http://schemas.openxmlformats.org/presentationml/2006/main">
  <p:tag name="TIMING" val="|6.4|22.9|39.3|34.4"/>
</p:tagLst>
</file>

<file path=ppt/tags/tag17.xml><?xml version="1.0" encoding="utf-8"?>
<p:tagLst xmlns:a="http://schemas.openxmlformats.org/drawingml/2006/main" xmlns:r="http://schemas.openxmlformats.org/officeDocument/2006/relationships" xmlns:p="http://schemas.openxmlformats.org/presentationml/2006/main">
  <p:tag name="TIMING" val="|2.2|14.2"/>
</p:tagLst>
</file>

<file path=ppt/tags/tag18.xml><?xml version="1.0" encoding="utf-8"?>
<p:tagLst xmlns:a="http://schemas.openxmlformats.org/drawingml/2006/main" xmlns:r="http://schemas.openxmlformats.org/officeDocument/2006/relationships" xmlns:p="http://schemas.openxmlformats.org/presentationml/2006/main">
  <p:tag name="TIMING" val="|7.9|8.4|17.9|36.4|56.2|13.8|21.4"/>
</p:tagLst>
</file>

<file path=ppt/tags/tag19.xml><?xml version="1.0" encoding="utf-8"?>
<p:tagLst xmlns:a="http://schemas.openxmlformats.org/drawingml/2006/main" xmlns:r="http://schemas.openxmlformats.org/officeDocument/2006/relationships" xmlns:p="http://schemas.openxmlformats.org/presentationml/2006/main">
  <p:tag name="TIMING" val="|16.9|32.4|17.5|14|20.9"/>
</p:tagLst>
</file>

<file path=ppt/tags/tag2.xml><?xml version="1.0" encoding="utf-8"?>
<p:tagLst xmlns:a="http://schemas.openxmlformats.org/drawingml/2006/main" xmlns:r="http://schemas.openxmlformats.org/officeDocument/2006/relationships" xmlns:p="http://schemas.openxmlformats.org/presentationml/2006/main">
  <p:tag name="TIMING" val="|22.9"/>
</p:tagLst>
</file>

<file path=ppt/tags/tag20.xml><?xml version="1.0" encoding="utf-8"?>
<p:tagLst xmlns:a="http://schemas.openxmlformats.org/drawingml/2006/main" xmlns:r="http://schemas.openxmlformats.org/officeDocument/2006/relationships" xmlns:p="http://schemas.openxmlformats.org/presentationml/2006/main">
  <p:tag name="TIMING" val="|25.8|22.6|41.5"/>
</p:tagLst>
</file>

<file path=ppt/tags/tag21.xml><?xml version="1.0" encoding="utf-8"?>
<p:tagLst xmlns:a="http://schemas.openxmlformats.org/drawingml/2006/main" xmlns:r="http://schemas.openxmlformats.org/officeDocument/2006/relationships" xmlns:p="http://schemas.openxmlformats.org/presentationml/2006/main">
  <p:tag name="TIMING" val="|15.1|1.1|48.7|95.1"/>
</p:tagLst>
</file>

<file path=ppt/tags/tag22.xml><?xml version="1.0" encoding="utf-8"?>
<p:tagLst xmlns:a="http://schemas.openxmlformats.org/drawingml/2006/main" xmlns:r="http://schemas.openxmlformats.org/officeDocument/2006/relationships" xmlns:p="http://schemas.openxmlformats.org/presentationml/2006/main">
  <p:tag name="TIMING" val="|2.1|139.8"/>
</p:tagLst>
</file>

<file path=ppt/tags/tag23.xml><?xml version="1.0" encoding="utf-8"?>
<p:tagLst xmlns:a="http://schemas.openxmlformats.org/drawingml/2006/main" xmlns:r="http://schemas.openxmlformats.org/officeDocument/2006/relationships" xmlns:p="http://schemas.openxmlformats.org/presentationml/2006/main">
  <p:tag name="TIMING" val="|6|23.3"/>
</p:tagLst>
</file>

<file path=ppt/tags/tag24.xml><?xml version="1.0" encoding="utf-8"?>
<p:tagLst xmlns:a="http://schemas.openxmlformats.org/drawingml/2006/main" xmlns:r="http://schemas.openxmlformats.org/officeDocument/2006/relationships" xmlns:p="http://schemas.openxmlformats.org/presentationml/2006/main">
  <p:tag name="TIMING" val="|7.6|76.5|9.8|36.1|26.1"/>
</p:tagLst>
</file>

<file path=ppt/tags/tag25.xml><?xml version="1.0" encoding="utf-8"?>
<p:tagLst xmlns:a="http://schemas.openxmlformats.org/drawingml/2006/main" xmlns:r="http://schemas.openxmlformats.org/officeDocument/2006/relationships" xmlns:p="http://schemas.openxmlformats.org/presentationml/2006/main">
  <p:tag name="TIMING" val="|8.9|50|20|20.7"/>
</p:tagLst>
</file>

<file path=ppt/tags/tag26.xml><?xml version="1.0" encoding="utf-8"?>
<p:tagLst xmlns:a="http://schemas.openxmlformats.org/drawingml/2006/main" xmlns:r="http://schemas.openxmlformats.org/officeDocument/2006/relationships" xmlns:p="http://schemas.openxmlformats.org/presentationml/2006/main">
  <p:tag name="TIMING" val="|0.5|68.3|18.2|23|16.8|52.6|37.7|34.4"/>
</p:tagLst>
</file>

<file path=ppt/tags/tag27.xml><?xml version="1.0" encoding="utf-8"?>
<p:tagLst xmlns:a="http://schemas.openxmlformats.org/drawingml/2006/main" xmlns:r="http://schemas.openxmlformats.org/officeDocument/2006/relationships" xmlns:p="http://schemas.openxmlformats.org/presentationml/2006/main">
  <p:tag name="TIMING" val="|17.7|55.7|53.9|33.6|18.9|28.8|83.8"/>
</p:tagLst>
</file>

<file path=ppt/tags/tag28.xml><?xml version="1.0" encoding="utf-8"?>
<p:tagLst xmlns:a="http://schemas.openxmlformats.org/drawingml/2006/main" xmlns:r="http://schemas.openxmlformats.org/officeDocument/2006/relationships" xmlns:p="http://schemas.openxmlformats.org/presentationml/2006/main">
  <p:tag name="TIMING" val="|15.3|60.5|21.5|19.8|29.5|36.2"/>
</p:tagLst>
</file>

<file path=ppt/tags/tag29.xml><?xml version="1.0" encoding="utf-8"?>
<p:tagLst xmlns:a="http://schemas.openxmlformats.org/drawingml/2006/main" xmlns:r="http://schemas.openxmlformats.org/officeDocument/2006/relationships" xmlns:p="http://schemas.openxmlformats.org/presentationml/2006/main">
  <p:tag name="TIMING" val="|7.9|13.1|94.2|78.1|15.9|27.3"/>
</p:tagLst>
</file>

<file path=ppt/tags/tag3.xml><?xml version="1.0" encoding="utf-8"?>
<p:tagLst xmlns:a="http://schemas.openxmlformats.org/drawingml/2006/main" xmlns:r="http://schemas.openxmlformats.org/officeDocument/2006/relationships" xmlns:p="http://schemas.openxmlformats.org/presentationml/2006/main">
  <p:tag name="TIMING" val="|21.5|99.9|38.1|56.7|38.5|42|13.1|45.6|23.5"/>
</p:tagLst>
</file>

<file path=ppt/tags/tag30.xml><?xml version="1.0" encoding="utf-8"?>
<p:tagLst xmlns:a="http://schemas.openxmlformats.org/drawingml/2006/main" xmlns:r="http://schemas.openxmlformats.org/officeDocument/2006/relationships" xmlns:p="http://schemas.openxmlformats.org/presentationml/2006/main">
  <p:tag name="TIMING" val="|8.5|70.4|66.2|21|89.8|69.2|11.8|28.4|42.5"/>
</p:tagLst>
</file>

<file path=ppt/tags/tag31.xml><?xml version="1.0" encoding="utf-8"?>
<p:tagLst xmlns:a="http://schemas.openxmlformats.org/drawingml/2006/main" xmlns:r="http://schemas.openxmlformats.org/officeDocument/2006/relationships" xmlns:p="http://schemas.openxmlformats.org/presentationml/2006/main">
  <p:tag name="TIMING" val="|5.1|44.9"/>
</p:tagLst>
</file>

<file path=ppt/tags/tag32.xml><?xml version="1.0" encoding="utf-8"?>
<p:tagLst xmlns:a="http://schemas.openxmlformats.org/drawingml/2006/main" xmlns:r="http://schemas.openxmlformats.org/officeDocument/2006/relationships" xmlns:p="http://schemas.openxmlformats.org/presentationml/2006/main">
  <p:tag name="TIMING" val="|5.3|81.4|49|32|19.8|52.4"/>
</p:tagLst>
</file>

<file path=ppt/tags/tag33.xml><?xml version="1.0" encoding="utf-8"?>
<p:tagLst xmlns:a="http://schemas.openxmlformats.org/drawingml/2006/main" xmlns:r="http://schemas.openxmlformats.org/officeDocument/2006/relationships" xmlns:p="http://schemas.openxmlformats.org/presentationml/2006/main">
  <p:tag name="TIMING" val="|6.5|10.5|49.4|19.4|21|38.9"/>
</p:tagLst>
</file>

<file path=ppt/tags/tag34.xml><?xml version="1.0" encoding="utf-8"?>
<p:tagLst xmlns:a="http://schemas.openxmlformats.org/drawingml/2006/main" xmlns:r="http://schemas.openxmlformats.org/officeDocument/2006/relationships" xmlns:p="http://schemas.openxmlformats.org/presentationml/2006/main">
  <p:tag name="TIMING" val="|10.4|23.2|16|14.4|29.8|38.9"/>
</p:tagLst>
</file>

<file path=ppt/tags/tag35.xml><?xml version="1.0" encoding="utf-8"?>
<p:tagLst xmlns:a="http://schemas.openxmlformats.org/drawingml/2006/main" xmlns:r="http://schemas.openxmlformats.org/officeDocument/2006/relationships" xmlns:p="http://schemas.openxmlformats.org/presentationml/2006/main">
  <p:tag name="TIMING" val="|18.4|10.6|50.6|54.9|15|37.5|48"/>
</p:tagLst>
</file>

<file path=ppt/tags/tag36.xml><?xml version="1.0" encoding="utf-8"?>
<p:tagLst xmlns:a="http://schemas.openxmlformats.org/drawingml/2006/main" xmlns:r="http://schemas.openxmlformats.org/officeDocument/2006/relationships" xmlns:p="http://schemas.openxmlformats.org/presentationml/2006/main">
  <p:tag name="TIMING" val="|10.8|12.9|24.9|27.4|49.4|44.7|31.1"/>
</p:tagLst>
</file>

<file path=ppt/tags/tag37.xml><?xml version="1.0" encoding="utf-8"?>
<p:tagLst xmlns:a="http://schemas.openxmlformats.org/drawingml/2006/main" xmlns:r="http://schemas.openxmlformats.org/officeDocument/2006/relationships" xmlns:p="http://schemas.openxmlformats.org/presentationml/2006/main">
  <p:tag name="TIMING" val="|3.4|21.6"/>
</p:tagLst>
</file>

<file path=ppt/tags/tag38.xml><?xml version="1.0" encoding="utf-8"?>
<p:tagLst xmlns:a="http://schemas.openxmlformats.org/drawingml/2006/main" xmlns:r="http://schemas.openxmlformats.org/officeDocument/2006/relationships" xmlns:p="http://schemas.openxmlformats.org/presentationml/2006/main">
  <p:tag name="TIMING" val="|3.3|19.7|21.9|10.5|24.7|64.2"/>
</p:tagLst>
</file>

<file path=ppt/tags/tag39.xml><?xml version="1.0" encoding="utf-8"?>
<p:tagLst xmlns:a="http://schemas.openxmlformats.org/drawingml/2006/main" xmlns:r="http://schemas.openxmlformats.org/officeDocument/2006/relationships" xmlns:p="http://schemas.openxmlformats.org/presentationml/2006/main">
  <p:tag name="TIMING" val="|11.1|32|38.1|11.4|5.5|7.5|15.7|15.2"/>
</p:tagLst>
</file>

<file path=ppt/tags/tag4.xml><?xml version="1.0" encoding="utf-8"?>
<p:tagLst xmlns:a="http://schemas.openxmlformats.org/drawingml/2006/main" xmlns:r="http://schemas.openxmlformats.org/officeDocument/2006/relationships" xmlns:p="http://schemas.openxmlformats.org/presentationml/2006/main">
  <p:tag name="TIMING" val="|7.4|22.8|58.9|76.7|12.8|12|32.5|14.9|7.8|36.8|24.8"/>
</p:tagLst>
</file>

<file path=ppt/tags/tag40.xml><?xml version="1.0" encoding="utf-8"?>
<p:tagLst xmlns:a="http://schemas.openxmlformats.org/drawingml/2006/main" xmlns:r="http://schemas.openxmlformats.org/officeDocument/2006/relationships" xmlns:p="http://schemas.openxmlformats.org/presentationml/2006/main">
  <p:tag name="TIMING" val="|6|22.7|36.9|56.6"/>
</p:tagLst>
</file>

<file path=ppt/tags/tag41.xml><?xml version="1.0" encoding="utf-8"?>
<p:tagLst xmlns:a="http://schemas.openxmlformats.org/drawingml/2006/main" xmlns:r="http://schemas.openxmlformats.org/officeDocument/2006/relationships" xmlns:p="http://schemas.openxmlformats.org/presentationml/2006/main">
  <p:tag name="TIMING" val="|8.5|31.8|9.4|50.2|38.2"/>
</p:tagLst>
</file>

<file path=ppt/tags/tag42.xml><?xml version="1.0" encoding="utf-8"?>
<p:tagLst xmlns:a="http://schemas.openxmlformats.org/drawingml/2006/main" xmlns:r="http://schemas.openxmlformats.org/officeDocument/2006/relationships" xmlns:p="http://schemas.openxmlformats.org/presentationml/2006/main">
  <p:tag name="TIMING" val="|8.6|36.9|17.6|27.2|49.7"/>
</p:tagLst>
</file>

<file path=ppt/tags/tag43.xml><?xml version="1.0" encoding="utf-8"?>
<p:tagLst xmlns:a="http://schemas.openxmlformats.org/drawingml/2006/main" xmlns:r="http://schemas.openxmlformats.org/officeDocument/2006/relationships" xmlns:p="http://schemas.openxmlformats.org/presentationml/2006/main">
  <p:tag name="TIMING" val="|7.6|6.3|21.1|34.8|40.8"/>
</p:tagLst>
</file>

<file path=ppt/tags/tag44.xml><?xml version="1.0" encoding="utf-8"?>
<p:tagLst xmlns:a="http://schemas.openxmlformats.org/drawingml/2006/main" xmlns:r="http://schemas.openxmlformats.org/officeDocument/2006/relationships" xmlns:p="http://schemas.openxmlformats.org/presentationml/2006/main">
  <p:tag name="TIMING" val="|7.1|81.2"/>
</p:tagLst>
</file>

<file path=ppt/tags/tag45.xml><?xml version="1.0" encoding="utf-8"?>
<p:tagLst xmlns:a="http://schemas.openxmlformats.org/drawingml/2006/main" xmlns:r="http://schemas.openxmlformats.org/officeDocument/2006/relationships" xmlns:p="http://schemas.openxmlformats.org/presentationml/2006/main">
  <p:tag name="TIMING" val="|12.3|13|56.2|38.7|22.3|28.7|18.1"/>
</p:tagLst>
</file>

<file path=ppt/tags/tag5.xml><?xml version="1.0" encoding="utf-8"?>
<p:tagLst xmlns:a="http://schemas.openxmlformats.org/drawingml/2006/main" xmlns:r="http://schemas.openxmlformats.org/officeDocument/2006/relationships" xmlns:p="http://schemas.openxmlformats.org/presentationml/2006/main">
  <p:tag name="TIMING" val="|4.8|39.3"/>
</p:tagLst>
</file>

<file path=ppt/tags/tag6.xml><?xml version="1.0" encoding="utf-8"?>
<p:tagLst xmlns:a="http://schemas.openxmlformats.org/drawingml/2006/main" xmlns:r="http://schemas.openxmlformats.org/officeDocument/2006/relationships" xmlns:p="http://schemas.openxmlformats.org/presentationml/2006/main">
  <p:tag name="TIMING" val="|4.5|10.7|27.5|19.8|38.2|5.7|7.3|17.2|20.2"/>
</p:tagLst>
</file>

<file path=ppt/tags/tag7.xml><?xml version="1.0" encoding="utf-8"?>
<p:tagLst xmlns:a="http://schemas.openxmlformats.org/drawingml/2006/main" xmlns:r="http://schemas.openxmlformats.org/officeDocument/2006/relationships" xmlns:p="http://schemas.openxmlformats.org/presentationml/2006/main">
  <p:tag name="TIMING" val="|5.7|36.3|46.6|47|29.9|80.2"/>
</p:tagLst>
</file>

<file path=ppt/tags/tag8.xml><?xml version="1.0" encoding="utf-8"?>
<p:tagLst xmlns:a="http://schemas.openxmlformats.org/drawingml/2006/main" xmlns:r="http://schemas.openxmlformats.org/officeDocument/2006/relationships" xmlns:p="http://schemas.openxmlformats.org/presentationml/2006/main">
  <p:tag name="TIMING" val="|20.5|19.9|33.4|67.5|25.8|24.8|7.8|16.7|11"/>
</p:tagLst>
</file>

<file path=ppt/tags/tag9.xml><?xml version="1.0" encoding="utf-8"?>
<p:tagLst xmlns:a="http://schemas.openxmlformats.org/drawingml/2006/main" xmlns:r="http://schemas.openxmlformats.org/officeDocument/2006/relationships" xmlns:p="http://schemas.openxmlformats.org/presentationml/2006/main">
  <p:tag name="TIMING" val="|10.1|111.4|103.1|8.1|25.7|38.8|27.5|52"/>
</p:tagLst>
</file>

<file path=ppt/theme/theme1.xml><?xml version="1.0" encoding="utf-8"?>
<a:theme xmlns:a="http://schemas.openxmlformats.org/drawingml/2006/main" name="zy-blu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zy-blue" id="{8CD101B2-958B-7A47-A194-91A5582D5E0B}" vid="{BDE09BB8-6C34-5846-8DB3-2521FF71BC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zy-blue</Template>
  <TotalTime>64730</TotalTime>
  <Words>5120</Words>
  <Application>Microsoft Macintosh PowerPoint</Application>
  <PresentationFormat>On-screen Show (4:3)</PresentationFormat>
  <Paragraphs>503</Paragraphs>
  <Slides>56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Microsoft YaHei</vt:lpstr>
      <vt:lpstr>STKaiti</vt:lpstr>
      <vt:lpstr>STZhongsong</vt:lpstr>
      <vt:lpstr>Arial</vt:lpstr>
      <vt:lpstr>Calibri</vt:lpstr>
      <vt:lpstr>Wingdings</vt:lpstr>
      <vt:lpstr>zy-blue</vt:lpstr>
      <vt:lpstr>互联网体系结构与安全 </vt:lpstr>
      <vt:lpstr>本节目录</vt:lpstr>
      <vt:lpstr>PowerPoint Presentation</vt:lpstr>
      <vt:lpstr>什么是互联网（Internet）？</vt:lpstr>
      <vt:lpstr>互联网作为结构的细腰</vt:lpstr>
      <vt:lpstr>互联网的起源（1960-80）</vt:lpstr>
      <vt:lpstr>互联网的发展（1990-）</vt:lpstr>
      <vt:lpstr>课堂讨论</vt:lpstr>
      <vt:lpstr>PowerPoint Presentation</vt:lpstr>
      <vt:lpstr>互联网体系结构概念</vt:lpstr>
      <vt:lpstr>体系结构研究具有一种“艺术性”</vt:lpstr>
      <vt:lpstr>“最小化”类比：毕加索的公牛</vt:lpstr>
      <vt:lpstr>对互联网的需求</vt:lpstr>
      <vt:lpstr>对互联网的需求（续）</vt:lpstr>
      <vt:lpstr>互联网设计目标——历史角度</vt:lpstr>
      <vt:lpstr>课堂讨论</vt:lpstr>
      <vt:lpstr>PowerPoint Presentation</vt:lpstr>
      <vt:lpstr>网络体系结构要素——共识</vt:lpstr>
      <vt:lpstr>网络体系结构要素——接口</vt:lpstr>
      <vt:lpstr>核心原则案例——数据报</vt:lpstr>
      <vt:lpstr>核心原则案例——端到端</vt:lpstr>
      <vt:lpstr>核心原则案例——TCP基于字节</vt:lpstr>
      <vt:lpstr>课堂讨论</vt:lpstr>
      <vt:lpstr>PowerPoint Presentation</vt:lpstr>
      <vt:lpstr>表达力（Expressive Power）</vt:lpstr>
      <vt:lpstr>逐跳行为（Per-Hop Behaviors）</vt:lpstr>
      <vt:lpstr>利益冲突（tussle）与一致</vt:lpstr>
      <vt:lpstr>表达力在PHB上的作用</vt:lpstr>
      <vt:lpstr>网络功能的例子</vt:lpstr>
      <vt:lpstr>课堂讨论</vt:lpstr>
      <vt:lpstr>PowerPoint Presentation</vt:lpstr>
      <vt:lpstr>网络安全与体系结构</vt:lpstr>
      <vt:lpstr>网络攻击分类</vt:lpstr>
      <vt:lpstr>从历史角度看网络安全</vt:lpstr>
      <vt:lpstr>攻击网络本身——BGP前缀劫持</vt:lpstr>
      <vt:lpstr>攻击联网主机——TLS CA安全</vt:lpstr>
      <vt:lpstr>攻击通信：流量分析</vt:lpstr>
      <vt:lpstr>拒绝服务攻击</vt:lpstr>
      <vt:lpstr>课堂讨论</vt:lpstr>
      <vt:lpstr>PowerPoint Presentation</vt:lpstr>
      <vt:lpstr>体系结构与攻击主机</vt:lpstr>
      <vt:lpstr>体系结构与攻击网络</vt:lpstr>
      <vt:lpstr>体系结构与攻击通信</vt:lpstr>
      <vt:lpstr>体系结构与DDoS——识别攻击源</vt:lpstr>
      <vt:lpstr>体系结构与DDoS——阻止流量</vt:lpstr>
      <vt:lpstr>课堂讨论</vt:lpstr>
      <vt:lpstr>PowerPoint Presentation</vt:lpstr>
      <vt:lpstr>可用性概念</vt:lpstr>
      <vt:lpstr>可用性基础</vt:lpstr>
      <vt:lpstr>一、检测故障</vt:lpstr>
      <vt:lpstr>二、定位故障</vt:lpstr>
      <vt:lpstr>三、重配置系统来避免故障</vt:lpstr>
      <vt:lpstr>可用性与体系结构</vt:lpstr>
      <vt:lpstr>课堂讨论</vt:lpstr>
      <vt:lpstr>互联网体系结构与安全总结</vt:lpstr>
      <vt:lpstr>尾页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互联网体系结构与安全</dc:title>
  <dc:creator>Microsoft Office User</dc:creator>
  <cp:lastModifiedBy>Microsoft Office User</cp:lastModifiedBy>
  <cp:revision>1263</cp:revision>
  <dcterms:created xsi:type="dcterms:W3CDTF">2019-12-18T13:17:38Z</dcterms:created>
  <dcterms:modified xsi:type="dcterms:W3CDTF">2023-09-01T05:33:57Z</dcterms:modified>
</cp:coreProperties>
</file>