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5"/>
  </p:notesMasterIdLst>
  <p:sldIdLst>
    <p:sldId id="256" r:id="rId2"/>
    <p:sldId id="257" r:id="rId3"/>
    <p:sldId id="260" r:id="rId4"/>
    <p:sldId id="262" r:id="rId5"/>
    <p:sldId id="263" r:id="rId6"/>
    <p:sldId id="264" r:id="rId7"/>
    <p:sldId id="265" r:id="rId8"/>
    <p:sldId id="266" r:id="rId9"/>
    <p:sldId id="268" r:id="rId10"/>
    <p:sldId id="269" r:id="rId11"/>
    <p:sldId id="270" r:id="rId12"/>
    <p:sldId id="271" r:id="rId13"/>
    <p:sldId id="272" r:id="rId14"/>
    <p:sldId id="274" r:id="rId15"/>
    <p:sldId id="275" r:id="rId16"/>
    <p:sldId id="276" r:id="rId17"/>
    <p:sldId id="278" r:id="rId18"/>
    <p:sldId id="279" r:id="rId19"/>
    <p:sldId id="280" r:id="rId20"/>
    <p:sldId id="281" r:id="rId21"/>
    <p:sldId id="277" r:id="rId22"/>
    <p:sldId id="282" r:id="rId23"/>
    <p:sldId id="283" r:id="rId24"/>
    <p:sldId id="284" r:id="rId25"/>
    <p:sldId id="286" r:id="rId26"/>
    <p:sldId id="285" r:id="rId27"/>
    <p:sldId id="287" r:id="rId28"/>
    <p:sldId id="289" r:id="rId29"/>
    <p:sldId id="290" r:id="rId30"/>
    <p:sldId id="291" r:id="rId31"/>
    <p:sldId id="292" r:id="rId32"/>
    <p:sldId id="295" r:id="rId33"/>
    <p:sldId id="293" r:id="rId34"/>
    <p:sldId id="294"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Trinh" initials="N" lastIdx="18" clrIdx="0">
    <p:extLst>
      <p:ext uri="{19B8F6BF-5375-455C-9EA6-DF929625EA0E}">
        <p15:presenceInfo xmlns:p15="http://schemas.microsoft.com/office/powerpoint/2012/main" userId="NguyenTri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60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6T07:59:58.136" idx="18">
    <p:pos x="10" y="10"/>
    <p:text>Institute of Electrical and Electronics Engineers (IEEE): Viện Kỹ sư Điện và Điện tử</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4T09:40:55.884" idx="11">
    <p:pos x="2668" y="596"/>
    <p:text>Wired Equivalent Privacy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03T19:55:56.653" idx="4">
    <p:pos x="10" y="10"/>
    <p:text>CRC: hàm băm</p:text>
    <p:extLst>
      <p:ext uri="{C676402C-5697-4E1C-873F-D02D1690AC5C}">
        <p15:threadingInfo xmlns:p15="http://schemas.microsoft.com/office/powerpoint/2012/main" timeZoneBias="-420"/>
      </p:ext>
    </p:extLst>
  </p:cm>
  <p:cm authorId="1" dt="2019-03-03T20:09:05.792" idx="5">
    <p:pos x="10" y="106"/>
    <p:text>PRNG: bộ sinh số ngẫu nhiên</p:text>
    <p:extLst>
      <p:ext uri="{C676402C-5697-4E1C-873F-D02D1690AC5C}">
        <p15:threadingInfo xmlns:p15="http://schemas.microsoft.com/office/powerpoint/2012/main" timeZoneBias="-420">
          <p15:parentCm authorId="1" idx="4"/>
        </p15:threadingInfo>
      </p:ext>
    </p:extLst>
  </p:cm>
  <p:cm authorId="1" dt="2019-03-04T08:44:30.844" idx="10">
    <p:pos x="106" y="106"/>
    <p:text>Một véc tơ khởi tạo (IV) v có thể thay đổi và một khoá k
không đổi được chọn. Thuật toán RC4 sinh ra một khoá
dòng (keystream – là một chuỗi dài các byte giả ngẫu nhiên,
chúng là hàm của v và k). Dòng khoá được kí hiệu là RC4 (v,
k) có độ dài bằng P</p:text>
    <p:extLst>
      <p:ext uri="{C676402C-5697-4E1C-873F-D02D1690AC5C}">
        <p15:threadingInfo xmlns:p15="http://schemas.microsoft.com/office/powerpoint/2012/main" timeZoneBias="-420"/>
      </p:ext>
    </p:extLst>
  </p:cm>
  <p:cm authorId="1" dt="2019-03-04T10:28:25.947" idx="14">
    <p:pos x="106" y="202"/>
    <p:text/>
    <p:extLst>
      <p:ext uri="{C676402C-5697-4E1C-873F-D02D1690AC5C}">
        <p15:threadingInfo xmlns:p15="http://schemas.microsoft.com/office/powerpoint/2012/main" timeZoneBias="-420">
          <p15:parentCm authorId="1" idx="10"/>
        </p15:threadingInfo>
      </p:ext>
    </p:extLst>
  </p:cm>
  <p:cm authorId="1" dt="2019-03-04T10:28:49.885" idx="15">
    <p:pos x="202" y="202"/>
    <p:text>Một tổng kiểm tra của bản tin cần
mã hoá M (tổng kiểm tra được tính theo CRC) được
tính và kí hiệu là c(M). Rồi kết hợp c(M) và M lại với
nhau để tạo thành bản rõ (kí hiệu là P = (M, c(M)), P
được dùng làm đầu vào cho giai đoạn thứ hai. Chú ý
rằng, c(M) và P không phụ thuộc vào khoá k</p:text>
    <p:extLst>
      <p:ext uri="{C676402C-5697-4E1C-873F-D02D1690AC5C}">
        <p15:threadingInfo xmlns:p15="http://schemas.microsoft.com/office/powerpoint/2012/main" timeZoneBias="-420"/>
      </p:ext>
    </p:extLst>
  </p:cm>
  <p:cm authorId="1" dt="2019-03-04T10:29:27.317" idx="16">
    <p:pos x="202" y="298"/>
    <p:text>intergrity check value</p:text>
    <p:extLst>
      <p:ext uri="{C676402C-5697-4E1C-873F-D02D1690AC5C}">
        <p15:threadingInfo xmlns:p15="http://schemas.microsoft.com/office/powerpoint/2012/main" timeZoneBias="-420">
          <p15:parentCm authorId="1" idx="1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10:38:51.810" idx="17">
    <p:pos x="10" y="10"/>
    <p:text>Trước tiên, thực hiện việc XOR dòng khóa RC4 (v, k)
và bản mã C để nhận được bản rõ P’.
 Tiếp theo bản rõ P’ được kiểm tra xem có trùng với
bản rõ P không, bằng cách chia P’ thành dạng P’ =
(M’, c’(M)) và tính tổng kiểm tra của bản tin M’, và so
sánh nó với tổng kiểm tra c’(M). Điều này sẽ đảm
bảo rằng chỉ các khung dữ liệu với giá trị tổng kiểm
tra hợp lệ mới được chấp nhận bởi người nhận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04T10:38:51.810" idx="17">
    <p:pos x="10" y="10"/>
    <p:text>Trước tiên, thực hiện việc XOR dòng khóa RC4 (v, k)
và bản mã C để nhận được bản rõ P’.
 Tiếp theo bản rõ P’ được kiểm tra xem có trùng với
bản rõ P không, bằng cách chia P’ thành dạng P’ =
(M’, c’(M)) và tính tổng kiểm tra của bản tin M’, và so
sánh nó với tổng kiểm tra c’(M). Điều này sẽ đảm
bảo rằng chỉ các khung dữ liệu với giá trị tổng kiểm
tra hợp lệ mới được chấp nhận bởi người nhận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03T19:05:31.713" idx="2">
    <p:pos x="106" y="106"/>
    <p:text>Một điểm truy cập (AP) bao gồm ba phần chính:
Một ăng ten và một máy phát / thu sóng vô tuyến để gửi và nhận tín hiệu không dây
Phần mềm bắc cầu đặc biệt để giao tiếp các thiết bị không dây với các thiết bị khác
Giao diện mạng có dây cho phép kết nối bằng cáp với mạng có dây tiêu chuẩn</p:text>
    <p:extLst>
      <p:ext uri="{C676402C-5697-4E1C-873F-D02D1690AC5C}">
        <p15:threadingInfo xmlns:p15="http://schemas.microsoft.com/office/powerpoint/2012/main" timeZoneBias="-420"/>
      </p:ext>
    </p:extLst>
  </p:cm>
  <p:cm authorId="1" dt="2019-03-03T19:07:48.971" idx="3">
    <p:pos x="106" y="202"/>
    <p:text>Một AP có hai chức năng cơ bản. Đầu tiên, nó hoạt động như trạm gốc cơ sở của Wap cho mạng không dây.
Tất cả các thiết bị không dây có NIC không dây truyền đến AP, do đó, chuyển hướng tín hiệu nếu cần thiết cho các thiết bị không dây khác. Chức năng thứ hai của AP là hoạt động như một cây cầu
giữa các mạng không dây và có dây. AP có thể được kết nối với mạng có dây bằng cách
cáp, cho phép tất cả các thiết bị không dây truy cập qua AP mạng có dây (và
ngược lại),</p:text>
    <p:extLst>
      <p:ext uri="{C676402C-5697-4E1C-873F-D02D1690AC5C}">
        <p15:threadingInfo xmlns:p15="http://schemas.microsoft.com/office/powerpoint/2012/main" timeZoneBias="-420">
          <p15:parentCm authorId="1" idx="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04T08:04:00.252" idx="7">
    <p:pos x="10" y="10"/>
    <p:text>Loại điều khiển truy cập không dây phổ biến nhất là Media Access Control (MAC)
lọc địa chỉ. Địa chỉ MAC là một nút phần cứng của mạng. Địa chỉ MAC là một số 48 bit duy nhất được đốt cháy trong bộ điều hợp thẻ giao diện mạng khi nó được sản xuất. Số này bao gồm hai phần:
một mã định danh duy nhất có tổ chức 24 bit (OUI), đôi khi được gọi là ID công ty, tên mà
tham chiếu công ty sản xuất bộ điều hợp và khối địa chỉ cá nhân 24 bit
(IAB), xác định duy nhất chính thẻ đó. Một địa chỉ MAC điển hình được minh họa trong địa chỉ xác định duy nhất từng địa chỉ</p:text>
    <p:extLst>
      <p:ext uri="{C676402C-5697-4E1C-873F-D02D1690AC5C}">
        <p15:threadingInfo xmlns:p15="http://schemas.microsoft.com/office/powerpoint/2012/main" timeZoneBias="-420"/>
      </p:ext>
    </p:extLst>
  </p:cm>
  <p:cm authorId="1" dt="2019-03-04T08:08:08.085" idx="8">
    <p:pos x="106" y="106"/>
    <p:text>Một thiết bị khách không dây Địa chỉ MAC MAC được nhập vào phần mềm chạy trên AP, sau đó được sử dụng để cho phép hoặc từ chối thiết bị kết nối với mạng</p:text>
    <p:extLst>
      <p:ext uri="{C676402C-5697-4E1C-873F-D02D1690AC5C}">
        <p15:threadingInfo xmlns:p15="http://schemas.microsoft.com/office/powerpoint/2012/main" timeZoneBias="-420"/>
      </p:ext>
    </p:extLst>
  </p:cm>
  <p:cm authorId="1" dt="2019-03-04T08:10:39.455" idx="9">
    <p:pos x="202" y="202"/>
    <p:text>Lọc địa chỉ MAC thường được thực hiện bằng cách cho phép thay vì
ngăn chặn, vì không thể biết địa chỉ MAC của
tất cả các thiết bị sẽ được loại trừ.
Lọc theo địa chỉ MAC có một số lỗ hổng. Đầu tiên, địa chỉ MAC ban đầu là
trao đổi giữa các thiết bị không dây và AP ở định dạng không được mã hóa. Kẻ tấn công sử dụng
một bộ phân tích giao thức có thể dễ dàng nhìn thấy địa chỉ MAC của một thiết bị được phê duyệt và sau đó thay thế nó trên thiết bị của chính mình.</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98F8B-DD17-44CF-BE0F-B5736B8E8CE8}" type="datetimeFigureOut">
              <a:rPr lang="en-US" smtClean="0"/>
              <a:t>3/6/2019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FC65F-753A-463B-8D9F-8C730B6BBA9A}" type="slidenum">
              <a:rPr lang="en-US" smtClean="0"/>
              <a:t>‹#›</a:t>
            </a:fld>
            <a:endParaRPr lang="en-US"/>
          </a:p>
        </p:txBody>
      </p:sp>
    </p:spTree>
    <p:extLst>
      <p:ext uri="{BB962C8B-B14F-4D97-AF65-F5344CB8AC3E}">
        <p14:creationId xmlns:p14="http://schemas.microsoft.com/office/powerpoint/2010/main" val="17705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07874FB-01A0-4E4D-8591-6F0B8AEA3B1E}" type="slidenum">
              <a:rPr lang="en-US" altLang="en-US"/>
              <a:pPr>
                <a:spcBef>
                  <a:spcPct val="0"/>
                </a:spcBef>
              </a:pPr>
              <a:t>8</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1380209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BA017C6-32E9-45D4-9C3F-C21B67F598BE}" type="slidenum">
              <a:rPr lang="en-US" altLang="en-US"/>
              <a:pPr>
                <a:spcBef>
                  <a:spcPct val="0"/>
                </a:spcBef>
              </a:pPr>
              <a:t>53</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210332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07874FB-01A0-4E4D-8591-6F0B8AEA3B1E}" type="slidenum">
              <a:rPr lang="en-US" altLang="en-US"/>
              <a:pPr>
                <a:spcBef>
                  <a:spcPct val="0"/>
                </a:spcBef>
              </a:pPr>
              <a:t>9</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50470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F6B2BF7-DD6E-420A-A16A-384CCDA3D5E6}" type="slidenum">
              <a:rPr lang="en-US" altLang="en-US"/>
              <a:pPr>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225916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3B2789A-276C-4006-A0EA-A67F14B67A33}" type="slidenum">
              <a:rPr lang="en-US" altLang="en-US"/>
              <a:pPr>
                <a:spcBef>
                  <a:spcPct val="0"/>
                </a:spcBef>
              </a:pPr>
              <a:t>20</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402985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5DA6291-CA81-4E61-A83F-CCE6A4090636}" type="slidenum">
              <a:rPr lang="en-US" altLang="en-US"/>
              <a:pPr>
                <a:spcBef>
                  <a:spcPct val="0"/>
                </a:spcBef>
              </a:pPr>
              <a:t>36</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65173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152B12E-150F-4846-844E-5411E1785539}" type="slidenum">
              <a:rPr lang="en-US" altLang="en-US"/>
              <a:pPr>
                <a:spcBef>
                  <a:spcPct val="0"/>
                </a:spcBef>
              </a:pPr>
              <a:t>44</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63014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504A421-23CD-43F4-819E-97223A573731}" type="slidenum">
              <a:rPr lang="en-US" altLang="en-US"/>
              <a:pPr>
                <a:spcBef>
                  <a:spcPct val="0"/>
                </a:spcBef>
              </a:pPr>
              <a:t>46</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206279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385BD0A-0B0A-42B0-9A33-7331D9C95985}" type="slidenum">
              <a:rPr lang="en-US" altLang="en-US"/>
              <a:pPr>
                <a:spcBef>
                  <a:spcPct val="0"/>
                </a:spcBef>
              </a:pPr>
              <a:t>48</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85012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2775E8B-00B1-4AEE-8709-E6AB40C28F63}" type="slidenum">
              <a:rPr lang="en-US" altLang="en-US"/>
              <a:pPr>
                <a:spcBef>
                  <a:spcPct val="0"/>
                </a:spcBef>
              </a:pPr>
              <a:t>49</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171187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8BFBBE-F8AB-422C-8C45-0260321EA520}"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E584-00D4-4549-92C9-9DEC31EFD27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05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8BFBBE-F8AB-422C-8C45-0260321EA520}"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304409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8BFBBE-F8AB-422C-8C45-0260321EA520}"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211142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8BFBBE-F8AB-422C-8C45-0260321EA520}"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152603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BFBBE-F8AB-422C-8C45-0260321EA520}"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BE584-00D4-4549-92C9-9DEC31EFD27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7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8BFBBE-F8AB-422C-8C45-0260321EA520}"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231825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8BFBBE-F8AB-422C-8C45-0260321EA520}"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409999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8BFBBE-F8AB-422C-8C45-0260321EA520}"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30007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8BFBBE-F8AB-422C-8C45-0260321EA520}" type="datetimeFigureOut">
              <a:rPr lang="en-US" smtClean="0"/>
              <a:t>3/6/2019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78219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58BFBBE-F8AB-422C-8C45-0260321EA520}" type="datetimeFigureOut">
              <a:rPr lang="en-US" smtClean="0"/>
              <a:t>3/6/2019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BBE584-00D4-4549-92C9-9DEC31EFD27F}" type="slidenum">
              <a:rPr lang="en-US" smtClean="0"/>
              <a:t>‹#›</a:t>
            </a:fld>
            <a:endParaRPr lang="en-US"/>
          </a:p>
        </p:txBody>
      </p:sp>
    </p:spTree>
    <p:extLst>
      <p:ext uri="{BB962C8B-B14F-4D97-AF65-F5344CB8AC3E}">
        <p14:creationId xmlns:p14="http://schemas.microsoft.com/office/powerpoint/2010/main" val="127223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BFBBE-F8AB-422C-8C45-0260321EA520}"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BE584-00D4-4549-92C9-9DEC31EFD27F}" type="slidenum">
              <a:rPr lang="en-US" smtClean="0"/>
              <a:t>‹#›</a:t>
            </a:fld>
            <a:endParaRPr lang="en-US"/>
          </a:p>
        </p:txBody>
      </p:sp>
    </p:spTree>
    <p:extLst>
      <p:ext uri="{BB962C8B-B14F-4D97-AF65-F5344CB8AC3E}">
        <p14:creationId xmlns:p14="http://schemas.microsoft.com/office/powerpoint/2010/main" val="339177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58BFBBE-F8AB-422C-8C45-0260321EA520}" type="datetimeFigureOut">
              <a:rPr lang="en-US" smtClean="0"/>
              <a:t>3/6/2019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6BBE584-00D4-4549-92C9-9DEC31EFD27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073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58329" y="1467420"/>
            <a:ext cx="7772400" cy="2387600"/>
          </a:xfrm>
        </p:spPr>
        <p:txBody>
          <a:bodyPr/>
          <a:lstStyle/>
          <a:p>
            <a:pPr algn="ctr">
              <a:defRPr/>
            </a:pPr>
            <a:r>
              <a:rPr lang="en-US" b="1" i="1" dirty="0"/>
              <a:t>Wireless Network Security</a:t>
            </a:r>
          </a:p>
        </p:txBody>
      </p:sp>
    </p:spTree>
    <p:extLst>
      <p:ext uri="{BB962C8B-B14F-4D97-AF65-F5344CB8AC3E}">
        <p14:creationId xmlns:p14="http://schemas.microsoft.com/office/powerpoint/2010/main" val="4090301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585" y="600791"/>
            <a:ext cx="10351697" cy="1846659"/>
          </a:xfrm>
          <a:prstGeom prst="rect">
            <a:avLst/>
          </a:prstGeom>
        </p:spPr>
        <p:txBody>
          <a:bodyPr wrap="square">
            <a:spAutoFit/>
          </a:bodyPr>
          <a:lstStyle/>
          <a:p>
            <a:pPr algn="ctr"/>
            <a:r>
              <a:rPr lang="en-US" sz="3800" b="1" i="0" dirty="0" err="1" smtClean="0">
                <a:effectLst/>
                <a:latin typeface="Arial" panose="020B0604020202020204" pitchFamily="34" charset="0"/>
                <a:cs typeface="Arial" panose="020B0604020202020204" pitchFamily="34" charset="0"/>
              </a:rPr>
              <a:t>Các</a:t>
            </a:r>
            <a:r>
              <a:rPr lang="en-US" sz="3800" b="1" i="0" dirty="0" smtClean="0">
                <a:effectLst/>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lỗ</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hổng</a:t>
            </a:r>
            <a:r>
              <a:rPr lang="en-US" sz="3800" b="1" dirty="0" smtClean="0">
                <a:latin typeface="Arial" panose="020B0604020202020204" pitchFamily="34" charset="0"/>
                <a:cs typeface="Arial" panose="020B0604020202020204" pitchFamily="34" charset="0"/>
              </a:rPr>
              <a:t> </a:t>
            </a:r>
            <a:r>
              <a:rPr lang="en-US" sz="3800" b="1" i="0" dirty="0" err="1" smtClean="0">
                <a:effectLst/>
                <a:latin typeface="Arial" panose="020B0604020202020204" pitchFamily="34" charset="0"/>
                <a:cs typeface="Arial" panose="020B0604020202020204" pitchFamily="34" charset="0"/>
              </a:rPr>
              <a:t>trên</a:t>
            </a:r>
            <a:r>
              <a:rPr lang="en-US" sz="3800" b="1" i="0" dirty="0" smtClean="0">
                <a:effectLst/>
                <a:latin typeface="Arial" panose="020B0604020202020204" pitchFamily="34" charset="0"/>
                <a:cs typeface="Arial" panose="020B0604020202020204" pitchFamily="34" charset="0"/>
              </a:rPr>
              <a:t> </a:t>
            </a:r>
            <a:r>
              <a:rPr lang="en-US" sz="3800" b="1" i="0" dirty="0" err="1" smtClean="0">
                <a:effectLst/>
                <a:latin typeface="Arial" panose="020B0604020202020204" pitchFamily="34" charset="0"/>
                <a:cs typeface="Arial" panose="020B0604020202020204" pitchFamily="34" charset="0"/>
              </a:rPr>
              <a:t>giao</a:t>
            </a:r>
            <a:r>
              <a:rPr lang="en-US" sz="3800" b="1" i="0" dirty="0" smtClean="0">
                <a:effectLst/>
                <a:latin typeface="Arial" panose="020B0604020202020204" pitchFamily="34" charset="0"/>
                <a:cs typeface="Arial" panose="020B0604020202020204" pitchFamily="34" charset="0"/>
              </a:rPr>
              <a:t> </a:t>
            </a:r>
            <a:r>
              <a:rPr lang="en-US" sz="3800" b="1" i="0" dirty="0" err="1" smtClean="0">
                <a:effectLst/>
                <a:latin typeface="Arial" panose="020B0604020202020204" pitchFamily="34" charset="0"/>
                <a:cs typeface="Arial" panose="020B0604020202020204" pitchFamily="34" charset="0"/>
              </a:rPr>
              <a:t>thức</a:t>
            </a:r>
            <a:r>
              <a:rPr lang="en-US" sz="3800" b="1" i="0" dirty="0" smtClean="0">
                <a:effectLst/>
                <a:latin typeface="Arial" panose="020B0604020202020204" pitchFamily="34" charset="0"/>
                <a:cs typeface="Arial" panose="020B0604020202020204" pitchFamily="34" charset="0"/>
              </a:rPr>
              <a:t/>
            </a:r>
            <a:br>
              <a:rPr lang="en-US" sz="3800" b="1" i="0" dirty="0" smtClean="0">
                <a:effectLst/>
                <a:latin typeface="Arial" panose="020B0604020202020204" pitchFamily="34" charset="0"/>
                <a:cs typeface="Arial" panose="020B0604020202020204" pitchFamily="34" charset="0"/>
              </a:rPr>
            </a:br>
            <a:r>
              <a:rPr lang="en-US" sz="3800" b="1" i="0" dirty="0" smtClean="0">
                <a:effectLst/>
                <a:latin typeface="Arial" panose="020B0604020202020204" pitchFamily="34" charset="0"/>
                <a:cs typeface="Arial" panose="020B0604020202020204" pitchFamily="34" charset="0"/>
              </a:rPr>
              <a:t>WEP</a:t>
            </a:r>
            <a:r>
              <a:rPr lang="en-US" sz="3800" b="1" dirty="0" smtClean="0">
                <a:latin typeface="Arial" panose="020B0604020202020204" pitchFamily="34" charset="0"/>
                <a:cs typeface="Arial" panose="020B0604020202020204" pitchFamily="34" charset="0"/>
              </a:rPr>
              <a:t> </a:t>
            </a:r>
            <a:br>
              <a:rPr lang="en-US" sz="3800" b="1" dirty="0" smtClean="0">
                <a:latin typeface="Arial" panose="020B0604020202020204" pitchFamily="34" charset="0"/>
                <a:cs typeface="Arial" panose="020B0604020202020204" pitchFamily="34" charset="0"/>
              </a:rPr>
            </a:br>
            <a:endParaRPr lang="en-US" sz="3800" b="1" dirty="0">
              <a:latin typeface="Arial" panose="020B0604020202020204" pitchFamily="34" charset="0"/>
              <a:cs typeface="Arial" panose="020B0604020202020204" pitchFamily="34" charset="0"/>
            </a:endParaRPr>
          </a:p>
        </p:txBody>
      </p:sp>
      <p:sp>
        <p:nvSpPr>
          <p:cNvPr id="3" name="Rectangle 2"/>
          <p:cNvSpPr/>
          <p:nvPr/>
        </p:nvSpPr>
        <p:spPr>
          <a:xfrm>
            <a:off x="650382" y="2049561"/>
            <a:ext cx="8017100" cy="4708981"/>
          </a:xfrm>
          <a:prstGeom prst="rect">
            <a:avLst/>
          </a:prstGeom>
        </p:spPr>
        <p:txBody>
          <a:bodyPr wrap="square">
            <a:spAutoFit/>
          </a:bodyPr>
          <a:lstStyle/>
          <a:p>
            <a:pPr marL="285750" indent="-285750" algn="just">
              <a:buFont typeface="Arial" panose="020B0604020202020204" pitchFamily="34" charset="0"/>
              <a:buChar char="•"/>
            </a:pPr>
            <a:r>
              <a:rPr lang="vi-VN" sz="2000" b="0" i="0" dirty="0" smtClean="0">
                <a:effectLst/>
                <a:latin typeface="Arial" panose="020B0604020202020204" pitchFamily="34" charset="0"/>
                <a:cs typeface="Arial" panose="020B0604020202020204" pitchFamily="34" charset="0"/>
              </a:rPr>
              <a:t>Sử dụng các khóa WEP tĩnh </a:t>
            </a:r>
            <a:r>
              <a:rPr lang="vi-VN" sz="2000" dirty="0">
                <a:latin typeface="Arial" panose="020B0604020202020204" pitchFamily="34" charset="0"/>
                <a:cs typeface="Arial" panose="020B0604020202020204" pitchFamily="34" charset="0"/>
              </a:rPr>
              <a:t>(</a:t>
            </a:r>
            <a:r>
              <a:rPr lang="vi-VN" sz="2000" i="1" dirty="0">
                <a:latin typeface="Arial" panose="020B0604020202020204" pitchFamily="34" charset="0"/>
                <a:cs typeface="Arial" panose="020B0604020202020204" pitchFamily="34" charset="0"/>
              </a:rPr>
              <a:t>static WEP keys</a:t>
            </a:r>
            <a:r>
              <a:rPr lang="vi-VN" sz="2000" dirty="0">
                <a:latin typeface="Arial" panose="020B0604020202020204" pitchFamily="34" charset="0"/>
                <a:cs typeface="Arial" panose="020B0604020202020204" pitchFamily="34" charset="0"/>
              </a:rPr>
              <a:t>) để chia xẻ</a:t>
            </a:r>
            <a:br>
              <a:rPr lang="vi-VN"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khóa định danh trong một thời gian dài gây ra nguy cơ bị</a:t>
            </a:r>
            <a:br>
              <a:rPr lang="vi-VN"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lộ khóa</a:t>
            </a:r>
            <a:r>
              <a:rPr lang="vi-VN"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hóa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gói</a:t>
            </a:r>
            <a:r>
              <a:rPr lang="en-US" sz="2000" dirty="0" smtClean="0">
                <a:latin typeface="Arial" panose="020B0604020202020204" pitchFamily="34" charset="0"/>
                <a:cs typeface="Arial" panose="020B0604020202020204" pitchFamily="34" charset="0"/>
              </a:rPr>
              <a:t> WEP </a:t>
            </a:r>
            <a:r>
              <a:rPr lang="en-US" sz="2000" dirty="0" err="1" smtClean="0">
                <a:latin typeface="Arial" panose="020B0604020202020204" pitchFamily="34" charset="0"/>
                <a:cs typeface="Arial" panose="020B0604020202020204" pitchFamily="34" charset="0"/>
              </a:rPr>
              <a:t>chỉ</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số</a:t>
            </a:r>
            <a:r>
              <a:rPr lang="en-US" sz="2000" dirty="0" smtClean="0">
                <a:latin typeface="Arial" panose="020B0604020202020204" pitchFamily="34" charset="0"/>
                <a:cs typeface="Arial" panose="020B0604020202020204" pitchFamily="34" charset="0"/>
              </a:rPr>
              <a:t> 64 bit </a:t>
            </a:r>
            <a:r>
              <a:rPr lang="en-US" sz="2000" dirty="0" err="1" smtClean="0">
                <a:latin typeface="Arial" panose="020B0604020202020204" pitchFamily="34" charset="0"/>
                <a:cs typeface="Arial" panose="020B0604020202020204" pitchFamily="34" charset="0"/>
              </a:rPr>
              <a:t>hoặc</a:t>
            </a:r>
            <a:r>
              <a:rPr lang="en-US" sz="2000" dirty="0" smtClean="0">
                <a:latin typeface="Arial" panose="020B0604020202020204" pitchFamily="34" charset="0"/>
                <a:cs typeface="Arial" panose="020B0604020202020204" pitchFamily="34" charset="0"/>
              </a:rPr>
              <a:t> 128 bit.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từ</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vectơ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24 bit (IV)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khóa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mặc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40 bit </a:t>
            </a:r>
            <a:r>
              <a:rPr lang="en-US" sz="2000" dirty="0" err="1" smtClean="0">
                <a:latin typeface="Arial" panose="020B0604020202020204" pitchFamily="34" charset="0"/>
                <a:cs typeface="Arial" panose="020B0604020202020204" pitchFamily="34" charset="0"/>
              </a:rPr>
              <a:t>hoặc</a:t>
            </a:r>
            <a:r>
              <a:rPr lang="en-US" sz="2000" dirty="0" smtClean="0">
                <a:latin typeface="Arial" panose="020B0604020202020204" pitchFamily="34" charset="0"/>
                <a:cs typeface="Arial" panose="020B0604020202020204" pitchFamily="34" charset="0"/>
              </a:rPr>
              <a:t> 104 bit</a:t>
            </a:r>
          </a:p>
          <a:p>
            <a:pPr lvl="1" algn="just"/>
            <a:r>
              <a:rPr lang="vi-VN" sz="2000" dirty="0"/>
              <a:t>Do giá trị </a:t>
            </a:r>
            <a:r>
              <a:rPr lang="vi-VN" sz="2000" i="1" dirty="0"/>
              <a:t>IV </a:t>
            </a:r>
            <a:r>
              <a:rPr lang="vi-VN" sz="2000" dirty="0"/>
              <a:t>được truyền đi ở dạng không mã hóa và đặt</a:t>
            </a:r>
            <a:br>
              <a:rPr lang="vi-VN" sz="2000" dirty="0"/>
            </a:br>
            <a:r>
              <a:rPr lang="vi-VN" sz="2000" dirty="0"/>
              <a:t>trong phần đầu (</a:t>
            </a:r>
            <a:r>
              <a:rPr lang="vi-VN" sz="2000" i="1" dirty="0"/>
              <a:t>header</a:t>
            </a:r>
            <a:r>
              <a:rPr lang="vi-VN" sz="2000" dirty="0"/>
              <a:t>) của gói dữ liệu 802.11 nên bất </a:t>
            </a:r>
            <a:r>
              <a:rPr lang="vi-VN" sz="2000" dirty="0" smtClean="0"/>
              <a:t>cứ</a:t>
            </a:r>
            <a:r>
              <a:rPr lang="en-US" sz="2000" dirty="0" smtClean="0"/>
              <a:t> </a:t>
            </a:r>
            <a:r>
              <a:rPr lang="vi-VN" sz="2000" dirty="0" smtClean="0"/>
              <a:t>ai </a:t>
            </a:r>
            <a:r>
              <a:rPr lang="vi-VN" sz="2000" dirty="0"/>
              <a:t>"tóm được" dữ liệu trên mạng đều có thể thấy </a:t>
            </a:r>
            <a:r>
              <a:rPr lang="vi-VN" sz="2000" dirty="0" smtClean="0"/>
              <a:t>được.Với </a:t>
            </a:r>
            <a:r>
              <a:rPr lang="vi-VN" sz="2000" dirty="0"/>
              <a:t>độ dài 24 bit, giá trị của </a:t>
            </a:r>
            <a:r>
              <a:rPr lang="vi-VN" sz="2000" i="1" dirty="0"/>
              <a:t>IV </a:t>
            </a:r>
            <a:r>
              <a:rPr lang="vi-VN" sz="2000" dirty="0"/>
              <a:t>dao động trong </a:t>
            </a:r>
            <a:r>
              <a:rPr lang="vi-VN" sz="2000" dirty="0" smtClean="0"/>
              <a:t>khoảng</a:t>
            </a:r>
            <a:r>
              <a:rPr lang="en-US" sz="2000" dirty="0" smtClean="0"/>
              <a:t> </a:t>
            </a:r>
            <a:r>
              <a:rPr lang="vi-VN" sz="2000" dirty="0" smtClean="0"/>
              <a:t>16.777.216 </a:t>
            </a:r>
            <a:r>
              <a:rPr lang="vi-VN" sz="2000" dirty="0"/>
              <a:t>trường hợp</a:t>
            </a:r>
            <a:r>
              <a:rPr lang="vi-VN" sz="2000" dirty="0" smtClean="0"/>
              <a:t> </a:t>
            </a:r>
            <a:endParaRPr lang="en-US"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Ngoài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gói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tìm</a:t>
            </a:r>
            <a:r>
              <a:rPr lang="en-US" sz="2000" dirty="0" smtClean="0">
                <a:latin typeface="Arial" panose="020B0604020202020204" pitchFamily="34" charset="0"/>
                <a:cs typeface="Arial" panose="020B0604020202020204" pitchFamily="34" charset="0"/>
              </a:rPr>
              <a:t> IV </a:t>
            </a:r>
            <a:r>
              <a:rPr lang="en-US" sz="2000" dirty="0" err="1" smtClean="0">
                <a:latin typeface="Arial" panose="020B0604020202020204" pitchFamily="34" charset="0"/>
                <a:cs typeface="Arial" panose="020B0604020202020204" pitchFamily="34" charset="0"/>
              </a:rPr>
              <a:t>từ</a:t>
            </a:r>
            <a:r>
              <a:rPr lang="en-US" sz="2000" dirty="0" smtClean="0">
                <a:latin typeface="Arial" panose="020B0604020202020204" pitchFamily="34" charset="0"/>
                <a:cs typeface="Arial" panose="020B0604020202020204" pitchFamily="34" charset="0"/>
              </a:rPr>
              <a:t> AP.</a:t>
            </a:r>
          </a:p>
          <a:p>
            <a:pPr marL="457200" indent="-457200" algn="just">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phù</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WEP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bẻ</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khóa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phút</a:t>
            </a:r>
            <a:endParaRPr lang="en-US" sz="2000" dirty="0" smtClean="0">
              <a:latin typeface="Arial" panose="020B0604020202020204" pitchFamily="34" charset="0"/>
              <a:cs typeface="Arial" panose="020B0604020202020204" pitchFamily="34" charset="0"/>
            </a:endParaRPr>
          </a:p>
          <a:p>
            <a:pPr algn="just"/>
            <a:r>
              <a:rPr lang="vi-VN" sz="2000" dirty="0" smtClean="0">
                <a:latin typeface="Arial" panose="020B0604020202020204" pitchFamily="34" charset="0"/>
                <a:cs typeface="Arial" panose="020B0604020202020204" pitchFamily="34" charset="0"/>
              </a:rPr>
              <a:t/>
            </a:r>
            <a:br>
              <a:rPr lang="vi-VN"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1259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41" y="401271"/>
            <a:ext cx="8306872" cy="1323439"/>
          </a:xfrm>
          <a:prstGeom prst="rect">
            <a:avLst/>
          </a:prstGeom>
        </p:spPr>
        <p:txBody>
          <a:bodyPr wrap="square">
            <a:spAutoFit/>
          </a:bodyPr>
          <a:lstStyle/>
          <a:p>
            <a:pPr algn="ctr"/>
            <a:r>
              <a:rPr lang="en-US" sz="4000" b="1" dirty="0">
                <a:solidFill>
                  <a:srgbClr val="000000"/>
                </a:solidFill>
                <a:latin typeface="FrutigerLTStd-Bold"/>
              </a:rPr>
              <a:t>Wi-Fi Protected Setup (</a:t>
            </a:r>
            <a:r>
              <a:rPr lang="en-US" sz="4000" b="1" dirty="0" smtClean="0">
                <a:solidFill>
                  <a:srgbClr val="000000"/>
                </a:solidFill>
                <a:latin typeface="FrutigerLTStd-Bold"/>
              </a:rPr>
              <a:t>WPS)</a:t>
            </a:r>
            <a:r>
              <a:rPr lang="en-US" sz="4000" dirty="0" smtClean="0"/>
              <a:t> </a:t>
            </a:r>
            <a:br>
              <a:rPr lang="en-US" sz="4000" dirty="0" smtClean="0"/>
            </a:br>
            <a:endParaRPr lang="en-US" sz="4000" dirty="0"/>
          </a:p>
        </p:txBody>
      </p:sp>
      <p:sp>
        <p:nvSpPr>
          <p:cNvPr id="3" name="Rectangle 2"/>
          <p:cNvSpPr/>
          <p:nvPr/>
        </p:nvSpPr>
        <p:spPr>
          <a:xfrm>
            <a:off x="463641" y="1367135"/>
            <a:ext cx="8306872" cy="4893647"/>
          </a:xfrm>
          <a:prstGeom prst="rect">
            <a:avLst/>
          </a:prstGeom>
        </p:spPr>
        <p:txBody>
          <a:bodyPr wrap="square">
            <a:spAutoFit/>
          </a:bodyPr>
          <a:lstStyle/>
          <a:p>
            <a:pPr marL="285750" indent="-285750" algn="just">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(WPS)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tùy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mật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dây</a:t>
            </a:r>
            <a:endParaRPr lang="en-US" sz="2400" dirty="0">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
            </a:pPr>
            <a:r>
              <a:rPr lang="vi-VN" sz="2400" dirty="0">
                <a:latin typeface="Arial" panose="020B0604020202020204" pitchFamily="34" charset="0"/>
                <a:cs typeface="Arial" panose="020B0604020202020204" pitchFamily="34" charset="0"/>
              </a:rPr>
              <a:t>WPS có thể được sử dụng theo hai phương pháp sau để xác thực:</a:t>
            </a:r>
          </a:p>
          <a:p>
            <a:pPr marL="342900" indent="-342900" algn="just" fontAlgn="base">
              <a:buFont typeface="Wingdings" panose="05000000000000000000" pitchFamily="2" charset="2"/>
              <a:buChar char="ü"/>
            </a:pPr>
            <a:r>
              <a:rPr lang="vi-VN" sz="2400" dirty="0">
                <a:latin typeface="Arial" panose="020B0604020202020204" pitchFamily="34" charset="0"/>
                <a:cs typeface="Arial" panose="020B0604020202020204" pitchFamily="34" charset="0"/>
              </a:rPr>
              <a:t>Phương pháp PIN (Personal Identification Number): trong đó có một mã PIN ngẫu nhiên được lấy từ giao diện web của thiết bị WPS. PIN này sau đó sẽ được nhập vào AP hay thiết bị WPS của khách hàng để kết nối.</a:t>
            </a:r>
          </a:p>
          <a:p>
            <a:pPr marL="342900" indent="-342900" algn="just" fontAlgn="base">
              <a:buFont typeface="Wingdings" panose="05000000000000000000" pitchFamily="2" charset="2"/>
              <a:buChar char="ü"/>
            </a:pPr>
            <a:r>
              <a:rPr lang="vi-VN" sz="2400" dirty="0">
                <a:latin typeface="Arial" panose="020B0604020202020204" pitchFamily="34" charset="0"/>
                <a:cs typeface="Arial" panose="020B0604020202020204" pitchFamily="34" charset="0"/>
              </a:rPr>
              <a:t>Phương pháp PBC (Push Button Configuration): người dùng chỉ cần nhấn nút WPS trên cả hai thiết bị WPS để kết nối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603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41" y="1872684"/>
            <a:ext cx="8167255" cy="2677656"/>
          </a:xfrm>
          <a:prstGeom prst="rect">
            <a:avLst/>
          </a:prstGeom>
        </p:spPr>
        <p:txBody>
          <a:bodyPr wrap="square">
            <a:spAutoFit/>
          </a:bodyPr>
          <a:lstStyle/>
          <a:p>
            <a:pPr algn="just"/>
            <a:r>
              <a:rPr lang="vi-VN" sz="2400" b="0" i="0" dirty="0" smtClean="0">
                <a:solidFill>
                  <a:srgbClr val="333333"/>
                </a:solidFill>
                <a:effectLst/>
              </a:rPr>
              <a:t>WPS có khả năng tự động cài đặt tên cấu hình (SSID) và mật khẩu để truy cập cấu hình.</a:t>
            </a:r>
            <a:endParaRPr lang="en-US" sz="2400" b="0" i="0" dirty="0" smtClean="0">
              <a:solidFill>
                <a:srgbClr val="333333"/>
              </a:solidFill>
              <a:effectLst/>
            </a:endParaRPr>
          </a:p>
          <a:p>
            <a:pPr algn="just"/>
            <a:r>
              <a:rPr lang="vi-VN" sz="2400" b="0" i="0" dirty="0" smtClean="0">
                <a:solidFill>
                  <a:srgbClr val="333333"/>
                </a:solidFill>
                <a:effectLst/>
              </a:rPr>
              <a:t>Điều này vô cùng tiện lợi vì bạn không cần phải biết và ghi nhớ SSID và các phím bảo mật hay mật khẩu kết nối Wi-fi khi thiết bị kích hoạt WPS. Điểm sáng giá nữa là mật khẩu được đặt ra ngẫu nhiên nên là khó lòng ai đoán được mật khẩu của bạn</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491" y="4328983"/>
            <a:ext cx="4401164" cy="1857634"/>
          </a:xfrm>
          <a:prstGeom prst="rect">
            <a:avLst/>
          </a:prstGeom>
        </p:spPr>
      </p:pic>
      <p:sp>
        <p:nvSpPr>
          <p:cNvPr id="4" name="Rectangle 3"/>
          <p:cNvSpPr/>
          <p:nvPr/>
        </p:nvSpPr>
        <p:spPr>
          <a:xfrm>
            <a:off x="463641" y="401271"/>
            <a:ext cx="8306872" cy="1323439"/>
          </a:xfrm>
          <a:prstGeom prst="rect">
            <a:avLst/>
          </a:prstGeom>
        </p:spPr>
        <p:txBody>
          <a:bodyPr wrap="square">
            <a:spAutoFit/>
          </a:bodyPr>
          <a:lstStyle/>
          <a:p>
            <a:pPr algn="ctr"/>
            <a:r>
              <a:rPr lang="en-US" sz="4000" b="1" dirty="0">
                <a:solidFill>
                  <a:srgbClr val="000000"/>
                </a:solidFill>
                <a:latin typeface="FrutigerLTStd-Bold"/>
              </a:rPr>
              <a:t>Wi-Fi Protected Setup (</a:t>
            </a:r>
            <a:r>
              <a:rPr lang="en-US" sz="4000" b="1" dirty="0" smtClean="0">
                <a:solidFill>
                  <a:srgbClr val="000000"/>
                </a:solidFill>
                <a:latin typeface="FrutigerLTStd-Bold"/>
              </a:rPr>
              <a:t>WPS)</a:t>
            </a:r>
            <a:r>
              <a:rPr lang="en-US" sz="4000" dirty="0" smtClean="0"/>
              <a:t> </a:t>
            </a:r>
            <a:br>
              <a:rPr lang="en-US" sz="4000" dirty="0" smtClean="0"/>
            </a:br>
            <a:endParaRPr lang="en-US" sz="4000" dirty="0"/>
          </a:p>
        </p:txBody>
      </p:sp>
    </p:spTree>
    <p:extLst>
      <p:ext uri="{BB962C8B-B14F-4D97-AF65-F5344CB8AC3E}">
        <p14:creationId xmlns:p14="http://schemas.microsoft.com/office/powerpoint/2010/main" val="315440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41" y="401271"/>
            <a:ext cx="8306872" cy="1323439"/>
          </a:xfrm>
          <a:prstGeom prst="rect">
            <a:avLst/>
          </a:prstGeom>
        </p:spPr>
        <p:txBody>
          <a:bodyPr wrap="square">
            <a:spAutoFit/>
          </a:bodyPr>
          <a:lstStyle/>
          <a:p>
            <a:pPr algn="ctr"/>
            <a:r>
              <a:rPr lang="en-US" sz="4000" b="1" dirty="0" err="1" smtClean="0">
                <a:solidFill>
                  <a:srgbClr val="000000"/>
                </a:solidFill>
                <a:latin typeface="FrutigerLTStd-Bold"/>
              </a:rPr>
              <a:t>Nhược</a:t>
            </a:r>
            <a:r>
              <a:rPr lang="en-US" sz="4000" b="1" dirty="0" smtClean="0">
                <a:solidFill>
                  <a:srgbClr val="000000"/>
                </a:solidFill>
                <a:latin typeface="FrutigerLTStd-Bold"/>
              </a:rPr>
              <a:t> </a:t>
            </a:r>
            <a:r>
              <a:rPr lang="en-US" sz="4000" b="1" dirty="0" err="1" smtClean="0">
                <a:solidFill>
                  <a:srgbClr val="000000"/>
                </a:solidFill>
                <a:latin typeface="FrutigerLTStd-Bold"/>
              </a:rPr>
              <a:t>điểm</a:t>
            </a:r>
            <a:r>
              <a:rPr lang="en-US" sz="4000" b="1" dirty="0" smtClean="0">
                <a:solidFill>
                  <a:srgbClr val="000000"/>
                </a:solidFill>
                <a:latin typeface="FrutigerLTStd-Bold"/>
              </a:rPr>
              <a:t> </a:t>
            </a:r>
            <a:r>
              <a:rPr lang="en-US" sz="4000" b="1" dirty="0" err="1" smtClean="0">
                <a:solidFill>
                  <a:srgbClr val="000000"/>
                </a:solidFill>
                <a:latin typeface="FrutigerLTStd-Bold"/>
              </a:rPr>
              <a:t>của</a:t>
            </a:r>
            <a:r>
              <a:rPr lang="en-US" sz="4000" b="1" dirty="0" smtClean="0">
                <a:solidFill>
                  <a:srgbClr val="000000"/>
                </a:solidFill>
                <a:latin typeface="FrutigerLTStd-Bold"/>
              </a:rPr>
              <a:t> </a:t>
            </a:r>
            <a:r>
              <a:rPr lang="en-US" sz="4000" b="1" dirty="0" smtClean="0">
                <a:solidFill>
                  <a:srgbClr val="000000"/>
                </a:solidFill>
                <a:latin typeface="FrutigerLTStd-Bold"/>
              </a:rPr>
              <a:t>WPS</a:t>
            </a:r>
            <a:r>
              <a:rPr lang="en-US" sz="4000" dirty="0" smtClean="0"/>
              <a:t> </a:t>
            </a:r>
            <a:r>
              <a:rPr lang="en-US" sz="4000" dirty="0" smtClean="0"/>
              <a:t/>
            </a:r>
            <a:br>
              <a:rPr lang="en-US" sz="4000" dirty="0" smtClean="0"/>
            </a:br>
            <a:endParaRPr lang="en-US" sz="4000" dirty="0"/>
          </a:p>
        </p:txBody>
      </p:sp>
      <p:sp>
        <p:nvSpPr>
          <p:cNvPr id="3" name="Rectangle 2"/>
          <p:cNvSpPr/>
          <p:nvPr/>
        </p:nvSpPr>
        <p:spPr>
          <a:xfrm>
            <a:off x="681487" y="1534874"/>
            <a:ext cx="8089026" cy="3046988"/>
          </a:xfrm>
          <a:prstGeom prst="rect">
            <a:avLst/>
          </a:prstGeom>
        </p:spPr>
        <p:txBody>
          <a:bodyPr wrap="square">
            <a:spAutoFit/>
          </a:bodyPr>
          <a:lstStyle/>
          <a:p>
            <a:pPr marL="342900" indent="-342900">
              <a:buFont typeface="Wingdings" panose="05000000000000000000" pitchFamily="2" charset="2"/>
              <a:buChar char="Ø"/>
            </a:pPr>
            <a:r>
              <a:rPr lang="en-US" sz="2400" dirty="0" err="1">
                <a:latin typeface="Arial" panose="020B0604020202020204" pitchFamily="34" charset="0"/>
                <a:cs typeface="Arial" panose="020B0604020202020204" pitchFamily="34" charset="0"/>
              </a:rPr>
              <a:t>P</a:t>
            </a:r>
            <a:r>
              <a:rPr lang="en-US" sz="2400" dirty="0" err="1" smtClean="0">
                <a:latin typeface="Arial" panose="020B0604020202020204" pitchFamily="34" charset="0"/>
                <a:cs typeface="Arial" panose="020B0604020202020204" pitchFamily="34" charset="0"/>
              </a:rPr>
              <a:t>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pháp</a:t>
            </a:r>
            <a:r>
              <a:rPr lang="en-US" sz="2400" dirty="0" smtClean="0">
                <a:latin typeface="Arial" panose="020B0604020202020204" pitchFamily="34" charset="0"/>
                <a:cs typeface="Arial" panose="020B0604020202020204" pitchFamily="34" charset="0"/>
              </a:rPr>
              <a:t> PIN:</a:t>
            </a:r>
          </a:p>
          <a:p>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khóa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PIN, </a:t>
            </a:r>
            <a:r>
              <a:rPr lang="en-US" sz="2400" dirty="0" err="1" smtClean="0">
                <a:latin typeface="Arial" panose="020B0604020202020204" pitchFamily="34" charset="0"/>
                <a:cs typeface="Arial" panose="020B0604020202020204" pitchFamily="34" charset="0"/>
              </a:rPr>
              <a:t>vì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vậy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kẻ</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tấn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PIN.</a:t>
            </a:r>
          </a:p>
          <a:p>
            <a:endParaRPr lang="en-US" sz="24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vi-VN" sz="2400" b="1" dirty="0"/>
              <a:t>WPS</a:t>
            </a:r>
            <a:r>
              <a:rPr lang="vi-VN" sz="2400" dirty="0"/>
              <a:t> không được hỗ trợ “ad-Hoc mode”, mô hình mà cho các thiết bị không dây truyền trực tiếp với nhau mà không cần qua điểm truy cập.</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15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7421"/>
            <a:ext cx="7886700" cy="1325563"/>
          </a:xfrm>
        </p:spPr>
        <p:txBody>
          <a:bodyPr>
            <a:normAutofit/>
          </a:bodyPr>
          <a:lstStyle/>
          <a:p>
            <a:pPr algn="ctr"/>
            <a:r>
              <a:rPr lang="en-US" sz="4000" b="1" dirty="0" err="1">
                <a:latin typeface="Arial" panose="020B0604020202020204" pitchFamily="34" charset="0"/>
                <a:cs typeface="Arial" panose="020B0604020202020204" pitchFamily="34" charset="0"/>
              </a:rPr>
              <a:t>Kiểm</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soát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truy</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cập</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vào</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mạng</a:t>
            </a:r>
            <a:r>
              <a:rPr lang="en-US" sz="4000" b="1" dirty="0">
                <a:latin typeface="Arial" panose="020B0604020202020204" pitchFamily="34" charset="0"/>
                <a:cs typeface="Arial" panose="020B0604020202020204" pitchFamily="34" charset="0"/>
              </a:rPr>
              <a:t> WLAN</a:t>
            </a:r>
          </a:p>
        </p:txBody>
      </p:sp>
      <p:sp>
        <p:nvSpPr>
          <p:cNvPr id="3" name="Content Placeholder 2"/>
          <p:cNvSpPr>
            <a:spLocks noGrp="1"/>
          </p:cNvSpPr>
          <p:nvPr>
            <p:ph idx="1"/>
          </p:nvPr>
        </p:nvSpPr>
        <p:spPr>
          <a:xfrm>
            <a:off x="628650" y="2153429"/>
            <a:ext cx="7886700" cy="2723371"/>
          </a:xfrm>
        </p:spPr>
        <p:txBody>
          <a:bodyPr/>
          <a:lstStyle/>
          <a:p>
            <a:r>
              <a:rPr lang="vi-VN" dirty="0"/>
              <a:t>Quyền truy cập được kiểm soát bằng cách giới hạn quyền truy cập của thiết bị vào điểm truy cập (AP)</a:t>
            </a:r>
          </a:p>
          <a:p>
            <a:r>
              <a:rPr lang="vi-VN" dirty="0"/>
              <a:t>Chỉ các thiết bị được ủy quyền mới có thể kết nối với </a:t>
            </a:r>
            <a:r>
              <a:rPr lang="vi-VN" dirty="0" smtClean="0"/>
              <a:t>AP</a:t>
            </a:r>
            <a:r>
              <a:rPr lang="en-US" dirty="0" smtClean="0"/>
              <a:t> </a:t>
            </a:r>
            <a:r>
              <a:rPr lang="en-US" dirty="0" err="1" smtClean="0">
                <a:latin typeface="Arial" panose="020B0604020202020204" pitchFamily="34" charset="0"/>
                <a:cs typeface="Arial" panose="020B0604020202020204" pitchFamily="34" charset="0"/>
              </a:rPr>
              <a:t>bằng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a:t>l</a:t>
            </a:r>
            <a:r>
              <a:rPr lang="vi-VN" dirty="0" smtClean="0"/>
              <a:t>ọc </a:t>
            </a:r>
            <a:r>
              <a:rPr lang="vi-VN" dirty="0"/>
              <a:t>địa chỉ </a:t>
            </a:r>
            <a:r>
              <a:rPr lang="vi-VN" dirty="0" smtClean="0"/>
              <a:t>(</a:t>
            </a:r>
            <a:r>
              <a:rPr lang="vi-VN" dirty="0"/>
              <a:t>MAC</a:t>
            </a:r>
            <a:r>
              <a:rPr lang="vi-VN" dirty="0" smtClean="0"/>
              <a:t>)</a:t>
            </a:r>
            <a:endParaRPr lang="vi-VN" dirty="0"/>
          </a:p>
        </p:txBody>
      </p:sp>
    </p:spTree>
    <p:extLst>
      <p:ext uri="{BB962C8B-B14F-4D97-AF65-F5344CB8AC3E}">
        <p14:creationId xmlns:p14="http://schemas.microsoft.com/office/powerpoint/2010/main" val="1794724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0"/>
            <a:ext cx="7543800" cy="1450757"/>
          </a:xfrm>
        </p:spPr>
        <p:txBody>
          <a:bodyPr>
            <a:normAutofit/>
          </a:bodyPr>
          <a:lstStyle/>
          <a:p>
            <a:pPr algn="ctr"/>
            <a:r>
              <a:rPr lang="en-US" sz="4000" b="1" dirty="0" err="1" smtClean="0">
                <a:latin typeface="Arial" panose="020B0604020202020204" pitchFamily="34" charset="0"/>
                <a:cs typeface="Arial" panose="020B0604020202020204" pitchFamily="34" charset="0"/>
              </a:rPr>
              <a:t>Kiểm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soát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truy</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cập</a:t>
            </a:r>
            <a:endParaRPr lang="en-US" sz="4000" b="1" dirty="0">
              <a:latin typeface="Arial" panose="020B0604020202020204" pitchFamily="34" charset="0"/>
              <a:cs typeface="Arial" panose="020B0604020202020204" pitchFamily="34"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93" y="1573630"/>
            <a:ext cx="6424014" cy="468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816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323" y="119179"/>
            <a:ext cx="7543800" cy="1450757"/>
          </a:xfrm>
        </p:spPr>
        <p:txBody>
          <a:bodyPr>
            <a:normAutofit/>
          </a:bodyPr>
          <a:lstStyle/>
          <a:p>
            <a:pPr algn="ctr"/>
            <a:r>
              <a:rPr lang="en-US" sz="4000" b="1" dirty="0" err="1" smtClean="0">
                <a:latin typeface="Arial" panose="020B0604020202020204" pitchFamily="34" charset="0"/>
                <a:cs typeface="Arial" panose="020B0604020202020204" pitchFamily="34" charset="0"/>
              </a:rPr>
              <a:t>Lọc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địa</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chỉ</a:t>
            </a:r>
            <a:r>
              <a:rPr lang="en-US" sz="4000" b="1" dirty="0" smtClean="0">
                <a:latin typeface="Arial" panose="020B0604020202020204" pitchFamily="34" charset="0"/>
                <a:cs typeface="Arial" panose="020B0604020202020204" pitchFamily="34" charset="0"/>
              </a:rPr>
              <a:t> MAC</a:t>
            </a:r>
            <a:endParaRPr lang="en-US" sz="4000" b="1"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84947"/>
            <a:ext cx="8101012"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274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42951"/>
          </a:xfrm>
        </p:spPr>
        <p:txBody>
          <a:bodyPr>
            <a:normAutofit/>
          </a:bodyPr>
          <a:lstStyle/>
          <a:p>
            <a:pPr algn="ctr"/>
            <a:r>
              <a:rPr lang="en-US" sz="3600" b="1" dirty="0" err="1" smtClean="0">
                <a:latin typeface="Arial" panose="020B0604020202020204" pitchFamily="34" charset="0"/>
                <a:cs typeface="Arial" panose="020B0604020202020204" pitchFamily="34" charset="0"/>
              </a:rPr>
              <a:t>Nhược</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điểm</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của</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lọc</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địa</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chỉ</a:t>
            </a:r>
            <a:r>
              <a:rPr lang="en-US" sz="3600" b="1" dirty="0" smtClean="0">
                <a:latin typeface="Arial" panose="020B0604020202020204" pitchFamily="34" charset="0"/>
                <a:cs typeface="Arial" panose="020B0604020202020204" pitchFamily="34" charset="0"/>
              </a:rPr>
              <a:t> MAC</a:t>
            </a:r>
            <a:endParaRPr lang="en-US" sz="3600" b="1" dirty="0">
              <a:latin typeface="Arial" panose="020B0604020202020204" pitchFamily="34" charset="0"/>
              <a:cs typeface="Arial" panose="020B0604020202020204" pitchFamily="34" charset="0"/>
            </a:endParaRPr>
          </a:p>
        </p:txBody>
      </p:sp>
      <p:sp>
        <p:nvSpPr>
          <p:cNvPr id="4" name="Rectangle 3"/>
          <p:cNvSpPr/>
          <p:nvPr/>
        </p:nvSpPr>
        <p:spPr>
          <a:xfrm>
            <a:off x="525391" y="1690689"/>
            <a:ext cx="7886700" cy="4401205"/>
          </a:xfrm>
          <a:prstGeom prst="rect">
            <a:avLst/>
          </a:prstGeom>
        </p:spPr>
        <p:txBody>
          <a:bodyPr wrap="square">
            <a:spAutoFit/>
          </a:bodyPr>
          <a:lstStyle/>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Địa chỉ MAC được truyền đi rõ r</a:t>
            </a:r>
            <a:r>
              <a:rPr lang="en-US" sz="2800" dirty="0">
                <a:latin typeface="Arial" panose="020B0604020202020204" pitchFamily="34" charset="0"/>
                <a:cs typeface="Arial" panose="020B0604020202020204" pitchFamily="34" charset="0"/>
              </a:rPr>
              <a:t>à</a:t>
            </a:r>
            <a:r>
              <a:rPr lang="vi-VN" sz="2800" dirty="0" smtClean="0">
                <a:latin typeface="Arial" panose="020B0604020202020204" pitchFamily="34" charset="0"/>
                <a:cs typeface="Arial" panose="020B0604020202020204" pitchFamily="34" charset="0"/>
              </a:rPr>
              <a:t>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a:t>
            </a:r>
            <a:endParaRPr lang="vi-VN" sz="2800" dirty="0" smtClean="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Kẻ tấn công chỉ có 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dễ</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dàng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nhìn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thấy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MAC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1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mình</a:t>
            </a:r>
            <a:endParaRPr lang="vi-VN"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Quản lý một số lượng lớn địa chỉ MAC là khó khăn</a:t>
            </a:r>
          </a:p>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Lọc địa chỉ MAC không cung cấp phương tiện để tạm thời cho phép người dùng </a:t>
            </a:r>
            <a:r>
              <a:rPr lang="en-US" sz="2800" dirty="0" err="1" smtClean="0">
                <a:latin typeface="Arial" panose="020B0604020202020204" pitchFamily="34" charset="0"/>
                <a:cs typeface="Arial" panose="020B0604020202020204" pitchFamily="34" charset="0"/>
              </a:rPr>
              <a:t>mới</a:t>
            </a:r>
            <a:r>
              <a:rPr lang="vi-VN" sz="2800" dirty="0" smtClean="0">
                <a:latin typeface="Arial" panose="020B0604020202020204" pitchFamily="34" charset="0"/>
                <a:cs typeface="Arial" panose="020B0604020202020204" pitchFamily="34" charset="0"/>
              </a:rPr>
              <a:t> truy cập mạng</a:t>
            </a:r>
          </a:p>
        </p:txBody>
      </p:sp>
    </p:spTree>
    <p:extLst>
      <p:ext uri="{BB962C8B-B14F-4D97-AF65-F5344CB8AC3E}">
        <p14:creationId xmlns:p14="http://schemas.microsoft.com/office/powerpoint/2010/main" val="2545363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2037094"/>
            <a:ext cx="7863840" cy="2677656"/>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mạng</a:t>
            </a:r>
            <a:r>
              <a:rPr lang="en-US" sz="2800" dirty="0" smtClean="0">
                <a:latin typeface="Arial" panose="020B0604020202020204" pitchFamily="34" charset="0"/>
                <a:cs typeface="Arial" panose="020B0604020202020204" pitchFamily="34" charset="0"/>
              </a:rPr>
              <a:t> WLAN,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trong</a:t>
            </a:r>
            <a:r>
              <a:rPr lang="en-US" sz="2800" dirty="0" smtClean="0">
                <a:latin typeface="Arial" panose="020B0604020202020204" pitchFamily="34" charset="0"/>
                <a:cs typeface="Arial" panose="020B0604020202020204" pitchFamily="34" charset="0"/>
              </a:rPr>
              <a:t> 802.11</a:t>
            </a:r>
          </a:p>
          <a:p>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mở</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chia </a:t>
            </a:r>
            <a:r>
              <a:rPr lang="en-US" sz="2800" dirty="0" err="1" smtClean="0">
                <a:latin typeface="Arial" panose="020B0604020202020204" pitchFamily="34" charset="0"/>
                <a:cs typeface="Arial" panose="020B0604020202020204" pitchFamily="34" charset="0"/>
              </a:rPr>
              <a:t>sẻ</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phép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nếu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họ</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chung</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a:xfrm>
            <a:off x="457200" y="570421"/>
            <a:ext cx="8229600" cy="113982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dirty="0" smtClean="0">
                <a:latin typeface="Arial" panose="020B0604020202020204" pitchFamily="34" charset="0"/>
                <a:cs typeface="Arial" panose="020B0604020202020204" pitchFamily="34" charset="0"/>
              </a:rPr>
              <a:t>Device Authentication</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386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187" y="609600"/>
            <a:ext cx="5679757" cy="583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955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Arial" panose="020B0604020202020204" pitchFamily="34" charset="0"/>
                <a:cs typeface="Arial" panose="020B0604020202020204" pitchFamily="34" charset="0"/>
              </a:rPr>
              <a:t>NỘI DUNG</a:t>
            </a:r>
            <a:endParaRPr lang="en-US" sz="4000" b="1" dirty="0">
              <a:latin typeface="Arial" panose="020B0604020202020204" pitchFamily="34" charset="0"/>
              <a:cs typeface="Arial" panose="020B0604020202020204" pitchFamily="34" charset="0"/>
            </a:endParaRPr>
          </a:p>
        </p:txBody>
      </p:sp>
      <p:sp>
        <p:nvSpPr>
          <p:cNvPr id="4" name="Title 1"/>
          <p:cNvSpPr txBox="1">
            <a:spLocks/>
          </p:cNvSpPr>
          <p:nvPr/>
        </p:nvSpPr>
        <p:spPr>
          <a:xfrm>
            <a:off x="975360" y="1863306"/>
            <a:ext cx="7543800" cy="28041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lgn="just">
              <a:lnSpc>
                <a:spcPct val="220000"/>
              </a:lnSpc>
              <a:buFont typeface="Wingdings" panose="05000000000000000000" pitchFamily="2" charset="2"/>
              <a:buChar char="q"/>
            </a:pPr>
            <a:r>
              <a:rPr lang="en-US" sz="2400" b="1" dirty="0" err="1" smtClean="0">
                <a:latin typeface="Arial" panose="020B0604020202020204" pitchFamily="34" charset="0"/>
                <a:cs typeface="Arial" panose="020B0604020202020204" pitchFamily="34" charset="0"/>
              </a:rPr>
              <a:t>Lỗ</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hổng</a:t>
            </a:r>
            <a:r>
              <a:rPr lang="en-US" sz="2400" b="1" dirty="0" smtClean="0">
                <a:latin typeface="Arial" panose="020B0604020202020204" pitchFamily="34" charset="0"/>
                <a:cs typeface="Arial" panose="020B0604020202020204" pitchFamily="34" charset="0"/>
              </a:rPr>
              <a:t> an </a:t>
            </a:r>
            <a:r>
              <a:rPr lang="en-US" sz="2400" b="1" dirty="0" err="1" smtClean="0">
                <a:latin typeface="Arial" panose="020B0604020202020204" pitchFamily="34" charset="0"/>
                <a:cs typeface="Arial" panose="020B0604020202020204" pitchFamily="34" charset="0"/>
              </a:rPr>
              <a:t>ninh</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không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dây</a:t>
            </a:r>
            <a:r>
              <a:rPr lang="en-US" sz="2400" b="1" dirty="0" smtClean="0">
                <a:latin typeface="Arial" panose="020B0604020202020204" pitchFamily="34" charset="0"/>
                <a:cs typeface="Arial" panose="020B0604020202020204" pitchFamily="34" charset="0"/>
              </a:rPr>
              <a:t> IEEE</a:t>
            </a:r>
            <a:endParaRPr lang="en-US" sz="2400" b="1" dirty="0" smtClean="0">
              <a:latin typeface="Arial" panose="020B0604020202020204" pitchFamily="34" charset="0"/>
              <a:cs typeface="Arial" panose="020B0604020202020204" pitchFamily="34" charset="0"/>
            </a:endParaRPr>
          </a:p>
          <a:p>
            <a:pPr marL="571500" indent="-571500" algn="just">
              <a:lnSpc>
                <a:spcPct val="220000"/>
              </a:lnSpc>
              <a:buFont typeface="Wingdings" panose="05000000000000000000" pitchFamily="2" charset="2"/>
              <a:buChar char="q"/>
            </a:pPr>
            <a:r>
              <a:rPr lang="en-US" sz="2400" b="1" dirty="0" err="1" smtClean="0">
                <a:latin typeface="Arial" panose="020B0604020202020204" pitchFamily="34" charset="0"/>
                <a:cs typeface="Arial" panose="020B0604020202020204" pitchFamily="34" charset="0"/>
              </a:rPr>
              <a:t>Giải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pháp</a:t>
            </a:r>
            <a:r>
              <a:rPr lang="en-US" sz="2400" b="1" dirty="0" smtClean="0">
                <a:latin typeface="Arial" panose="020B0604020202020204" pitchFamily="34" charset="0"/>
                <a:cs typeface="Arial" panose="020B0604020202020204" pitchFamily="34" charset="0"/>
              </a:rPr>
              <a:t> an </a:t>
            </a:r>
            <a:r>
              <a:rPr lang="en-US" sz="2400" b="1" dirty="0" err="1" smtClean="0">
                <a:latin typeface="Arial" panose="020B0604020202020204" pitchFamily="34" charset="0"/>
                <a:cs typeface="Arial" panose="020B0604020202020204" pitchFamily="34" charset="0"/>
              </a:rPr>
              <a:t>ninh</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không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dây</a:t>
            </a:r>
            <a:r>
              <a:rPr lang="en-US" sz="2400" b="1" dirty="0" smtClean="0">
                <a:latin typeface="Arial" panose="020B0604020202020204" pitchFamily="34" charset="0"/>
                <a:cs typeface="Arial" panose="020B0604020202020204" pitchFamily="34" charset="0"/>
              </a:rPr>
              <a:t> : WPA,WPA2</a:t>
            </a:r>
            <a:endParaRPr lang="en-US" sz="2400" b="1" dirty="0" smtClean="0">
              <a:latin typeface="Arial" panose="020B0604020202020204" pitchFamily="34" charset="0"/>
              <a:cs typeface="Arial" panose="020B0604020202020204" pitchFamily="34" charset="0"/>
            </a:endParaRPr>
          </a:p>
          <a:p>
            <a:pPr marL="571500" indent="-571500" algn="just">
              <a:lnSpc>
                <a:spcPct val="220000"/>
              </a:lnSpc>
              <a:buFont typeface="Wingdings" panose="05000000000000000000" pitchFamily="2" charset="2"/>
              <a:buChar char="q"/>
            </a:pPr>
            <a:r>
              <a:rPr lang="en-US" sz="2400" b="1" dirty="0" smtClean="0">
                <a:latin typeface="Arial" panose="020B0604020202020204" pitchFamily="34" charset="0"/>
                <a:cs typeface="Arial" panose="020B0604020202020204" pitchFamily="34" charset="0"/>
              </a:rPr>
              <a:t>An </a:t>
            </a:r>
            <a:r>
              <a:rPr lang="en-US" sz="2400" b="1" dirty="0" err="1" smtClean="0">
                <a:latin typeface="Arial" panose="020B0604020202020204" pitchFamily="34" charset="0"/>
                <a:cs typeface="Arial" panose="020B0604020202020204" pitchFamily="34" charset="0"/>
              </a:rPr>
              <a:t>ninh</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không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dây</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cho</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các</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hệ</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thống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lớn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62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319088"/>
            <a:ext cx="7780337"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685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0"/>
            <a:ext cx="7543800" cy="1450757"/>
          </a:xfrm>
        </p:spPr>
        <p:txBody>
          <a:bodyPr>
            <a:normAutofit/>
          </a:bodyPr>
          <a:lstStyle/>
          <a:p>
            <a:pPr algn="ctr"/>
            <a:r>
              <a:rPr lang="en-US" sz="3800" b="1" dirty="0" err="1" smtClean="0">
                <a:latin typeface="Arial" panose="020B0604020202020204" pitchFamily="34" charset="0"/>
                <a:cs typeface="Arial" panose="020B0604020202020204" pitchFamily="34" charset="0"/>
              </a:rPr>
              <a:t>Nhược</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điểm</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của</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xác</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thực</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hệ</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thống</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mở</a:t>
            </a:r>
            <a:r>
              <a:rPr lang="en-US" sz="3800" b="1" dirty="0" smtClean="0">
                <a:latin typeface="Arial" panose="020B0604020202020204" pitchFamily="34" charset="0"/>
                <a:cs typeface="Arial" panose="020B0604020202020204" pitchFamily="34" charset="0"/>
              </a:rPr>
              <a:t> </a:t>
            </a:r>
            <a:endParaRPr lang="en-US" sz="3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3849" y="1845734"/>
            <a:ext cx="7762911" cy="4023360"/>
          </a:xfrm>
        </p:spPr>
        <p:txBody>
          <a:bodyPr>
            <a:noAutofit/>
          </a:bodyPr>
          <a:lstStyle/>
          <a:p>
            <a:pPr algn="just"/>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SSID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a:t>
            </a:r>
          </a:p>
          <a:p>
            <a:pPr algn="just"/>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SSID </a:t>
            </a:r>
            <a:r>
              <a:rPr lang="vi-VN" sz="2400" dirty="0">
                <a:latin typeface="Arial" panose="020B0604020202020204" pitchFamily="34" charset="0"/>
                <a:cs typeface="Arial" panose="020B0604020202020204" pitchFamily="34" charset="0"/>
              </a:rPr>
              <a:t>có thể dễ dàng được phát hiện ngay cả khi nó không được chứa trong </a:t>
            </a:r>
            <a:r>
              <a:rPr lang="en-US" sz="2400" dirty="0">
                <a:latin typeface="Arial" panose="020B0604020202020204" pitchFamily="34" charset="0"/>
                <a:cs typeface="Arial" panose="020B0604020202020204" pitchFamily="34" charset="0"/>
              </a:rPr>
              <a:t>beacon frames </a:t>
            </a:r>
            <a:br>
              <a:rPr lang="en-US" sz="2400" dirty="0">
                <a:latin typeface="Arial" panose="020B0604020202020204" pitchFamily="34" charset="0"/>
                <a:cs typeface="Arial" panose="020B0604020202020204" pitchFamily="34" charset="0"/>
              </a:rPr>
            </a:br>
            <a:r>
              <a:rPr lang="vi-VN" sz="2400" dirty="0" smtClean="0">
                <a:latin typeface="Arial" panose="020B0604020202020204" pitchFamily="34" charset="0"/>
                <a:cs typeface="Arial" panose="020B0604020202020204" pitchFamily="34" charset="0"/>
              </a:rPr>
              <a:t>bởi vì nó được truyền trong các khung quản lý khác được gửi bởi AP</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Kẻ</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SSID</a:t>
            </a:r>
          </a:p>
          <a:p>
            <a:pPr algn="just"/>
            <a:r>
              <a:rPr lang="vi-VN" sz="2400" dirty="0">
                <a:latin typeface="Arial" panose="020B0604020202020204" pitchFamily="34" charset="0"/>
                <a:cs typeface="Arial" panose="020B0604020202020204" pitchFamily="34" charset="0"/>
              </a:rPr>
              <a:t>Tắt phát SSID có thể khiến người dùng không thể tự do chuyển </a:t>
            </a:r>
            <a:r>
              <a:rPr lang="vi-VN" sz="2400" dirty="0" smtClean="0">
                <a:latin typeface="Arial" panose="020B0604020202020204" pitchFamily="34" charset="0"/>
                <a:cs typeface="Arial" panose="020B0604020202020204" pitchFamily="34" charset="0"/>
              </a:rPr>
              <a:t>vùng</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từ </a:t>
            </a:r>
            <a:r>
              <a:rPr lang="vi-VN" sz="2400" dirty="0">
                <a:latin typeface="Arial" panose="020B0604020202020204" pitchFamily="34" charset="0"/>
                <a:cs typeface="Arial" panose="020B0604020202020204" pitchFamily="34" charset="0"/>
              </a:rPr>
              <a:t>vùng phủ sóng AP sang vùng khác</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0825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Arial" panose="020B0604020202020204" pitchFamily="34" charset="0"/>
                <a:cs typeface="Arial" panose="020B0604020202020204" pitchFamily="34" charset="0"/>
              </a:rPr>
              <a:t>Giải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r>
              <a:rPr lang="en-US" sz="4000" b="1" dirty="0" smtClean="0">
                <a:latin typeface="Arial" panose="020B0604020202020204" pitchFamily="34" charset="0"/>
                <a:cs typeface="Arial" panose="020B0604020202020204" pitchFamily="34" charset="0"/>
              </a:rPr>
              <a:t> an </a:t>
            </a:r>
            <a:r>
              <a:rPr lang="en-US" sz="4000" b="1" dirty="0" err="1" smtClean="0">
                <a:latin typeface="Arial" panose="020B0604020202020204" pitchFamily="34" charset="0"/>
                <a:cs typeface="Arial" panose="020B0604020202020204" pitchFamily="34" charset="0"/>
              </a:rPr>
              <a:t>ninh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không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dây</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2959" y="2725948"/>
            <a:ext cx="7543801" cy="4023360"/>
          </a:xfrm>
        </p:spPr>
        <p:txBody>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Wi-Fi Protected Access (WPA) </a:t>
            </a:r>
            <a:endParaRPr lang="en-US" sz="24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Wi-Fi Protected Access 2 (WPA2) </a:t>
            </a:r>
            <a:r>
              <a:rPr lang="en-US" sz="2400" dirty="0"/>
              <a:t/>
            </a:r>
            <a:br>
              <a:rPr lang="en-US" sz="2400" dirty="0"/>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656218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73" y="0"/>
            <a:ext cx="7543800" cy="1450757"/>
          </a:xfrm>
        </p:spPr>
        <p:txBody>
          <a:bodyPr>
            <a:normAutofit/>
          </a:bodyPr>
          <a:lstStyle/>
          <a:p>
            <a:pPr algn="ctr"/>
            <a:r>
              <a:rPr lang="en-US" sz="4000" b="1" dirty="0">
                <a:latin typeface="Arial" panose="020B0604020202020204" pitchFamily="34" charset="0"/>
                <a:cs typeface="Arial" panose="020B0604020202020204" pitchFamily="34" charset="0"/>
              </a:rPr>
              <a:t>WPA</a:t>
            </a:r>
            <a:endParaRPr lang="en-US" sz="4000" dirty="0"/>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v"/>
            </a:pPr>
            <a:r>
              <a:rPr lang="vi-VN" sz="2800" dirty="0">
                <a:latin typeface="Arial" panose="020B0604020202020204" pitchFamily="34" charset="0"/>
                <a:cs typeface="Arial" panose="020B0604020202020204" pitchFamily="34" charset="0"/>
              </a:rPr>
              <a:t>Wi-fi allience cùng với IEEE đã cùng nhau xây </a:t>
            </a:r>
            <a:r>
              <a:rPr lang="vi-VN" sz="2800" dirty="0" smtClean="0">
                <a:latin typeface="Arial" panose="020B0604020202020204" pitchFamily="34" charset="0"/>
                <a:cs typeface="Arial" panose="020B0604020202020204" pitchFamily="34" charset="0"/>
              </a:rPr>
              <a:t>dựng</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một </a:t>
            </a:r>
            <a:r>
              <a:rPr lang="vi-VN" sz="2800" dirty="0">
                <a:latin typeface="Arial" panose="020B0604020202020204" pitchFamily="34" charset="0"/>
                <a:cs typeface="Arial" panose="020B0604020202020204" pitchFamily="34" charset="0"/>
              </a:rPr>
              <a:t>giải pháp bảo mật mạnh hơn</a:t>
            </a:r>
            <a:r>
              <a:rPr lang="vi-VN" sz="2800" dirty="0" smtClean="0">
                <a:latin typeface="Arial" panose="020B0604020202020204" pitchFamily="34" charset="0"/>
                <a:cs typeface="Arial" panose="020B0604020202020204" pitchFamily="34" charset="0"/>
              </a:rPr>
              <a:t>.</a:t>
            </a:r>
            <a:endParaRPr lang="en-US" sz="2800" dirty="0" smtClean="0">
              <a:latin typeface="Arial" panose="020B0604020202020204" pitchFamily="34" charset="0"/>
              <a:cs typeface="Arial" panose="020B0604020202020204" pitchFamily="34" charset="0"/>
            </a:endParaRPr>
          </a:p>
          <a:p>
            <a:pPr>
              <a:buClrTx/>
              <a:buFont typeface="Wingdings" panose="05000000000000000000" pitchFamily="2" charset="2"/>
              <a:buChar char="v"/>
            </a:pPr>
            <a:r>
              <a:rPr lang="vi-VN" sz="2800" dirty="0">
                <a:latin typeface="Arial" panose="020B0604020202020204" pitchFamily="34" charset="0"/>
                <a:cs typeface="Arial" panose="020B0604020202020204" pitchFamily="34" charset="0"/>
              </a:rPr>
              <a:t>Vào tháng </a:t>
            </a:r>
            <a:r>
              <a:rPr lang="vi-VN" sz="2800" dirty="0" smtClean="0">
                <a:latin typeface="Arial" panose="020B0604020202020204" pitchFamily="34" charset="0"/>
                <a:cs typeface="Arial" panose="020B0604020202020204" pitchFamily="34" charset="0"/>
              </a:rPr>
              <a:t>10/200</a:t>
            </a:r>
            <a:r>
              <a:rPr lang="en-US" sz="2800" dirty="0" smtClean="0">
                <a:latin typeface="Arial" panose="020B0604020202020204" pitchFamily="34" charset="0"/>
                <a:cs typeface="Arial" panose="020B0604020202020204" pitchFamily="34" charset="0"/>
              </a:rPr>
              <a:t>3</a:t>
            </a:r>
            <a:r>
              <a:rPr lang="vi-VN" sz="2800" dirty="0" smtClean="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WPA ra đời như một giải pháp </a:t>
            </a:r>
            <a:r>
              <a:rPr lang="vi-VN" sz="2800" dirty="0"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mật </a:t>
            </a:r>
            <a:r>
              <a:rPr lang="vi-VN" sz="2800" dirty="0">
                <a:latin typeface="Arial" panose="020B0604020202020204" pitchFamily="34" charset="0"/>
                <a:cs typeface="Arial" panose="020B0604020202020204" pitchFamily="34" charset="0"/>
              </a:rPr>
              <a:t>tăng cường cho WLAN</a:t>
            </a:r>
            <a:br>
              <a:rPr lang="vi-VN" sz="2800" dirty="0">
                <a:latin typeface="Arial" panose="020B0604020202020204" pitchFamily="34" charset="0"/>
                <a:cs typeface="Arial" panose="020B0604020202020204" pitchFamily="34" charset="0"/>
              </a:rPr>
            </a:br>
            <a:r>
              <a:rPr lang="vi-VN" sz="2800" dirty="0">
                <a:latin typeface="Arial" panose="020B0604020202020204" pitchFamily="34" charset="0"/>
                <a:cs typeface="Arial" panose="020B0604020202020204" pitchFamily="34" charset="0"/>
              </a:rPr>
              <a:t/>
            </a:r>
            <a:br>
              <a:rPr lang="vi-VN"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859" y="4001933"/>
            <a:ext cx="3953427" cy="1867161"/>
          </a:xfrm>
          <a:prstGeom prst="rect">
            <a:avLst/>
          </a:prstGeom>
        </p:spPr>
      </p:pic>
    </p:spTree>
    <p:extLst>
      <p:ext uri="{BB962C8B-B14F-4D97-AF65-F5344CB8AC3E}">
        <p14:creationId xmlns:p14="http://schemas.microsoft.com/office/powerpoint/2010/main" val="806347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420" y="-196475"/>
            <a:ext cx="7543800" cy="1450757"/>
          </a:xfrm>
        </p:spPr>
        <p:txBody>
          <a:bodyPr>
            <a:normAutofit/>
          </a:bodyPr>
          <a:lstStyle/>
          <a:p>
            <a:pPr algn="ctr"/>
            <a:r>
              <a:rPr lang="en-US" sz="4000" b="1" dirty="0" smtClean="0">
                <a:latin typeface="Arial" panose="020B0604020202020204" pitchFamily="34" charset="0"/>
                <a:cs typeface="Arial" panose="020B0604020202020204" pitchFamily="34" charset="0"/>
              </a:rPr>
              <a:t>WPA</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05706" y="2225296"/>
            <a:ext cx="7543801" cy="4023360"/>
          </a:xfrm>
        </p:spPr>
        <p:txBody>
          <a:bodyPr>
            <a:normAutofit/>
          </a:bodyPr>
          <a:lstStyle/>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WPA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mục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hóa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dây</a:t>
            </a:r>
            <a:endParaRPr lang="en-US"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800" dirty="0" err="1">
                <a:latin typeface="Arial" panose="020B0604020202020204" pitchFamily="34" charset="0"/>
                <a:cs typeface="Arial" panose="020B0604020202020204" pitchFamily="34" charset="0"/>
              </a:rPr>
              <a:t>Xác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chỉ</a:t>
            </a:r>
            <a:r>
              <a:rPr lang="en-US" sz="2800" dirty="0">
                <a:latin typeface="Arial" panose="020B0604020202020204" pitchFamily="34" charset="0"/>
                <a:cs typeface="Arial" panose="020B0604020202020204" pitchFamily="34" charset="0"/>
              </a:rPr>
              <a:t> PSK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hóa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chỉ</a:t>
            </a:r>
            <a:r>
              <a:rPr lang="en-US" sz="2800" dirty="0">
                <a:latin typeface="Arial" panose="020B0604020202020204" pitchFamily="34" charset="0"/>
                <a:cs typeface="Arial" panose="020B0604020202020204" pitchFamily="34" charset="0"/>
              </a:rPr>
              <a:t> TKIP</a:t>
            </a:r>
          </a:p>
          <a:p>
            <a:endParaRPr lang="en-US" sz="2800" dirty="0"/>
          </a:p>
        </p:txBody>
      </p:sp>
    </p:spTree>
    <p:extLst>
      <p:ext uri="{BB962C8B-B14F-4D97-AF65-F5344CB8AC3E}">
        <p14:creationId xmlns:p14="http://schemas.microsoft.com/office/powerpoint/2010/main" val="2503595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6384" y="2081475"/>
            <a:ext cx="8357616" cy="3539430"/>
          </a:xfrm>
          <a:prstGeom prst="rect">
            <a:avLst/>
          </a:prstGeom>
        </p:spPr>
        <p:txBody>
          <a:bodyPr wrap="square">
            <a:spAutoFit/>
          </a:bodyPr>
          <a:lstStyle/>
          <a:p>
            <a:pPr marL="457200" indent="-457200">
              <a:buFont typeface="Wingdings" panose="05000000000000000000" pitchFamily="2" charset="2"/>
              <a:buChar char="v"/>
            </a:pP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(PSK)</a:t>
            </a:r>
          </a:p>
          <a:p>
            <a:pPr lvl="2"/>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cụm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khẩu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smtClean="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a:t>
            </a:r>
            <a:r>
              <a:rPr lang="en-US" sz="2800" dirty="0" err="1" smtClean="0">
                <a:latin typeface="Arial" panose="020B0604020202020204" pitchFamily="34" charset="0"/>
                <a:cs typeface="Arial" panose="020B0604020202020204" pitchFamily="34" charset="0"/>
              </a:rPr>
              <a:t>rước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tiếp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AP</a:t>
            </a:r>
          </a:p>
          <a:p>
            <a:pPr marL="1371600" lvl="2" indent="-457200">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PSK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smtClean="0">
              <a:latin typeface="Arial" panose="020B0604020202020204" pitchFamily="34" charset="0"/>
              <a:cs typeface="Arial" panose="020B0604020202020204" pitchFamily="34" charset="0"/>
            </a:endParaRPr>
          </a:p>
          <a:p>
            <a:pPr lvl="2"/>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đóng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khởi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a:latin typeface="Arial" panose="020B0604020202020204" pitchFamily="34" charset="0"/>
              <a:cs typeface="Arial" panose="020B0604020202020204" pitchFamily="34" charset="0"/>
            </a:endParaRPr>
          </a:p>
        </p:txBody>
      </p:sp>
      <p:sp>
        <p:nvSpPr>
          <p:cNvPr id="4"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 Personal Security</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02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291" y="528144"/>
            <a:ext cx="7543800" cy="1450757"/>
          </a:xfrm>
        </p:spPr>
        <p:txBody>
          <a:bodyPr>
            <a:noAutofit/>
          </a:bodyPr>
          <a:lstStyle/>
          <a:p>
            <a:pPr algn="ctr"/>
            <a:r>
              <a:rPr lang="en-US" sz="4000" b="1" dirty="0" err="1">
                <a:latin typeface="Arial" panose="020B0604020202020204" pitchFamily="34" charset="0"/>
                <a:cs typeface="Arial" panose="020B0604020202020204" pitchFamily="34" charset="0"/>
              </a:rPr>
              <a:t>Preshared</a:t>
            </a:r>
            <a:r>
              <a:rPr lang="en-US" sz="4000" b="1" dirty="0">
                <a:latin typeface="Arial" panose="020B0604020202020204" pitchFamily="34" charset="0"/>
                <a:cs typeface="Arial" panose="020B0604020202020204" pitchFamily="34" charset="0"/>
              </a:rPr>
              <a:t> Key (PSK) Authentication</a:t>
            </a:r>
            <a:r>
              <a:rPr lang="en-US" sz="4000" dirty="0">
                <a:latin typeface="Arial" panose="020B0604020202020204" pitchFamily="34" charset="0"/>
                <a:cs typeface="Arial" panose="020B0604020202020204" pitchFamily="34" charset="0"/>
              </a:rPr>
              <a:t> </a:t>
            </a:r>
            <a:br>
              <a:rPr lang="en-US" sz="4000"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p:sp>
        <p:nvSpPr>
          <p:cNvPr id="4" name="Rectangle 3"/>
          <p:cNvSpPr/>
          <p:nvPr/>
        </p:nvSpPr>
        <p:spPr>
          <a:xfrm>
            <a:off x="696841" y="1845965"/>
            <a:ext cx="7886700" cy="3785652"/>
          </a:xfrm>
          <a:prstGeom prst="rect">
            <a:avLst/>
          </a:prstGeom>
        </p:spPr>
        <p:txBody>
          <a:bodyPr wrap="square">
            <a:spAutoFit/>
          </a:bodyPr>
          <a:lstStyle/>
          <a:p>
            <a:pPr marL="457200" indent="-457200" algn="just">
              <a:buFont typeface="Wingdings" panose="05000000000000000000" pitchFamily="2" charset="2"/>
              <a:buChar char="§"/>
            </a:pPr>
            <a:r>
              <a:rPr lang="vi-VN" sz="2400" dirty="0">
                <a:latin typeface="Arial" panose="020B0604020202020204" pitchFamily="34" charset="0"/>
                <a:cs typeface="Arial" panose="020B0604020202020204" pitchFamily="34" charset="0"/>
              </a:rPr>
              <a:t>Vì khóa bí mật này không được biết đến rộng rãi, nên có thể giả định rằng chỉ những thiết bị được phê duyệt mới có giá trị khóa. </a:t>
            </a:r>
            <a:endParaRPr lang="en-US"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Các </a:t>
            </a:r>
            <a:r>
              <a:rPr lang="vi-VN" sz="2400" dirty="0">
                <a:latin typeface="Arial" panose="020B0604020202020204" pitchFamily="34" charset="0"/>
                <a:cs typeface="Arial" panose="020B0604020202020204" pitchFamily="34" charset="0"/>
              </a:rPr>
              <a:t>thiết bị có khóa bí mật sau đó được AP xác thực tự động</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2400" dirty="0" err="1" smtClean="0">
                <a:latin typeface="Arial" panose="020B0604020202020204" pitchFamily="34" charset="0"/>
                <a:cs typeface="Arial" panose="020B0604020202020204" pitchFamily="34" charset="0"/>
              </a:rPr>
              <a:t>Nhược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PSK</a:t>
            </a:r>
          </a:p>
          <a:p>
            <a:pPr marL="457200" indent="-457200" algn="just">
              <a:buFont typeface="Wingdings" panose="05000000000000000000" pitchFamily="2" charset="2"/>
              <a:buChar char="Ø"/>
            </a:pPr>
            <a:r>
              <a:rPr lang="vi-VN" sz="2400" dirty="0">
                <a:latin typeface="Arial" panose="020B0604020202020204" pitchFamily="34" charset="0"/>
                <a:cs typeface="Arial" panose="020B0604020202020204" pitchFamily="34" charset="0"/>
              </a:rPr>
              <a:t>Khóa phải được giữ bí </a:t>
            </a:r>
            <a:r>
              <a:rPr lang="vi-VN" sz="2400" dirty="0" smtClean="0">
                <a:latin typeface="Arial" panose="020B0604020202020204" pitchFamily="34" charset="0"/>
                <a:cs typeface="Arial" panose="020B0604020202020204" pitchFamily="34" charset="0"/>
              </a:rPr>
              <a:t>mật</a:t>
            </a:r>
            <a:endParaRPr lang="en-US"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N</a:t>
            </a:r>
            <a:r>
              <a:rPr lang="vi-VN" sz="2400" dirty="0" smtClean="0">
                <a:latin typeface="Arial" panose="020B0604020202020204" pitchFamily="34" charset="0"/>
                <a:cs typeface="Arial" panose="020B0604020202020204" pitchFamily="34" charset="0"/>
              </a:rPr>
              <a:t>hưng </a:t>
            </a:r>
            <a:r>
              <a:rPr lang="vi-VN" sz="2400" dirty="0">
                <a:latin typeface="Arial" panose="020B0604020202020204" pitchFamily="34" charset="0"/>
                <a:cs typeface="Arial" panose="020B0604020202020204" pitchFamily="34" charset="0"/>
              </a:rPr>
              <a:t>có thể khó quản lý nhiều thiết bị, </a:t>
            </a:r>
            <a:endParaRPr lang="en-US"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B</a:t>
            </a:r>
            <a:r>
              <a:rPr lang="vi-VN" sz="2400" dirty="0" smtClean="0">
                <a:latin typeface="Arial" panose="020B0604020202020204" pitchFamily="34" charset="0"/>
                <a:cs typeface="Arial" panose="020B0604020202020204" pitchFamily="34" charset="0"/>
              </a:rPr>
              <a:t>ản </a:t>
            </a:r>
            <a:r>
              <a:rPr lang="vi-VN" sz="2400" dirty="0">
                <a:latin typeface="Arial" panose="020B0604020202020204" pitchFamily="34" charset="0"/>
                <a:cs typeface="Arial" panose="020B0604020202020204" pitchFamily="34" charset="0"/>
              </a:rPr>
              <a:t>thân khóa có thể </a:t>
            </a:r>
            <a:r>
              <a:rPr lang="vi-VN" sz="2400" dirty="0" smtClean="0">
                <a:latin typeface="Arial" panose="020B0604020202020204" pitchFamily="34" charset="0"/>
                <a:cs typeface="Arial" panose="020B0604020202020204" pitchFamily="34" charset="0"/>
              </a:rPr>
              <a:t>yếu</a:t>
            </a:r>
            <a:endParaRPr lang="en-US" sz="24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P</a:t>
            </a:r>
            <a:r>
              <a:rPr lang="vi-VN" sz="2400" dirty="0" smtClean="0">
                <a:latin typeface="Arial" panose="020B0604020202020204" pitchFamily="34" charset="0"/>
                <a:cs typeface="Arial" panose="020B0604020202020204" pitchFamily="34" charset="0"/>
              </a:rPr>
              <a:t>hải </a:t>
            </a:r>
            <a:r>
              <a:rPr lang="vi-VN" sz="2400" dirty="0">
                <a:latin typeface="Arial" panose="020B0604020202020204" pitchFamily="34" charset="0"/>
                <a:cs typeface="Arial" panose="020B0604020202020204" pitchFamily="34" charset="0"/>
              </a:rPr>
              <a:t>nhập thủ công</a:t>
            </a:r>
            <a:endParaRPr lang="vi-V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981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Temporal Key Integrity Protocol (TKIP) Encryption </a:t>
            </a: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Ø"/>
            </a:pPr>
            <a:r>
              <a:rPr lang="vi-VN" sz="2400" dirty="0"/>
              <a:t>Các chức năng của TKIP như một trình bao bọc của người dùng trên mạng xung quanh WEP bằng cách thêm một lớp bảo mật bổ sung nhưng vẫn duy trì chức năng cơ bản của </a:t>
            </a:r>
            <a:r>
              <a:rPr lang="vi-VN" sz="2400" dirty="0" smtClean="0"/>
              <a:t>WEP</a:t>
            </a:r>
            <a:endParaRPr lang="en-US" sz="2400" dirty="0" smtClean="0"/>
          </a:p>
          <a:p>
            <a:pPr>
              <a:buClrTx/>
              <a:buFont typeface="Wingdings" panose="05000000000000000000" pitchFamily="2" charset="2"/>
              <a:buChar char="Ø"/>
            </a:pPr>
            <a:r>
              <a:rPr lang="en-US" sz="2400" dirty="0" err="1" smtClean="0"/>
              <a:t>Ưu</a:t>
            </a:r>
            <a:r>
              <a:rPr lang="en-US" sz="2400" dirty="0" smtClean="0"/>
              <a:t> </a:t>
            </a:r>
            <a:r>
              <a:rPr lang="en-US" sz="2400" dirty="0" err="1" smtClean="0"/>
              <a:t>điểm</a:t>
            </a:r>
            <a:endParaRPr lang="en-US" sz="2400" dirty="0" smtClean="0"/>
          </a:p>
          <a:p>
            <a:pPr lvl="1">
              <a:buClrTx/>
              <a:buFont typeface="Arial" panose="020B0604020202020204" pitchFamily="34" charset="0"/>
              <a:buChar char="•"/>
            </a:pPr>
            <a:r>
              <a:rPr lang="en-US" sz="2200" dirty="0" smtClean="0"/>
              <a:t> </a:t>
            </a:r>
            <a:r>
              <a:rPr lang="en-US" sz="2400" dirty="0"/>
              <a:t>Đ</a:t>
            </a:r>
            <a:r>
              <a:rPr lang="vi-VN" sz="2400" dirty="0" smtClean="0"/>
              <a:t>ộ </a:t>
            </a:r>
            <a:r>
              <a:rPr lang="vi-VN" sz="2400" dirty="0"/>
              <a:t>dài khóa được tăng từ 64 bit lên 128 </a:t>
            </a:r>
            <a:r>
              <a:rPr lang="vi-VN" sz="2400" dirty="0" smtClean="0"/>
              <a:t>bit</a:t>
            </a:r>
            <a:r>
              <a:rPr lang="en-US" sz="2400" dirty="0" smtClean="0"/>
              <a:t> (</a:t>
            </a:r>
            <a:r>
              <a:rPr lang="vi-VN" sz="2400" dirty="0"/>
              <a:t>IV được tăng </a:t>
            </a:r>
            <a:r>
              <a:rPr lang="vi-VN" sz="2400" dirty="0" smtClean="0"/>
              <a:t>lên</a:t>
            </a:r>
            <a:r>
              <a:rPr lang="en-US" sz="2400" dirty="0" smtClean="0"/>
              <a:t> </a:t>
            </a:r>
            <a:r>
              <a:rPr lang="vi-VN" sz="2400" dirty="0" smtClean="0"/>
              <a:t>từ </a:t>
            </a:r>
            <a:r>
              <a:rPr lang="vi-VN" sz="2400" dirty="0"/>
              <a:t>24 bit đến 48 </a:t>
            </a:r>
            <a:r>
              <a:rPr lang="vi-VN" sz="2400" dirty="0" smtClean="0"/>
              <a:t>bit</a:t>
            </a:r>
            <a:r>
              <a:rPr lang="en-US" sz="2400" dirty="0" smtClean="0"/>
              <a:t>)</a:t>
            </a:r>
          </a:p>
          <a:p>
            <a:pPr lvl="1">
              <a:buClrTx/>
              <a:buFont typeface="Arial" panose="020B0604020202020204" pitchFamily="34" charset="0"/>
              <a:buChar char="•"/>
            </a:pPr>
            <a:r>
              <a:rPr lang="en-US" sz="2400" dirty="0" smtClean="0">
                <a:cs typeface="Arial" panose="020B0604020202020204" pitchFamily="34" charset="0"/>
              </a:rPr>
              <a:t> </a:t>
            </a:r>
            <a:r>
              <a:rPr lang="en-US" sz="2400" dirty="0" smtClean="0">
                <a:latin typeface="Arial" panose="020B0604020202020204" pitchFamily="34" charset="0"/>
                <a:cs typeface="Arial" panose="020B0604020202020204" pitchFamily="34" charset="0"/>
              </a:rPr>
              <a:t>TKIP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gói</a:t>
            </a:r>
            <a:r>
              <a:rPr lang="en-US" sz="2400" dirty="0">
                <a:latin typeface="Arial" panose="020B0604020202020204" pitchFamily="34" charset="0"/>
                <a:cs typeface="Arial" panose="020B0604020202020204" pitchFamily="34" charset="0"/>
              </a:rPr>
              <a:t>. TKIP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gói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phiên</a:t>
            </a:r>
            <a:endParaRPr lang="en-US" sz="2400"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3539075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537" y="354140"/>
            <a:ext cx="7627409" cy="707886"/>
          </a:xfrm>
          <a:prstGeom prst="rect">
            <a:avLst/>
          </a:prstGeom>
        </p:spPr>
        <p:txBody>
          <a:bodyPr wrap="none">
            <a:spAutoFit/>
          </a:bodyPr>
          <a:lstStyle/>
          <a:p>
            <a:r>
              <a:rPr lang="en-US" sz="4000" b="1" dirty="0" smtClean="0">
                <a:latin typeface="Arial" panose="020B0604020202020204" pitchFamily="34" charset="0"/>
                <a:cs typeface="Arial" panose="020B0604020202020204" pitchFamily="34" charset="0"/>
              </a:rPr>
              <a:t>Message Integrity Check (MIC)</a:t>
            </a:r>
            <a:endParaRPr lang="en-US" sz="4000" b="1" dirty="0">
              <a:latin typeface="Arial" panose="020B0604020202020204" pitchFamily="34" charset="0"/>
              <a:cs typeface="Arial" panose="020B0604020202020204" pitchFamily="34" charset="0"/>
            </a:endParaRPr>
          </a:p>
        </p:txBody>
      </p:sp>
      <p:sp>
        <p:nvSpPr>
          <p:cNvPr id="3" name="Rectangle 2"/>
          <p:cNvSpPr/>
          <p:nvPr/>
        </p:nvSpPr>
        <p:spPr>
          <a:xfrm>
            <a:off x="637764" y="1537746"/>
            <a:ext cx="7699248" cy="4832092"/>
          </a:xfrm>
          <a:prstGeom prst="rect">
            <a:avLst/>
          </a:prstGeom>
        </p:spPr>
        <p:txBody>
          <a:bodyPr wrap="square">
            <a:spAutoFit/>
          </a:bodyPr>
          <a:lstStyle/>
          <a:p>
            <a:pPr marL="457200" indent="-457200">
              <a:buFont typeface="Wingdings" panose="05000000000000000000" pitchFamily="2" charset="2"/>
              <a:buChar char="§"/>
              <a:defRPr/>
            </a:pPr>
            <a:r>
              <a:rPr lang="vi-VN" sz="2800" dirty="0">
                <a:cs typeface="Arial" panose="020B0604020202020204" pitchFamily="34" charset="0"/>
              </a:rPr>
              <a:t>WPA cũng thay thế chức năng (CRC) trong WEP bằng Kiểm tra tính toàn vẹn thông báo (MIC</a:t>
            </a:r>
            <a:r>
              <a:rPr lang="vi-VN" sz="2800" dirty="0" smtClean="0">
                <a:cs typeface="Arial" panose="020B0604020202020204" pitchFamily="34" charset="0"/>
              </a:rPr>
              <a:t>)</a:t>
            </a:r>
            <a:endParaRPr lang="en-US" sz="2800" dirty="0" smtClean="0">
              <a:cs typeface="Arial" panose="020B0604020202020204" pitchFamily="34" charset="0"/>
            </a:endParaRPr>
          </a:p>
          <a:p>
            <a:pPr marL="457200" indent="-457200">
              <a:buFont typeface="Wingdings" panose="05000000000000000000" pitchFamily="2" charset="2"/>
              <a:buChar char="§"/>
              <a:defRPr/>
            </a:pPr>
            <a:r>
              <a:rPr lang="en-US" sz="2800" dirty="0" err="1"/>
              <a:t>Sử</a:t>
            </a:r>
            <a:r>
              <a:rPr lang="en-US" sz="2800" dirty="0"/>
              <a:t> </a:t>
            </a:r>
            <a:r>
              <a:rPr lang="en-US" sz="2800" dirty="0" err="1"/>
              <a:t>dụng</a:t>
            </a:r>
            <a:r>
              <a:rPr lang="en-US" sz="2800" dirty="0"/>
              <a:t> 8 byte MIC </a:t>
            </a:r>
            <a:r>
              <a:rPr lang="en-US" sz="2800" dirty="0" err="1" smtClean="0"/>
              <a:t>để</a:t>
            </a:r>
            <a:r>
              <a:rPr lang="en-US" sz="2800" dirty="0" smtClean="0"/>
              <a:t> </a:t>
            </a:r>
            <a:r>
              <a:rPr lang="en-US" sz="2800" dirty="0" err="1"/>
              <a:t>kiểm</a:t>
            </a:r>
            <a:r>
              <a:rPr lang="en-US" sz="2800" dirty="0"/>
              <a:t> </a:t>
            </a:r>
            <a:r>
              <a:rPr lang="en-US" sz="2800" dirty="0" err="1"/>
              <a:t>tra</a:t>
            </a:r>
            <a:r>
              <a:rPr lang="en-US" sz="2800" dirty="0"/>
              <a:t> </a:t>
            </a:r>
            <a:r>
              <a:rPr lang="en-US" sz="2800" dirty="0" err="1"/>
              <a:t>tính</a:t>
            </a:r>
            <a:r>
              <a:rPr lang="en-US" sz="2800" dirty="0"/>
              <a:t> </a:t>
            </a:r>
            <a:r>
              <a:rPr lang="en-US" sz="2800" dirty="0" err="1"/>
              <a:t>toàn</a:t>
            </a:r>
            <a:r>
              <a:rPr lang="en-US" sz="2800" dirty="0"/>
              <a:t> </a:t>
            </a:r>
            <a:r>
              <a:rPr lang="en-US" sz="2800" dirty="0" err="1"/>
              <a:t>vẹn</a:t>
            </a:r>
            <a:r>
              <a:rPr lang="en-US" sz="2800" dirty="0"/>
              <a:t> </a:t>
            </a:r>
            <a:r>
              <a:rPr lang="en-US" sz="2800" dirty="0" err="1"/>
              <a:t>bản</a:t>
            </a:r>
            <a:r>
              <a:rPr lang="en-US" sz="2800" dirty="0"/>
              <a:t> tin</a:t>
            </a:r>
            <a:r>
              <a:rPr lang="en-US" sz="2800" dirty="0"/>
              <a:t> </a:t>
            </a:r>
            <a:endParaRPr lang="vi-VN" sz="2800" dirty="0">
              <a:cs typeface="Arial" panose="020B0604020202020204" pitchFamily="34" charset="0"/>
            </a:endParaRPr>
          </a:p>
          <a:p>
            <a:pPr marL="457200" indent="-457200">
              <a:buFont typeface="Wingdings" panose="05000000000000000000" pitchFamily="2" charset="2"/>
              <a:buChar char="§"/>
              <a:defRPr/>
            </a:pPr>
            <a:r>
              <a:rPr lang="vi-VN" sz="2800" dirty="0">
                <a:cs typeface="Arial" panose="020B0604020202020204" pitchFamily="34" charset="0"/>
              </a:rPr>
              <a:t>Được thiết kế để ngăn kẻ tấn công bắt giữ, thay đổi và gửi lại các gói dữ </a:t>
            </a:r>
            <a:r>
              <a:rPr lang="vi-VN" sz="2800" dirty="0" smtClean="0">
                <a:cs typeface="Arial" panose="020B0604020202020204" pitchFamily="34" charset="0"/>
              </a:rPr>
              <a:t>liệu</a:t>
            </a:r>
            <a:endParaRPr lang="en-US" sz="2800" dirty="0" smtClean="0">
              <a:cs typeface="Arial" panose="020B0604020202020204" pitchFamily="34" charset="0"/>
            </a:endParaRPr>
          </a:p>
          <a:p>
            <a:pPr marL="457200" indent="-457200">
              <a:buFont typeface="Wingdings" panose="05000000000000000000" pitchFamily="2" charset="2"/>
              <a:buChar char="§"/>
              <a:defRPr/>
            </a:pPr>
            <a:r>
              <a:rPr lang="vi-VN" sz="2800" dirty="0">
                <a:cs typeface="Arial" panose="020B0604020202020204" pitchFamily="34" charset="0"/>
              </a:rPr>
              <a:t>MIC cung cấp một hàm toán học mạnh </a:t>
            </a:r>
            <a:r>
              <a:rPr lang="en-US" sz="2800" dirty="0" smtClean="0">
                <a:latin typeface="Arial" panose="020B0604020202020204" pitchFamily="34" charset="0"/>
                <a:cs typeface="Arial" panose="020B0604020202020204" pitchFamily="34" charset="0"/>
              </a:rPr>
              <a:t>ở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gửi</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rồi</a:t>
            </a:r>
            <a:r>
              <a:rPr lang="vi-VN" sz="2800" dirty="0" smtClean="0">
                <a:cs typeface="Arial" panose="020B0604020202020204" pitchFamily="34" charset="0"/>
              </a:rPr>
              <a:t> </a:t>
            </a:r>
            <a:r>
              <a:rPr lang="vi-VN" sz="2800" dirty="0">
                <a:cs typeface="Arial" panose="020B0604020202020204" pitchFamily="34" charset="0"/>
              </a:rPr>
              <a:t>so sánh </a:t>
            </a:r>
            <a:r>
              <a:rPr lang="vi-VN" sz="2800" dirty="0" smtClean="0">
                <a:cs typeface="Arial" panose="020B0604020202020204" pitchFamily="34" charset="0"/>
              </a:rPr>
              <a:t>MIC</a:t>
            </a:r>
            <a:endParaRPr lang="en-US" sz="2800" dirty="0" smtClean="0">
              <a:cs typeface="Arial" panose="020B0604020202020204" pitchFamily="34" charset="0"/>
            </a:endParaRPr>
          </a:p>
          <a:p>
            <a:pPr marL="457200" indent="-457200">
              <a:buFont typeface="Wingdings" panose="05000000000000000000" pitchFamily="2" charset="2"/>
              <a:buChar char="§"/>
              <a:defRPr/>
            </a:pPr>
            <a:r>
              <a:rPr lang="vi-VN" sz="2800" dirty="0">
                <a:cs typeface="Arial" panose="020B0604020202020204" pitchFamily="34" charset="0"/>
              </a:rPr>
              <a:t>Nếu nó không khớp, dữ liệu </a:t>
            </a:r>
            <a:r>
              <a:rPr lang="vi-VN" sz="2800" dirty="0" smtClean="0">
                <a:cs typeface="Arial" panose="020B0604020202020204" pitchFamily="34" charset="0"/>
              </a:rPr>
              <a:t>là</a:t>
            </a:r>
            <a:r>
              <a:rPr lang="en-US" sz="2800" dirty="0" smtClean="0">
                <a:cs typeface="Arial" panose="020B0604020202020204" pitchFamily="34" charset="0"/>
              </a:rPr>
              <a:t> </a:t>
            </a:r>
            <a:r>
              <a:rPr lang="vi-VN" sz="2800" dirty="0" smtClean="0">
                <a:cs typeface="Arial" panose="020B0604020202020204" pitchFamily="34" charset="0"/>
              </a:rPr>
              <a:t>giả </a:t>
            </a:r>
            <a:r>
              <a:rPr lang="vi-VN" sz="2800" dirty="0">
                <a:cs typeface="Arial" panose="020B0604020202020204" pitchFamily="34" charset="0"/>
              </a:rPr>
              <a:t>định đã bị giả mạo và gói tin bị hủy</a:t>
            </a:r>
            <a:endParaRPr lang="vi-VN" sz="2800" dirty="0">
              <a:cs typeface="Arial" panose="020B0604020202020204" pitchFamily="34" charset="0"/>
            </a:endParaRPr>
          </a:p>
        </p:txBody>
      </p:sp>
    </p:spTree>
    <p:extLst>
      <p:ext uri="{BB962C8B-B14F-4D97-AF65-F5344CB8AC3E}">
        <p14:creationId xmlns:p14="http://schemas.microsoft.com/office/powerpoint/2010/main" val="399332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8630" y="336887"/>
            <a:ext cx="5481565" cy="707886"/>
          </a:xfrm>
          <a:prstGeom prst="rect">
            <a:avLst/>
          </a:prstGeom>
        </p:spPr>
        <p:txBody>
          <a:bodyPr wrap="none">
            <a:spAutoFit/>
          </a:bodyPr>
          <a:lstStyle/>
          <a:p>
            <a:pPr algn="ctr"/>
            <a:r>
              <a:rPr lang="en-US" sz="4000" b="1" dirty="0" smtClean="0">
                <a:latin typeface="Arial" panose="020B0604020202020204" pitchFamily="34" charset="0"/>
                <a:cs typeface="Arial" panose="020B0604020202020204" pitchFamily="34" charset="0"/>
              </a:rPr>
              <a:t>So </a:t>
            </a:r>
            <a:r>
              <a:rPr lang="en-US" sz="4000" b="1" dirty="0" err="1" smtClean="0">
                <a:latin typeface="Arial" panose="020B0604020202020204" pitchFamily="34" charset="0"/>
                <a:cs typeface="Arial" panose="020B0604020202020204" pitchFamily="34" charset="0"/>
              </a:rPr>
              <a:t>sánh</a:t>
            </a:r>
            <a:r>
              <a:rPr lang="en-US" sz="4000" b="1" dirty="0" smtClean="0">
                <a:latin typeface="Arial" panose="020B0604020202020204" pitchFamily="34" charset="0"/>
                <a:cs typeface="Arial" panose="020B0604020202020204" pitchFamily="34" charset="0"/>
              </a:rPr>
              <a:t> WPA </a:t>
            </a:r>
            <a:r>
              <a:rPr lang="en-US" sz="4000" b="1" dirty="0" err="1" smtClean="0">
                <a:latin typeface="Arial" panose="020B0604020202020204" pitchFamily="34" charset="0"/>
                <a:cs typeface="Arial" panose="020B0604020202020204" pitchFamily="34" charset="0"/>
              </a:rPr>
              <a:t>và</a:t>
            </a:r>
            <a:r>
              <a:rPr lang="en-US" sz="4000" b="1" dirty="0" smtClean="0">
                <a:latin typeface="Arial" panose="020B0604020202020204" pitchFamily="34" charset="0"/>
                <a:cs typeface="Arial" panose="020B0604020202020204" pitchFamily="34" charset="0"/>
              </a:rPr>
              <a:t> WEP</a:t>
            </a:r>
            <a:endParaRPr lang="en-US" sz="4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72112903"/>
              </p:ext>
            </p:extLst>
          </p:nvPr>
        </p:nvGraphicFramePr>
        <p:xfrm>
          <a:off x="1292180" y="1725769"/>
          <a:ext cx="7388181" cy="3845560"/>
        </p:xfrm>
        <a:graphic>
          <a:graphicData uri="http://schemas.openxmlformats.org/drawingml/2006/table">
            <a:tbl>
              <a:tblPr firstRow="1" bandRow="1">
                <a:tableStyleId>{5A111915-BE36-4E01-A7E5-04B1672EAD32}</a:tableStyleId>
              </a:tblPr>
              <a:tblGrid>
                <a:gridCol w="1373746"/>
                <a:gridCol w="3551708"/>
                <a:gridCol w="2462727"/>
              </a:tblGrid>
              <a:tr h="261012">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WEP</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WPA</a:t>
                      </a:r>
                      <a:endParaRPr lang="en-US" dirty="0">
                        <a:latin typeface="Arial" panose="020B0604020202020204" pitchFamily="34" charset="0"/>
                        <a:cs typeface="Arial" panose="020B0604020202020204" pitchFamily="34" charset="0"/>
                      </a:endParaRPr>
                    </a:p>
                  </a:txBody>
                  <a:tcPr/>
                </a:tc>
              </a:tr>
              <a:tr h="370840">
                <a:tc>
                  <a:txBody>
                    <a:bodyPr/>
                    <a:lstStyle/>
                    <a:p>
                      <a:r>
                        <a:rPr lang="en-US" dirty="0" err="1" smtClean="0">
                          <a:latin typeface="Arial" panose="020B0604020202020204" pitchFamily="34" charset="0"/>
                          <a:cs typeface="Arial" panose="020B0604020202020204" pitchFamily="34" charset="0"/>
                        </a:rPr>
                        <a:t>Mã</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hóa</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Có</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lỗ</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hổng</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bị</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bẻ</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khóa</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bởi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các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nhà</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khoa</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học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và</a:t>
                      </a:r>
                      <a:r>
                        <a:rPr lang="en-US" baseline="0" dirty="0" smtClean="0">
                          <a:latin typeface="Arial" panose="020B0604020202020204" pitchFamily="34" charset="0"/>
                          <a:cs typeface="Arial" panose="020B0604020202020204" pitchFamily="34" charset="0"/>
                        </a:rPr>
                        <a:t> tin </a:t>
                      </a:r>
                      <a:r>
                        <a:rPr lang="en-US" baseline="0" dirty="0" err="1" smtClean="0">
                          <a:latin typeface="Arial" panose="020B0604020202020204" pitchFamily="34" charset="0"/>
                          <a:cs typeface="Arial" panose="020B0604020202020204" pitchFamily="34" charset="0"/>
                        </a:rPr>
                        <a:t>tặc</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WEP</a:t>
                      </a:r>
                      <a:endParaRPr lang="en-US" dirty="0">
                        <a:latin typeface="Arial" panose="020B0604020202020204" pitchFamily="34" charset="0"/>
                        <a:cs typeface="Arial" panose="020B0604020202020204" pitchFamily="34" charset="0"/>
                      </a:endParaRPr>
                    </a:p>
                  </a:txBody>
                  <a:tcPr/>
                </a:tc>
              </a:tr>
              <a:tr h="370840">
                <a:tc>
                  <a:txBody>
                    <a:bodyPr/>
                    <a:lstStyle/>
                    <a:p>
                      <a:endParaRPr lang="en-US">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40-bit key</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128 bit-key</a:t>
                      </a:r>
                      <a:endParaRPr lang="en-US" dirty="0">
                        <a:latin typeface="Arial" panose="020B0604020202020204" pitchFamily="34" charset="0"/>
                        <a:cs typeface="Arial" panose="020B0604020202020204" pitchFamily="34" charset="0"/>
                      </a:endParaRPr>
                    </a:p>
                  </a:txBody>
                  <a:tcPr/>
                </a:tc>
              </a:tr>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Tĩnh</a:t>
                      </a:r>
                      <a:r>
                        <a:rPr lang="en-US" dirty="0" smtClean="0">
                          <a:latin typeface="Arial" panose="020B0604020202020204" pitchFamily="34" charset="0"/>
                          <a:cs typeface="Arial" panose="020B0604020202020204" pitchFamily="34" charset="0"/>
                        </a:rPr>
                        <a: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Khóa</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giống</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nhau</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được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sử</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dụng</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cho</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mọi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người</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Khóa</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theo</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phiên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Mỗi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người,mỗi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phiên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có</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mỗi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khóa</a:t>
                      </a:r>
                      <a:endParaRPr lang="en-US" dirty="0">
                        <a:latin typeface="Arial" panose="020B0604020202020204" pitchFamily="34" charset="0"/>
                        <a:cs typeface="Arial" panose="020B0604020202020204" pitchFamily="34" charset="0"/>
                      </a:endParaRPr>
                    </a:p>
                  </a:txBody>
                  <a:tcPr/>
                </a:tc>
              </a:tr>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P</a:t>
                      </a:r>
                      <a:r>
                        <a:rPr lang="vi-VN" dirty="0" smtClean="0">
                          <a:latin typeface="Arial" panose="020B0604020202020204" pitchFamily="34" charset="0"/>
                          <a:cs typeface="Arial" panose="020B0604020202020204" pitchFamily="34" charset="0"/>
                        </a:rPr>
                        <a:t>hân phối thủ công các phím được gõ vào từng thiết bị</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Tự</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động</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phân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phối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khóa</a:t>
                      </a:r>
                      <a:endParaRPr lang="en-US" dirty="0">
                        <a:latin typeface="Arial" panose="020B0604020202020204" pitchFamily="34" charset="0"/>
                        <a:cs typeface="Arial" panose="020B0604020202020204" pitchFamily="34" charset="0"/>
                      </a:endParaRPr>
                    </a:p>
                  </a:txBody>
                  <a:tcPr/>
                </a:tc>
              </a:tr>
              <a:tr h="370840">
                <a:tc>
                  <a:txBody>
                    <a:bodyPr/>
                    <a:lstStyle/>
                    <a:p>
                      <a:r>
                        <a:rPr lang="en-US" dirty="0" err="1" smtClean="0">
                          <a:latin typeface="Arial" panose="020B0604020202020204" pitchFamily="34" charset="0"/>
                          <a:cs typeface="Arial" panose="020B0604020202020204" pitchFamily="34" charset="0"/>
                        </a:rPr>
                        <a:t>Xác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thực</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Có</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lỗ</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hổng,sử</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dụng</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chính</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khóa</a:t>
                      </a:r>
                      <a:r>
                        <a:rPr lang="en-US" baseline="0" dirty="0" smtClean="0">
                          <a:latin typeface="Arial" panose="020B0604020202020204" pitchFamily="34" charset="0"/>
                          <a:cs typeface="Arial" panose="020B0604020202020204" pitchFamily="34" charset="0"/>
                        </a:rPr>
                        <a:t> WEP </a:t>
                      </a:r>
                      <a:r>
                        <a:rPr lang="en-US" baseline="0" dirty="0" err="1" smtClean="0">
                          <a:latin typeface="Arial" panose="020B0604020202020204" pitchFamily="34" charset="0"/>
                          <a:cs typeface="Arial" panose="020B0604020202020204" pitchFamily="34" charset="0"/>
                        </a:rPr>
                        <a:t>để</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xác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thực</a:t>
                      </a:r>
                      <a:endParaRPr lang="en-US" dirty="0">
                        <a:latin typeface="Arial" panose="020B0604020202020204" pitchFamily="34" charset="0"/>
                        <a:cs typeface="Arial" panose="020B0604020202020204" pitchFamily="34" charset="0"/>
                      </a:endParaRPr>
                    </a:p>
                  </a:txBody>
                  <a:tcPr/>
                </a:tc>
                <a:tc>
                  <a:txBody>
                    <a:bodyPr/>
                    <a:lstStyle/>
                    <a:p>
                      <a:r>
                        <a:rPr lang="en-US" dirty="0" err="1" smtClean="0">
                          <a:latin typeface="Arial" panose="020B0604020202020204" pitchFamily="34" charset="0"/>
                          <a:cs typeface="Arial" panose="020B0604020202020204" pitchFamily="34" charset="0"/>
                        </a:rPr>
                        <a:t>Xác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thực</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mạnh</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hơn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sử</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dụng</a:t>
                      </a:r>
                      <a:r>
                        <a:rPr lang="en-US" baseline="0" dirty="0" smtClean="0">
                          <a:latin typeface="Arial" panose="020B0604020202020204" pitchFamily="34" charset="0"/>
                          <a:cs typeface="Arial" panose="020B0604020202020204" pitchFamily="34" charset="0"/>
                        </a:rPr>
                        <a:t> 802.1x </a:t>
                      </a:r>
                      <a:r>
                        <a:rPr lang="en-US" baseline="0" dirty="0" err="1" smtClean="0">
                          <a:latin typeface="Arial" panose="020B0604020202020204" pitchFamily="34" charset="0"/>
                          <a:cs typeface="Arial" panose="020B0604020202020204" pitchFamily="34" charset="0"/>
                        </a:rPr>
                        <a:t>và</a:t>
                      </a:r>
                      <a:r>
                        <a:rPr lang="en-US" baseline="0" dirty="0" smtClean="0">
                          <a:latin typeface="Arial" panose="020B0604020202020204" pitchFamily="34" charset="0"/>
                          <a:cs typeface="Arial" panose="020B0604020202020204" pitchFamily="34" charset="0"/>
                        </a:rPr>
                        <a:t> EAP</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427026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345056"/>
            <a:ext cx="7786202" cy="1099006"/>
          </a:xfrm>
        </p:spPr>
        <p:txBody>
          <a:bodyPr>
            <a:normAutofit/>
          </a:bodyPr>
          <a:lstStyle/>
          <a:p>
            <a:pPr algn="ctr"/>
            <a:r>
              <a:rPr lang="en-US" sz="4000" b="1" dirty="0" err="1" smtClean="0">
                <a:latin typeface="Arial" panose="020B0604020202020204" pitchFamily="34" charset="0"/>
                <a:cs typeface="Arial" panose="020B0604020202020204" pitchFamily="34" charset="0"/>
              </a:rPr>
              <a:t>Lỗ</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hổng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của</a:t>
            </a:r>
            <a:r>
              <a:rPr lang="en-US" sz="4000" b="1" dirty="0" smtClean="0">
                <a:latin typeface="Arial" panose="020B0604020202020204" pitchFamily="34" charset="0"/>
                <a:cs typeface="Arial" panose="020B0604020202020204" pitchFamily="34" charset="0"/>
              </a:rPr>
              <a:t> an </a:t>
            </a:r>
            <a:r>
              <a:rPr lang="en-US" sz="4000" b="1" dirty="0" err="1" smtClean="0">
                <a:latin typeface="Arial" panose="020B0604020202020204" pitchFamily="34" charset="0"/>
                <a:cs typeface="Arial" panose="020B0604020202020204" pitchFamily="34" charset="0"/>
              </a:rPr>
              <a:t>ninh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không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dây</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5360" y="2208044"/>
            <a:ext cx="7543801" cy="4023360"/>
          </a:xfrm>
        </p:spPr>
        <p:txBody>
          <a:bodyPr>
            <a:normAutofit/>
          </a:bodyPr>
          <a:lstStyle/>
          <a:p>
            <a:pPr lvl="2">
              <a:buFont typeface="Wingdings" panose="05000000000000000000" pitchFamily="2" charset="2"/>
              <a:buChar char="Ø"/>
            </a:pPr>
            <a:r>
              <a:rPr lang="en-US" sz="2400" dirty="0">
                <a:latin typeface="Arial" panose="020B0604020202020204" pitchFamily="34" charset="0"/>
                <a:cs typeface="Arial" panose="020B0604020202020204" pitchFamily="34" charset="0"/>
              </a:rPr>
              <a:t>Wired Equivalent Privacy (WEP), </a:t>
            </a:r>
            <a:endParaRPr lang="en-US" sz="2400" dirty="0" smtClean="0">
              <a:latin typeface="Arial" panose="020B0604020202020204" pitchFamily="34" charset="0"/>
              <a:cs typeface="Arial" panose="020B0604020202020204" pitchFamily="34" charset="0"/>
            </a:endParaRPr>
          </a:p>
          <a:p>
            <a:pPr lvl="2">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Wi-Fi</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Protected </a:t>
            </a:r>
            <a:r>
              <a:rPr lang="en-US" sz="2400" dirty="0">
                <a:latin typeface="Arial" panose="020B0604020202020204" pitchFamily="34" charset="0"/>
                <a:cs typeface="Arial" panose="020B0604020202020204" pitchFamily="34" charset="0"/>
              </a:rPr>
              <a:t>Setup (WPS), </a:t>
            </a:r>
            <a:endParaRPr lang="en-US" sz="2400" dirty="0" smtClean="0">
              <a:latin typeface="Arial" panose="020B0604020202020204" pitchFamily="34" charset="0"/>
              <a:cs typeface="Arial" panose="020B0604020202020204" pitchFamily="34" charset="0"/>
            </a:endParaRPr>
          </a:p>
          <a:p>
            <a:pPr lvl="2">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MAC </a:t>
            </a:r>
            <a:r>
              <a:rPr lang="en-US" sz="2400" dirty="0">
                <a:latin typeface="Arial" panose="020B0604020202020204" pitchFamily="34" charset="0"/>
                <a:cs typeface="Arial" panose="020B0604020202020204" pitchFamily="34" charset="0"/>
              </a:rPr>
              <a:t>address </a:t>
            </a:r>
            <a:r>
              <a:rPr lang="en-US" sz="2400" dirty="0" smtClean="0">
                <a:latin typeface="Arial" panose="020B0604020202020204" pitchFamily="34" charset="0"/>
                <a:cs typeface="Arial" panose="020B0604020202020204" pitchFamily="34" charset="0"/>
              </a:rPr>
              <a:t>filtering</a:t>
            </a:r>
          </a:p>
          <a:p>
            <a:pPr lvl="2">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SSID </a:t>
            </a:r>
            <a:r>
              <a:rPr lang="en-US" sz="2400" dirty="0">
                <a:latin typeface="Arial" panose="020B0604020202020204" pitchFamily="34" charset="0"/>
                <a:cs typeface="Arial" panose="020B0604020202020204" pitchFamily="34" charset="0"/>
              </a:rPr>
              <a:t>broadcasting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332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60650" y="1224632"/>
            <a:ext cx="7543801"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ClrTx/>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khóa</a:t>
            </a:r>
            <a:r>
              <a:rPr lang="en-US" sz="2400" dirty="0" smtClean="0">
                <a:latin typeface="Arial" panose="020B0604020202020204" pitchFamily="34" charset="0"/>
                <a:cs typeface="Arial" panose="020B0604020202020204" pitchFamily="34" charset="0"/>
              </a:rPr>
              <a:t> PSK </a:t>
            </a:r>
          </a:p>
          <a:p>
            <a:pPr lvl="1" algn="just">
              <a:buClrTx/>
              <a:buFont typeface="Wingdings" panose="05000000000000000000" pitchFamily="2" charset="2"/>
              <a:buChar char="§"/>
            </a:pPr>
            <a:r>
              <a:rPr lang="en-US" sz="2400" dirty="0" smtClean="0"/>
              <a:t>V</a:t>
            </a:r>
            <a:r>
              <a:rPr lang="vi-VN" sz="2400" dirty="0" smtClean="0"/>
              <a:t>iệc phân phối và chia sẻ các khóa PSK được thực hiện thủ công mà không có biện pháp bảo vệ nào. Các khóa có thể được phân phối qua điện thoại, email hoặc tin nhắn văn bản (không có gì an toàn)</a:t>
            </a:r>
            <a:endParaRPr lang="en-US" sz="2400" dirty="0" smtClean="0"/>
          </a:p>
          <a:p>
            <a:pPr lvl="1" algn="just">
              <a:buClrTx/>
              <a:buFont typeface="Wingdings" panose="05000000000000000000" pitchFamily="2" charset="2"/>
              <a:buChar char="§"/>
            </a:pPr>
            <a:r>
              <a:rPr lang="vi-VN" sz="2400" dirty="0" smtClean="0"/>
              <a:t>Bất kỳ người dùng nào nhận được khóa đều được coi là xác thực và được phê duyệt.</a:t>
            </a:r>
            <a:endParaRPr lang="en-US" sz="2400" dirty="0" smtClean="0"/>
          </a:p>
          <a:p>
            <a:pPr lvl="1" algn="just">
              <a:buClrTx/>
              <a:buFont typeface="Wingdings" panose="05000000000000000000" pitchFamily="2" charset="2"/>
              <a:buChar char="§"/>
            </a:pPr>
            <a:r>
              <a:rPr lang="vi-VN" sz="2400" dirty="0" smtClean="0"/>
              <a:t>Thay đổi khóa PSK yêu cầu cấu hình lại khóa trên mọi thiết bị không dây và trên tất cả các AP.</a:t>
            </a:r>
          </a:p>
          <a:p>
            <a:pPr lvl="1" algn="just">
              <a:buClrTx/>
              <a:buFont typeface="Wingdings" panose="05000000000000000000" pitchFamily="2" charset="2"/>
              <a:buChar char="§"/>
            </a:pPr>
            <a:r>
              <a:rPr lang="vi-VN" sz="2400" dirty="0" smtClean="0"/>
              <a:t>Để cho phép người dùng khách có quyền truy cập vào mạng WLAN PSK, phải cung cấp khóa đó cho</a:t>
            </a:r>
            <a:r>
              <a:rPr lang="en-US" sz="2400" dirty="0" smtClean="0"/>
              <a:t> </a:t>
            </a:r>
            <a:r>
              <a:rPr lang="vi-VN" sz="2400" dirty="0" smtClean="0"/>
              <a:t>khách. Khi khách rời khỏi, bí mật chung này phải được thay đổi trên tất cả các thiết bị thành</a:t>
            </a:r>
            <a:r>
              <a:rPr lang="en-US" sz="2400" dirty="0" smtClean="0"/>
              <a:t> </a:t>
            </a:r>
            <a:r>
              <a:rPr lang="vi-VN" sz="2400" dirty="0" smtClean="0"/>
              <a:t>đảm bảo an ninh đầy đủ cho mạng PSK</a:t>
            </a:r>
            <a:endParaRPr lang="en-US" sz="2400" dirty="0"/>
          </a:p>
        </p:txBody>
      </p:sp>
      <p:sp>
        <p:nvSpPr>
          <p:cNvPr id="5" name="Title 1"/>
          <p:cNvSpPr txBox="1">
            <a:spLocks/>
          </p:cNvSpPr>
          <p:nvPr/>
        </p:nvSpPr>
        <p:spPr>
          <a:xfrm>
            <a:off x="822960" y="286604"/>
            <a:ext cx="75438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err="1" smtClean="0">
                <a:latin typeface="Arial" panose="020B0604020202020204" pitchFamily="34" charset="0"/>
                <a:cs typeface="Arial" panose="020B0604020202020204" pitchFamily="34" charset="0"/>
              </a:rPr>
              <a:t>Nhược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điểm</a:t>
            </a:r>
            <a:r>
              <a:rPr lang="en-US" sz="4000" b="1" dirty="0" smtClean="0">
                <a:latin typeface="Arial" panose="020B0604020202020204" pitchFamily="34" charset="0"/>
                <a:cs typeface="Arial" panose="020B0604020202020204" pitchFamily="34" charset="0"/>
              </a:rPr>
              <a:t> WPA</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225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22960" y="286604"/>
            <a:ext cx="75438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err="1" smtClean="0">
                <a:latin typeface="Arial" panose="020B0604020202020204" pitchFamily="34" charset="0"/>
                <a:cs typeface="Arial" panose="020B0604020202020204" pitchFamily="34" charset="0"/>
              </a:rPr>
              <a:t>Nhược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điểm</a:t>
            </a:r>
            <a:r>
              <a:rPr lang="en-US" sz="4000" b="1" dirty="0" smtClean="0">
                <a:latin typeface="Arial" panose="020B0604020202020204" pitchFamily="34" charset="0"/>
                <a:cs typeface="Arial" panose="020B0604020202020204" pitchFamily="34" charset="0"/>
              </a:rPr>
              <a:t> WPA</a:t>
            </a:r>
            <a:endParaRPr lang="en-US" sz="4000" b="1" dirty="0">
              <a:latin typeface="Arial" panose="020B0604020202020204" pitchFamily="34" charset="0"/>
              <a:cs typeface="Arial" panose="020B0604020202020204" pitchFamily="34" charset="0"/>
            </a:endParaRPr>
          </a:p>
        </p:txBody>
      </p:sp>
      <p:sp>
        <p:nvSpPr>
          <p:cNvPr id="6" name="Rectangle 5"/>
          <p:cNvSpPr/>
          <p:nvPr/>
        </p:nvSpPr>
        <p:spPr>
          <a:xfrm>
            <a:off x="484631" y="1550697"/>
            <a:ext cx="7882129" cy="3108543"/>
          </a:xfrm>
          <a:prstGeom prst="rect">
            <a:avLst/>
          </a:prstGeom>
        </p:spPr>
        <p:txBody>
          <a:bodyPr wrap="square">
            <a:spAutoFit/>
          </a:bodyPr>
          <a:lstStyle/>
          <a:p>
            <a:pPr marL="457200"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PSK là số thập lục phân 64 bit</a:t>
            </a:r>
          </a:p>
          <a:p>
            <a:pPr lvl="2"/>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Thường được tạo từ cụm mật khẩu</a:t>
            </a:r>
          </a:p>
          <a:p>
            <a:pPr lvl="2"/>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Bao gồm các chữ cái, chữ số, dấu chấm câu, vv có độ dài từ 8 đến 63 ký tự</a:t>
            </a:r>
          </a:p>
          <a:p>
            <a:pPr marL="457200"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Nếu cụm mật khẩu là một từ phổ biến, nó có thể được tìm thấy bằng một cuộc tấn công </a:t>
            </a:r>
            <a:r>
              <a:rPr lang="en-US" sz="2800" dirty="0" smtClean="0">
                <a:latin typeface="Arial" panose="020B0604020202020204" pitchFamily="34" charset="0"/>
                <a:cs typeface="Arial" panose="020B0604020202020204" pitchFamily="34" charset="0"/>
              </a:rPr>
              <a:t>dictionary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213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Cracking WPA</a:t>
            </a:r>
          </a:p>
        </p:txBody>
      </p:sp>
      <p:pic>
        <p:nvPicPr>
          <p:cNvPr id="83972" name="Picture 2" descr="crack1"/>
          <p:cNvPicPr>
            <a:picLocks noChangeAspect="1" noChangeArrowheads="1"/>
          </p:cNvPicPr>
          <p:nvPr/>
        </p:nvPicPr>
        <p:blipFill>
          <a:blip r:embed="rId2">
            <a:extLst>
              <a:ext uri="{28A0092B-C50C-407E-A947-70E740481C1C}">
                <a14:useLocalDpi xmlns:a14="http://schemas.microsoft.com/office/drawing/2010/main" val="0"/>
              </a:ext>
            </a:extLst>
          </a:blip>
          <a:srcRect l="13333" t="4025" r="35556" b="41525"/>
          <a:stretch>
            <a:fillRect/>
          </a:stretch>
        </p:blipFill>
        <p:spPr bwMode="auto">
          <a:xfrm>
            <a:off x="288986" y="1942321"/>
            <a:ext cx="46228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3" descr="crack2"/>
          <p:cNvPicPr>
            <a:picLocks noChangeAspect="1" noChangeArrowheads="1"/>
          </p:cNvPicPr>
          <p:nvPr/>
        </p:nvPicPr>
        <p:blipFill>
          <a:blip r:embed="rId3">
            <a:extLst>
              <a:ext uri="{28A0092B-C50C-407E-A947-70E740481C1C}">
                <a14:useLocalDpi xmlns:a14="http://schemas.microsoft.com/office/drawing/2010/main" val="0"/>
              </a:ext>
            </a:extLst>
          </a:blip>
          <a:srcRect l="16032" t="31131" r="36826" b="47484"/>
          <a:stretch>
            <a:fillRect/>
          </a:stretch>
        </p:blipFill>
        <p:spPr bwMode="auto">
          <a:xfrm>
            <a:off x="4911786" y="2415396"/>
            <a:ext cx="4037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780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WPA2 Personal Security</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33400" y="2110246"/>
            <a:ext cx="8343900" cy="3108543"/>
          </a:xfrm>
          <a:prstGeom prst="rect">
            <a:avLst/>
          </a:prstGeom>
        </p:spPr>
        <p:txBody>
          <a:bodyPr wrap="square">
            <a:spAutoFit/>
          </a:bodyPr>
          <a:lstStyle/>
          <a:p>
            <a:pPr marL="457200" indent="-457200">
              <a:buFont typeface="Wingdings" panose="05000000000000000000" pitchFamily="2" charset="2"/>
              <a:buChar char="§"/>
            </a:pPr>
            <a:r>
              <a:rPr lang="en-US" sz="2800" b="1" dirty="0"/>
              <a:t>Wi-Fi Protected Access </a:t>
            </a:r>
            <a:r>
              <a:rPr lang="en-US" sz="2800" b="1" dirty="0" smtClean="0"/>
              <a:t>2</a:t>
            </a:r>
            <a:r>
              <a:rPr lang="en-US" sz="2800" dirty="0" smtClean="0">
                <a:latin typeface="Arial" panose="020B0604020202020204" pitchFamily="34" charset="0"/>
                <a:cs typeface="Arial" panose="020B0604020202020204" pitchFamily="34" charset="0"/>
              </a:rPr>
              <a:t> (WPA2)</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bởi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Liên</a:t>
            </a:r>
            <a:r>
              <a:rPr lang="en-US" sz="2800" dirty="0" smtClean="0">
                <a:latin typeface="Arial" panose="020B0604020202020204" pitchFamily="34" charset="0"/>
                <a:cs typeface="Arial" panose="020B0604020202020204" pitchFamily="34" charset="0"/>
              </a:rPr>
              <a:t> minh Wi-Fi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tháng</a:t>
            </a:r>
            <a:r>
              <a:rPr lang="en-US" sz="2800" dirty="0" smtClean="0">
                <a:latin typeface="Arial" panose="020B0604020202020204" pitchFamily="34" charset="0"/>
                <a:cs typeface="Arial" panose="020B0604020202020204" pitchFamily="34" charset="0"/>
              </a:rPr>
              <a:t> 9 </a:t>
            </a:r>
            <a:r>
              <a:rPr lang="en-US" sz="2800" dirty="0" err="1" smtClean="0">
                <a:latin typeface="Arial" panose="020B0604020202020204" pitchFamily="34" charset="0"/>
                <a:cs typeface="Arial" panose="020B0604020202020204" pitchFamily="34" charset="0"/>
              </a:rPr>
              <a:t>năm</a:t>
            </a:r>
            <a:r>
              <a:rPr lang="en-US" sz="2800" dirty="0" smtClean="0">
                <a:latin typeface="Arial" panose="020B0604020202020204" pitchFamily="34" charset="0"/>
                <a:cs typeface="Arial" panose="020B0604020202020204" pitchFamily="34" charset="0"/>
              </a:rPr>
              <a:t> 2004</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WPA </a:t>
            </a:r>
            <a:r>
              <a:rPr lang="en-US" sz="2800" dirty="0" err="1" smtClean="0">
                <a:latin typeface="Arial" panose="020B0604020202020204" pitchFamily="34" charset="0"/>
                <a:cs typeface="Arial" panose="020B0604020202020204" pitchFamily="34" charset="0"/>
              </a:rPr>
              <a:t>thứ</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hai</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Vẫn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PSK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chia </a:t>
            </a:r>
            <a:r>
              <a:rPr lang="en-US" sz="2800" dirty="0" err="1" smtClean="0">
                <a:latin typeface="Arial" panose="020B0604020202020204" pitchFamily="34" charset="0"/>
                <a:cs typeface="Arial" panose="020B0604020202020204" pitchFamily="34" charset="0"/>
              </a:rPr>
              <a:t>sẻ</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Nhưng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vì</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TKIP,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phương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gọi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AES-CCMP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1271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WPA2 Personal Security</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533400" y="1956138"/>
            <a:ext cx="7495032" cy="3539430"/>
          </a:xfrm>
          <a:prstGeom prst="rect">
            <a:avLst/>
          </a:prstGeom>
        </p:spPr>
        <p:txBody>
          <a:bodyPr wrap="square">
            <a:spAutoFit/>
          </a:bodyPr>
          <a:lstStyle/>
          <a:p>
            <a:pPr marL="457200" indent="-457200" algn="just">
              <a:buFont typeface="Wingdings" panose="05000000000000000000" pitchFamily="2" charset="2"/>
              <a:buChar char="§"/>
            </a:pPr>
            <a:r>
              <a:rPr lang="en-US" sz="2800" b="1" dirty="0" err="1" smtClean="0">
                <a:latin typeface="Arial" panose="020B0604020202020204" pitchFamily="34" charset="0"/>
                <a:cs typeface="Arial" panose="020B0604020202020204" pitchFamily="34" charset="0"/>
              </a:rPr>
              <a:t>Xác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PSK</a:t>
            </a:r>
          </a:p>
          <a:p>
            <a:pPr marL="914400" lvl="1" indent="-457200" algn="just">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Dành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phòng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phòng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nhỏ</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chủ</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nâng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endParaRPr lang="en-US" sz="2800" dirty="0" smtClean="0">
              <a:latin typeface="Arial" panose="020B0604020202020204" pitchFamily="34" charset="0"/>
              <a:cs typeface="Arial" panose="020B0604020202020204" pitchFamily="34" charset="0"/>
            </a:endParaRPr>
          </a:p>
          <a:p>
            <a:pPr marL="914400" lvl="1" indent="-457200" algn="just">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PSK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tự</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đổi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giữa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sau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khoảng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gọi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rekey interval</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322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0433" y="555998"/>
            <a:ext cx="6980912" cy="707886"/>
          </a:xfrm>
          <a:prstGeom prst="rect">
            <a:avLst/>
          </a:prstGeom>
        </p:spPr>
        <p:txBody>
          <a:bodyPr wrap="square">
            <a:spAutoFit/>
          </a:bodyPr>
          <a:lstStyle/>
          <a:p>
            <a:pPr algn="ctr"/>
            <a:r>
              <a:rPr lang="en-US" sz="4000" b="1" dirty="0" smtClean="0">
                <a:latin typeface="Arial" panose="020B0604020202020204" pitchFamily="34" charset="0"/>
                <a:cs typeface="Arial" panose="020B0604020202020204" pitchFamily="34" charset="0"/>
              </a:rPr>
              <a:t>WPA2 Personal Security</a:t>
            </a:r>
            <a:endParaRPr lang="en-US" sz="4000" b="1" dirty="0">
              <a:latin typeface="Arial" panose="020B0604020202020204" pitchFamily="34" charset="0"/>
              <a:cs typeface="Arial" panose="020B0604020202020204" pitchFamily="34" charset="0"/>
            </a:endParaRPr>
          </a:p>
        </p:txBody>
      </p:sp>
      <p:sp>
        <p:nvSpPr>
          <p:cNvPr id="6" name="Rectangle 5"/>
          <p:cNvSpPr/>
          <p:nvPr/>
        </p:nvSpPr>
        <p:spPr>
          <a:xfrm>
            <a:off x="817857" y="2210576"/>
            <a:ext cx="7843064" cy="2677656"/>
          </a:xfrm>
          <a:prstGeom prst="rect">
            <a:avLst/>
          </a:prstGeom>
        </p:spPr>
        <p:txBody>
          <a:bodyPr wrap="square">
            <a:spAutoFit/>
          </a:bodyPr>
          <a:lstStyle/>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AES-CCMP</a:t>
            </a:r>
          </a:p>
          <a:p>
            <a:pPr lvl="2"/>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theo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WPA2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AES-CCMP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endParaRPr lang="en-US" sz="2800" dirty="0" smtClean="0">
              <a:latin typeface="Arial" panose="020B0604020202020204" pitchFamily="34" charset="0"/>
              <a:cs typeface="Arial" panose="020B0604020202020204" pitchFamily="34" charset="0"/>
            </a:endParaRPr>
          </a:p>
          <a:p>
            <a:pPr lvl="2"/>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đòi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hỏi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cứng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biệt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thêm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564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nchorCtr="0">
            <a:normAutofit/>
          </a:bodyPr>
          <a:lstStyle/>
          <a:p>
            <a:pPr algn="ctr" eaLnBrk="1" hangingPunct="1">
              <a:defRPr/>
            </a:pPr>
            <a:r>
              <a:rPr lang="en-US" sz="4000" b="1" dirty="0" smtClean="0">
                <a:latin typeface="Arial" panose="020B0604020202020204" pitchFamily="34" charset="0"/>
                <a:cs typeface="Arial" panose="020B0604020202020204" pitchFamily="34" charset="0"/>
              </a:rPr>
              <a:t>So </a:t>
            </a:r>
            <a:r>
              <a:rPr lang="en-US" sz="4000" b="1" dirty="0" err="1" smtClean="0">
                <a:latin typeface="Arial" panose="020B0604020202020204" pitchFamily="34" charset="0"/>
                <a:cs typeface="Arial" panose="020B0604020202020204" pitchFamily="34" charset="0"/>
              </a:rPr>
              <a:t>sánh</a:t>
            </a:r>
            <a:r>
              <a:rPr lang="en-US" sz="4000" b="1" dirty="0" smtClean="0">
                <a:latin typeface="Arial" panose="020B0604020202020204" pitchFamily="34" charset="0"/>
                <a:cs typeface="Arial" panose="020B0604020202020204" pitchFamily="34" charset="0"/>
              </a:rPr>
              <a:t> WPA </a:t>
            </a:r>
            <a:r>
              <a:rPr lang="en-US" sz="4000" b="1" dirty="0" err="1" smtClean="0">
                <a:latin typeface="Arial" panose="020B0604020202020204" pitchFamily="34" charset="0"/>
                <a:cs typeface="Arial" panose="020B0604020202020204" pitchFamily="34" charset="0"/>
              </a:rPr>
              <a:t>và</a:t>
            </a:r>
            <a:r>
              <a:rPr lang="en-US" sz="4000" b="1" dirty="0" smtClean="0">
                <a:latin typeface="Arial" panose="020B0604020202020204" pitchFamily="34" charset="0"/>
                <a:cs typeface="Arial" panose="020B0604020202020204" pitchFamily="34" charset="0"/>
              </a:rPr>
              <a:t> WPA2</a:t>
            </a:r>
            <a:endParaRPr lang="en-US" sz="4000" b="1" dirty="0">
              <a:latin typeface="Arial" panose="020B0604020202020204" pitchFamily="34" charset="0"/>
              <a:cs typeface="Arial" panose="020B0604020202020204" pitchFamily="34" charset="0"/>
            </a:endParaRPr>
          </a:p>
        </p:txBody>
      </p:sp>
      <p:pic>
        <p:nvPicPr>
          <p:cNvPr id="870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2379663"/>
            <a:ext cx="7419975" cy="257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966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a:latin typeface="Arial" panose="020B0604020202020204" pitchFamily="34" charset="0"/>
                <a:cs typeface="Arial" panose="020B0604020202020204" pitchFamily="34" charset="0"/>
              </a:rPr>
              <a:t>Bảo</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mật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không</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dây</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doanh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nghiệp</a:t>
            </a:r>
            <a:endParaRPr lang="en-US" sz="4000" b="1" dirty="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805706" y="1845734"/>
            <a:ext cx="7543801" cy="4023360"/>
          </a:xfrm>
        </p:spPr>
        <p:txBody>
          <a:bodyPr>
            <a:normAutofit/>
          </a:bodyPr>
          <a:lstStyle/>
          <a:p>
            <a:pPr marL="0" indent="0" eaLnBrk="1" hangingPunct="1">
              <a:buNone/>
              <a:defRPr/>
            </a:pPr>
            <a:r>
              <a:rPr lang="en-US" sz="2800" dirty="0" smtClean="0">
                <a:latin typeface="Arial" panose="020B0604020202020204" pitchFamily="34" charset="0"/>
                <a:cs typeface="Arial" panose="020B0604020202020204" pitchFamily="34" charset="0"/>
              </a:rPr>
              <a:t>2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endParaRPr lang="en-US" sz="2800" dirty="0" smtClean="0">
              <a:latin typeface="Arial" panose="020B0604020202020204" pitchFamily="34" charset="0"/>
              <a:cs typeface="Arial" panose="020B0604020202020204" pitchFamily="34" charset="0"/>
            </a:endParaRPr>
          </a:p>
          <a:p>
            <a:pPr eaLnBrk="1" hangingPunct="1">
              <a:buFont typeface="Wingdings" panose="05000000000000000000" pitchFamily="2" charset="2"/>
              <a:buChar char="§"/>
              <a:defRPr/>
            </a:pPr>
            <a:r>
              <a:rPr lang="en-US" sz="2800" dirty="0" smtClean="0">
                <a:latin typeface="Arial" panose="020B0604020202020204" pitchFamily="34" charset="0"/>
                <a:cs typeface="Arial" panose="020B0604020202020204" pitchFamily="34" charset="0"/>
              </a:rPr>
              <a:t> IEEE </a:t>
            </a:r>
            <a:r>
              <a:rPr lang="en-US" sz="2800" dirty="0">
                <a:latin typeface="Arial" panose="020B0604020202020204" pitchFamily="34" charset="0"/>
                <a:cs typeface="Arial" panose="020B0604020202020204" pitchFamily="34" charset="0"/>
              </a:rPr>
              <a:t>802.11i </a:t>
            </a:r>
          </a:p>
          <a:p>
            <a:pPr eaLnBrk="1" hangingPunct="1">
              <a:buFont typeface="Wingdings" panose="05000000000000000000" pitchFamily="2" charset="2"/>
              <a:buChar char="§"/>
              <a:defRPr/>
            </a:pPr>
            <a:r>
              <a:rPr lang="en-US" sz="2800" dirty="0" smtClean="0">
                <a:latin typeface="Arial" panose="020B0604020202020204" pitchFamily="34" charset="0"/>
                <a:cs typeface="Arial" panose="020B0604020202020204" pitchFamily="34" charset="0"/>
              </a:rPr>
              <a:t> WPA </a:t>
            </a:r>
            <a:r>
              <a:rPr lang="en-US" sz="2800" dirty="0">
                <a:latin typeface="Arial" panose="020B0604020202020204" pitchFamily="34" charset="0"/>
                <a:cs typeface="Arial" panose="020B0604020202020204" pitchFamily="34" charset="0"/>
              </a:rPr>
              <a:t>and WPA2 models</a:t>
            </a:r>
          </a:p>
        </p:txBody>
      </p:sp>
    </p:spTree>
    <p:extLst>
      <p:ext uri="{BB962C8B-B14F-4D97-AF65-F5344CB8AC3E}">
        <p14:creationId xmlns:p14="http://schemas.microsoft.com/office/powerpoint/2010/main" val="318084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642858"/>
          </a:xfrm>
        </p:spPr>
        <p:txBody>
          <a:bodyPr>
            <a:noAutofit/>
          </a:bodyPr>
          <a:lstStyle/>
          <a:p>
            <a:pPr>
              <a:buFont typeface="Wingdings" panose="05000000000000000000" pitchFamily="2" charset="2"/>
              <a:buChar char="§"/>
            </a:pPr>
            <a:r>
              <a:rPr lang="vi-VN" sz="2800" dirty="0">
                <a:latin typeface="Arial" panose="020B0604020202020204" pitchFamily="34" charset="0"/>
                <a:cs typeface="Arial" panose="020B0604020202020204" pitchFamily="34" charset="0"/>
              </a:rPr>
              <a:t>Cải thiện mã hóa và xác thực</a:t>
            </a:r>
          </a:p>
          <a:p>
            <a:pPr>
              <a:buFont typeface="Wingdings" panose="05000000000000000000" pitchFamily="2" charset="2"/>
              <a:buChar char="§"/>
            </a:pPr>
            <a:r>
              <a:rPr lang="vi-VN" sz="2800" dirty="0">
                <a:latin typeface="Arial" panose="020B0604020202020204" pitchFamily="34" charset="0"/>
                <a:cs typeface="Arial" panose="020B0604020202020204" pitchFamily="34" charset="0"/>
              </a:rPr>
              <a:t>Mã hóa</a:t>
            </a:r>
          </a:p>
          <a:p>
            <a:pPr lvl="1"/>
            <a:r>
              <a:rPr lang="vi-VN" sz="2800" dirty="0">
                <a:latin typeface="Arial" panose="020B0604020202020204" pitchFamily="34" charset="0"/>
                <a:cs typeface="Arial" panose="020B0604020202020204" pitchFamily="34" charset="0"/>
              </a:rPr>
              <a:t>Thay thế thuật toán PRNG RC4 ban đầu của WEP</a:t>
            </a:r>
          </a:p>
          <a:p>
            <a:pPr lvl="1"/>
            <a:r>
              <a:rPr lang="vi-VN" sz="2800" dirty="0">
                <a:latin typeface="Arial" panose="020B0604020202020204" pitchFamily="34" charset="0"/>
                <a:cs typeface="Arial" panose="020B0604020202020204" pitchFamily="34" charset="0"/>
              </a:rPr>
              <a:t>Với một mật mã mạnh hơn, thực hiện ba bước trên mỗi khối (128 bit) của bản </a:t>
            </a:r>
            <a:r>
              <a:rPr lang="vi-VN" sz="2800" dirty="0" smtClean="0">
                <a:latin typeface="Arial" panose="020B0604020202020204" pitchFamily="34" charset="0"/>
                <a:cs typeface="Arial" panose="020B0604020202020204" pitchFamily="34" charset="0"/>
              </a:rPr>
              <a:t>rõ</a:t>
            </a:r>
            <a:endParaRPr lang="en-US" sz="2800" dirty="0" smtClean="0">
              <a:latin typeface="Arial" panose="020B0604020202020204" pitchFamily="34" charset="0"/>
              <a:cs typeface="Arial" panose="020B0604020202020204" pitchFamily="34" charset="0"/>
            </a:endParaRPr>
          </a:p>
        </p:txBody>
      </p:sp>
      <p:sp>
        <p:nvSpPr>
          <p:cNvPr id="4" name="Rectangle 2"/>
          <p:cNvSpPr>
            <a:spLocks noGrp="1" noChangeArrowheads="1"/>
          </p:cNvSpPr>
          <p:nvPr>
            <p:ph type="title"/>
          </p:nvPr>
        </p:nvSpPr>
        <p:spPr/>
        <p:txBody>
          <a:bodyPr anchorCtr="0"/>
          <a:lstStyle/>
          <a:p>
            <a:pPr algn="ctr" eaLnBrk="1" hangingPunct="1">
              <a:defRPr/>
            </a:pPr>
            <a:r>
              <a:rPr lang="en-US" b="1" dirty="0"/>
              <a:t>IEEE 802.11i</a:t>
            </a:r>
          </a:p>
        </p:txBody>
      </p:sp>
    </p:spTree>
    <p:extLst>
      <p:ext uri="{BB962C8B-B14F-4D97-AF65-F5344CB8AC3E}">
        <p14:creationId xmlns:p14="http://schemas.microsoft.com/office/powerpoint/2010/main" val="3384681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Xác</a:t>
            </a:r>
            <a:r>
              <a:rPr lang="en-US" dirty="0"/>
              <a:t> </a:t>
            </a:r>
            <a:r>
              <a:rPr lang="en-US" dirty="0" err="1"/>
              <a:t>thực</a:t>
            </a:r>
            <a:r>
              <a:rPr lang="en-US" dirty="0"/>
              <a:t> 802.1x</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 y="1690689"/>
            <a:ext cx="78390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79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850" y="1739749"/>
            <a:ext cx="8126083" cy="4573560"/>
          </a:xfrm>
          <a:prstGeom prst="rect">
            <a:avLst/>
          </a:prstGeom>
        </p:spPr>
        <p:txBody>
          <a:bodyPr wrap="square">
            <a:spAutoFit/>
          </a:bodyPr>
          <a:lstStyle/>
          <a:p>
            <a:pPr marL="457200" indent="-457200" algn="just">
              <a:lnSpc>
                <a:spcPct val="130000"/>
              </a:lnSpc>
              <a:buFontTx/>
              <a:buChar char="-"/>
            </a:pPr>
            <a:r>
              <a:rPr lang="vi-VN" sz="2800" dirty="0" smtClean="0"/>
              <a:t>WEP </a:t>
            </a:r>
            <a:r>
              <a:rPr lang="vi-VN" sz="2800" dirty="0"/>
              <a:t>là một phương pháp </a:t>
            </a:r>
            <a:r>
              <a:rPr lang="vi-VN" sz="2800" dirty="0" smtClean="0"/>
              <a:t>m</a:t>
            </a:r>
            <a:r>
              <a:rPr lang="en-US" sz="2800" dirty="0" smtClean="0"/>
              <a:t>ã </a:t>
            </a:r>
            <a:r>
              <a:rPr lang="en-US" sz="2800" dirty="0" err="1" smtClean="0"/>
              <a:t>hóa</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tại</a:t>
            </a:r>
            <a:r>
              <a:rPr lang="en-US" sz="2800" dirty="0" smtClean="0"/>
              <a:t> </a:t>
            </a:r>
            <a:r>
              <a:rPr lang="en-US" sz="2800" dirty="0" err="1" smtClean="0"/>
              <a:t>lớp</a:t>
            </a:r>
            <a:r>
              <a:rPr lang="en-US" sz="2800" dirty="0" smtClean="0"/>
              <a:t> </a:t>
            </a:r>
            <a:r>
              <a:rPr lang="en-US" sz="2800" dirty="0" err="1" smtClean="0"/>
              <a:t>điều</a:t>
            </a:r>
            <a:r>
              <a:rPr lang="en-US" sz="2800" dirty="0" smtClean="0"/>
              <a:t> </a:t>
            </a:r>
            <a:r>
              <a:rPr lang="en-US" sz="2800" dirty="0" err="1" smtClean="0"/>
              <a:t>khiển</a:t>
            </a:r>
            <a:r>
              <a:rPr lang="en-US" sz="2800" dirty="0" smtClean="0"/>
              <a:t> </a:t>
            </a:r>
            <a:r>
              <a:rPr lang="en-US" sz="2800" dirty="0" err="1" smtClean="0"/>
              <a:t>truy</a:t>
            </a:r>
            <a:r>
              <a:rPr lang="en-US" sz="2800" dirty="0" smtClean="0"/>
              <a:t> </a:t>
            </a:r>
            <a:r>
              <a:rPr lang="en-US" sz="2800" dirty="0" err="1" smtClean="0"/>
              <a:t>nhập</a:t>
            </a:r>
            <a:endParaRPr lang="en-US" sz="2800" dirty="0" smtClean="0"/>
          </a:p>
          <a:p>
            <a:pPr marL="457200" indent="-457200" algn="just">
              <a:lnSpc>
                <a:spcPct val="130000"/>
              </a:lnSpc>
              <a:buFontTx/>
              <a:buChar char="-"/>
            </a:pPr>
            <a:r>
              <a:rPr lang="vi-VN" sz="2800" dirty="0"/>
              <a:t>Giao thức WEP được sử dụng trong các mạng</a:t>
            </a:r>
            <a:br>
              <a:rPr lang="vi-VN" sz="2800" dirty="0"/>
            </a:br>
            <a:r>
              <a:rPr lang="vi-VN" sz="2800" dirty="0"/>
              <a:t>IEEE 802.11 nhằm mục đích bảo vệ dữ liệu</a:t>
            </a:r>
            <a:br>
              <a:rPr lang="vi-VN" sz="2800" dirty="0"/>
            </a:br>
            <a:r>
              <a:rPr lang="vi-VN" sz="2800" dirty="0"/>
              <a:t>trong truyền dẫn không </a:t>
            </a:r>
            <a:r>
              <a:rPr lang="vi-VN" sz="2800" dirty="0" smtClean="0"/>
              <a:t>dây</a:t>
            </a:r>
            <a:endParaRPr lang="en-US" sz="2800" dirty="0" smtClean="0">
              <a:latin typeface="Arial" panose="020B0604020202020204" pitchFamily="34" charset="0"/>
              <a:cs typeface="Arial" panose="020B0604020202020204" pitchFamily="34" charset="0"/>
            </a:endParaRPr>
          </a:p>
          <a:p>
            <a:pPr algn="just">
              <a:lnSpc>
                <a:spcPct val="130000"/>
              </a:lnSpc>
            </a:pP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đảm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ủy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quyền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thông</a:t>
            </a:r>
            <a:r>
              <a:rPr lang="en-US" sz="2800" dirty="0" smtClean="0">
                <a:latin typeface="Arial" panose="020B0604020202020204" pitchFamily="34" charset="0"/>
                <a:cs typeface="Arial" panose="020B0604020202020204" pitchFamily="34" charset="0"/>
              </a:rPr>
              <a:t> tin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truyền</a:t>
            </a:r>
            <a:endParaRPr lang="en-US" sz="2800" dirty="0" smtClean="0">
              <a:latin typeface="Arial" panose="020B0604020202020204" pitchFamily="34" charset="0"/>
              <a:cs typeface="Arial" panose="020B0604020202020204" pitchFamily="34" charset="0"/>
            </a:endParaRPr>
          </a:p>
        </p:txBody>
      </p:sp>
      <p:sp>
        <p:nvSpPr>
          <p:cNvPr id="5" name="Rectangle 4"/>
          <p:cNvSpPr/>
          <p:nvPr/>
        </p:nvSpPr>
        <p:spPr>
          <a:xfrm>
            <a:off x="707362" y="302101"/>
            <a:ext cx="8045571" cy="1938992"/>
          </a:xfrm>
          <a:prstGeom prst="rect">
            <a:avLst/>
          </a:prstGeom>
        </p:spPr>
        <p:txBody>
          <a:bodyPr wrap="square">
            <a:spAutoFit/>
          </a:bodyPr>
          <a:lstStyle/>
          <a:p>
            <a:pPr algn="ctr"/>
            <a:r>
              <a:rPr lang="vi-VN" sz="4000" b="1" dirty="0"/>
              <a:t>Bảo mật tương đương có </a:t>
            </a:r>
            <a:r>
              <a:rPr lang="vi-VN" sz="4000" b="1" dirty="0" smtClean="0"/>
              <a:t>dây</a:t>
            </a:r>
            <a:r>
              <a:rPr lang="en-US" sz="4000" b="1" dirty="0" smtClean="0"/>
              <a:t> (WEP</a:t>
            </a:r>
            <a:r>
              <a:rPr lang="en-US" sz="4000" b="1" dirty="0"/>
              <a:t>)</a:t>
            </a:r>
            <a:r>
              <a:rPr lang="en-US" sz="4000" dirty="0" smtClean="0"/>
              <a:t> </a:t>
            </a:r>
            <a:br>
              <a:rPr lang="en-US" sz="4000" dirty="0" smtClean="0"/>
            </a:br>
            <a:endParaRPr lang="en-US" sz="40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198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vi-VN" sz="2400" b="1" dirty="0"/>
              <a:t>Bộ nhớ đệm</a:t>
            </a:r>
          </a:p>
          <a:p>
            <a:pPr lvl="1" algn="just"/>
            <a:r>
              <a:rPr lang="vi-VN" sz="2400" dirty="0"/>
              <a:t>Nhớ một khách hàng, vì vậy nếu người dùng chuyển vùng từ điểm truy cập không dây và sau đó quay </a:t>
            </a:r>
            <a:r>
              <a:rPr lang="vi-VN" sz="2400" dirty="0" smtClean="0"/>
              <a:t>lại</a:t>
            </a:r>
            <a:r>
              <a:rPr lang="en-US" sz="2400" dirty="0"/>
              <a:t> </a:t>
            </a:r>
            <a:r>
              <a:rPr lang="en-US" sz="2400" dirty="0" err="1" smtClean="0"/>
              <a:t>thì</a:t>
            </a:r>
            <a:r>
              <a:rPr lang="vi-VN" sz="2400" dirty="0" smtClean="0"/>
              <a:t> </a:t>
            </a:r>
            <a:r>
              <a:rPr lang="vi-VN" sz="2400" dirty="0"/>
              <a:t>không cần nhập lại thông tin đăng nhập của mình</a:t>
            </a:r>
          </a:p>
          <a:p>
            <a:pPr>
              <a:buFont typeface="Wingdings" panose="05000000000000000000" pitchFamily="2" charset="2"/>
              <a:buChar char="§"/>
            </a:pPr>
            <a:r>
              <a:rPr lang="en-US" sz="2400" b="1" dirty="0" smtClean="0">
                <a:latin typeface="Arial" panose="020B0604020202020204" pitchFamily="34" charset="0"/>
                <a:cs typeface="Arial" panose="020B0604020202020204" pitchFamily="34" charset="0"/>
              </a:rPr>
              <a:t>Pre-authentication</a:t>
            </a:r>
            <a:endParaRPr lang="en-US" sz="2400" b="1" dirty="0">
              <a:latin typeface="Arial" panose="020B0604020202020204" pitchFamily="34" charset="0"/>
              <a:cs typeface="Arial" panose="020B0604020202020204" pitchFamily="34" charset="0"/>
            </a:endParaRPr>
          </a:p>
          <a:p>
            <a:pPr lvl="1"/>
            <a:r>
              <a:rPr lang="vi-VN" sz="2400" dirty="0" smtClean="0"/>
              <a:t>Cho </a:t>
            </a:r>
            <a:r>
              <a:rPr lang="vi-VN" sz="2400" dirty="0"/>
              <a:t>phép thiết bị được xác thực với AP trước khi chuyển sang phạm vi của AP</a:t>
            </a:r>
          </a:p>
          <a:p>
            <a:pPr lvl="1"/>
            <a:r>
              <a:rPr lang="vi-VN" sz="2400" dirty="0"/>
              <a:t>Gói xác thực được gửi trước</a:t>
            </a:r>
          </a:p>
          <a:p>
            <a:pPr lvl="1"/>
            <a:endParaRPr lang="en-US" sz="2400" dirty="0"/>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IEEE </a:t>
            </a:r>
            <a:r>
              <a:rPr lang="en-US" b="1" dirty="0" smtClean="0">
                <a:latin typeface="Arial" panose="020B0604020202020204" pitchFamily="34" charset="0"/>
                <a:cs typeface="Arial" panose="020B0604020202020204" pitchFamily="34" charset="0"/>
              </a:rPr>
              <a:t>802.11i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650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119179"/>
            <a:ext cx="7543800" cy="1450757"/>
          </a:xfrm>
        </p:spPr>
        <p:txBody>
          <a:bodyPr>
            <a:normAutofit/>
          </a:bodyPr>
          <a:lstStyle/>
          <a:p>
            <a:pPr algn="ctr"/>
            <a:r>
              <a:rPr lang="en-US" sz="4000" b="1" dirty="0" err="1">
                <a:latin typeface="Arial" panose="020B0604020202020204" pitchFamily="34" charset="0"/>
                <a:cs typeface="Arial" panose="020B0604020202020204" pitchFamily="34" charset="0"/>
              </a:rPr>
              <a:t>Bảo</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mật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doanh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nghiệp</a:t>
            </a:r>
            <a:r>
              <a:rPr lang="en-US" sz="4000" b="1" dirty="0">
                <a:latin typeface="Arial" panose="020B0604020202020204" pitchFamily="34" charset="0"/>
                <a:cs typeface="Arial" panose="020B0604020202020204" pitchFamily="34" charset="0"/>
              </a:rPr>
              <a:t> WPA</a:t>
            </a:r>
          </a:p>
        </p:txBody>
      </p:sp>
      <p:sp>
        <p:nvSpPr>
          <p:cNvPr id="3" name="Content Placeholder 2"/>
          <p:cNvSpPr>
            <a:spLocks noGrp="1"/>
          </p:cNvSpPr>
          <p:nvPr>
            <p:ph idx="1"/>
          </p:nvPr>
        </p:nvSpPr>
        <p:spPr/>
        <p:txBody>
          <a:bodyPr>
            <a:normAutofit/>
          </a:bodyPr>
          <a:lstStyle/>
          <a:p>
            <a:r>
              <a:rPr lang="vi-VN" sz="2400" dirty="0">
                <a:latin typeface="Arial" panose="020B0604020202020204" pitchFamily="34" charset="0"/>
                <a:cs typeface="Arial" panose="020B0604020202020204" pitchFamily="34" charset="0"/>
              </a:rPr>
              <a:t>Được thiết kế cho các tổ chức quy mô vừa và lớn</a:t>
            </a:r>
          </a:p>
          <a:p>
            <a:r>
              <a:rPr lang="vi-VN" sz="2400" dirty="0">
                <a:latin typeface="Arial" panose="020B0604020202020204" pitchFamily="34" charset="0"/>
                <a:cs typeface="Arial" panose="020B0604020202020204" pitchFamily="34" charset="0"/>
              </a:rPr>
              <a:t>Cải thiện xác thực và mã hóa</a:t>
            </a:r>
          </a:p>
          <a:p>
            <a:r>
              <a:rPr lang="vi-VN" sz="2400" dirty="0">
                <a:latin typeface="Arial" panose="020B0604020202020204" pitchFamily="34" charset="0"/>
                <a:cs typeface="Arial" panose="020B0604020202020204" pitchFamily="34" charset="0"/>
              </a:rPr>
              <a:t>Xác thực được sử dụng là IEEE 802.1x và mã hóa là TKIP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37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55830"/>
          </a:xfrm>
        </p:spPr>
        <p:txBody>
          <a:bodyPr>
            <a:normAutofit/>
          </a:bodyPr>
          <a:lstStyle/>
          <a:p>
            <a:pPr algn="ctr"/>
            <a:r>
              <a:rPr lang="en-US" sz="4000" b="1" dirty="0" err="1">
                <a:latin typeface="Arial" panose="020B0604020202020204" pitchFamily="34" charset="0"/>
                <a:cs typeface="Arial" panose="020B0604020202020204" pitchFamily="34" charset="0"/>
              </a:rPr>
              <a:t>Bảo</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mật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doanh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nghiệp</a:t>
            </a:r>
            <a:r>
              <a:rPr lang="en-US" sz="4000" b="1" dirty="0">
                <a:latin typeface="Arial" panose="020B0604020202020204" pitchFamily="34" charset="0"/>
                <a:cs typeface="Arial" panose="020B0604020202020204" pitchFamily="34" charset="0"/>
              </a:rPr>
              <a:t> WPA</a:t>
            </a:r>
          </a:p>
        </p:txBody>
      </p:sp>
      <p:sp>
        <p:nvSpPr>
          <p:cNvPr id="4" name="Content Placeholder 3"/>
          <p:cNvSpPr>
            <a:spLocks noGrp="1"/>
          </p:cNvSpPr>
          <p:nvPr>
            <p:ph idx="1"/>
          </p:nvPr>
        </p:nvSpPr>
        <p:spPr/>
        <p:txBody>
          <a:bodyPr>
            <a:normAutofit/>
          </a:bodyPr>
          <a:lstStyle/>
          <a:p>
            <a:pPr>
              <a:buFont typeface="Wingdings" panose="05000000000000000000" pitchFamily="2" charset="2"/>
              <a:buChar char="§"/>
            </a:pPr>
            <a:r>
              <a:rPr lang="vi-VN" sz="2400" dirty="0"/>
              <a:t>Xác thực IEEE 802.1x</a:t>
            </a:r>
          </a:p>
          <a:p>
            <a:pPr lvl="1"/>
            <a:r>
              <a:rPr lang="vi-VN" sz="2400" dirty="0"/>
              <a:t>Cung cấp khung xác thực cho tất cả các mạng LAN dựa trên chuẩn IEEE 802</a:t>
            </a:r>
          </a:p>
          <a:p>
            <a:pPr lvl="1"/>
            <a:r>
              <a:rPr lang="vi-VN" sz="2400" dirty="0"/>
              <a:t>Không thực hiện bất kỳ mã hóa</a:t>
            </a:r>
          </a:p>
          <a:p>
            <a:pPr>
              <a:buFont typeface="Wingdings" panose="05000000000000000000" pitchFamily="2" charset="2"/>
              <a:buChar char="§"/>
            </a:pPr>
            <a:r>
              <a:rPr lang="vi-VN" sz="2400" dirty="0"/>
              <a:t>Mã hóa TKIP</a:t>
            </a:r>
          </a:p>
          <a:p>
            <a:pPr lvl="1"/>
            <a:r>
              <a:rPr lang="vi-VN" sz="2400" dirty="0"/>
              <a:t>Một cải tiến về mã hóa WEP</a:t>
            </a:r>
          </a:p>
          <a:p>
            <a:pPr lvl="1"/>
            <a:r>
              <a:rPr lang="vi-VN" sz="2400" dirty="0"/>
              <a:t>Được thiết kế để phù hợp với WEP hiện có</a:t>
            </a:r>
            <a:endParaRPr lang="en-US" sz="2400" dirty="0"/>
          </a:p>
        </p:txBody>
      </p:sp>
    </p:spTree>
    <p:extLst>
      <p:ext uri="{BB962C8B-B14F-4D97-AF65-F5344CB8AC3E}">
        <p14:creationId xmlns:p14="http://schemas.microsoft.com/office/powerpoint/2010/main" val="3119794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a:t>Phương pháp an toàn nhất</a:t>
            </a:r>
          </a:p>
          <a:p>
            <a:r>
              <a:rPr lang="vi-VN" sz="2400" dirty="0"/>
              <a:t>Xác thực sử dụng IEEE 802.1x</a:t>
            </a:r>
          </a:p>
          <a:p>
            <a:r>
              <a:rPr lang="vi-VN" sz="2400" dirty="0"/>
              <a:t>Mã hóa là AES-CCMP</a:t>
            </a:r>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WPA2 Enterprise Security</a:t>
            </a:r>
          </a:p>
        </p:txBody>
      </p:sp>
    </p:spTree>
    <p:extLst>
      <p:ext uri="{BB962C8B-B14F-4D97-AF65-F5344CB8AC3E}">
        <p14:creationId xmlns:p14="http://schemas.microsoft.com/office/powerpoint/2010/main" val="1259375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533400" y="381000"/>
            <a:ext cx="8077200" cy="1295400"/>
          </a:xfrm>
        </p:spPr>
        <p:txBody>
          <a:bodyPr anchorCtr="0">
            <a:normAutofit/>
          </a:bodyPr>
          <a:lstStyle/>
          <a:p>
            <a:pPr algn="ctr">
              <a:defRPr/>
            </a:pPr>
            <a:r>
              <a:rPr lang="en-US" sz="4000" b="1" dirty="0" err="1">
                <a:latin typeface="Arial" panose="020B0604020202020204" pitchFamily="34" charset="0"/>
                <a:cs typeface="Arial" panose="020B0604020202020204" pitchFamily="34" charset="0"/>
              </a:rPr>
              <a:t>Mô</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hình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bảo</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mật</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không</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dây</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cá</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nhân</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và</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doanh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nghiệp</a:t>
            </a:r>
            <a:endParaRPr lang="en-US" sz="4000" b="1" dirty="0">
              <a:latin typeface="Arial" panose="020B0604020202020204" pitchFamily="34" charset="0"/>
              <a:cs typeface="Arial" panose="020B0604020202020204" pitchFamily="34" charset="0"/>
            </a:endParaRPr>
          </a:p>
        </p:txBody>
      </p:sp>
      <p:pic>
        <p:nvPicPr>
          <p:cNvPr id="1054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765060"/>
            <a:ext cx="74199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8" y="4002657"/>
            <a:ext cx="7419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0290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Thin Access Point</a:t>
            </a:r>
          </a:p>
          <a:p>
            <a:pPr lvl="1"/>
            <a:r>
              <a:rPr lang="vi-VN" sz="2400" dirty="0" smtClean="0">
                <a:latin typeface="Arial" panose="020B0604020202020204" pitchFamily="34" charset="0"/>
                <a:cs typeface="Arial" panose="020B0604020202020204" pitchFamily="34" charset="0"/>
              </a:rPr>
              <a:t>Một </a:t>
            </a:r>
            <a:r>
              <a:rPr lang="vi-VN" sz="2400" dirty="0">
                <a:latin typeface="Arial" panose="020B0604020202020204" pitchFamily="34" charset="0"/>
                <a:cs typeface="Arial" panose="020B0604020202020204" pitchFamily="34" charset="0"/>
              </a:rPr>
              <a:t>điểm truy cập không có chức năng xác thực và mã hóa</a:t>
            </a:r>
          </a:p>
          <a:p>
            <a:pPr lvl="1"/>
            <a:r>
              <a:rPr lang="vi-VN" sz="2400" dirty="0">
                <a:latin typeface="Arial" panose="020B0604020202020204" pitchFamily="34" charset="0"/>
                <a:cs typeface="Arial" panose="020B0604020202020204" pitchFamily="34" charset="0"/>
              </a:rPr>
              <a:t>Những tính năng này </a:t>
            </a:r>
            <a:r>
              <a:rPr lang="vi-VN" sz="2400" dirty="0" smtClean="0">
                <a:latin typeface="Arial" panose="020B0604020202020204" pitchFamily="34" charset="0"/>
                <a:cs typeface="Arial" panose="020B0604020202020204" pitchFamily="34" charset="0"/>
              </a:rPr>
              <a:t>trên </a:t>
            </a:r>
            <a:r>
              <a:rPr lang="en-US" sz="2400" dirty="0" smtClean="0">
                <a:latin typeface="Arial" panose="020B0604020202020204" pitchFamily="34" charset="0"/>
                <a:cs typeface="Arial" panose="020B0604020202020204" pitchFamily="34" charset="0"/>
              </a:rPr>
              <a:t>wireless switch </a:t>
            </a:r>
            <a:endParaRPr lang="vi-VN" sz="240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Ưu điểm</a:t>
            </a:r>
          </a:p>
          <a:p>
            <a:pPr lvl="1"/>
            <a:r>
              <a:rPr lang="vi-VN" sz="2400" dirty="0" smtClean="0">
                <a:latin typeface="Arial" panose="020B0604020202020204" pitchFamily="34" charset="0"/>
                <a:cs typeface="Arial" panose="020B0604020202020204" pitchFamily="34" charset="0"/>
              </a:rPr>
              <a:t>Các </a:t>
            </a:r>
            <a:r>
              <a:rPr lang="vi-VN" sz="2400" dirty="0">
                <a:latin typeface="Arial" panose="020B0604020202020204" pitchFamily="34" charset="0"/>
                <a:cs typeface="Arial" panose="020B0604020202020204" pitchFamily="34" charset="0"/>
              </a:rPr>
              <a:t>AP có thể được quản lý từ một vị trí trung tâm</a:t>
            </a:r>
          </a:p>
          <a:p>
            <a:pPr lvl="1"/>
            <a:r>
              <a:rPr lang="vi-VN" sz="2400" dirty="0">
                <a:latin typeface="Arial" panose="020B0604020202020204" pitchFamily="34" charset="0"/>
                <a:cs typeface="Arial" panose="020B0604020202020204" pitchFamily="34" charset="0"/>
              </a:rPr>
              <a:t>Tất cả xác thực được thực hiện trong chuyển đổi không dây</a:t>
            </a:r>
            <a:endParaRPr lang="en-US" sz="2400" dirty="0">
              <a:latin typeface="Arial" panose="020B0604020202020204" pitchFamily="34" charset="0"/>
              <a:cs typeface="Arial" panose="020B0604020202020204" pitchFamily="34" charset="0"/>
            </a:endParaRPr>
          </a:p>
        </p:txBody>
      </p:sp>
      <p:sp>
        <p:nvSpPr>
          <p:cNvPr id="4" name="Rectangle 2"/>
          <p:cNvSpPr>
            <a:spLocks noGrp="1" noChangeArrowheads="1"/>
          </p:cNvSpPr>
          <p:nvPr>
            <p:ph type="title"/>
          </p:nvPr>
        </p:nvSpPr>
        <p:spPr/>
        <p:txBody>
          <a:bodyPr anchorCtr="0">
            <a:normAutofit/>
          </a:bodyPr>
          <a:lstStyle/>
          <a:p>
            <a:pPr algn="ctr" eaLnBrk="1" hangingPunct="1">
              <a:defRPr/>
            </a:pPr>
            <a:r>
              <a:rPr lang="en-US" sz="4000" b="1" dirty="0">
                <a:latin typeface="Arial" panose="020B0604020202020204" pitchFamily="34" charset="0"/>
                <a:cs typeface="Arial" panose="020B0604020202020204" pitchFamily="34" charset="0"/>
              </a:rPr>
              <a:t>Enterprise Wireless Security Devices</a:t>
            </a:r>
          </a:p>
        </p:txBody>
      </p:sp>
    </p:spTree>
    <p:extLst>
      <p:ext uri="{BB962C8B-B14F-4D97-AF65-F5344CB8AC3E}">
        <p14:creationId xmlns:p14="http://schemas.microsoft.com/office/powerpoint/2010/main" val="2063942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533400" y="381000"/>
            <a:ext cx="8077200" cy="1295400"/>
          </a:xfrm>
        </p:spPr>
        <p:txBody>
          <a:bodyPr anchorCtr="0">
            <a:normAutofit/>
          </a:bodyPr>
          <a:lstStyle/>
          <a:p>
            <a:pPr algn="ctr" eaLnBrk="1" hangingPunct="1">
              <a:defRPr/>
            </a:pPr>
            <a:r>
              <a:rPr lang="en-US" sz="4000" b="1" dirty="0">
                <a:solidFill>
                  <a:schemeClr val="tx1"/>
                </a:solidFill>
                <a:latin typeface="Arial" panose="020B0604020202020204" pitchFamily="34" charset="0"/>
                <a:cs typeface="Arial" panose="020B0604020202020204" pitchFamily="34" charset="0"/>
              </a:rPr>
              <a:t>Enterprise Wireless Security </a:t>
            </a:r>
            <a:r>
              <a:rPr lang="en-US" sz="4000" b="1" dirty="0" smtClean="0">
                <a:solidFill>
                  <a:schemeClr val="tx1"/>
                </a:solidFill>
                <a:latin typeface="Arial" panose="020B0604020202020204" pitchFamily="34" charset="0"/>
                <a:cs typeface="Arial" panose="020B0604020202020204" pitchFamily="34" charset="0"/>
              </a:rPr>
              <a:t>Devices</a:t>
            </a:r>
            <a:endParaRPr lang="en-US" sz="4000" b="1" dirty="0">
              <a:solidFill>
                <a:schemeClr val="tx1"/>
              </a:solidFill>
              <a:latin typeface="Arial" panose="020B0604020202020204" pitchFamily="34" charset="0"/>
              <a:cs typeface="Arial" panose="020B0604020202020204" pitchFamily="34"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885950"/>
            <a:ext cx="50577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dirty="0" smtClean="0">
                <a:latin typeface="Arial" panose="020B0604020202020204" pitchFamily="34" charset="0"/>
                <a:cs typeface="Arial" panose="020B0604020202020204" pitchFamily="34" charset="0"/>
              </a:rPr>
              <a:t>Enterprise Wireless Security Devices </a:t>
            </a:r>
            <a:endParaRPr lang="en-US" sz="4000" b="1" dirty="0">
              <a:latin typeface="Arial" panose="020B0604020202020204" pitchFamily="34" charset="0"/>
              <a:cs typeface="Arial" panose="020B0604020202020204" pitchFamily="34" charset="0"/>
            </a:endParaRPr>
          </a:p>
        </p:txBody>
      </p:sp>
      <p:sp>
        <p:nvSpPr>
          <p:cNvPr id="3" name="Rectangle 2"/>
          <p:cNvSpPr/>
          <p:nvPr/>
        </p:nvSpPr>
        <p:spPr>
          <a:xfrm>
            <a:off x="677848" y="1994305"/>
            <a:ext cx="8307126" cy="3108543"/>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VLANs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đoạn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lưu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lượng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cường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endParaRPr lang="en-US" sz="28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hoạt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VLAN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thuộc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gói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hướng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nhau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610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457200"/>
            <a:ext cx="81724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813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685800"/>
            <a:ext cx="82423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7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WEP Key</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500332" y="1964764"/>
            <a:ext cx="8264106" cy="4358116"/>
          </a:xfrm>
          <a:prstGeom prst="rect">
            <a:avLst/>
          </a:prstGeom>
        </p:spPr>
        <p:txBody>
          <a:bodyPr wrap="square">
            <a:spAutoFit/>
          </a:bodyPr>
          <a:lstStyle/>
          <a:p>
            <a:pPr marL="457200" indent="-457200" algn="just">
              <a:lnSpc>
                <a:spcPct val="130000"/>
              </a:lnSpc>
              <a:buFontTx/>
              <a:buChar char="-"/>
            </a:pPr>
            <a:r>
              <a:rPr lang="vi-VN" sz="2800" dirty="0" smtClean="0">
                <a:cs typeface="Arial" panose="020B0604020202020204" pitchFamily="34" charset="0"/>
              </a:rPr>
              <a:t>WEP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vi-VN" sz="2800" dirty="0" smtClean="0">
                <a:cs typeface="Arial" panose="020B0604020202020204" pitchFamily="34" charset="0"/>
              </a:rPr>
              <a:t>bằng cách mã 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thông</a:t>
            </a:r>
            <a:r>
              <a:rPr lang="en-US" sz="2800" dirty="0" smtClean="0">
                <a:latin typeface="Arial" panose="020B0604020202020204" pitchFamily="34" charset="0"/>
                <a:cs typeface="Arial" panose="020B0604020202020204" pitchFamily="34" charset="0"/>
              </a:rPr>
              <a:t> tin</a:t>
            </a:r>
            <a:r>
              <a:rPr lang="vi-VN" sz="2800" dirty="0" smtClean="0">
                <a:cs typeface="Arial" panose="020B0604020202020204" pitchFamily="34" charset="0"/>
              </a:rPr>
              <a:t>.</a:t>
            </a:r>
            <a:endParaRPr lang="en-US" sz="2800" dirty="0" smtClean="0">
              <a:latin typeface="Arial" panose="020B0604020202020204" pitchFamily="34" charset="0"/>
              <a:cs typeface="Arial" panose="020B0604020202020204" pitchFamily="34" charset="0"/>
            </a:endParaRPr>
          </a:p>
          <a:p>
            <a:pPr marL="457200" indent="-457200" algn="just">
              <a:lnSpc>
                <a:spcPct val="130000"/>
              </a:lnSpc>
              <a:buFontTx/>
              <a:buChar char="-"/>
            </a:pPr>
            <a:r>
              <a:rPr lang="vi-VN" sz="2800" dirty="0" smtClean="0">
                <a:cs typeface="Arial" panose="020B0604020202020204" pitchFamily="34" charset="0"/>
              </a:rPr>
              <a:t>WEP dựa vào khóa bí mật chung</a:t>
            </a:r>
            <a:r>
              <a:rPr lang="en-US" sz="2800" dirty="0" smtClean="0">
                <a:latin typeface="Arial" panose="020B0604020202020204" pitchFamily="34" charset="0"/>
                <a:cs typeface="Arial" panose="020B0604020202020204" pitchFamily="34" charset="0"/>
              </a:rPr>
              <a:t> </a:t>
            </a:r>
            <a:r>
              <a:rPr lang="vi-VN" sz="2800" dirty="0" smtClean="0">
                <a:cs typeface="Arial" panose="020B0604020202020204" pitchFamily="34" charset="0"/>
              </a:rPr>
              <a:t>chỉ được biết bởi khách </a:t>
            </a:r>
            <a:r>
              <a:rPr lang="vi-VN" sz="2800" dirty="0" smtClean="0">
                <a:cs typeface="Arial" panose="020B0604020202020204" pitchFamily="34" charset="0"/>
              </a:rPr>
              <a:t>hàng </a:t>
            </a:r>
            <a:r>
              <a:rPr lang="vi-VN" sz="2800" dirty="0" smtClean="0">
                <a:cs typeface="Arial" panose="020B0604020202020204" pitchFamily="34" charset="0"/>
              </a:rPr>
              <a:t>và AP</a:t>
            </a:r>
            <a:endParaRPr lang="en-US" sz="2800" dirty="0" smtClean="0"/>
          </a:p>
          <a:p>
            <a:pPr algn="just"/>
            <a:r>
              <a:rPr lang="en-US" sz="2800" dirty="0" smtClean="0"/>
              <a:t>- </a:t>
            </a:r>
            <a:r>
              <a:rPr lang="vi-VN" sz="2800" dirty="0" smtClean="0"/>
              <a:t>Các khóa bí mật của WEP có thể dài 64 hoặc 128 bit</a:t>
            </a:r>
          </a:p>
          <a:p>
            <a:pPr algn="just"/>
            <a:r>
              <a:rPr lang="en-US" sz="2800" dirty="0" smtClean="0"/>
              <a:t>- </a:t>
            </a:r>
            <a:r>
              <a:rPr lang="vi-VN" sz="2800" dirty="0" smtClean="0"/>
              <a:t>AP và thiết bị có thể chứa tối đa bốn khóa bí mật chung</a:t>
            </a:r>
          </a:p>
          <a:p>
            <a:pPr marL="457200" indent="-457200" algn="just">
              <a:buFontTx/>
              <a:buChar char="-"/>
            </a:pPr>
            <a:r>
              <a:rPr lang="vi-VN" sz="2800" dirty="0" smtClean="0"/>
              <a:t>Một trong số đó phải được chỉ định làm khóa mặc định</a:t>
            </a:r>
            <a:endParaRPr lang="en-US" sz="2800" dirty="0" smtClean="0"/>
          </a:p>
        </p:txBody>
      </p:sp>
    </p:spTree>
    <p:extLst>
      <p:ext uri="{BB962C8B-B14F-4D97-AF65-F5344CB8AC3E}">
        <p14:creationId xmlns:p14="http://schemas.microsoft.com/office/powerpoint/2010/main" val="12708687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dirty="0" smtClean="0">
                <a:latin typeface="Arial" panose="020B0604020202020204" pitchFamily="34" charset="0"/>
                <a:cs typeface="Arial" panose="020B0604020202020204" pitchFamily="34" charset="0"/>
              </a:rPr>
              <a:t>Enterprise Wireless Security Devices</a:t>
            </a:r>
            <a:endParaRPr lang="en-US" sz="4000" b="1" dirty="0">
              <a:latin typeface="Arial" panose="020B0604020202020204" pitchFamily="34" charset="0"/>
              <a:cs typeface="Arial" panose="020B0604020202020204" pitchFamily="34" charset="0"/>
            </a:endParaRPr>
          </a:p>
        </p:txBody>
      </p:sp>
      <p:sp>
        <p:nvSpPr>
          <p:cNvPr id="4" name="Rectangle 3"/>
          <p:cNvSpPr/>
          <p:nvPr/>
        </p:nvSpPr>
        <p:spPr>
          <a:xfrm>
            <a:off x="636104" y="2214653"/>
            <a:ext cx="7871791" cy="2246769"/>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cường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hãy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hai</a:t>
            </a:r>
            <a:r>
              <a:rPr lang="en-US" sz="2800" dirty="0" smtClean="0">
                <a:latin typeface="Arial" panose="020B0604020202020204" pitchFamily="34" charset="0"/>
                <a:cs typeface="Arial" panose="020B0604020202020204" pitchFamily="34" charset="0"/>
              </a:rPr>
              <a:t> VLANs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smtClean="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85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5081" y="354830"/>
            <a:ext cx="7339493" cy="1323439"/>
          </a:xfrm>
          <a:prstGeom prst="rect">
            <a:avLst/>
          </a:prstGeom>
        </p:spPr>
        <p:txBody>
          <a:bodyPr wrap="square">
            <a:spAutoFit/>
          </a:bodyPr>
          <a:lstStyle/>
          <a:p>
            <a:pPr algn="ctr"/>
            <a:r>
              <a:rPr lang="en-US" sz="4000" b="1" dirty="0" err="1" smtClean="0">
                <a:latin typeface="Arial" panose="020B0604020202020204" pitchFamily="34" charset="0"/>
                <a:cs typeface="Arial" panose="020B0604020202020204" pitchFamily="34" charset="0"/>
              </a:rPr>
              <a:t>Công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cụ</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khám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điểm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truy</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cập</a:t>
            </a:r>
            <a:r>
              <a:rPr lang="en-US" sz="4000" b="1" dirty="0" smtClean="0">
                <a:latin typeface="Arial" panose="020B0604020202020204" pitchFamily="34" charset="0"/>
                <a:cs typeface="Arial" panose="020B0604020202020204" pitchFamily="34" charset="0"/>
              </a:rPr>
              <a:t> Rogue</a:t>
            </a:r>
            <a:endParaRPr lang="en-US" sz="4000" b="1" dirty="0">
              <a:latin typeface="Arial" panose="020B0604020202020204" pitchFamily="34" charset="0"/>
              <a:cs typeface="Arial" panose="020B0604020202020204" pitchFamily="34" charset="0"/>
            </a:endParaRPr>
          </a:p>
        </p:txBody>
      </p:sp>
      <p:sp>
        <p:nvSpPr>
          <p:cNvPr id="3" name="Rectangle 2"/>
          <p:cNvSpPr/>
          <p:nvPr/>
        </p:nvSpPr>
        <p:spPr>
          <a:xfrm>
            <a:off x="731520" y="2690336"/>
            <a:ext cx="7443216" cy="2246769"/>
          </a:xfrm>
          <a:prstGeom prst="rect">
            <a:avLst/>
          </a:prstGeom>
        </p:spPr>
        <p:txBody>
          <a:bodyPr wrap="square">
            <a:spAutoFit/>
          </a:bodyPr>
          <a:lstStyle/>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Phân tích giao thức không dây</a:t>
            </a:r>
          </a:p>
          <a:p>
            <a:pPr marL="914400" lvl="1"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Kiểm toán viên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vi-VN" sz="2800" dirty="0" smtClean="0">
                <a:latin typeface="Arial" panose="020B0604020202020204" pitchFamily="34" charset="0"/>
                <a:cs typeface="Arial" panose="020B0604020202020204" pitchFamily="34" charset="0"/>
              </a:rPr>
              <a:t> các điểm truy cập giả mạo</a:t>
            </a:r>
          </a:p>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Để bảo mật hơn, hãy thiết lập các đầu dò không dây để theo dõi tần số RF</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123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Types of Wireless Probes</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773936" y="1966621"/>
            <a:ext cx="6583680" cy="2677656"/>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chuyên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1882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09600"/>
            <a:ext cx="6705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88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955" y="542859"/>
            <a:ext cx="65627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26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WEP Encryption Process</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9748" y="2098810"/>
            <a:ext cx="6584503" cy="357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82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p:txBody>
          <a:bodyPr anchorCtr="0">
            <a:normAutofit/>
          </a:bodyPr>
          <a:lstStyle/>
          <a:p>
            <a:pPr algn="ctr" eaLnBrk="1" hangingPunct="1">
              <a:defRPr/>
            </a:pPr>
            <a:r>
              <a:rPr lang="en-US" sz="4000" b="1" dirty="0" err="1" smtClean="0">
                <a:latin typeface="Arial" panose="020B0604020202020204" pitchFamily="34" charset="0"/>
                <a:cs typeface="Arial" panose="020B0604020202020204" pitchFamily="34" charset="0"/>
              </a:rPr>
              <a:t>Sơ</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đồ</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quá</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trình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mã</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hóa</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sử</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dụng</a:t>
            </a:r>
            <a:r>
              <a:rPr lang="en-US" sz="4000" b="1" dirty="0" smtClean="0">
                <a:latin typeface="Arial" panose="020B0604020202020204" pitchFamily="34" charset="0"/>
                <a:cs typeface="Arial" panose="020B0604020202020204" pitchFamily="34" charset="0"/>
              </a:rPr>
              <a:t> WEP</a:t>
            </a:r>
            <a:endParaRPr lang="en-US" sz="40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1" y="1828799"/>
            <a:ext cx="7870278" cy="4378817"/>
          </a:xfrm>
          <a:prstGeom prst="rect">
            <a:avLst/>
          </a:prstGeom>
        </p:spPr>
      </p:pic>
    </p:spTree>
    <p:extLst>
      <p:ext uri="{BB962C8B-B14F-4D97-AF65-F5344CB8AC3E}">
        <p14:creationId xmlns:p14="http://schemas.microsoft.com/office/powerpoint/2010/main" val="2067868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p:txBody>
          <a:bodyPr anchorCtr="0">
            <a:normAutofit/>
          </a:bodyPr>
          <a:lstStyle/>
          <a:p>
            <a:pPr algn="ctr" eaLnBrk="1" hangingPunct="1">
              <a:defRPr/>
            </a:pPr>
            <a:r>
              <a:rPr lang="en-US" sz="4000" b="1" dirty="0" err="1" smtClean="0">
                <a:latin typeface="Arial" panose="020B0604020202020204" pitchFamily="34" charset="0"/>
                <a:cs typeface="Arial" panose="020B0604020202020204" pitchFamily="34" charset="0"/>
              </a:rPr>
              <a:t>Sơ</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đồ</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quá</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trình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giải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mã</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sử</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dụng</a:t>
            </a:r>
            <a:r>
              <a:rPr lang="en-US" sz="4000" b="1" dirty="0" smtClean="0">
                <a:latin typeface="Arial" panose="020B0604020202020204" pitchFamily="34" charset="0"/>
                <a:cs typeface="Arial" panose="020B0604020202020204" pitchFamily="34" charset="0"/>
              </a:rPr>
              <a:t> WEP</a:t>
            </a:r>
            <a:endParaRPr lang="en-US" sz="40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4" y="1737361"/>
            <a:ext cx="8203842" cy="4547529"/>
          </a:xfrm>
          <a:prstGeom prst="rect">
            <a:avLst/>
          </a:prstGeom>
        </p:spPr>
      </p:pic>
    </p:spTree>
    <p:extLst>
      <p:ext uri="{BB962C8B-B14F-4D97-AF65-F5344CB8AC3E}">
        <p14:creationId xmlns:p14="http://schemas.microsoft.com/office/powerpoint/2010/main" val="3473659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736</TotalTime>
  <Words>2074</Words>
  <Application>Microsoft Office PowerPoint</Application>
  <PresentationFormat>On-screen Show (4:3)</PresentationFormat>
  <Paragraphs>210</Paragraphs>
  <Slides>53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FrutigerLTStd-Bold</vt:lpstr>
      <vt:lpstr>Times New Roman</vt:lpstr>
      <vt:lpstr>Wingdings</vt:lpstr>
      <vt:lpstr>Retrospect</vt:lpstr>
      <vt:lpstr>Wireless Network Security</vt:lpstr>
      <vt:lpstr>NỘI DUNG</vt:lpstr>
      <vt:lpstr>Lỗ hổng của an ninh không dây</vt:lpstr>
      <vt:lpstr>PowerPoint Presentation</vt:lpstr>
      <vt:lpstr>WEP Key</vt:lpstr>
      <vt:lpstr>PowerPoint Presentation</vt:lpstr>
      <vt:lpstr>WEP Encryption Process</vt:lpstr>
      <vt:lpstr>Sơ đồ quá trình mã hóa sử dụng WEP</vt:lpstr>
      <vt:lpstr>Sơ đồ quá trình giải mã sử dụng WEP</vt:lpstr>
      <vt:lpstr>PowerPoint Presentation</vt:lpstr>
      <vt:lpstr>PowerPoint Presentation</vt:lpstr>
      <vt:lpstr>PowerPoint Presentation</vt:lpstr>
      <vt:lpstr>PowerPoint Presentation</vt:lpstr>
      <vt:lpstr>Kiểm soát truy cập vào mạng WLAN</vt:lpstr>
      <vt:lpstr>Kiểm soát truy cập</vt:lpstr>
      <vt:lpstr>Lọc địa chỉ MAC</vt:lpstr>
      <vt:lpstr>Nhược điểm của lọc địa chỉ MAC</vt:lpstr>
      <vt:lpstr>PowerPoint Presentation</vt:lpstr>
      <vt:lpstr>PowerPoint Presentation</vt:lpstr>
      <vt:lpstr>PowerPoint Presentation</vt:lpstr>
      <vt:lpstr>Nhược điểm của xác thực hệ thống mở </vt:lpstr>
      <vt:lpstr>Giải pháp an ninh không dây</vt:lpstr>
      <vt:lpstr>WPA</vt:lpstr>
      <vt:lpstr>WPA</vt:lpstr>
      <vt:lpstr>PowerPoint Presentation</vt:lpstr>
      <vt:lpstr>Preshared Key (PSK) Authentication  </vt:lpstr>
      <vt:lpstr>Temporal Key Integrity Protocol (TKIP) Encryption </vt:lpstr>
      <vt:lpstr>PowerPoint Presentation</vt:lpstr>
      <vt:lpstr>PowerPoint Presentation</vt:lpstr>
      <vt:lpstr>PowerPoint Presentation</vt:lpstr>
      <vt:lpstr>PowerPoint Presentation</vt:lpstr>
      <vt:lpstr>Cracking WPA</vt:lpstr>
      <vt:lpstr>PowerPoint Presentation</vt:lpstr>
      <vt:lpstr>PowerPoint Presentation</vt:lpstr>
      <vt:lpstr>PowerPoint Presentation</vt:lpstr>
      <vt:lpstr>So sánh WPA và WPA2</vt:lpstr>
      <vt:lpstr>Bảo mật không dây doanh nghiệp</vt:lpstr>
      <vt:lpstr>IEEE 802.11i</vt:lpstr>
      <vt:lpstr>Xác thực 802.1x</vt:lpstr>
      <vt:lpstr>IEEE 802.11i</vt:lpstr>
      <vt:lpstr>Bảo mật doanh nghiệp WPA</vt:lpstr>
      <vt:lpstr>Bảo mật doanh nghiệp WPA</vt:lpstr>
      <vt:lpstr>WPA2 Enterprise Security</vt:lpstr>
      <vt:lpstr>Mô hình bảo mật không dây cá nhân và doanh nghiệp</vt:lpstr>
      <vt:lpstr>Enterprise Wireless Security Devices</vt:lpstr>
      <vt:lpstr>Enterprise Wireless Security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Security</dc:title>
  <dc:creator>NguyenTrinh</dc:creator>
  <cp:lastModifiedBy>NguyenTrinh</cp:lastModifiedBy>
  <cp:revision>25</cp:revision>
  <dcterms:created xsi:type="dcterms:W3CDTF">2019-03-05T09:17:15Z</dcterms:created>
  <dcterms:modified xsi:type="dcterms:W3CDTF">2019-03-06T01:54:30Z</dcterms:modified>
</cp:coreProperties>
</file>