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4.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89"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Trinh" initials="N" lastIdx="10" clrIdx="0">
    <p:extLst>
      <p:ext uri="{19B8F6BF-5375-455C-9EA6-DF929625EA0E}">
        <p15:presenceInfo xmlns:p15="http://schemas.microsoft.com/office/powerpoint/2012/main" userId="NguyenTri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59" d="100"/>
          <a:sy n="59" d="100"/>
        </p:scale>
        <p:origin x="73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3T19:05:31.713" idx="2">
    <p:pos x="106" y="106"/>
    <p:text>Một điểm truy cập (AP) bao gồm ba phần chính:
Một ăng ten và một máy phát / thu sóng vô tuyến để gửi và nhận tín hiệu không dây
Phần mềm bắc cầu đặc biệt để giao tiếp các thiết bị không dây với các thiết bị khác
Giao diện mạng có dây cho phép kết nối bằng cáp với mạng có dây tiêu chuẩn</p:text>
    <p:extLst>
      <p:ext uri="{C676402C-5697-4E1C-873F-D02D1690AC5C}">
        <p15:threadingInfo xmlns:p15="http://schemas.microsoft.com/office/powerpoint/2012/main" timeZoneBias="-420"/>
      </p:ext>
    </p:extLst>
  </p:cm>
  <p:cm authorId="1" dt="2019-03-03T19:07:48.971" idx="3">
    <p:pos x="106" y="202"/>
    <p:text>Một AP có hai chức năng cơ bản. Đầu tiên, nó hoạt động như trạm gốc cơ sở của Wap cho mạng không dây.
Tất cả các thiết bị không dây có NIC không dây truyền đến AP, do đó, chuyển hướng tín hiệu nếu cần thiết cho các thiết bị không dây khác. Chức năng thứ hai của AP là hoạt động như một cây cầu
giữa các mạng không dây và có dây. AP có thể được kết nối với mạng có dây bằng cách
cáp, cho phép tất cả các thiết bị không dây truy cập qua AP mạng có dây (và
ngược lại),</p:text>
    <p:extLst>
      <p:ext uri="{C676402C-5697-4E1C-873F-D02D1690AC5C}">
        <p15:threadingInfo xmlns:p15="http://schemas.microsoft.com/office/powerpoint/2012/main" timeZoneBias="-4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04T08:04:00.252" idx="7">
    <p:pos x="10" y="10"/>
    <p:text>Loại điều khiển truy cập không dây phổ biến nhất là Media Access Control (MAC)
lọc địa chỉ. Địa chỉ MAC là một nút phần cứng của mạng. Địa chỉ MAC là một số 48 bit duy nhất được đốt cháy trong bộ điều hợp thẻ giao diện mạng khi nó được sản xuất. Số này bao gồm hai phần:
một mã định danh duy nhất có tổ chức 24 bit (OUI), đôi khi được gọi là ID công ty, tên mà
tham chiếu công ty sản xuất bộ điều hợp và khối địa chỉ cá nhân 24 bit
(IAB), xác định duy nhất chính thẻ đó. Một địa chỉ MAC điển hình được minh họa trong địa chỉ xác định duy nhất từng địa chỉ</p:text>
    <p:extLst>
      <p:ext uri="{C676402C-5697-4E1C-873F-D02D1690AC5C}">
        <p15:threadingInfo xmlns:p15="http://schemas.microsoft.com/office/powerpoint/2012/main" timeZoneBias="-420"/>
      </p:ext>
    </p:extLst>
  </p:cm>
  <p:cm authorId="1" dt="2019-03-04T08:08:08.085" idx="8">
    <p:pos x="106" y="106"/>
    <p:text>Một thiết bị khách không dây Địa chỉ MAC MAC được nhập vào phần mềm chạy trên AP, sau đó được sử dụng để cho phép hoặc từ chối thiết bị kết nối với mạng</p:text>
    <p:extLst>
      <p:ext uri="{C676402C-5697-4E1C-873F-D02D1690AC5C}">
        <p15:threadingInfo xmlns:p15="http://schemas.microsoft.com/office/powerpoint/2012/main" timeZoneBias="-420"/>
      </p:ext>
    </p:extLst>
  </p:cm>
  <p:cm authorId="1" dt="2019-03-04T08:10:39.455" idx="9">
    <p:pos x="202" y="202"/>
    <p:text>Lọc địa chỉ MAC thường được thực hiện bằng cách cho phép thay vì
ngăn chặn, vì không thể biết địa chỉ MAC của
tất cả các thiết bị sẽ được loại trừ.
Lọc theo địa chỉ MAC có một số lỗ hổng. Đầu tiên, địa chỉ MAC ban đầu là
trao đổi giữa các thiết bị không dây và AP ở định dạng không được mã hóa. Kẻ tấn công sử dụng
một bộ phân tích giao thức có thể dễ dàng nhìn thấy địa chỉ MAC của một thiết bị được phê duyệt và sau đó thay thế nó trên thiết bị của chính mình.</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3-03T19:55:56.653" idx="4">
    <p:pos x="10" y="10"/>
    <p:text>CRC: hàm băm</p:text>
    <p:extLst>
      <p:ext uri="{C676402C-5697-4E1C-873F-D02D1690AC5C}">
        <p15:threadingInfo xmlns:p15="http://schemas.microsoft.com/office/powerpoint/2012/main" timeZoneBias="-420"/>
      </p:ext>
    </p:extLst>
  </p:cm>
  <p:cm authorId="1" dt="2019-03-03T20:09:05.792" idx="5">
    <p:pos x="10" y="106"/>
    <p:text>PRNG: bộ sinh số ngẫu nhiên</p:text>
    <p:extLst>
      <p:ext uri="{C676402C-5697-4E1C-873F-D02D1690AC5C}">
        <p15:threadingInfo xmlns:p15="http://schemas.microsoft.com/office/powerpoint/2012/main" timeZoneBias="-420">
          <p15:parentCm authorId="1" idx="4"/>
        </p15:threadingInfo>
      </p:ext>
    </p:extLst>
  </p:cm>
  <p:cm authorId="1" dt="2019-03-04T08:44:30.844" idx="10">
    <p:pos x="106" y="106"/>
    <p:text>Một véc tơ khởi tạo (IV) v có thể thay đổi và một khoá k
không đổi được chọn. Thuật toán RC4 sinh ra một khoá
dòng (keystream – là một chuỗi dài các byte giả ngẫu nhiên,
chúng là hàm của v và k). Dòng khoá được kí hiệu là RC4 (v,
k) có độ dài bằng P</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3-04T06:51:01.018" idx="6">
    <p:pos x="4787" y="1027"/>
    <p:text>Service Set Identifier</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2B0F5-1DAF-48B8-B3BB-47D15FB81750}" type="datetimeFigureOut">
              <a:rPr lang="en-US" smtClean="0"/>
              <a:t>3/4/2019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4FC41-69B1-4B85-B49D-1AC2913028F9}" type="slidenum">
              <a:rPr lang="en-US" smtClean="0"/>
              <a:t>‹#›</a:t>
            </a:fld>
            <a:endParaRPr lang="en-US"/>
          </a:p>
        </p:txBody>
      </p:sp>
    </p:spTree>
    <p:extLst>
      <p:ext uri="{BB962C8B-B14F-4D97-AF65-F5344CB8AC3E}">
        <p14:creationId xmlns:p14="http://schemas.microsoft.com/office/powerpoint/2010/main" val="175878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07874FB-01A0-4E4D-8591-6F0B8AEA3B1E}" type="slidenum">
              <a:rPr lang="en-US" altLang="en-US"/>
              <a:pPr>
                <a:spcBef>
                  <a:spcPct val="0"/>
                </a:spcBef>
              </a:pPr>
              <a:t>12</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109119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BA017C6-32E9-45D4-9C3F-C21B67F598BE}" type="slidenum">
              <a:rPr lang="en-US" altLang="en-US"/>
              <a:pPr>
                <a:spcBef>
                  <a:spcPct val="0"/>
                </a:spcBef>
              </a:pPr>
              <a:t>50</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219564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F6B2BF7-DD6E-420A-A16A-384CCDA3D5E6}" type="slidenum">
              <a:rPr lang="en-US" altLang="en-US"/>
              <a:pPr>
                <a:spcBef>
                  <a:spcPct val="0"/>
                </a:spcBef>
              </a:pPr>
              <a:t>14</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398172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83B2789A-276C-4006-A0EA-A67F14B67A33}" type="slidenum">
              <a:rPr lang="en-US" altLang="en-US"/>
              <a:pPr>
                <a:spcBef>
                  <a:spcPct val="0"/>
                </a:spcBef>
              </a:pPr>
              <a:t>15</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315522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16A0182-C334-4C7B-8B9F-1142ED39B148}" type="slidenum">
              <a:rPr lang="en-US" altLang="en-US"/>
              <a:pPr>
                <a:spcBef>
                  <a:spcPct val="0"/>
                </a:spcBef>
              </a:pPr>
              <a:t>19</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55406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F5DA6291-CA81-4E61-A83F-CCE6A4090636}" type="slidenum">
              <a:rPr lang="en-US" altLang="en-US"/>
              <a:pPr>
                <a:spcBef>
                  <a:spcPct val="0"/>
                </a:spcBef>
              </a:pPr>
              <a:t>33</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2167101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152B12E-150F-4846-844E-5411E1785539}" type="slidenum">
              <a:rPr lang="en-US" altLang="en-US"/>
              <a:pPr>
                <a:spcBef>
                  <a:spcPct val="0"/>
                </a:spcBef>
              </a:pPr>
              <a:t>41</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310826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C504A421-23CD-43F4-819E-97223A573731}" type="slidenum">
              <a:rPr lang="en-US" altLang="en-US"/>
              <a:pPr>
                <a:spcBef>
                  <a:spcPct val="0"/>
                </a:spcBef>
              </a:pPr>
              <a:t>43</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300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2385BD0A-0B0A-42B0-9A33-7331D9C95985}" type="slidenum">
              <a:rPr lang="en-US" altLang="en-US"/>
              <a:pPr>
                <a:spcBef>
                  <a:spcPct val="0"/>
                </a:spcBef>
              </a:pPr>
              <a:t>45</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193227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A2775E8B-00B1-4AEE-8709-E6AB40C28F63}" type="slidenum">
              <a:rPr lang="en-US" altLang="en-US"/>
              <a:pPr>
                <a:spcBef>
                  <a:spcPct val="0"/>
                </a:spcBef>
              </a:pPr>
              <a:t>46</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cs typeface="Arial" panose="020B0604020202020204" pitchFamily="34" charset="0"/>
            </a:endParaRPr>
          </a:p>
        </p:txBody>
      </p:sp>
    </p:spTree>
    <p:extLst>
      <p:ext uri="{BB962C8B-B14F-4D97-AF65-F5344CB8AC3E}">
        <p14:creationId xmlns:p14="http://schemas.microsoft.com/office/powerpoint/2010/main" val="138280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BF3FA-34C5-413D-AAC4-0B75AAE8197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260371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ABF3FA-34C5-413D-AAC4-0B75AAE8197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365767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ABF3FA-34C5-413D-AAC4-0B75AAE8197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116235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ABF3FA-34C5-413D-AAC4-0B75AAE8197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144296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ABF3FA-34C5-413D-AAC4-0B75AAE8197E}"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178218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ABF3FA-34C5-413D-AAC4-0B75AAE8197E}"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104655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ABF3FA-34C5-413D-AAC4-0B75AAE8197E}"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398457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ABF3FA-34C5-413D-AAC4-0B75AAE8197E}"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228217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BF3FA-34C5-413D-AAC4-0B75AAE8197E}" type="datetimeFigureOut">
              <a:rPr lang="en-US" smtClean="0"/>
              <a:t>3/4/2019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57831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BF3FA-34C5-413D-AAC4-0B75AAE8197E}"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205490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BF3FA-34C5-413D-AAC4-0B75AAE8197E}"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8FA12B-1643-4759-ABD0-8F3C1059F35B}" type="slidenum">
              <a:rPr lang="en-US" smtClean="0"/>
              <a:t>‹#›</a:t>
            </a:fld>
            <a:endParaRPr lang="en-US"/>
          </a:p>
        </p:txBody>
      </p:sp>
    </p:spTree>
    <p:extLst>
      <p:ext uri="{BB962C8B-B14F-4D97-AF65-F5344CB8AC3E}">
        <p14:creationId xmlns:p14="http://schemas.microsoft.com/office/powerpoint/2010/main" val="957658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BF3FA-34C5-413D-AAC4-0B75AAE8197E}" type="datetimeFigureOut">
              <a:rPr lang="en-US" smtClean="0"/>
              <a:t>3/4/2019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FA12B-1643-4759-ABD0-8F3C1059F35B}" type="slidenum">
              <a:rPr lang="en-US" smtClean="0"/>
              <a:t>‹#›</a:t>
            </a:fld>
            <a:endParaRPr lang="en-US"/>
          </a:p>
        </p:txBody>
      </p:sp>
    </p:spTree>
    <p:extLst>
      <p:ext uri="{BB962C8B-B14F-4D97-AF65-F5344CB8AC3E}">
        <p14:creationId xmlns:p14="http://schemas.microsoft.com/office/powerpoint/2010/main" val="1075486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8329" y="1467420"/>
            <a:ext cx="7772400" cy="2387600"/>
          </a:xfrm>
        </p:spPr>
        <p:txBody>
          <a:bodyPr/>
          <a:lstStyle/>
          <a:p>
            <a:r>
              <a:rPr lang="en-US" b="1" dirty="0" smtClean="0"/>
              <a:t>WIRELESS SECURITY</a:t>
            </a:r>
            <a:endParaRPr lang="en-US" b="1" dirty="0"/>
          </a:p>
        </p:txBody>
      </p:sp>
    </p:spTree>
    <p:extLst>
      <p:ext uri="{BB962C8B-B14F-4D97-AF65-F5344CB8AC3E}">
        <p14:creationId xmlns:p14="http://schemas.microsoft.com/office/powerpoint/2010/main" val="2534820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913" y="992038"/>
            <a:ext cx="65627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985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WEP Encryption Process</a:t>
            </a:r>
          </a:p>
        </p:txBody>
      </p:sp>
      <p:pic>
        <p:nvPicPr>
          <p:cNvPr id="5"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9748" y="2098810"/>
            <a:ext cx="6584503" cy="3570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49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Transmitting with WEP</a:t>
            </a: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1690689"/>
            <a:ext cx="8231187"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569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080" y="2037094"/>
            <a:ext cx="7863840" cy="2677656"/>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mạng</a:t>
            </a:r>
            <a:r>
              <a:rPr lang="en-US" sz="2800" dirty="0" smtClean="0">
                <a:latin typeface="Arial" panose="020B0604020202020204" pitchFamily="34" charset="0"/>
                <a:cs typeface="Arial" panose="020B0604020202020204" pitchFamily="34" charset="0"/>
              </a:rPr>
              <a:t> WLAN,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loại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trong</a:t>
            </a:r>
            <a:r>
              <a:rPr lang="en-US" sz="2800" dirty="0" smtClean="0">
                <a:latin typeface="Arial" panose="020B0604020202020204" pitchFamily="34" charset="0"/>
                <a:cs typeface="Arial" panose="020B0604020202020204" pitchFamily="34" charset="0"/>
              </a:rPr>
              <a:t> 802.11</a:t>
            </a:r>
          </a:p>
          <a:p>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mở</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chia </a:t>
            </a:r>
            <a:r>
              <a:rPr lang="en-US" sz="2800" dirty="0" err="1" smtClean="0">
                <a:latin typeface="Arial" panose="020B0604020202020204" pitchFamily="34" charset="0"/>
                <a:cs typeface="Arial" panose="020B0604020202020204" pitchFamily="34" charset="0"/>
              </a:rPr>
              <a:t>sẻ</a:t>
            </a: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phép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nếu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họ</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chung</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3" name="Rectangle 2"/>
          <p:cNvSpPr txBox="1">
            <a:spLocks noChangeArrowheads="1"/>
          </p:cNvSpPr>
          <p:nvPr/>
        </p:nvSpPr>
        <p:spPr>
          <a:xfrm>
            <a:off x="457200" y="570421"/>
            <a:ext cx="8229600" cy="113982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Device Authentication</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449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187" y="609600"/>
            <a:ext cx="5679757" cy="583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294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63" y="319088"/>
            <a:ext cx="7780337"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683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57784" y="939202"/>
            <a:ext cx="7772400" cy="1736725"/>
          </a:xfrm>
          <a:prstGeom prst="rect">
            <a:avLst/>
          </a:prstGeom>
        </p:spPr>
        <p:txBody>
          <a:bodyP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Vulnerabilities of IEEE 802.11 Security</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2286000" y="2967335"/>
            <a:ext cx="4572000" cy="1384995"/>
          </a:xfrm>
          <a:prstGeom prst="rect">
            <a:avLst/>
          </a:prstGeom>
        </p:spPr>
        <p:txBody>
          <a:bodyPr>
            <a:spAutoFit/>
          </a:bodyPr>
          <a:lstStyle/>
          <a:p>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mở</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Lọc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MAC</a:t>
            </a:r>
          </a:p>
          <a:p>
            <a:r>
              <a:rPr lang="en-US" sz="2800" dirty="0" smtClean="0">
                <a:latin typeface="Arial" panose="020B0604020202020204" pitchFamily="34" charset="0"/>
                <a:cs typeface="Arial" panose="020B0604020202020204" pitchFamily="34" charset="0"/>
              </a:rPr>
              <a:t>WEP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198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728" y="2281671"/>
            <a:ext cx="5777346" cy="3108543"/>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cần</a:t>
            </a:r>
            <a:r>
              <a:rPr lang="en-US" sz="2800" dirty="0" smtClean="0">
                <a:latin typeface="Arial" panose="020B0604020202020204" pitchFamily="34" charset="0"/>
                <a:cs typeface="Arial" panose="020B0604020202020204" pitchFamily="34" charset="0"/>
              </a:rPr>
              <a:t> SSID (</a:t>
            </a:r>
            <a:r>
              <a:rPr lang="en-US" sz="2800" dirty="0" err="1" smtClean="0">
                <a:latin typeface="Arial" panose="020B0604020202020204" pitchFamily="34" charset="0"/>
                <a:cs typeface="Arial" panose="020B0604020202020204" pitchFamily="34" charset="0"/>
              </a:rPr>
              <a:t>tên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mạng</a:t>
            </a:r>
            <a:r>
              <a:rPr lang="en-US" sz="2800" dirty="0" smtClean="0">
                <a:latin typeface="Arial" panose="020B0604020202020204" pitchFamily="34" charset="0"/>
                <a:cs typeface="Arial" panose="020B0604020202020204" pitchFamily="34" charset="0"/>
              </a:rPr>
              <a:t>)</a:t>
            </a:r>
          </a:p>
          <a:p>
            <a:pPr marL="457200" indent="-457200">
              <a:buFontTx/>
              <a:buChar char="-"/>
            </a:pPr>
            <a:r>
              <a:rPr lang="en-US" sz="2800" dirty="0" err="1" smtClean="0">
                <a:latin typeface="Arial" panose="020B0604020202020204" pitchFamily="34" charset="0"/>
                <a:cs typeface="Arial" panose="020B0604020202020204" pitchFamily="34" charset="0"/>
              </a:rPr>
              <a:t>Bộ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tuyến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thường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gửi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khung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đèn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báo</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SSID</a:t>
            </a:r>
          </a:p>
          <a:p>
            <a:pPr marL="457200" indent="-457200">
              <a:buFontTx/>
              <a:buChar char="-"/>
            </a:pPr>
            <a:r>
              <a:rPr lang="en-US" sz="2800" dirty="0" err="1">
                <a:latin typeface="Arial" panose="020B0604020202020204" pitchFamily="34" charset="0"/>
                <a:cs typeface="Arial" panose="020B0604020202020204" pitchFamily="34" charset="0"/>
              </a:rPr>
              <a:t>Quét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thụ</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động</a:t>
            </a:r>
            <a:endParaRPr lang="en-US" sz="2800" dirty="0" smtClean="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Một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không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dây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lắng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nghe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đèn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hiệu</a:t>
            </a:r>
            <a:endParaRPr lang="en-US" sz="2800" dirty="0" smtClean="0">
              <a:latin typeface="Arial" panose="020B0604020202020204" pitchFamily="34" charset="0"/>
              <a:cs typeface="Arial" panose="020B0604020202020204" pitchFamily="34" charset="0"/>
            </a:endParaRPr>
          </a:p>
        </p:txBody>
      </p:sp>
      <p:sp>
        <p:nvSpPr>
          <p:cNvPr id="3" name="Rectangle 2"/>
          <p:cNvSpPr txBox="1">
            <a:spLocks noChangeArrowheads="1"/>
          </p:cNvSpPr>
          <p:nvPr/>
        </p:nvSpPr>
        <p:spPr>
          <a:xfrm>
            <a:off x="786384" y="643573"/>
            <a:ext cx="8229600" cy="1139825"/>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smtClean="0">
                <a:latin typeface="Arial" panose="020B0604020202020204" pitchFamily="34" charset="0"/>
                <a:cs typeface="Arial" panose="020B0604020202020204" pitchFamily="34" charset="0"/>
              </a:rPr>
              <a:t>Open System Authentication</a:t>
            </a:r>
            <a:endParaRPr lang="en-US" b="1" dirty="0">
              <a:latin typeface="Arial" panose="020B0604020202020204" pitchFamily="34" charset="0"/>
              <a:cs typeface="Arial" panose="020B0604020202020204" pitchFamily="34" charset="0"/>
            </a:endParaRPr>
          </a:p>
        </p:txBody>
      </p:sp>
      <p:pic>
        <p:nvPicPr>
          <p:cNvPr id="4" name="Picture 7" descr="\\samp4\Zshare\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074" y="1916654"/>
            <a:ext cx="274320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726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090" y="2129365"/>
            <a:ext cx="7730837" cy="2677656"/>
          </a:xfrm>
          <a:prstGeom prst="rect">
            <a:avLst/>
          </a:prstGeom>
        </p:spPr>
        <p:txBody>
          <a:bodyPr wrap="square">
            <a:spAutoFit/>
          </a:bodyPr>
          <a:lstStyle/>
          <a:p>
            <a:pPr algn="just">
              <a:defRPr/>
            </a:pP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Vì </a:t>
            </a:r>
            <a:r>
              <a:rPr lang="vi-VN" sz="2800" dirty="0">
                <a:latin typeface="Arial" panose="020B0604020202020204" pitchFamily="34" charset="0"/>
                <a:cs typeface="Arial" panose="020B0604020202020204" pitchFamily="34" charset="0"/>
              </a:rPr>
              <a:t>"an ninh", một số người tắt đèn hiệu</a:t>
            </a:r>
          </a:p>
          <a:p>
            <a:pPr algn="just">
              <a:defRPr/>
            </a:pPr>
            <a:r>
              <a:rPr lang="vi-VN" sz="2800" dirty="0">
                <a:latin typeface="Arial" panose="020B0604020202020204" pitchFamily="34" charset="0"/>
                <a:cs typeface="Arial" panose="020B0604020202020204" pitchFamily="34" charset="0"/>
              </a:rPr>
              <a:t>Điều này gây khó chịu cho người dùng hợp pháp của bạn, người hiện phải nhập SSID để kết nối</a:t>
            </a:r>
          </a:p>
          <a:p>
            <a:pPr algn="just">
              <a:defRPr/>
            </a:pPr>
            <a:r>
              <a:rPr lang="vi-VN" sz="2800" dirty="0">
                <a:latin typeface="Arial" panose="020B0604020202020204" pitchFamily="34" charset="0"/>
                <a:cs typeface="Arial" panose="020B0604020202020204" pitchFamily="34" charset="0"/>
              </a:rPr>
              <a:t>Nó không ngăn chặn những kẻ xâm nhập, vì SSID được gửi đi trong các khung quản </a:t>
            </a:r>
            <a:r>
              <a:rPr lang="vi-VN" sz="2800" dirty="0" smtClean="0">
                <a:latin typeface="Arial" panose="020B0604020202020204" pitchFamily="34" charset="0"/>
                <a:cs typeface="Arial" panose="020B0604020202020204" pitchFamily="34" charset="0"/>
              </a:rPr>
              <a:t>lý</a:t>
            </a:r>
            <a:endParaRPr lang="vi-VN" sz="2800" dirty="0">
              <a:latin typeface="Arial" panose="020B0604020202020204" pitchFamily="34" charset="0"/>
              <a:cs typeface="Arial" panose="020B0604020202020204" pitchFamily="34" charset="0"/>
            </a:endParaRPr>
          </a:p>
        </p:txBody>
      </p:sp>
      <p:sp>
        <p:nvSpPr>
          <p:cNvPr id="3"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Turning Off Beaconing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94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304800"/>
            <a:ext cx="7239000" cy="59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2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NỘI DUNG</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628650" y="1863306"/>
            <a:ext cx="8273810" cy="1815882"/>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vệ</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an </a:t>
            </a:r>
            <a:r>
              <a:rPr lang="en-US" sz="2800" dirty="0" err="1" smtClean="0">
                <a:latin typeface="Arial" panose="020B0604020202020204" pitchFamily="34" charset="0"/>
                <a:cs typeface="Arial" panose="020B0604020202020204" pitchFamily="34" charset="0"/>
              </a:rPr>
              <a:t>ninh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IEEE 802.11</a:t>
            </a:r>
          </a:p>
          <a:p>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t>
            </a:r>
            <a:r>
              <a:rPr lang="en-US" sz="2800" dirty="0" err="1" smtClean="0">
                <a:latin typeface="Arial" panose="020B0604020202020204" pitchFamily="34" charset="0"/>
                <a:cs typeface="Arial" panose="020B0604020202020204" pitchFamily="34" charset="0"/>
              </a:rPr>
              <a:t>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lỗ</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hổng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thống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mở</a:t>
            </a:r>
            <a:r>
              <a:rPr lang="en-US" sz="2800" dirty="0" smtClean="0">
                <a:latin typeface="Arial" panose="020B0604020202020204" pitchFamily="34" charset="0"/>
                <a:cs typeface="Arial" panose="020B0604020202020204" pitchFamily="34" charset="0"/>
              </a:rPr>
              <a:t>, WEP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WPA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WPA2</a:t>
            </a:r>
          </a:p>
        </p:txBody>
      </p:sp>
    </p:spTree>
    <p:extLst>
      <p:ext uri="{BB962C8B-B14F-4D97-AF65-F5344CB8AC3E}">
        <p14:creationId xmlns:p14="http://schemas.microsoft.com/office/powerpoint/2010/main" val="982570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WEP</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33400" y="1974426"/>
            <a:ext cx="8482584" cy="3970318"/>
          </a:xfrm>
          <a:prstGeom prst="rect">
            <a:avLst/>
          </a:prstGeom>
        </p:spPr>
        <p:txBody>
          <a:bodyPr wrap="square">
            <a:spAutoFit/>
          </a:bodyPr>
          <a:lstStyle/>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gói</a:t>
            </a:r>
            <a:r>
              <a:rPr lang="en-US" sz="2800" dirty="0" smtClean="0">
                <a:latin typeface="Arial" panose="020B0604020202020204" pitchFamily="34" charset="0"/>
                <a:cs typeface="Arial" panose="020B0604020202020204" pitchFamily="34" charset="0"/>
              </a:rPr>
              <a:t> WEP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số</a:t>
            </a:r>
            <a:r>
              <a:rPr lang="en-US" sz="2800" dirty="0" smtClean="0">
                <a:latin typeface="Arial" panose="020B0604020202020204" pitchFamily="34" charset="0"/>
                <a:cs typeface="Arial" panose="020B0604020202020204" pitchFamily="34" charset="0"/>
              </a:rPr>
              <a:t> 64 bit </a:t>
            </a:r>
            <a:r>
              <a:rPr lang="en-US" sz="2800" dirty="0" err="1" smtClean="0">
                <a:latin typeface="Arial" panose="020B0604020202020204" pitchFamily="34" charset="0"/>
                <a:cs typeface="Arial" panose="020B0604020202020204" pitchFamily="34" charset="0"/>
              </a:rPr>
              <a:t>hoặc</a:t>
            </a:r>
            <a:r>
              <a:rPr lang="en-US" sz="2800" dirty="0" smtClean="0">
                <a:latin typeface="Arial" panose="020B0604020202020204" pitchFamily="34" charset="0"/>
                <a:cs typeface="Arial" panose="020B0604020202020204" pitchFamily="34" charset="0"/>
              </a:rPr>
              <a:t> 128 bit</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từ</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vectơ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khởi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tạo</a:t>
            </a:r>
            <a:r>
              <a:rPr lang="en-US" sz="2800" dirty="0" smtClean="0">
                <a:latin typeface="Arial" panose="020B0604020202020204" pitchFamily="34" charset="0"/>
                <a:cs typeface="Arial" panose="020B0604020202020204" pitchFamily="34" charset="0"/>
              </a:rPr>
              <a:t> 24 bit (IV)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mặc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định</a:t>
            </a:r>
            <a:r>
              <a:rPr lang="en-US" sz="2800" dirty="0" smtClean="0">
                <a:latin typeface="Arial" panose="020B0604020202020204" pitchFamily="34" charset="0"/>
                <a:cs typeface="Arial" panose="020B0604020202020204" pitchFamily="34" charset="0"/>
              </a:rPr>
              <a:t> 40 bit </a:t>
            </a:r>
            <a:r>
              <a:rPr lang="en-US" sz="2800" dirty="0" err="1" smtClean="0">
                <a:latin typeface="Arial" panose="020B0604020202020204" pitchFamily="34" charset="0"/>
                <a:cs typeface="Arial" panose="020B0604020202020204" pitchFamily="34" charset="0"/>
              </a:rPr>
              <a:t>hoặc</a:t>
            </a:r>
            <a:r>
              <a:rPr lang="en-US" sz="2800" dirty="0" smtClean="0">
                <a:latin typeface="Arial" panose="020B0604020202020204" pitchFamily="34" charset="0"/>
                <a:cs typeface="Arial" panose="020B0604020202020204" pitchFamily="34" charset="0"/>
              </a:rPr>
              <a:t> 104 bit</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IV 24 bit </a:t>
            </a:r>
            <a:r>
              <a:rPr lang="en-US" sz="2800" dirty="0" err="1" smtClean="0">
                <a:latin typeface="Arial" panose="020B0604020202020204" pitchFamily="34" charset="0"/>
                <a:cs typeface="Arial" panose="020B0604020202020204" pitchFamily="34" charset="0"/>
              </a:rPr>
              <a:t>quá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ngắn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lặp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lâu</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Ngoài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gói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tìm</a:t>
            </a:r>
            <a:r>
              <a:rPr lang="en-US" sz="2800" dirty="0" smtClean="0">
                <a:latin typeface="Arial" panose="020B0604020202020204" pitchFamily="34" charset="0"/>
                <a:cs typeface="Arial" panose="020B0604020202020204" pitchFamily="34" charset="0"/>
              </a:rPr>
              <a:t> IV </a:t>
            </a:r>
            <a:r>
              <a:rPr lang="en-US" sz="2800" dirty="0" err="1" smtClean="0">
                <a:latin typeface="Arial" panose="020B0604020202020204" pitchFamily="34" charset="0"/>
                <a:cs typeface="Arial" panose="020B0604020202020204" pitchFamily="34" charset="0"/>
              </a:rPr>
              <a:t>từ</a:t>
            </a:r>
            <a:r>
              <a:rPr lang="en-US" sz="2800" dirty="0" smtClean="0">
                <a:latin typeface="Arial" panose="020B0604020202020204" pitchFamily="34" charset="0"/>
                <a:cs typeface="Arial" panose="020B0604020202020204" pitchFamily="34" charset="0"/>
              </a:rPr>
              <a:t> AP.</a:t>
            </a:r>
          </a:p>
          <a:p>
            <a:pPr marL="457200" indent="-457200">
              <a:buFont typeface="Arial" panose="020B0604020202020204" pitchFamily="34" charset="0"/>
              <a:buChar char="•"/>
            </a:pP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phù</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hợp</a:t>
            </a:r>
            <a:r>
              <a:rPr lang="en-US" sz="2800" dirty="0">
                <a:latin typeface="Arial" panose="020B0604020202020204" pitchFamily="34" charset="0"/>
                <a:cs typeface="Arial" panose="020B0604020202020204" pitchFamily="34" charset="0"/>
              </a:rPr>
              <a:t>, WEP </a:t>
            </a:r>
            <a:r>
              <a:rPr lang="en-US" sz="2800" dirty="0" err="1">
                <a:latin typeface="Arial" panose="020B0604020202020204" pitchFamily="34" charset="0"/>
                <a:cs typeface="Arial" panose="020B0604020202020204" pitchFamily="34" charset="0"/>
              </a:rPr>
              <a:t>có</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thể</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bị</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bẻ</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khóa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chỉ</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phút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308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2481" y="1214366"/>
            <a:ext cx="7430111" cy="769441"/>
          </a:xfrm>
          <a:prstGeom prst="rect">
            <a:avLst/>
          </a:prstGeom>
        </p:spPr>
        <p:txBody>
          <a:bodyPr wrap="none">
            <a:spAutoFit/>
          </a:bodyPr>
          <a:lstStyle/>
          <a:p>
            <a:pPr algn="ctr"/>
            <a:r>
              <a:rPr lang="en-US" sz="4400" b="1" dirty="0" smtClean="0">
                <a:latin typeface="Arial" panose="020B0604020202020204" pitchFamily="34" charset="0"/>
                <a:cs typeface="Arial" panose="020B0604020202020204" pitchFamily="34" charset="0"/>
              </a:rPr>
              <a:t>Personal Wireless Security</a:t>
            </a:r>
            <a:endParaRPr lang="en-US" sz="4400" b="1" dirty="0">
              <a:latin typeface="Arial" panose="020B0604020202020204" pitchFamily="34" charset="0"/>
              <a:cs typeface="Arial" panose="020B0604020202020204" pitchFamily="34" charset="0"/>
            </a:endParaRPr>
          </a:p>
        </p:txBody>
      </p:sp>
      <p:sp>
        <p:nvSpPr>
          <p:cNvPr id="4" name="Rectangle 3"/>
          <p:cNvSpPr txBox="1">
            <a:spLocks noChangeArrowheads="1"/>
          </p:cNvSpPr>
          <p:nvPr/>
        </p:nvSpPr>
        <p:spPr>
          <a:xfrm>
            <a:off x="2340864" y="2916936"/>
            <a:ext cx="6400800" cy="175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smtClean="0"/>
              <a:t>WPA Personal Security</a:t>
            </a:r>
          </a:p>
          <a:p>
            <a:pPr lvl="1">
              <a:defRPr/>
            </a:pPr>
            <a:r>
              <a:rPr lang="en-US" smtClean="0"/>
              <a:t>WPA2 Personal Security</a:t>
            </a:r>
            <a:endParaRPr lang="en-US" dirty="0"/>
          </a:p>
        </p:txBody>
      </p:sp>
    </p:spTree>
    <p:extLst>
      <p:ext uri="{BB962C8B-B14F-4D97-AF65-F5344CB8AC3E}">
        <p14:creationId xmlns:p14="http://schemas.microsoft.com/office/powerpoint/2010/main" val="1379031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 Personal Security</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330708" y="1676400"/>
            <a:ext cx="8482584" cy="4832092"/>
          </a:xfrm>
          <a:prstGeom prst="rect">
            <a:avLst/>
          </a:prstGeom>
        </p:spPr>
        <p:txBody>
          <a:bodyPr wrap="square">
            <a:spAutoFit/>
          </a:bodyPr>
          <a:lstStyle/>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Liên</a:t>
            </a:r>
            <a:r>
              <a:rPr lang="en-US" sz="2800" dirty="0" smtClean="0">
                <a:latin typeface="Arial" panose="020B0604020202020204" pitchFamily="34" charset="0"/>
                <a:cs typeface="Arial" panose="020B0604020202020204" pitchFamily="34" charset="0"/>
              </a:rPr>
              <a:t> minh </a:t>
            </a:r>
            <a:r>
              <a:rPr lang="en-US" sz="2800" dirty="0" err="1" smtClean="0">
                <a:latin typeface="Arial" panose="020B0604020202020204" pitchFamily="34" charset="0"/>
                <a:cs typeface="Arial" panose="020B0604020202020204" pitchFamily="34" charset="0"/>
              </a:rPr>
              <a:t>tương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thích</a:t>
            </a:r>
            <a:r>
              <a:rPr lang="en-US" sz="2800" dirty="0" smtClean="0">
                <a:latin typeface="Arial" panose="020B0604020202020204" pitchFamily="34" charset="0"/>
                <a:cs typeface="Arial" panose="020B0604020202020204" pitchFamily="34" charset="0"/>
              </a:rPr>
              <a:t> Ethernet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(WECA)</a:t>
            </a: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đoàn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gồm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sản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xuất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cung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cấp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mềm</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WECA:</a:t>
            </a: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khuyến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khích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sản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xuất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nghệ</a:t>
            </a:r>
            <a:r>
              <a:rPr lang="en-US" sz="2800" dirty="0" smtClean="0">
                <a:latin typeface="Arial" panose="020B0604020202020204" pitchFamily="34" charset="0"/>
                <a:cs typeface="Arial" panose="020B0604020202020204" pitchFamily="34" charset="0"/>
              </a:rPr>
              <a:t> IEEE 802.11</a:t>
            </a: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thúc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đẩy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tiếp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những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này</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chứng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nhận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rằng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sản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phẩm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tuân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thủ</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IEEE 802.11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đảm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tương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sản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phẩm</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657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 Personal Security</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33400" y="1927366"/>
            <a:ext cx="8372856" cy="3539430"/>
          </a:xfrm>
          <a:prstGeom prst="rect">
            <a:avLst/>
          </a:prstGeom>
        </p:spPr>
        <p:txBody>
          <a:bodyPr wrap="square">
            <a:spAutoFit/>
          </a:bodyPr>
          <a:lstStyle/>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Năm</a:t>
            </a:r>
            <a:r>
              <a:rPr lang="en-US" sz="2800" dirty="0" smtClean="0">
                <a:latin typeface="Arial" panose="020B0604020202020204" pitchFamily="34" charset="0"/>
                <a:cs typeface="Arial" panose="020B0604020202020204" pitchFamily="34" charset="0"/>
              </a:rPr>
              <a:t> 2002, </a:t>
            </a:r>
            <a:r>
              <a:rPr lang="en-US" sz="2800" dirty="0" err="1" smtClean="0">
                <a:latin typeface="Arial" panose="020B0604020202020204" pitchFamily="34" charset="0"/>
                <a:cs typeface="Arial" panose="020B0604020202020204" pitchFamily="34" charset="0"/>
              </a:rPr>
              <a:t>tổ</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chức</a:t>
            </a:r>
            <a:r>
              <a:rPr lang="en-US" sz="2800" dirty="0" smtClean="0">
                <a:latin typeface="Arial" panose="020B0604020202020204" pitchFamily="34" charset="0"/>
                <a:cs typeface="Arial" panose="020B0604020202020204" pitchFamily="34" charset="0"/>
              </a:rPr>
              <a:t> WECA </a:t>
            </a:r>
            <a:r>
              <a:rPr lang="en-US" sz="2800" dirty="0" err="1" smtClean="0">
                <a:latin typeface="Arial" panose="020B0604020202020204" pitchFamily="34" charset="0"/>
                <a:cs typeface="Arial" panose="020B0604020202020204" pitchFamily="34" charset="0"/>
              </a:rPr>
              <a:t>đã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đổi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Liên</a:t>
            </a:r>
            <a:r>
              <a:rPr lang="en-US" sz="2800" dirty="0" smtClean="0">
                <a:latin typeface="Arial" panose="020B0604020202020204" pitchFamily="34" charset="0"/>
                <a:cs typeface="Arial" panose="020B0604020202020204" pitchFamily="34" charset="0"/>
              </a:rPr>
              <a:t> minh Wi-Fi (Wireless Fidelity)</a:t>
            </a: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tháng</a:t>
            </a:r>
            <a:r>
              <a:rPr lang="en-US" sz="2800" dirty="0" smtClean="0">
                <a:latin typeface="Arial" panose="020B0604020202020204" pitchFamily="34" charset="0"/>
                <a:cs typeface="Arial" panose="020B0604020202020204" pitchFamily="34" charset="0"/>
              </a:rPr>
              <a:t> 10 </a:t>
            </a:r>
            <a:r>
              <a:rPr lang="en-US" sz="2800" dirty="0" err="1" smtClean="0">
                <a:latin typeface="Arial" panose="020B0604020202020204" pitchFamily="34" charset="0"/>
                <a:cs typeface="Arial" panose="020B0604020202020204" pitchFamily="34" charset="0"/>
              </a:rPr>
              <a:t>năm</a:t>
            </a:r>
            <a:r>
              <a:rPr lang="en-US" sz="2800" dirty="0" smtClean="0">
                <a:latin typeface="Arial" panose="020B0604020202020204" pitchFamily="34" charset="0"/>
                <a:cs typeface="Arial" panose="020B0604020202020204" pitchFamily="34" charset="0"/>
              </a:rPr>
              <a:t> 2003, </a:t>
            </a:r>
            <a:r>
              <a:rPr lang="en-US" sz="2800" dirty="0" err="1" smtClean="0">
                <a:latin typeface="Arial" panose="020B0604020202020204" pitchFamily="34" charset="0"/>
                <a:cs typeface="Arial" panose="020B0604020202020204" pitchFamily="34" charset="0"/>
              </a:rPr>
              <a:t>Liên</a:t>
            </a:r>
            <a:r>
              <a:rPr lang="en-US" sz="2800" dirty="0" smtClean="0">
                <a:latin typeface="Arial" panose="020B0604020202020204" pitchFamily="34" charset="0"/>
                <a:cs typeface="Arial" panose="020B0604020202020204" pitchFamily="34" charset="0"/>
              </a:rPr>
              <a:t> minh Wi-Fi </a:t>
            </a:r>
            <a:r>
              <a:rPr lang="en-US" sz="2800" dirty="0" err="1" smtClean="0">
                <a:latin typeface="Arial" panose="020B0604020202020204" pitchFamily="34" charset="0"/>
                <a:cs typeface="Arial" panose="020B0604020202020204" pitchFamily="34" charset="0"/>
              </a:rPr>
              <a:t>đã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vệ</a:t>
            </a:r>
            <a:r>
              <a:rPr lang="en-US" sz="2800" dirty="0" smtClean="0">
                <a:latin typeface="Arial" panose="020B0604020202020204" pitchFamily="34" charset="0"/>
                <a:cs typeface="Arial" panose="020B0604020202020204" pitchFamily="34" charset="0"/>
              </a:rPr>
              <a:t> Wi-Fi (WPA)</a:t>
            </a:r>
          </a:p>
          <a:p>
            <a:r>
              <a:rPr lang="en-US" sz="2800" dirty="0" smtClean="0">
                <a:latin typeface="Arial" panose="020B0604020202020204" pitchFamily="34" charset="0"/>
                <a:cs typeface="Arial" panose="020B0604020202020204" pitchFamily="34" charset="0"/>
              </a:rPr>
              <a:t>WPA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mục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tương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quyết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PSK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TKIP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8272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6384" y="2081475"/>
            <a:ext cx="8357616" cy="3539430"/>
          </a:xfrm>
          <a:prstGeom prst="rect">
            <a:avLst/>
          </a:prstGeom>
        </p:spPr>
        <p:txBody>
          <a:bodyPr wrap="square">
            <a:spAutoFit/>
          </a:bodyPr>
          <a:lstStyle/>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 (PSK)</a:t>
            </a:r>
          </a:p>
          <a:p>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cụm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khẩu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tất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tiếp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AP</a:t>
            </a:r>
          </a:p>
          <a:p>
            <a:pPr marL="457200" indent="-457200">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PSK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en-US" sz="2800" dirty="0" smtClean="0">
              <a:latin typeface="Arial" panose="020B0604020202020204" pitchFamily="34" charset="0"/>
              <a:cs typeface="Arial" panose="020B0604020202020204" pitchFamily="34" charset="0"/>
            </a:endParaRPr>
          </a:p>
          <a:p>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đóng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khởi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đầ</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en-US" sz="2800" dirty="0">
              <a:latin typeface="Arial" panose="020B0604020202020204" pitchFamily="34" charset="0"/>
              <a:cs typeface="Arial" panose="020B0604020202020204" pitchFamily="34" charset="0"/>
            </a:endParaRPr>
          </a:p>
        </p:txBody>
      </p:sp>
      <p:sp>
        <p:nvSpPr>
          <p:cNvPr id="4"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 Personal Security</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3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8176" y="519422"/>
            <a:ext cx="6187730" cy="1446550"/>
          </a:xfrm>
          <a:prstGeom prst="rect">
            <a:avLst/>
          </a:prstGeom>
        </p:spPr>
        <p:txBody>
          <a:bodyPr wrap="square">
            <a:spAutoFit/>
          </a:bodyPr>
          <a:lstStyle/>
          <a:p>
            <a:pPr algn="ctr"/>
            <a:r>
              <a:rPr lang="en-US" sz="4400" b="1" smtClean="0">
                <a:latin typeface="Arial" panose="020B0604020202020204" pitchFamily="34" charset="0"/>
                <a:cs typeface="Arial" panose="020B0604020202020204" pitchFamily="34" charset="0"/>
              </a:rPr>
              <a:t>Giao thức toàn vẹn khóa tạm thời (TKIP)</a:t>
            </a:r>
            <a:endParaRPr lang="en-US" sz="4400" b="1" dirty="0">
              <a:latin typeface="Arial" panose="020B0604020202020204" pitchFamily="34" charset="0"/>
              <a:cs typeface="Arial" panose="020B0604020202020204" pitchFamily="34" charset="0"/>
            </a:endParaRPr>
          </a:p>
        </p:txBody>
      </p:sp>
      <p:sp>
        <p:nvSpPr>
          <p:cNvPr id="4" name="Rectangle 3"/>
          <p:cNvSpPr/>
          <p:nvPr/>
        </p:nvSpPr>
        <p:spPr>
          <a:xfrm>
            <a:off x="1524290" y="2828836"/>
            <a:ext cx="6071616" cy="1815882"/>
          </a:xfrm>
          <a:prstGeom prst="rect">
            <a:avLst/>
          </a:prstGeom>
        </p:spPr>
        <p:txBody>
          <a:bodyPr wrap="square">
            <a:spAutoFit/>
          </a:bodyPr>
          <a:lstStyle/>
          <a:p>
            <a:r>
              <a:rPr lang="en-US" sz="2800" dirty="0" smtClean="0">
                <a:latin typeface="Arial" panose="020B0604020202020204" pitchFamily="34" charset="0"/>
                <a:cs typeface="Arial" panose="020B0604020202020204" pitchFamily="34" charset="0"/>
              </a:rPr>
              <a:t>WPA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thế</a:t>
            </a:r>
            <a:r>
              <a:rPr lang="en-US" sz="2800" dirty="0" smtClean="0">
                <a:latin typeface="Arial" panose="020B0604020202020204" pitchFamily="34" charset="0"/>
                <a:cs typeface="Arial" panose="020B0604020202020204" pitchFamily="34" charset="0"/>
              </a:rPr>
              <a:t> WEP </a:t>
            </a:r>
            <a:r>
              <a:rPr lang="en-US" sz="2800" dirty="0" err="1" smtClean="0">
                <a:latin typeface="Arial" panose="020B0604020202020204" pitchFamily="34" charset="0"/>
                <a:cs typeface="Arial" panose="020B0604020202020204" pitchFamily="34" charset="0"/>
              </a:rPr>
              <a:t>bằng</a:t>
            </a:r>
            <a:r>
              <a:rPr lang="en-US" sz="2800" dirty="0" smtClean="0">
                <a:latin typeface="Arial" panose="020B0604020202020204" pitchFamily="34" charset="0"/>
                <a:cs typeface="Arial" panose="020B0604020202020204" pitchFamily="34" charset="0"/>
              </a:rPr>
              <a:t> TKIP</a:t>
            </a:r>
          </a:p>
          <a:p>
            <a:r>
              <a:rPr lang="en-US" sz="2800" dirty="0" err="1" smtClean="0">
                <a:latin typeface="Arial" panose="020B0604020202020204" pitchFamily="34" charset="0"/>
                <a:cs typeface="Arial" panose="020B0604020202020204" pitchFamily="34" charset="0"/>
              </a:rPr>
              <a:t>Ưu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TKIP:</a:t>
            </a:r>
          </a:p>
          <a:p>
            <a:r>
              <a:rPr lang="en-US" sz="2800" dirty="0" smtClean="0">
                <a:latin typeface="Arial" panose="020B0604020202020204" pitchFamily="34" charset="0"/>
                <a:cs typeface="Arial" panose="020B0604020202020204" pitchFamily="34" charset="0"/>
              </a:rPr>
              <a:t>TKIP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128 bit </a:t>
            </a:r>
            <a:r>
              <a:rPr lang="en-US" sz="2800" dirty="0" err="1" smtClean="0">
                <a:latin typeface="Arial" panose="020B0604020202020204" pitchFamily="34" charset="0"/>
                <a:cs typeface="Arial" panose="020B0604020202020204" pitchFamily="34" charset="0"/>
              </a:rPr>
              <a:t>dài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hơn</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TKIP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mỗi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gói</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061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031" y="647438"/>
            <a:ext cx="7964040" cy="769441"/>
          </a:xfrm>
          <a:prstGeom prst="rect">
            <a:avLst/>
          </a:prstGeom>
        </p:spPr>
        <p:txBody>
          <a:bodyPr wrap="none">
            <a:spAutoFit/>
          </a:bodyPr>
          <a:lstStyle/>
          <a:p>
            <a:r>
              <a:rPr lang="en-US" sz="4400" dirty="0" smtClean="0">
                <a:latin typeface="Arial" panose="020B0604020202020204" pitchFamily="34" charset="0"/>
                <a:cs typeface="Arial" panose="020B0604020202020204" pitchFamily="34" charset="0"/>
              </a:rPr>
              <a:t>Message Integrity Check (MIC)</a:t>
            </a:r>
            <a:endParaRPr lang="en-US" sz="4400" dirty="0">
              <a:latin typeface="Arial" panose="020B0604020202020204" pitchFamily="34" charset="0"/>
              <a:cs typeface="Arial" panose="020B0604020202020204" pitchFamily="34" charset="0"/>
            </a:endParaRPr>
          </a:p>
        </p:txBody>
      </p:sp>
      <p:sp>
        <p:nvSpPr>
          <p:cNvPr id="3" name="Rectangle 2"/>
          <p:cNvSpPr/>
          <p:nvPr/>
        </p:nvSpPr>
        <p:spPr>
          <a:xfrm>
            <a:off x="802031" y="2533549"/>
            <a:ext cx="7699248" cy="2246769"/>
          </a:xfrm>
          <a:prstGeom prst="rect">
            <a:avLst/>
          </a:prstGeom>
        </p:spPr>
        <p:txBody>
          <a:bodyPr wrap="square">
            <a:spAutoFit/>
          </a:bodyPr>
          <a:lstStyle/>
          <a:p>
            <a:pPr>
              <a:defRPr/>
            </a:pPr>
            <a:r>
              <a:rPr lang="vi-VN" sz="2800" dirty="0">
                <a:cs typeface="Arial" panose="020B0604020202020204" pitchFamily="34" charset="0"/>
              </a:rPr>
              <a:t>WPA cũng thay thế chức năng (CRC) trong WEP bằng Kiểm tra tính toàn vẹn thông báo (MIC)</a:t>
            </a:r>
          </a:p>
          <a:p>
            <a:pPr>
              <a:defRPr/>
            </a:pPr>
            <a:r>
              <a:rPr lang="vi-VN" sz="2800" dirty="0">
                <a:cs typeface="Arial" panose="020B0604020202020204" pitchFamily="34" charset="0"/>
              </a:rPr>
              <a:t>Được thiết kế để ngăn kẻ tấn công bắt giữ, thay đổi và gửi lại các gói dữ </a:t>
            </a:r>
            <a:r>
              <a:rPr lang="vi-VN" sz="2800" dirty="0" smtClean="0">
                <a:cs typeface="Arial" panose="020B0604020202020204" pitchFamily="34" charset="0"/>
              </a:rPr>
              <a:t>liệu</a:t>
            </a:r>
            <a:endParaRPr lang="vi-VN" sz="2800" dirty="0">
              <a:cs typeface="Arial" panose="020B0604020202020204" pitchFamily="34" charset="0"/>
            </a:endParaRPr>
          </a:p>
        </p:txBody>
      </p:sp>
    </p:spTree>
    <p:extLst>
      <p:ext uri="{BB962C8B-B14F-4D97-AF65-F5344CB8AC3E}">
        <p14:creationId xmlns:p14="http://schemas.microsoft.com/office/powerpoint/2010/main" val="4138469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WPA2 Personal Security</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33400" y="2110246"/>
            <a:ext cx="8343900" cy="3108543"/>
          </a:xfrm>
          <a:prstGeom prst="rect">
            <a:avLst/>
          </a:prstGeom>
        </p:spPr>
        <p:txBody>
          <a:bodyPr wrap="square">
            <a:spAutoFit/>
          </a:bodyPr>
          <a:lstStyle/>
          <a:p>
            <a:pPr marL="457200" indent="-457200">
              <a:buFont typeface="Wingdings" panose="05000000000000000000" pitchFamily="2" charset="2"/>
              <a:buChar char="§"/>
            </a:pPr>
            <a:r>
              <a:rPr lang="en-US" sz="2800" b="1" dirty="0"/>
              <a:t>Wi-Fi Protected Access </a:t>
            </a:r>
            <a:r>
              <a:rPr lang="en-US" sz="2800" b="1" dirty="0" smtClean="0"/>
              <a:t>2</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(WPA2)</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bởi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Liên</a:t>
            </a:r>
            <a:r>
              <a:rPr lang="en-US" sz="2800" dirty="0" smtClean="0">
                <a:latin typeface="Arial" panose="020B0604020202020204" pitchFamily="34" charset="0"/>
                <a:cs typeface="Arial" panose="020B0604020202020204" pitchFamily="34" charset="0"/>
              </a:rPr>
              <a:t> minh Wi-Fi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tháng</a:t>
            </a:r>
            <a:r>
              <a:rPr lang="en-US" sz="2800" dirty="0" smtClean="0">
                <a:latin typeface="Arial" panose="020B0604020202020204" pitchFamily="34" charset="0"/>
                <a:cs typeface="Arial" panose="020B0604020202020204" pitchFamily="34" charset="0"/>
              </a:rPr>
              <a:t> 9 </a:t>
            </a:r>
            <a:r>
              <a:rPr lang="en-US" sz="2800" dirty="0" err="1" smtClean="0">
                <a:latin typeface="Arial" panose="020B0604020202020204" pitchFamily="34" charset="0"/>
                <a:cs typeface="Arial" panose="020B0604020202020204" pitchFamily="34" charset="0"/>
              </a:rPr>
              <a:t>năm</a:t>
            </a:r>
            <a:r>
              <a:rPr lang="en-US" sz="2800" dirty="0" smtClean="0">
                <a:latin typeface="Arial" panose="020B0604020202020204" pitchFamily="34" charset="0"/>
                <a:cs typeface="Arial" panose="020B0604020202020204" pitchFamily="34" charset="0"/>
              </a:rPr>
              <a:t> 2004</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hệ</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WPA </a:t>
            </a:r>
            <a:r>
              <a:rPr lang="en-US" sz="2800" dirty="0" err="1" smtClean="0">
                <a:latin typeface="Arial" panose="020B0604020202020204" pitchFamily="34" charset="0"/>
                <a:cs typeface="Arial" panose="020B0604020202020204" pitchFamily="34" charset="0"/>
              </a:rPr>
              <a:t>thứ</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hai</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Vẫn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PSK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chia </a:t>
            </a:r>
            <a:r>
              <a:rPr lang="en-US" sz="2800" dirty="0" err="1" smtClean="0">
                <a:latin typeface="Arial" panose="020B0604020202020204" pitchFamily="34" charset="0"/>
                <a:cs typeface="Arial" panose="020B0604020202020204" pitchFamily="34" charset="0"/>
              </a:rPr>
              <a:t>sẻ</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trước</a:t>
            </a:r>
            <a:r>
              <a:rPr lang="en-US" sz="2800" dirty="0" smtClean="0">
                <a:latin typeface="Arial" panose="020B0604020202020204" pitchFamily="34" charset="0"/>
                <a:cs typeface="Arial" panose="020B0604020202020204" pitchFamily="34" charset="0"/>
              </a:rPr>
              <a:t>)</a:t>
            </a:r>
          </a:p>
          <a:p>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Nhưng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vì</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TKIP,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phương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liệu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gọi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AES-CCMP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95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WPA2 Personal Security</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533400" y="1956138"/>
            <a:ext cx="7495032" cy="3539430"/>
          </a:xfrm>
          <a:prstGeom prst="rect">
            <a:avLst/>
          </a:prstGeom>
        </p:spPr>
        <p:txBody>
          <a:bodyPr wrap="square">
            <a:spAutoFit/>
          </a:bodyPr>
          <a:lstStyle/>
          <a:p>
            <a:pPr marL="457200" indent="-457200">
              <a:buFont typeface="Wingdings" panose="05000000000000000000" pitchFamily="2" charset="2"/>
              <a:buChar char="§"/>
            </a:pPr>
            <a:r>
              <a:rPr lang="en-US" sz="2800" b="1" dirty="0" err="1" smtClean="0">
                <a:latin typeface="Arial" panose="020B0604020202020204" pitchFamily="34" charset="0"/>
                <a:cs typeface="Arial" panose="020B0604020202020204" pitchFamily="34" charset="0"/>
              </a:rPr>
              <a:t>Xác</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thực</a:t>
            </a:r>
            <a:r>
              <a:rPr lang="en-US" sz="2800" b="1" dirty="0" smtClean="0">
                <a:latin typeface="Arial" panose="020B0604020202020204" pitchFamily="34" charset="0"/>
                <a:cs typeface="Arial" panose="020B0604020202020204" pitchFamily="34" charset="0"/>
              </a:rPr>
              <a:t> PSK</a:t>
            </a: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Dành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người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phòng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văn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phòng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nhỏ</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chủ</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nâng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endParaRPr lang="en-US"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khóa</a:t>
            </a:r>
            <a:r>
              <a:rPr lang="en-US" sz="2800" dirty="0" smtClean="0">
                <a:latin typeface="Arial" panose="020B0604020202020204" pitchFamily="34" charset="0"/>
                <a:cs typeface="Arial" panose="020B0604020202020204" pitchFamily="34" charset="0"/>
              </a:rPr>
              <a:t> PSK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tự</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đổi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giữa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sau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khoảng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thời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gọi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rekey interval</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33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096" y="190238"/>
            <a:ext cx="8010144" cy="1446550"/>
          </a:xfrm>
          <a:prstGeom prst="rect">
            <a:avLst/>
          </a:prstGeom>
        </p:spPr>
        <p:txBody>
          <a:bodyPr wrap="square">
            <a:spAutoFit/>
          </a:bodyPr>
          <a:lstStyle/>
          <a:p>
            <a:pPr algn="ctr"/>
            <a:r>
              <a:rPr lang="en-US" sz="4400" dirty="0" smtClean="0">
                <a:latin typeface="Arial" panose="020B0604020202020204" pitchFamily="34" charset="0"/>
                <a:cs typeface="Arial" panose="020B0604020202020204" pitchFamily="34" charset="0"/>
              </a:rPr>
              <a:t>PSK Key Management Weaknesses</a:t>
            </a:r>
            <a:endParaRPr lang="en-US" sz="4400" dirty="0">
              <a:latin typeface="Arial" panose="020B0604020202020204" pitchFamily="34" charset="0"/>
              <a:cs typeface="Arial" panose="020B0604020202020204" pitchFamily="34" charset="0"/>
            </a:endParaRPr>
          </a:p>
        </p:txBody>
      </p:sp>
      <p:sp>
        <p:nvSpPr>
          <p:cNvPr id="3" name="Rectangle 2"/>
          <p:cNvSpPr/>
          <p:nvPr/>
        </p:nvSpPr>
        <p:spPr>
          <a:xfrm>
            <a:off x="530352" y="2274838"/>
            <a:ext cx="8119872" cy="3108543"/>
          </a:xfrm>
          <a:prstGeom prst="rect">
            <a:avLst/>
          </a:prstGeom>
        </p:spPr>
        <p:txBody>
          <a:bodyPr wrap="square">
            <a:spAutoFit/>
          </a:bodyPr>
          <a:lstStyle/>
          <a:p>
            <a:pPr marL="457200" indent="-457200">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Mọi người có thể gửi khóa bằng e-mail hoặc phương thức không an toàn khác</a:t>
            </a:r>
          </a:p>
          <a:p>
            <a:pPr marL="457200" indent="-457200">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Thay đổi khóa PSK rất khó</a:t>
            </a:r>
          </a:p>
          <a:p>
            <a:r>
              <a:rPr lang="vi-VN" sz="2800" dirty="0" smtClean="0">
                <a:latin typeface="Arial" panose="020B0604020202020204" pitchFamily="34" charset="0"/>
                <a:cs typeface="Arial" panose="020B0604020202020204" pitchFamily="34" charset="0"/>
              </a:rPr>
              <a:t>Phải nhập khóa mới trên mọi thiết bị không dây và trên tất cả các điểm truy cập</a:t>
            </a:r>
          </a:p>
          <a:p>
            <a:r>
              <a:rPr lang="vi-VN" sz="2800" dirty="0" smtClean="0">
                <a:latin typeface="Arial" panose="020B0604020202020204" pitchFamily="34" charset="0"/>
                <a:cs typeface="Arial" panose="020B0604020202020204" pitchFamily="34" charset="0"/>
              </a:rPr>
              <a:t>Để cho phép người dùng khách có quyền truy cập vào mạng PSK, phải cung cấp khóa cho khách đó</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06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Arial" panose="020B0604020202020204" pitchFamily="34" charset="0"/>
                <a:cs typeface="Arial" panose="020B0604020202020204" pitchFamily="34" charset="0"/>
              </a:rPr>
              <a:t>Bảo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vệ</a:t>
            </a:r>
            <a:r>
              <a:rPr lang="en-US" b="1"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an </a:t>
            </a:r>
            <a:r>
              <a:rPr lang="en-US" b="1" dirty="0" err="1" smtClean="0">
                <a:latin typeface="Arial" panose="020B0604020202020204" pitchFamily="34" charset="0"/>
                <a:cs typeface="Arial" panose="020B0604020202020204" pitchFamily="34" charset="0"/>
              </a:rPr>
              <a:t>ninh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không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dây</a:t>
            </a:r>
            <a:r>
              <a:rPr lang="en-US" b="1" dirty="0" smtClean="0">
                <a:latin typeface="Arial" panose="020B0604020202020204" pitchFamily="34" charset="0"/>
                <a:cs typeface="Arial" panose="020B0604020202020204" pitchFamily="34" charset="0"/>
              </a:rPr>
              <a:t> IEEE 802.11</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Arial" panose="020B0604020202020204" pitchFamily="34" charset="0"/>
                <a:cs typeface="Arial" panose="020B0604020202020204" pitchFamily="34" charset="0"/>
              </a:rPr>
              <a:t>- Institute </a:t>
            </a:r>
            <a:r>
              <a:rPr lang="en-US" dirty="0">
                <a:latin typeface="Arial" panose="020B0604020202020204" pitchFamily="34" charset="0"/>
                <a:cs typeface="Arial" panose="020B0604020202020204" pitchFamily="34" charset="0"/>
              </a:rPr>
              <a:t>of Electrical and Electronics Engineers (IEEE</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Viện </a:t>
            </a:r>
            <a:r>
              <a:rPr lang="vi-VN" dirty="0">
                <a:latin typeface="Arial" panose="020B0604020202020204" pitchFamily="34" charset="0"/>
                <a:cs typeface="Arial" panose="020B0604020202020204" pitchFamily="34" charset="0"/>
              </a:rPr>
              <a:t>Kỹ sư Điện và Điện </a:t>
            </a:r>
            <a:r>
              <a:rPr lang="vi-VN" dirty="0" smtClean="0">
                <a:latin typeface="Arial" panose="020B0604020202020204" pitchFamily="34" charset="0"/>
                <a:cs typeface="Arial" panose="020B0604020202020204" pitchFamily="34" charset="0"/>
              </a:rPr>
              <a:t>tử</a:t>
            </a:r>
            <a:endParaRPr lang="vi-VN"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Năm </a:t>
            </a:r>
            <a:r>
              <a:rPr lang="vi-VN" dirty="0">
                <a:latin typeface="Arial" panose="020B0604020202020204" pitchFamily="34" charset="0"/>
                <a:cs typeface="Arial" panose="020B0604020202020204" pitchFamily="34" charset="0"/>
              </a:rPr>
              <a:t>1997, IEEE đã phê chuẩn tiêu chuẩn WLAN 802.11 </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Sửa </a:t>
            </a:r>
            <a:r>
              <a:rPr lang="vi-VN" dirty="0">
                <a:latin typeface="Arial" panose="020B0604020202020204" pitchFamily="34" charset="0"/>
                <a:cs typeface="Arial" panose="020B0604020202020204" pitchFamily="34" charset="0"/>
              </a:rPr>
              <a:t>đổi</a:t>
            </a:r>
          </a:p>
          <a:p>
            <a:pPr algn="just"/>
            <a:r>
              <a:rPr lang="vi-VN" dirty="0">
                <a:latin typeface="Arial" panose="020B0604020202020204" pitchFamily="34" charset="0"/>
                <a:cs typeface="Arial" panose="020B0604020202020204" pitchFamily="34" charset="0"/>
              </a:rPr>
              <a:t>IEEE 802.11a</a:t>
            </a:r>
          </a:p>
          <a:p>
            <a:r>
              <a:rPr lang="vi-VN" dirty="0">
                <a:latin typeface="Arial" panose="020B0604020202020204" pitchFamily="34" charset="0"/>
                <a:cs typeface="Arial" panose="020B0604020202020204" pitchFamily="34" charset="0"/>
              </a:rPr>
              <a:t>IEEE 802.11b</a:t>
            </a:r>
          </a:p>
          <a:p>
            <a:r>
              <a:rPr lang="vi-VN" dirty="0">
                <a:latin typeface="Arial" panose="020B0604020202020204" pitchFamily="34" charset="0"/>
                <a:cs typeface="Arial" panose="020B0604020202020204" pitchFamily="34" charset="0"/>
              </a:rPr>
              <a:t>IEEE 802.11g</a:t>
            </a:r>
          </a:p>
          <a:p>
            <a:r>
              <a:rPr lang="vi-VN" dirty="0">
                <a:latin typeface="Arial" panose="020B0604020202020204" pitchFamily="34" charset="0"/>
                <a:cs typeface="Arial" panose="020B0604020202020204" pitchFamily="34" charset="0"/>
              </a:rPr>
              <a:t>IEEE 802.11n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6717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4671" y="201168"/>
            <a:ext cx="8067777" cy="1323439"/>
          </a:xfrm>
          <a:prstGeom prst="rect">
            <a:avLst/>
          </a:prstGeom>
        </p:spPr>
        <p:txBody>
          <a:bodyPr wrap="square">
            <a:spAutoFit/>
          </a:bodyPr>
          <a:lstStyle/>
          <a:p>
            <a:pPr algn="ctr"/>
            <a:r>
              <a:rPr lang="en-US" sz="4000" b="1" dirty="0" err="1" smtClean="0">
                <a:latin typeface="Arial" panose="020B0604020202020204" pitchFamily="34" charset="0"/>
                <a:cs typeface="Arial" panose="020B0604020202020204" pitchFamily="34" charset="0"/>
              </a:rPr>
              <a:t>Nhược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điểm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của</a:t>
            </a:r>
            <a:r>
              <a:rPr lang="en-US" sz="4000" b="1" dirty="0" smtClean="0">
                <a:latin typeface="Arial" panose="020B0604020202020204" pitchFamily="34" charset="0"/>
                <a:cs typeface="Arial" panose="020B0604020202020204" pitchFamily="34" charset="0"/>
              </a:rPr>
              <a:t> Pre-Shared Key </a:t>
            </a:r>
            <a:endParaRPr lang="en-US" sz="4000" b="1" dirty="0">
              <a:latin typeface="Arial" panose="020B0604020202020204" pitchFamily="34" charset="0"/>
              <a:cs typeface="Arial" panose="020B0604020202020204" pitchFamily="34" charset="0"/>
            </a:endParaRPr>
          </a:p>
        </p:txBody>
      </p:sp>
      <p:sp>
        <p:nvSpPr>
          <p:cNvPr id="3" name="Rectangle 2"/>
          <p:cNvSpPr/>
          <p:nvPr/>
        </p:nvSpPr>
        <p:spPr>
          <a:xfrm>
            <a:off x="804671" y="2413338"/>
            <a:ext cx="7882129" cy="3108543"/>
          </a:xfrm>
          <a:prstGeom prst="rect">
            <a:avLst/>
          </a:prstGeom>
        </p:spPr>
        <p:txBody>
          <a:bodyPr wrap="square">
            <a:spAutoFit/>
          </a:bodyPr>
          <a:lstStyle/>
          <a:p>
            <a:pPr marL="457200" indent="-457200">
              <a:buFont typeface="Arial" panose="020B0604020202020204" pitchFamily="34" charset="0"/>
              <a:buChar char="•"/>
            </a:pPr>
            <a:r>
              <a:rPr lang="vi-VN" sz="2800" dirty="0" smtClean="0">
                <a:latin typeface="Arial" panose="020B0604020202020204" pitchFamily="34" charset="0"/>
                <a:cs typeface="Arial" panose="020B0604020202020204" pitchFamily="34" charset="0"/>
              </a:rPr>
              <a:t>PSK là số thập lục phân 64 bit</a:t>
            </a:r>
          </a:p>
          <a:p>
            <a:pPr lvl="2"/>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Thường </a:t>
            </a:r>
            <a:r>
              <a:rPr lang="vi-VN" sz="2800" dirty="0" smtClean="0">
                <a:latin typeface="Arial" panose="020B0604020202020204" pitchFamily="34" charset="0"/>
                <a:cs typeface="Arial" panose="020B0604020202020204" pitchFamily="34" charset="0"/>
              </a:rPr>
              <a:t>được tạo từ cụm mật khẩu</a:t>
            </a:r>
          </a:p>
          <a:p>
            <a:pPr lvl="2"/>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Bao </a:t>
            </a:r>
            <a:r>
              <a:rPr lang="vi-VN" sz="2800" dirty="0" smtClean="0">
                <a:latin typeface="Arial" panose="020B0604020202020204" pitchFamily="34" charset="0"/>
                <a:cs typeface="Arial" panose="020B0604020202020204" pitchFamily="34" charset="0"/>
              </a:rPr>
              <a:t>gồm các chữ cái, chữ số, dấu chấm câu, vv có độ dài từ 8 đến 63 ký tự</a:t>
            </a:r>
          </a:p>
          <a:p>
            <a:pPr marL="457200" indent="-457200">
              <a:buFont typeface="Arial" panose="020B0604020202020204" pitchFamily="34" charset="0"/>
              <a:buChar char="•"/>
            </a:pPr>
            <a:r>
              <a:rPr lang="vi-VN" sz="2800" dirty="0" smtClean="0">
                <a:latin typeface="Arial" panose="020B0604020202020204" pitchFamily="34" charset="0"/>
                <a:cs typeface="Arial" panose="020B0604020202020204" pitchFamily="34" charset="0"/>
              </a:rPr>
              <a:t>Nếu cụm mật khẩu là một từ phổ biến, nó có thể được tìm thấy bằng một cuộc tấn công </a:t>
            </a:r>
            <a:r>
              <a:rPr lang="en-US" sz="2800" dirty="0" smtClean="0">
                <a:latin typeface="Arial" panose="020B0604020202020204" pitchFamily="34" charset="0"/>
                <a:cs typeface="Arial" panose="020B0604020202020204" pitchFamily="34" charset="0"/>
              </a:rPr>
              <a:t>dictionary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1509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Cracking WPA</a:t>
            </a:r>
          </a:p>
        </p:txBody>
      </p:sp>
      <p:pic>
        <p:nvPicPr>
          <p:cNvPr id="83972" name="Picture 2" descr="crack1"/>
          <p:cNvPicPr>
            <a:picLocks noChangeAspect="1" noChangeArrowheads="1"/>
          </p:cNvPicPr>
          <p:nvPr/>
        </p:nvPicPr>
        <p:blipFill>
          <a:blip r:embed="rId2">
            <a:extLst>
              <a:ext uri="{28A0092B-C50C-407E-A947-70E740481C1C}">
                <a14:useLocalDpi xmlns:a14="http://schemas.microsoft.com/office/drawing/2010/main" val="0"/>
              </a:ext>
            </a:extLst>
          </a:blip>
          <a:srcRect l="13333" t="4025" r="35556" b="41525"/>
          <a:stretch>
            <a:fillRect/>
          </a:stretch>
        </p:blipFill>
        <p:spPr bwMode="auto">
          <a:xfrm>
            <a:off x="2514600" y="1447800"/>
            <a:ext cx="46228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3" descr="crack2"/>
          <p:cNvPicPr>
            <a:picLocks noChangeAspect="1" noChangeArrowheads="1"/>
          </p:cNvPicPr>
          <p:nvPr/>
        </p:nvPicPr>
        <p:blipFill>
          <a:blip r:embed="rId3">
            <a:extLst>
              <a:ext uri="{28A0092B-C50C-407E-A947-70E740481C1C}">
                <a14:useLocalDpi xmlns:a14="http://schemas.microsoft.com/office/drawing/2010/main" val="0"/>
              </a:ext>
            </a:extLst>
          </a:blip>
          <a:srcRect l="16032" t="31131" r="36826" b="47484"/>
          <a:stretch>
            <a:fillRect/>
          </a:stretch>
        </p:blipFill>
        <p:spPr bwMode="auto">
          <a:xfrm>
            <a:off x="2514600" y="5257800"/>
            <a:ext cx="40370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37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0433" y="555998"/>
            <a:ext cx="6980912" cy="707886"/>
          </a:xfrm>
          <a:prstGeom prst="rect">
            <a:avLst/>
          </a:prstGeom>
        </p:spPr>
        <p:txBody>
          <a:bodyPr wrap="square">
            <a:spAutoFit/>
          </a:bodyPr>
          <a:lstStyle/>
          <a:p>
            <a:pPr algn="ctr"/>
            <a:r>
              <a:rPr lang="en-US" sz="4000" b="1" dirty="0" smtClean="0">
                <a:latin typeface="Arial" panose="020B0604020202020204" pitchFamily="34" charset="0"/>
                <a:cs typeface="Arial" panose="020B0604020202020204" pitchFamily="34" charset="0"/>
              </a:rPr>
              <a:t>WPA2 Personal </a:t>
            </a:r>
            <a:r>
              <a:rPr lang="en-US" sz="4000" b="1" dirty="0" smtClean="0">
                <a:latin typeface="Arial" panose="020B0604020202020204" pitchFamily="34" charset="0"/>
                <a:cs typeface="Arial" panose="020B0604020202020204" pitchFamily="34" charset="0"/>
              </a:rPr>
              <a:t>Security</a:t>
            </a:r>
            <a:endParaRPr lang="en-US" sz="4000" b="1" dirty="0">
              <a:latin typeface="Arial" panose="020B0604020202020204" pitchFamily="34" charset="0"/>
              <a:cs typeface="Arial" panose="020B0604020202020204" pitchFamily="34" charset="0"/>
            </a:endParaRPr>
          </a:p>
        </p:txBody>
      </p:sp>
      <p:sp>
        <p:nvSpPr>
          <p:cNvPr id="6" name="Rectangle 5"/>
          <p:cNvSpPr/>
          <p:nvPr/>
        </p:nvSpPr>
        <p:spPr>
          <a:xfrm>
            <a:off x="817857" y="2210576"/>
            <a:ext cx="7843064" cy="2677656"/>
          </a:xfrm>
          <a:prstGeom prst="rect">
            <a:avLst/>
          </a:prstGeom>
        </p:spPr>
        <p:txBody>
          <a:bodyPr wrap="square">
            <a:spAutoFit/>
          </a:bodyPr>
          <a:lstStyle/>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AES-CCMP</a:t>
            </a:r>
          </a:p>
          <a:p>
            <a:pPr lvl="2"/>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theo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WPA2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AES-CCMP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endParaRPr lang="en-US" sz="2800" dirty="0" smtClean="0">
              <a:latin typeface="Arial" panose="020B0604020202020204" pitchFamily="34" charset="0"/>
              <a:cs typeface="Arial" panose="020B0604020202020204" pitchFamily="34" charset="0"/>
            </a:endParaRPr>
          </a:p>
          <a:p>
            <a:pPr lvl="2"/>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này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tạp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đòi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hỏi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phần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cứng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đặc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biệt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thêm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4215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nchorCtr="0"/>
          <a:lstStyle/>
          <a:p>
            <a:pPr eaLnBrk="1" hangingPunct="1">
              <a:defRPr/>
            </a:pPr>
            <a:r>
              <a:rPr lang="en-US" dirty="0"/>
              <a:t>WPA and WPA2 Compared</a:t>
            </a:r>
          </a:p>
        </p:txBody>
      </p:sp>
      <p:pic>
        <p:nvPicPr>
          <p:cNvPr id="870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2379663"/>
            <a:ext cx="7419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13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anose="020B0604020202020204" pitchFamily="34" charset="0"/>
                <a:cs typeface="Arial" panose="020B0604020202020204" pitchFamily="34" charset="0"/>
              </a:rPr>
              <a:t>Bảo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doanh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nghiệp</a:t>
            </a:r>
            <a:endParaRPr lang="en-US" b="1" dirty="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p:txBody>
          <a:bodyPr/>
          <a:lstStyle/>
          <a:p>
            <a:pPr eaLnBrk="1" hangingPunct="1">
              <a:defRPr/>
            </a:pPr>
            <a:r>
              <a:rPr lang="en-US" dirty="0"/>
              <a:t>Two models:</a:t>
            </a:r>
          </a:p>
          <a:p>
            <a:pPr eaLnBrk="1" hangingPunct="1">
              <a:defRPr/>
            </a:pPr>
            <a:r>
              <a:rPr lang="en-US" dirty="0"/>
              <a:t>IEEE 802.11i </a:t>
            </a:r>
          </a:p>
          <a:p>
            <a:pPr eaLnBrk="1" hangingPunct="1">
              <a:defRPr/>
            </a:pPr>
            <a:r>
              <a:rPr lang="en-US" dirty="0"/>
              <a:t>WPA and WPA2 models</a:t>
            </a:r>
          </a:p>
        </p:txBody>
      </p:sp>
    </p:spTree>
    <p:extLst>
      <p:ext uri="{BB962C8B-B14F-4D97-AF65-F5344CB8AC3E}">
        <p14:creationId xmlns:p14="http://schemas.microsoft.com/office/powerpoint/2010/main" val="2214663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2642858"/>
          </a:xfrm>
        </p:spPr>
        <p:txBody>
          <a:bodyPr/>
          <a:lstStyle/>
          <a:p>
            <a:pPr>
              <a:buFont typeface="Wingdings" panose="05000000000000000000" pitchFamily="2" charset="2"/>
              <a:buChar char="§"/>
            </a:pPr>
            <a:r>
              <a:rPr lang="vi-VN" dirty="0"/>
              <a:t>Cải thiện mã hóa và xác thực</a:t>
            </a:r>
          </a:p>
          <a:p>
            <a:pPr>
              <a:buFont typeface="Wingdings" panose="05000000000000000000" pitchFamily="2" charset="2"/>
              <a:buChar char="§"/>
            </a:pPr>
            <a:r>
              <a:rPr lang="vi-VN" dirty="0"/>
              <a:t>Mã hóa</a:t>
            </a:r>
          </a:p>
          <a:p>
            <a:pPr lvl="1"/>
            <a:r>
              <a:rPr lang="vi-VN" dirty="0"/>
              <a:t>Thay thế thuật toán PRNG RC4 ban đầu của WEP</a:t>
            </a:r>
          </a:p>
          <a:p>
            <a:pPr lvl="1"/>
            <a:r>
              <a:rPr lang="vi-VN" dirty="0"/>
              <a:t>Với một mật mã mạnh hơn, thực hiện ba bước trên mỗi khối (128 bit) của bản </a:t>
            </a:r>
            <a:r>
              <a:rPr lang="vi-VN" dirty="0" smtClean="0"/>
              <a:t>rõ</a:t>
            </a:r>
            <a:endParaRPr lang="en-US" dirty="0" smtClean="0"/>
          </a:p>
        </p:txBody>
      </p:sp>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IEEE 802.11i</a:t>
            </a:r>
          </a:p>
        </p:txBody>
      </p:sp>
    </p:spTree>
    <p:extLst>
      <p:ext uri="{BB962C8B-B14F-4D97-AF65-F5344CB8AC3E}">
        <p14:creationId xmlns:p14="http://schemas.microsoft.com/office/powerpoint/2010/main" val="490778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thực 802.1x</a:t>
            </a:r>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628775"/>
            <a:ext cx="78390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5730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vi-VN" b="1" dirty="0"/>
              <a:t>Bộ nhớ đệm</a:t>
            </a:r>
          </a:p>
          <a:p>
            <a:pPr lvl="1"/>
            <a:r>
              <a:rPr lang="vi-VN" dirty="0"/>
              <a:t>Nhớ một khách hàng, vì vậy nếu người dùng chuyển vùng từ điểm truy cập không dây và sau đó quay lại, cô ấy không cần nhập lại thông tin đăng nhập của mình</a:t>
            </a:r>
          </a:p>
          <a:p>
            <a:pPr>
              <a:buFont typeface="Wingdings" panose="05000000000000000000" pitchFamily="2" charset="2"/>
              <a:buChar char="§"/>
            </a:pPr>
            <a:r>
              <a:rPr lang="en-US" b="1" dirty="0" smtClean="0"/>
              <a:t>Pre-authentication</a:t>
            </a:r>
            <a:endParaRPr lang="en-US" b="1" dirty="0"/>
          </a:p>
          <a:p>
            <a:pPr lvl="1"/>
            <a:r>
              <a:rPr lang="vi-VN" dirty="0" smtClean="0"/>
              <a:t>Cho </a:t>
            </a:r>
            <a:r>
              <a:rPr lang="vi-VN" dirty="0"/>
              <a:t>phép thiết bị được xác thực với AP trước khi chuyển sang phạm vi của AP</a:t>
            </a:r>
          </a:p>
          <a:p>
            <a:pPr lvl="1"/>
            <a:r>
              <a:rPr lang="vi-VN" dirty="0"/>
              <a:t>Gói xác thực được gửi trước</a:t>
            </a:r>
          </a:p>
          <a:p>
            <a:pPr lvl="1"/>
            <a:endParaRPr lang="en-US" dirty="0"/>
          </a:p>
        </p:txBody>
      </p:sp>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IEEE </a:t>
            </a:r>
            <a:r>
              <a:rPr lang="en-US" b="1" dirty="0" smtClean="0">
                <a:latin typeface="Arial" panose="020B0604020202020204" pitchFamily="34" charset="0"/>
                <a:cs typeface="Arial" panose="020B0604020202020204" pitchFamily="34" charset="0"/>
              </a:rPr>
              <a:t>802.11i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6007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anose="020B0604020202020204" pitchFamily="34" charset="0"/>
                <a:cs typeface="Arial" panose="020B0604020202020204" pitchFamily="34" charset="0"/>
              </a:rPr>
              <a:t>Bảo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doanh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nghiệp</a:t>
            </a:r>
            <a:r>
              <a:rPr lang="en-US" b="1" dirty="0">
                <a:latin typeface="Arial" panose="020B0604020202020204" pitchFamily="34" charset="0"/>
                <a:cs typeface="Arial" panose="020B0604020202020204" pitchFamily="34" charset="0"/>
              </a:rPr>
              <a:t> WPA</a:t>
            </a:r>
          </a:p>
        </p:txBody>
      </p:sp>
      <p:sp>
        <p:nvSpPr>
          <p:cNvPr id="3" name="Content Placeholder 2"/>
          <p:cNvSpPr>
            <a:spLocks noGrp="1"/>
          </p:cNvSpPr>
          <p:nvPr>
            <p:ph idx="1"/>
          </p:nvPr>
        </p:nvSpPr>
        <p:spPr/>
        <p:txBody>
          <a:bodyPr/>
          <a:lstStyle/>
          <a:p>
            <a:r>
              <a:rPr lang="vi-VN" dirty="0"/>
              <a:t>Được thiết kế cho các tổ chức quy mô vừa và lớn</a:t>
            </a:r>
          </a:p>
          <a:p>
            <a:r>
              <a:rPr lang="vi-VN" dirty="0"/>
              <a:t>Cải thiện xác thực và mã hóa</a:t>
            </a:r>
          </a:p>
          <a:p>
            <a:r>
              <a:rPr lang="vi-VN" dirty="0"/>
              <a:t>Xác thực được sử dụng là IEEE 802.1x và mã hóa là TKIP</a:t>
            </a:r>
            <a:endParaRPr lang="en-US" dirty="0"/>
          </a:p>
        </p:txBody>
      </p:sp>
    </p:spTree>
    <p:extLst>
      <p:ext uri="{BB962C8B-B14F-4D97-AF65-F5344CB8AC3E}">
        <p14:creationId xmlns:p14="http://schemas.microsoft.com/office/powerpoint/2010/main" val="3078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anose="020B0604020202020204" pitchFamily="34" charset="0"/>
                <a:cs typeface="Arial" panose="020B0604020202020204" pitchFamily="34" charset="0"/>
              </a:rPr>
              <a:t>Bảo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doanh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nghiệp</a:t>
            </a:r>
            <a:r>
              <a:rPr lang="en-US" b="1" dirty="0">
                <a:latin typeface="Arial" panose="020B0604020202020204" pitchFamily="34" charset="0"/>
                <a:cs typeface="Arial" panose="020B0604020202020204" pitchFamily="34" charset="0"/>
              </a:rPr>
              <a:t> WPA</a:t>
            </a:r>
          </a:p>
        </p:txBody>
      </p:sp>
      <p:sp>
        <p:nvSpPr>
          <p:cNvPr id="4" name="Content Placeholder 3"/>
          <p:cNvSpPr>
            <a:spLocks noGrp="1"/>
          </p:cNvSpPr>
          <p:nvPr>
            <p:ph idx="1"/>
          </p:nvPr>
        </p:nvSpPr>
        <p:spPr/>
        <p:txBody>
          <a:bodyPr/>
          <a:lstStyle/>
          <a:p>
            <a:pPr>
              <a:buFont typeface="Wingdings" panose="05000000000000000000" pitchFamily="2" charset="2"/>
              <a:buChar char="§"/>
            </a:pPr>
            <a:r>
              <a:rPr lang="vi-VN" dirty="0"/>
              <a:t>Xác thực IEEE 802.1x</a:t>
            </a:r>
          </a:p>
          <a:p>
            <a:pPr lvl="1"/>
            <a:r>
              <a:rPr lang="vi-VN" dirty="0"/>
              <a:t>Cung cấp khung xác thực cho tất cả các mạng LAN dựa trên chuẩn IEEE 802</a:t>
            </a:r>
          </a:p>
          <a:p>
            <a:pPr lvl="1"/>
            <a:r>
              <a:rPr lang="vi-VN" dirty="0"/>
              <a:t>Không thực hiện bất kỳ mã hóa</a:t>
            </a:r>
          </a:p>
          <a:p>
            <a:pPr>
              <a:buFont typeface="Wingdings" panose="05000000000000000000" pitchFamily="2" charset="2"/>
              <a:buChar char="§"/>
            </a:pPr>
            <a:r>
              <a:rPr lang="vi-VN" dirty="0"/>
              <a:t>Mã hóa TKIP</a:t>
            </a:r>
          </a:p>
          <a:p>
            <a:pPr lvl="1"/>
            <a:r>
              <a:rPr lang="vi-VN" dirty="0"/>
              <a:t>Một cải tiến về mã hóa WEP</a:t>
            </a:r>
          </a:p>
          <a:p>
            <a:pPr lvl="1"/>
            <a:r>
              <a:rPr lang="vi-VN" dirty="0"/>
              <a:t>Được thiết kế để phù hợp với WEP hiện có</a:t>
            </a:r>
            <a:endParaRPr lang="en-US" dirty="0"/>
          </a:p>
        </p:txBody>
      </p:sp>
    </p:spTree>
    <p:extLst>
      <p:ext uri="{BB962C8B-B14F-4D97-AF65-F5344CB8AC3E}">
        <p14:creationId xmlns:p14="http://schemas.microsoft.com/office/powerpoint/2010/main" val="39160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Arial" panose="020B0604020202020204" pitchFamily="34" charset="0"/>
                <a:cs typeface="Arial" panose="020B0604020202020204" pitchFamily="34" charset="0"/>
              </a:rPr>
              <a:t>Kiểm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soát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truy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cập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mạng</a:t>
            </a:r>
            <a:r>
              <a:rPr lang="en-US" b="1" dirty="0">
                <a:latin typeface="Arial" panose="020B0604020202020204" pitchFamily="34" charset="0"/>
                <a:cs typeface="Arial" panose="020B0604020202020204" pitchFamily="34" charset="0"/>
              </a:rPr>
              <a:t> WLAN</a:t>
            </a:r>
          </a:p>
        </p:txBody>
      </p:sp>
      <p:sp>
        <p:nvSpPr>
          <p:cNvPr id="3" name="Content Placeholder 2"/>
          <p:cNvSpPr>
            <a:spLocks noGrp="1"/>
          </p:cNvSpPr>
          <p:nvPr>
            <p:ph idx="1"/>
          </p:nvPr>
        </p:nvSpPr>
        <p:spPr>
          <a:xfrm>
            <a:off x="628650" y="2153429"/>
            <a:ext cx="7886700" cy="4351338"/>
          </a:xfrm>
        </p:spPr>
        <p:txBody>
          <a:bodyPr/>
          <a:lstStyle/>
          <a:p>
            <a:r>
              <a:rPr lang="vi-VN" dirty="0"/>
              <a:t>Quyền truy cập được kiểm soát bằng cách giới hạn quyền truy cập của thiết bị vào điểm truy cập (AP)</a:t>
            </a:r>
          </a:p>
          <a:p>
            <a:r>
              <a:rPr lang="vi-VN" dirty="0"/>
              <a:t>Chỉ các thiết bị được ủy quyền mới có thể kết nối với </a:t>
            </a:r>
            <a:r>
              <a:rPr lang="vi-VN" dirty="0" smtClean="0"/>
              <a:t>AP</a:t>
            </a:r>
            <a:r>
              <a:rPr lang="en-US" dirty="0" smtClean="0"/>
              <a:t> </a:t>
            </a:r>
            <a:r>
              <a:rPr lang="en-US" dirty="0" err="1" smtClean="0">
                <a:latin typeface="Arial" panose="020B0604020202020204" pitchFamily="34" charset="0"/>
                <a:cs typeface="Arial" panose="020B0604020202020204" pitchFamily="34" charset="0"/>
              </a:rPr>
              <a:t>bằng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a:t>l</a:t>
            </a:r>
            <a:r>
              <a:rPr lang="vi-VN" dirty="0" smtClean="0"/>
              <a:t>ọc </a:t>
            </a:r>
            <a:r>
              <a:rPr lang="vi-VN" dirty="0"/>
              <a:t>địa chỉ </a:t>
            </a:r>
            <a:r>
              <a:rPr lang="vi-VN" dirty="0" smtClean="0"/>
              <a:t>(</a:t>
            </a:r>
            <a:r>
              <a:rPr lang="vi-VN" dirty="0"/>
              <a:t>MAC</a:t>
            </a:r>
            <a:r>
              <a:rPr lang="vi-VN" dirty="0" smtClean="0"/>
              <a:t>)</a:t>
            </a:r>
            <a:endParaRPr lang="vi-VN" dirty="0"/>
          </a:p>
        </p:txBody>
      </p:sp>
    </p:spTree>
    <p:extLst>
      <p:ext uri="{BB962C8B-B14F-4D97-AF65-F5344CB8AC3E}">
        <p14:creationId xmlns:p14="http://schemas.microsoft.com/office/powerpoint/2010/main" val="3534036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Phương pháp an toàn nhất</a:t>
            </a:r>
          </a:p>
          <a:p>
            <a:r>
              <a:rPr lang="vi-VN" dirty="0"/>
              <a:t>Xác thực sử dụng IEEE 802.1x</a:t>
            </a:r>
          </a:p>
          <a:p>
            <a:r>
              <a:rPr lang="vi-VN" dirty="0"/>
              <a:t>Mã hóa là AES-CCMP</a:t>
            </a:r>
          </a:p>
        </p:txBody>
      </p:sp>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WPA2 Enterprise Security</a:t>
            </a:r>
          </a:p>
        </p:txBody>
      </p:sp>
    </p:spTree>
    <p:extLst>
      <p:ext uri="{BB962C8B-B14F-4D97-AF65-F5344CB8AC3E}">
        <p14:creationId xmlns:p14="http://schemas.microsoft.com/office/powerpoint/2010/main" val="2564914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533400" y="381000"/>
            <a:ext cx="8077200" cy="1295400"/>
          </a:xfrm>
        </p:spPr>
        <p:txBody>
          <a:bodyPr anchorCtr="0">
            <a:normAutofit fontScale="90000"/>
          </a:bodyPr>
          <a:lstStyle/>
          <a:p>
            <a:pPr algn="ctr">
              <a:defRPr/>
            </a:pPr>
            <a:r>
              <a:rPr lang="en-US" b="1" dirty="0" err="1">
                <a:latin typeface="Arial" panose="020B0604020202020204" pitchFamily="34" charset="0"/>
                <a:cs typeface="Arial" panose="020B0604020202020204" pitchFamily="34" charset="0"/>
              </a:rPr>
              <a:t>Mô</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nhân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doanh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nghiệp</a:t>
            </a:r>
            <a:endParaRPr lang="en-US" b="1" dirty="0">
              <a:latin typeface="Arial" panose="020B0604020202020204" pitchFamily="34" charset="0"/>
              <a:cs typeface="Arial" panose="020B0604020202020204" pitchFamily="34" charset="0"/>
            </a:endParaRPr>
          </a:p>
        </p:txBody>
      </p:sp>
      <p:pic>
        <p:nvPicPr>
          <p:cNvPr id="1054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4199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572000"/>
            <a:ext cx="74199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862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Thin Access Point</a:t>
            </a:r>
          </a:p>
          <a:p>
            <a:pPr lvl="1"/>
            <a:r>
              <a:rPr lang="vi-VN" sz="2800" dirty="0" smtClean="0">
                <a:latin typeface="Arial" panose="020B0604020202020204" pitchFamily="34" charset="0"/>
                <a:cs typeface="Arial" panose="020B0604020202020204" pitchFamily="34" charset="0"/>
              </a:rPr>
              <a:t>Một </a:t>
            </a:r>
            <a:r>
              <a:rPr lang="vi-VN" sz="2800" dirty="0">
                <a:latin typeface="Arial" panose="020B0604020202020204" pitchFamily="34" charset="0"/>
                <a:cs typeface="Arial" panose="020B0604020202020204" pitchFamily="34" charset="0"/>
              </a:rPr>
              <a:t>điểm truy cập không có chức năng xác thực và mã hóa</a:t>
            </a:r>
          </a:p>
          <a:p>
            <a:pPr lvl="1"/>
            <a:r>
              <a:rPr lang="vi-VN" sz="2800" dirty="0">
                <a:latin typeface="Arial" panose="020B0604020202020204" pitchFamily="34" charset="0"/>
                <a:cs typeface="Arial" panose="020B0604020202020204" pitchFamily="34" charset="0"/>
              </a:rPr>
              <a:t>Những tính năng này </a:t>
            </a:r>
            <a:r>
              <a:rPr lang="vi-VN" sz="2800" dirty="0" smtClean="0">
                <a:latin typeface="Arial" panose="020B0604020202020204" pitchFamily="34" charset="0"/>
                <a:cs typeface="Arial" panose="020B0604020202020204" pitchFamily="34" charset="0"/>
              </a:rPr>
              <a:t>trên </a:t>
            </a:r>
            <a:r>
              <a:rPr lang="en-US" sz="2800" dirty="0" smtClean="0">
                <a:latin typeface="Arial" panose="020B0604020202020204" pitchFamily="34" charset="0"/>
                <a:cs typeface="Arial" panose="020B0604020202020204" pitchFamily="34" charset="0"/>
              </a:rPr>
              <a:t>wireless switch </a:t>
            </a:r>
            <a:endParaRPr lang="vi-VN" sz="2800"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vi-VN" dirty="0" smtClean="0">
                <a:latin typeface="Arial" panose="020B0604020202020204" pitchFamily="34" charset="0"/>
                <a:cs typeface="Arial" panose="020B0604020202020204" pitchFamily="34" charset="0"/>
              </a:rPr>
              <a:t>Ưu điểm</a:t>
            </a:r>
          </a:p>
          <a:p>
            <a:pPr lvl="1"/>
            <a:r>
              <a:rPr lang="vi-VN" sz="2800" dirty="0" smtClean="0">
                <a:latin typeface="Arial" panose="020B0604020202020204" pitchFamily="34" charset="0"/>
                <a:cs typeface="Arial" panose="020B0604020202020204" pitchFamily="34" charset="0"/>
              </a:rPr>
              <a:t>Các </a:t>
            </a:r>
            <a:r>
              <a:rPr lang="vi-VN" sz="2800" dirty="0">
                <a:latin typeface="Arial" panose="020B0604020202020204" pitchFamily="34" charset="0"/>
                <a:cs typeface="Arial" panose="020B0604020202020204" pitchFamily="34" charset="0"/>
              </a:rPr>
              <a:t>AP có thể được quản lý từ một vị trí trung tâm</a:t>
            </a:r>
          </a:p>
          <a:p>
            <a:pPr lvl="1"/>
            <a:r>
              <a:rPr lang="vi-VN" sz="2800" dirty="0">
                <a:latin typeface="Arial" panose="020B0604020202020204" pitchFamily="34" charset="0"/>
                <a:cs typeface="Arial" panose="020B0604020202020204" pitchFamily="34" charset="0"/>
              </a:rPr>
              <a:t>Tất cả xác thực được thực hiện trong chuyển đổi không dây</a:t>
            </a:r>
            <a:endParaRPr lang="en-US" sz="2800" dirty="0">
              <a:latin typeface="Arial" panose="020B0604020202020204" pitchFamily="34" charset="0"/>
              <a:cs typeface="Arial" panose="020B0604020202020204" pitchFamily="34" charset="0"/>
            </a:endParaRPr>
          </a:p>
        </p:txBody>
      </p:sp>
      <p:sp>
        <p:nvSpPr>
          <p:cNvPr id="4" name="Rectangle 2"/>
          <p:cNvSpPr>
            <a:spLocks noGrp="1" noChangeArrowheads="1"/>
          </p:cNvSpPr>
          <p:nvPr>
            <p:ph type="title"/>
          </p:nvPr>
        </p:nvSpPr>
        <p:spPr/>
        <p:txBody>
          <a:bodyPr anchorCtr="0"/>
          <a:lstStyle/>
          <a:p>
            <a:pPr algn="ctr" eaLnBrk="1" hangingPunct="1">
              <a:defRPr/>
            </a:pPr>
            <a:r>
              <a:rPr lang="en-US" b="1" dirty="0">
                <a:latin typeface="Arial" panose="020B0604020202020204" pitchFamily="34" charset="0"/>
                <a:cs typeface="Arial" panose="020B0604020202020204" pitchFamily="34" charset="0"/>
              </a:rPr>
              <a:t>Enterprise Wireless Security Devices</a:t>
            </a:r>
          </a:p>
        </p:txBody>
      </p:sp>
    </p:spTree>
    <p:extLst>
      <p:ext uri="{BB962C8B-B14F-4D97-AF65-F5344CB8AC3E}">
        <p14:creationId xmlns:p14="http://schemas.microsoft.com/office/powerpoint/2010/main" val="3202560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533400" y="381000"/>
            <a:ext cx="8077200" cy="1295400"/>
          </a:xfrm>
        </p:spPr>
        <p:txBody>
          <a:bodyPr anchorCtr="0">
            <a:normAutofit fontScale="90000"/>
          </a:bodyPr>
          <a:lstStyle/>
          <a:p>
            <a:pPr algn="ctr" eaLnBrk="1" hangingPunct="1">
              <a:defRPr/>
            </a:pPr>
            <a:r>
              <a:rPr lang="en-US" b="1" dirty="0">
                <a:latin typeface="Arial" panose="020B0604020202020204" pitchFamily="34" charset="0"/>
                <a:cs typeface="Arial" panose="020B0604020202020204" pitchFamily="34" charset="0"/>
              </a:rPr>
              <a:t>Enterprise Wireless Security </a:t>
            </a:r>
            <a:r>
              <a:rPr lang="en-US" b="1" dirty="0" smtClean="0">
                <a:latin typeface="Arial" panose="020B0604020202020204" pitchFamily="34" charset="0"/>
                <a:cs typeface="Arial" panose="020B0604020202020204" pitchFamily="34" charset="0"/>
              </a:rPr>
              <a:t>Devices</a:t>
            </a:r>
            <a:endParaRPr lang="en-US" b="1" dirty="0">
              <a:latin typeface="Arial" panose="020B0604020202020204" pitchFamily="34" charset="0"/>
              <a:cs typeface="Arial" panose="020B0604020202020204" pitchFamily="34"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885950"/>
            <a:ext cx="50577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3930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4000" b="1" dirty="0" smtClean="0">
                <a:latin typeface="Arial" panose="020B0604020202020204" pitchFamily="34" charset="0"/>
                <a:cs typeface="Arial" panose="020B0604020202020204" pitchFamily="34" charset="0"/>
              </a:rPr>
              <a:t>Enterprise Wireless Security Devices </a:t>
            </a:r>
            <a:endParaRPr lang="en-US" sz="4000" b="1" dirty="0">
              <a:latin typeface="Arial" panose="020B0604020202020204" pitchFamily="34" charset="0"/>
              <a:cs typeface="Arial" panose="020B0604020202020204" pitchFamily="34" charset="0"/>
            </a:endParaRPr>
          </a:p>
        </p:txBody>
      </p:sp>
      <p:sp>
        <p:nvSpPr>
          <p:cNvPr id="3" name="Rectangle 2"/>
          <p:cNvSpPr/>
          <p:nvPr/>
        </p:nvSpPr>
        <p:spPr>
          <a:xfrm>
            <a:off x="677848" y="1994305"/>
            <a:ext cx="8307126" cy="3108543"/>
          </a:xfrm>
          <a:prstGeom prst="rect">
            <a:avLst/>
          </a:prstGeom>
        </p:spPr>
        <p:txBody>
          <a:bodyPr wrap="square">
            <a:spAutoFit/>
          </a:bodyPr>
          <a:lstStyle/>
          <a:p>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VLANs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đoạn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lưu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lượng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cường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endParaRPr lang="en-US" sz="2800" dirty="0" smtClean="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linh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hoạt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VLAN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thuộc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nào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gói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hướng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chúng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đến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mạng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nhau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390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457200"/>
            <a:ext cx="81724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8426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685800"/>
            <a:ext cx="8242300"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1604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Enterprise Wireless Security </a:t>
            </a:r>
            <a:r>
              <a:rPr lang="en-US" b="1" dirty="0" smtClean="0">
                <a:latin typeface="Arial" panose="020B0604020202020204" pitchFamily="34" charset="0"/>
                <a:cs typeface="Arial" panose="020B0604020202020204" pitchFamily="34" charset="0"/>
              </a:rPr>
              <a:t>Devices</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377687" y="2054232"/>
            <a:ext cx="7871791" cy="2246769"/>
          </a:xfrm>
          <a:prstGeom prst="rect">
            <a:avLst/>
          </a:prstGeom>
        </p:spPr>
        <p:txBody>
          <a:bodyPr wrap="square">
            <a:spAutoFit/>
          </a:bodyPr>
          <a:lstStyle/>
          <a:p>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tăng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cường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hãy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lập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hai</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VLANs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endParaRPr lang="en-US" sz="2800" dirty="0" smtClean="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khách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30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5081" y="354830"/>
            <a:ext cx="7339493" cy="1446550"/>
          </a:xfrm>
          <a:prstGeom prst="rect">
            <a:avLst/>
          </a:prstGeom>
        </p:spPr>
        <p:txBody>
          <a:bodyPr wrap="square">
            <a:spAutoFit/>
          </a:bodyPr>
          <a:lstStyle/>
          <a:p>
            <a:pPr algn="ctr"/>
            <a:r>
              <a:rPr lang="en-US" sz="4400" b="1" dirty="0" err="1" smtClean="0">
                <a:latin typeface="Arial" panose="020B0604020202020204" pitchFamily="34" charset="0"/>
                <a:cs typeface="Arial" panose="020B0604020202020204" pitchFamily="34" charset="0"/>
              </a:rPr>
              <a:t>Công</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cụ</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khám</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phá</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điểm</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truy</a:t>
            </a:r>
            <a:r>
              <a:rPr lang="en-US" sz="4400" b="1" dirty="0" smtClean="0">
                <a:latin typeface="Arial" panose="020B0604020202020204" pitchFamily="34" charset="0"/>
                <a:cs typeface="Arial" panose="020B0604020202020204" pitchFamily="34" charset="0"/>
              </a:rPr>
              <a:t> </a:t>
            </a:r>
            <a:r>
              <a:rPr lang="en-US" sz="4400" b="1" dirty="0" err="1" smtClean="0">
                <a:latin typeface="Arial" panose="020B0604020202020204" pitchFamily="34" charset="0"/>
                <a:cs typeface="Arial" panose="020B0604020202020204" pitchFamily="34" charset="0"/>
              </a:rPr>
              <a:t>cập</a:t>
            </a:r>
            <a:r>
              <a:rPr lang="en-US" sz="4400" b="1" dirty="0" smtClean="0">
                <a:latin typeface="Arial" panose="020B0604020202020204" pitchFamily="34" charset="0"/>
                <a:cs typeface="Arial" panose="020B0604020202020204" pitchFamily="34" charset="0"/>
              </a:rPr>
              <a:t> Rogue</a:t>
            </a:r>
            <a:endParaRPr lang="en-US" sz="4400" b="1" dirty="0">
              <a:latin typeface="Arial" panose="020B0604020202020204" pitchFamily="34" charset="0"/>
              <a:cs typeface="Arial" panose="020B0604020202020204" pitchFamily="34" charset="0"/>
            </a:endParaRPr>
          </a:p>
        </p:txBody>
      </p:sp>
      <p:sp>
        <p:nvSpPr>
          <p:cNvPr id="3" name="Rectangle 2"/>
          <p:cNvSpPr/>
          <p:nvPr/>
        </p:nvSpPr>
        <p:spPr>
          <a:xfrm>
            <a:off x="731520" y="2690336"/>
            <a:ext cx="7443216" cy="2246769"/>
          </a:xfrm>
          <a:prstGeom prst="rect">
            <a:avLst/>
          </a:prstGeom>
        </p:spPr>
        <p:txBody>
          <a:bodyPr wrap="square">
            <a:spAutoFit/>
          </a:bodyPr>
          <a:lstStyle/>
          <a:p>
            <a:pPr marL="457200" indent="-457200">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Phân tích giao thức không dây</a:t>
            </a:r>
          </a:p>
          <a:p>
            <a:pPr marL="914400" lvl="1" indent="-457200">
              <a:buFont typeface="Arial" panose="020B0604020202020204" pitchFamily="34" charset="0"/>
              <a:buChar char="•"/>
            </a:pPr>
            <a:r>
              <a:rPr lang="vi-VN" sz="2800" dirty="0" smtClean="0">
                <a:latin typeface="Arial" panose="020B0604020202020204" pitchFamily="34" charset="0"/>
                <a:cs typeface="Arial" panose="020B0604020202020204" pitchFamily="34" charset="0"/>
              </a:rPr>
              <a:t>Kiểm toán viên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phát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vi-VN"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các điểm truy cập giả mạo</a:t>
            </a:r>
          </a:p>
          <a:p>
            <a:pPr marL="457200" indent="-457200">
              <a:buFont typeface="Wingdings" panose="05000000000000000000" pitchFamily="2" charset="2"/>
              <a:buChar char="§"/>
            </a:pPr>
            <a:r>
              <a:rPr lang="vi-VN" sz="2800" dirty="0" smtClean="0">
                <a:latin typeface="Arial" panose="020B0604020202020204" pitchFamily="34" charset="0"/>
                <a:cs typeface="Arial" panose="020B0604020202020204" pitchFamily="34" charset="0"/>
              </a:rPr>
              <a:t>Để bảo mật hơn, hãy thiết lập các đầu dò không dây để theo dõi tần số RF</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790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81000"/>
            <a:ext cx="8077200" cy="1295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b="1" dirty="0" smtClean="0">
                <a:latin typeface="Arial" panose="020B0604020202020204" pitchFamily="34" charset="0"/>
                <a:cs typeface="Arial" panose="020B0604020202020204" pitchFamily="34" charset="0"/>
              </a:rPr>
              <a:t>Types of Wireless Probes</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773936" y="1966621"/>
            <a:ext cx="6583680" cy="2677656"/>
          </a:xfrm>
          <a:prstGeom prst="rect">
            <a:avLst/>
          </a:prstGeom>
        </p:spPr>
        <p:txBody>
          <a:bodyPr wrap="square">
            <a:spAutoFit/>
          </a:bodyPr>
          <a:lstStyle/>
          <a:p>
            <a:endParaRPr lang="en-US" sz="2800" dirty="0" smtClean="0">
              <a:latin typeface="Arial" panose="020B0604020202020204" pitchFamily="34" charset="0"/>
              <a:cs typeface="Arial" panose="020B0604020202020204" pitchFamily="34" charset="0"/>
            </a:endParaRPr>
          </a:p>
          <a:p>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Máy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bàn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điểm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cập</a:t>
            </a:r>
            <a:endParaRPr lang="en-US" sz="2800" dirty="0" smtClean="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dirty="0" err="1" smtClean="0">
                <a:latin typeface="Arial" panose="020B0604020202020204" pitchFamily="34" charset="0"/>
                <a:cs typeface="Arial" panose="020B0604020202020204" pitchFamily="34" charset="0"/>
              </a:rPr>
              <a:t>Đầu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dò</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chuyên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dụng</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89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Arial" panose="020B0604020202020204" pitchFamily="34" charset="0"/>
                <a:cs typeface="Arial" panose="020B0604020202020204" pitchFamily="34" charset="0"/>
              </a:rPr>
              <a:t>Kiểm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soát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truy</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cập</a:t>
            </a:r>
            <a:endParaRPr lang="en-US" b="1" dirty="0">
              <a:latin typeface="Arial" panose="020B0604020202020204" pitchFamily="34" charset="0"/>
              <a:cs typeface="Arial" panose="020B0604020202020204" pitchFamily="34" charset="0"/>
            </a:endParaRP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685925"/>
            <a:ext cx="6424014" cy="468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36110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609600"/>
            <a:ext cx="6705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94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Arial" panose="020B0604020202020204" pitchFamily="34" charset="0"/>
                <a:cs typeface="Arial" panose="020B0604020202020204" pitchFamily="34" charset="0"/>
              </a:rPr>
              <a:t>Lọc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địa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chỉ</a:t>
            </a:r>
            <a:r>
              <a:rPr lang="en-US" b="1" dirty="0" smtClean="0">
                <a:latin typeface="Arial" panose="020B0604020202020204" pitchFamily="34" charset="0"/>
                <a:cs typeface="Arial" panose="020B0604020202020204" pitchFamily="34" charset="0"/>
              </a:rPr>
              <a:t> MAC</a:t>
            </a:r>
            <a:endParaRPr lang="en-US" b="1" dirty="0">
              <a:latin typeface="Arial" panose="020B0604020202020204" pitchFamily="34" charset="0"/>
              <a:cs typeface="Arial" panose="020B060402020202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981200"/>
            <a:ext cx="8101012"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6502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rial" panose="020B0604020202020204" pitchFamily="34" charset="0"/>
                <a:cs typeface="Arial" panose="020B0604020202020204" pitchFamily="34" charset="0"/>
              </a:rPr>
              <a:t>MAC Address </a:t>
            </a:r>
            <a:r>
              <a:rPr lang="en-US" b="1" dirty="0" smtClean="0">
                <a:latin typeface="Arial" panose="020B0604020202020204" pitchFamily="34" charset="0"/>
                <a:cs typeface="Arial" panose="020B0604020202020204" pitchFamily="34" charset="0"/>
              </a:rPr>
              <a:t>Filtering Weakness</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383723" y="1595021"/>
            <a:ext cx="7886700" cy="4401205"/>
          </a:xfrm>
          <a:prstGeom prst="rect">
            <a:avLst/>
          </a:prstGeom>
        </p:spPr>
        <p:txBody>
          <a:bodyPr wrap="square">
            <a:spAutoFit/>
          </a:bodyPr>
          <a:lstStyle/>
          <a:p>
            <a:pPr algn="just"/>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Địa chỉ MAC được truyền đi rõ </a:t>
            </a:r>
            <a:r>
              <a:rPr lang="vi-VN" sz="2800" dirty="0" smtClean="0">
                <a:latin typeface="Arial" panose="020B0604020202020204" pitchFamily="34" charset="0"/>
                <a:cs typeface="Arial" panose="020B0604020202020204" pitchFamily="34" charset="0"/>
              </a:rPr>
              <a:t>rang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hóa</a:t>
            </a:r>
            <a:endParaRPr lang="vi-VN" sz="2800" dirty="0" smtClean="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Kẻ </a:t>
            </a:r>
            <a:r>
              <a:rPr lang="vi-VN" sz="2800" dirty="0" smtClean="0">
                <a:latin typeface="Arial" panose="020B0604020202020204" pitchFamily="34" charset="0"/>
                <a:cs typeface="Arial" panose="020B0604020202020204" pitchFamily="34" charset="0"/>
              </a:rPr>
              <a:t>tấn công chỉ có </a:t>
            </a:r>
            <a:r>
              <a:rPr lang="vi-VN" sz="2800" dirty="0"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dễ</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dàng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nhìn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thấy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địa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MAC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1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thay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mìn</a:t>
            </a:r>
            <a:r>
              <a:rPr lang="en-US" sz="2800" dirty="0" err="1" smtClean="0">
                <a:latin typeface="Arial" panose="020B0604020202020204" pitchFamily="34" charset="0"/>
                <a:cs typeface="Arial" panose="020B0604020202020204" pitchFamily="34" charset="0"/>
              </a:rPr>
              <a:t>h</a:t>
            </a:r>
            <a:endParaRPr lang="vi-VN" sz="2800" dirty="0" smtClean="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Quản lý một số lượng lớn địa chỉ MAC là khó khăn</a:t>
            </a:r>
          </a:p>
          <a:p>
            <a:pPr algn="just"/>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Lọc địa chỉ MAC không cung cấp phương tiện để tạm thời cho phép người dùng khách truy cập </a:t>
            </a:r>
            <a:r>
              <a:rPr lang="vi-VN" sz="2800" dirty="0" smtClean="0">
                <a:latin typeface="Arial" panose="020B0604020202020204" pitchFamily="34" charset="0"/>
                <a:cs typeface="Arial" panose="020B0604020202020204" pitchFamily="34" charset="0"/>
              </a:rPr>
              <a:t>mạng</a:t>
            </a:r>
            <a:endParaRPr lang="vi-VN"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4787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850" y="1705244"/>
            <a:ext cx="8126083" cy="4573560"/>
          </a:xfrm>
          <a:prstGeom prst="rect">
            <a:avLst/>
          </a:prstGeom>
        </p:spPr>
        <p:txBody>
          <a:bodyPr wrap="square">
            <a:spAutoFit/>
          </a:bodyPr>
          <a:lstStyle/>
          <a:p>
            <a:pPr algn="just">
              <a:lnSpc>
                <a:spcPct val="130000"/>
              </a:lnSpc>
            </a:pP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một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thức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mật</a:t>
            </a:r>
            <a:r>
              <a:rPr lang="en-US" sz="2800" dirty="0" smtClean="0">
                <a:latin typeface="Arial" panose="020B0604020202020204" pitchFamily="34" charset="0"/>
                <a:cs typeface="Arial" panose="020B0604020202020204" pitchFamily="34" charset="0"/>
              </a:rPr>
              <a:t> IEEE 802.11 </a:t>
            </a:r>
            <a:r>
              <a:rPr lang="en-US" sz="2800" dirty="0" err="1" smtClean="0">
                <a:latin typeface="Arial" panose="020B0604020202020204" pitchFamily="34" charset="0"/>
                <a:cs typeface="Arial" panose="020B0604020202020204" pitchFamily="34" charset="0"/>
              </a:rPr>
              <a:t>dành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wifi</a:t>
            </a:r>
            <a:r>
              <a:rPr lang="en-US" sz="2800" dirty="0" smtClean="0">
                <a:latin typeface="Arial" panose="020B0604020202020204" pitchFamily="34" charset="0"/>
                <a:cs typeface="Arial" panose="020B0604020202020204" pitchFamily="34" charset="0"/>
              </a:rPr>
              <a:t>.</a:t>
            </a:r>
          </a:p>
          <a:p>
            <a:pPr algn="just">
              <a:lnSpc>
                <a:spcPct val="130000"/>
              </a:lnSpc>
            </a:pP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thiết</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đảm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rằng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chỉ</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ủy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quyền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mới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xem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thông</a:t>
            </a:r>
            <a:r>
              <a:rPr lang="en-US" sz="2800" dirty="0" smtClean="0">
                <a:latin typeface="Arial" panose="020B0604020202020204" pitchFamily="34" charset="0"/>
                <a:cs typeface="Arial" panose="020B0604020202020204" pitchFamily="34" charset="0"/>
              </a:rPr>
              <a:t> tin </a:t>
            </a:r>
            <a:r>
              <a:rPr lang="en-US" sz="2800" dirty="0" err="1" smtClean="0">
                <a:latin typeface="Arial" panose="020B0604020202020204" pitchFamily="34" charset="0"/>
                <a:cs typeface="Arial" panose="020B0604020202020204" pitchFamily="34" charset="0"/>
              </a:rPr>
              <a:t>không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dây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truyền</a:t>
            </a:r>
            <a:endParaRPr lang="en-US" sz="2800" dirty="0" smtClean="0">
              <a:latin typeface="Arial" panose="020B0604020202020204" pitchFamily="34" charset="0"/>
              <a:cs typeface="Arial" panose="020B0604020202020204" pitchFamily="34" charset="0"/>
            </a:endParaRPr>
          </a:p>
          <a:p>
            <a:pPr marL="457200" indent="-457200" algn="just">
              <a:lnSpc>
                <a:spcPct val="130000"/>
              </a:lnSpc>
              <a:buFontTx/>
              <a:buChar char="-"/>
            </a:pPr>
            <a:r>
              <a:rPr lang="vi-VN" sz="2800" dirty="0" smtClean="0">
                <a:latin typeface="Arial" panose="020B0604020202020204" pitchFamily="34" charset="0"/>
                <a:cs typeface="Arial" panose="020B0604020202020204" pitchFamily="34" charset="0"/>
              </a:rPr>
              <a:t>WEP</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thực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hiện</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bằng </a:t>
            </a:r>
            <a:r>
              <a:rPr lang="vi-VN" sz="2800" dirty="0">
                <a:latin typeface="Arial" panose="020B0604020202020204" pitchFamily="34" charset="0"/>
                <a:cs typeface="Arial" panose="020B0604020202020204" pitchFamily="34" charset="0"/>
              </a:rPr>
              <a:t>cách mã hóa các </a:t>
            </a:r>
            <a:r>
              <a:rPr lang="vi-VN" sz="2800" dirty="0" smtClean="0">
                <a:latin typeface="Arial" panose="020B0604020202020204" pitchFamily="34" charset="0"/>
                <a:cs typeface="Arial" panose="020B0604020202020204" pitchFamily="34" charset="0"/>
              </a:rPr>
              <a:t>truyền.</a:t>
            </a:r>
            <a:endParaRPr lang="en-US" sz="2800" dirty="0" smtClean="0">
              <a:latin typeface="Arial" panose="020B0604020202020204" pitchFamily="34" charset="0"/>
              <a:cs typeface="Arial" panose="020B0604020202020204" pitchFamily="34" charset="0"/>
            </a:endParaRPr>
          </a:p>
          <a:p>
            <a:pPr marL="457200" indent="-457200" algn="just">
              <a:lnSpc>
                <a:spcPct val="130000"/>
              </a:lnSpc>
              <a:buFontTx/>
              <a:buChar char="-"/>
            </a:pPr>
            <a:r>
              <a:rPr lang="vi-VN" sz="2800" dirty="0" smtClean="0">
                <a:latin typeface="Arial" panose="020B0604020202020204" pitchFamily="34" charset="0"/>
                <a:cs typeface="Arial" panose="020B0604020202020204" pitchFamily="34" charset="0"/>
              </a:rPr>
              <a:t>WEP </a:t>
            </a:r>
            <a:r>
              <a:rPr lang="vi-VN" sz="2800" dirty="0">
                <a:latin typeface="Arial" panose="020B0604020202020204" pitchFamily="34" charset="0"/>
                <a:cs typeface="Arial" panose="020B0604020202020204" pitchFamily="34" charset="0"/>
              </a:rPr>
              <a:t>dựa vào khóa bí mật </a:t>
            </a:r>
            <a:r>
              <a:rPr lang="vi-VN" sz="2800" dirty="0" smtClean="0">
                <a:latin typeface="Arial" panose="020B0604020202020204" pitchFamily="34" charset="0"/>
                <a:cs typeface="Arial" panose="020B0604020202020204" pitchFamily="34" charset="0"/>
              </a:rPr>
              <a:t>chung</a:t>
            </a:r>
            <a:r>
              <a:rPr lang="en-US" sz="2800" dirty="0" smtClean="0">
                <a:latin typeface="Arial" panose="020B0604020202020204" pitchFamily="34" charset="0"/>
                <a:cs typeface="Arial" panose="020B0604020202020204" pitchFamily="34" charset="0"/>
              </a:rPr>
              <a:t> </a:t>
            </a:r>
            <a:r>
              <a:rPr lang="vi-VN" sz="2800" dirty="0" smtClean="0">
                <a:latin typeface="Arial" panose="020B0604020202020204" pitchFamily="34" charset="0"/>
                <a:cs typeface="Arial" panose="020B0604020202020204" pitchFamily="34" charset="0"/>
              </a:rPr>
              <a:t>chỉ </a:t>
            </a:r>
            <a:r>
              <a:rPr lang="vi-VN" sz="2800" dirty="0">
                <a:latin typeface="Arial" panose="020B0604020202020204" pitchFamily="34" charset="0"/>
                <a:cs typeface="Arial" panose="020B0604020202020204" pitchFamily="34" charset="0"/>
              </a:rPr>
              <a:t>được biết bởi khách hàng không dây và AP</a:t>
            </a:r>
            <a:endParaRPr lang="en-US" sz="2800" dirty="0" smtClean="0">
              <a:latin typeface="Arial" panose="020B0604020202020204" pitchFamily="34" charset="0"/>
              <a:cs typeface="Arial" panose="020B0604020202020204" pitchFamily="34" charset="0"/>
            </a:endParaRPr>
          </a:p>
        </p:txBody>
      </p:sp>
      <p:sp>
        <p:nvSpPr>
          <p:cNvPr id="5" name="Rectangle 4"/>
          <p:cNvSpPr/>
          <p:nvPr/>
        </p:nvSpPr>
        <p:spPr>
          <a:xfrm>
            <a:off x="707362" y="638985"/>
            <a:ext cx="8045571" cy="1446550"/>
          </a:xfrm>
          <a:prstGeom prst="rect">
            <a:avLst/>
          </a:prstGeom>
        </p:spPr>
        <p:txBody>
          <a:bodyPr wrap="square">
            <a:spAutoFit/>
          </a:bodyPr>
          <a:lstStyle/>
          <a:p>
            <a:pPr algn="ctr"/>
            <a:r>
              <a:rPr lang="en-US" sz="4400" b="1" dirty="0"/>
              <a:t>Wired Equivalent Privacy (WEP)</a:t>
            </a:r>
            <a:r>
              <a:rPr lang="en-US" sz="4400" dirty="0" smtClean="0"/>
              <a:t> </a:t>
            </a:r>
            <a:br>
              <a:rPr lang="en-US" sz="4400" dirty="0" smtClean="0"/>
            </a:br>
            <a:endParaRPr lang="en-US" sz="44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509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WEP Key</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500332" y="2292568"/>
            <a:ext cx="8643668" cy="2677656"/>
          </a:xfrm>
          <a:prstGeom prst="rect">
            <a:avLst/>
          </a:prstGeom>
        </p:spPr>
        <p:txBody>
          <a:bodyPr wrap="square">
            <a:spAutoFit/>
          </a:bodyPr>
          <a:lstStyle/>
          <a:p>
            <a:r>
              <a:rPr lang="en-US" sz="2800" dirty="0" smtClean="0"/>
              <a:t>- </a:t>
            </a:r>
            <a:r>
              <a:rPr lang="vi-VN" sz="2800" dirty="0" smtClean="0"/>
              <a:t>Các khóa bí mật của WEP có thể dài 64 hoặc 128 bit</a:t>
            </a:r>
          </a:p>
          <a:p>
            <a:r>
              <a:rPr lang="en-US" sz="2800" dirty="0" smtClean="0"/>
              <a:t>- </a:t>
            </a:r>
            <a:r>
              <a:rPr lang="vi-VN" sz="2800" dirty="0" smtClean="0"/>
              <a:t>AP và thiết bị có thể chứa tối đa bốn khóa bí mật chung</a:t>
            </a:r>
          </a:p>
          <a:p>
            <a:r>
              <a:rPr lang="en-US" sz="2800" dirty="0" smtClean="0"/>
              <a:t>- </a:t>
            </a:r>
            <a:r>
              <a:rPr lang="vi-VN" sz="2800" dirty="0" smtClean="0"/>
              <a:t>Một trong số đó phải được chỉ định làm khóa mặc định</a:t>
            </a:r>
            <a:endParaRPr lang="en-US" sz="2800" dirty="0"/>
          </a:p>
        </p:txBody>
      </p:sp>
    </p:spTree>
    <p:extLst>
      <p:ext uri="{BB962C8B-B14F-4D97-AF65-F5344CB8AC3E}">
        <p14:creationId xmlns:p14="http://schemas.microsoft.com/office/powerpoint/2010/main" val="2257544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TotalTime>
  <Words>1696</Words>
  <Application>Microsoft Office PowerPoint</Application>
  <PresentationFormat>On-screen Show (4:3)</PresentationFormat>
  <Paragraphs>185</Paragraphs>
  <Slides>50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vt:lpstr>
      <vt:lpstr>Office Theme</vt:lpstr>
      <vt:lpstr>WIRELESS SECURITY</vt:lpstr>
      <vt:lpstr>NỘI DUNG</vt:lpstr>
      <vt:lpstr>Bảo vệ an ninh không dây IEEE 802.11</vt:lpstr>
      <vt:lpstr>Kiểm soát truy cập vào mạng WLAN</vt:lpstr>
      <vt:lpstr>Kiểm soát truy cập</vt:lpstr>
      <vt:lpstr>Lọc địa chỉ MAC</vt:lpstr>
      <vt:lpstr>MAC Address Filtering Weakness</vt:lpstr>
      <vt:lpstr>PowerPoint Presentation</vt:lpstr>
      <vt:lpstr>WEP Key</vt:lpstr>
      <vt:lpstr>PowerPoint Presentation</vt:lpstr>
      <vt:lpstr>WEP Encryption Process</vt:lpstr>
      <vt:lpstr>Transmitting with WEP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Cracking WPA</vt:lpstr>
      <vt:lpstr>PowerPoint Presentation</vt:lpstr>
      <vt:lpstr>WPA and WPA2 Compared</vt:lpstr>
      <vt:lpstr>Bảo mật không dây doanh nghiệp</vt:lpstr>
      <vt:lpstr>IEEE 802.11i</vt:lpstr>
      <vt:lpstr>Xác thực 802.1x</vt:lpstr>
      <vt:lpstr>IEEE 802.11i</vt:lpstr>
      <vt:lpstr>Bảo mật doanh nghiệp WPA</vt:lpstr>
      <vt:lpstr>Bảo mật doanh nghiệp WPA</vt:lpstr>
      <vt:lpstr>WPA2 Enterprise Security</vt:lpstr>
      <vt:lpstr>Mô hình bảo mật không dây cá nhân và doanh nghiệp</vt:lpstr>
      <vt:lpstr>Enterprise Wireless Security Devices</vt:lpstr>
      <vt:lpstr>Enterprise Wireless Security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SECURITY</dc:title>
  <dc:creator>NguyenTrinh</dc:creator>
  <cp:lastModifiedBy>NguyenTrinh</cp:lastModifiedBy>
  <cp:revision>30</cp:revision>
  <dcterms:created xsi:type="dcterms:W3CDTF">2019-03-03T11:32:24Z</dcterms:created>
  <dcterms:modified xsi:type="dcterms:W3CDTF">2019-03-04T02:32:32Z</dcterms:modified>
</cp:coreProperties>
</file>