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9" r:id="rId5"/>
    <p:sldId id="258" r:id="rId6"/>
    <p:sldId id="272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83" r:id="rId18"/>
    <p:sldId id="284" r:id="rId19"/>
    <p:sldId id="287" r:id="rId20"/>
    <p:sldId id="286" r:id="rId21"/>
    <p:sldId id="288" r:id="rId22"/>
    <p:sldId id="289" r:id="rId23"/>
    <p:sldId id="310" r:id="rId24"/>
    <p:sldId id="323" r:id="rId25"/>
    <p:sldId id="311" r:id="rId26"/>
    <p:sldId id="312" r:id="rId27"/>
    <p:sldId id="313" r:id="rId28"/>
    <p:sldId id="314" r:id="rId29"/>
    <p:sldId id="315" r:id="rId30"/>
    <p:sldId id="316" r:id="rId31"/>
    <p:sldId id="322" r:id="rId32"/>
    <p:sldId id="317" r:id="rId33"/>
    <p:sldId id="318" r:id="rId34"/>
    <p:sldId id="319" r:id="rId35"/>
    <p:sldId id="320" r:id="rId36"/>
    <p:sldId id="321" r:id="rId37"/>
    <p:sldId id="27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D31"/>
    <a:srgbClr val="FDFDFD"/>
    <a:srgbClr val="F0F0F0"/>
    <a:srgbClr val="F1F1F1"/>
    <a:srgbClr val="F7F7F7"/>
    <a:srgbClr val="002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换班将在下两页</a:t>
            </a:r>
            <a:r>
              <a:rPr lang="zh-CN" altLang="en-US"/>
              <a:t>提及。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换班将在下两页</a:t>
            </a:r>
            <a:r>
              <a:rPr lang="zh-CN" altLang="en-US"/>
              <a:t>提及。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换班将在下两页</a:t>
            </a:r>
            <a:r>
              <a:rPr lang="zh-CN" altLang="en-US"/>
              <a:t>提及。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换班将在下两页</a:t>
            </a:r>
            <a:r>
              <a:rPr lang="zh-CN" altLang="en-US"/>
              <a:t>提及。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换班将在下两页</a:t>
            </a:r>
            <a:r>
              <a:rPr lang="zh-CN" altLang="en-US"/>
              <a:t>提及。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25400"/>
            <a:ext cx="12209145" cy="688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67970" y="235585"/>
            <a:ext cx="11701145" cy="6376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267970" y="6273165"/>
            <a:ext cx="11700510" cy="339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altLang="en-US" sz="2000" b="1" i="1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Formula1 Display-Wide" panose="02000000000000000000" pitchFamily="2" charset="0"/>
              </a:rPr>
              <a:t>©</a:t>
            </a:r>
            <a:r>
              <a:rPr lang="en-US" altLang="zh-CN" sz="2000" b="1" i="1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Formula1 Display-Wide" panose="02000000000000000000" pitchFamily="2" charset="0"/>
              </a:rPr>
              <a:t> 2025 </a:t>
            </a:r>
            <a:r>
              <a:rPr lang="en-US" altLang="zh-CN" sz="2000" b="1" i="1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Formula1 Display-Wide" panose="02000000000000000000" pitchFamily="2" charset="0"/>
                <a:sym typeface="+mn-ea"/>
              </a:rPr>
              <a:t>Flyatcsim Sector Studio</a:t>
            </a:r>
            <a:r>
              <a:rPr lang="en-US" altLang="zh-CN" sz="2000" b="1" i="1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Formula1 Display-Wide" panose="02000000000000000000" pitchFamily="2" charset="0"/>
              </a:rPr>
              <a:t>.</a:t>
            </a:r>
            <a:endParaRPr lang="en-US" altLang="zh-CN" sz="2000" b="1" i="1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Formula1 Display-Wide" panose="0200000000000000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9.xml"/><Relationship Id="rId3" Type="http://schemas.openxmlformats.org/officeDocument/2006/relationships/slide" Target="slide11.xml"/><Relationship Id="rId2" Type="http://schemas.openxmlformats.org/officeDocument/2006/relationships/hyperlink" Target="https://www.euroscope.hu/images/d/d1/Install32_05.gif" TargetMode="External"/><Relationship Id="rId1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github.com/AirAmaz/AirAmaz-Sector" TargetMode="External"/><Relationship Id="rId4" Type="http://schemas.openxmlformats.org/officeDocument/2006/relationships/hyperlink" Target="https://mbd.pub/o/bread/Zpqcmp9w" TargetMode="External"/><Relationship Id="rId3" Type="http://schemas.openxmlformats.org/officeDocument/2006/relationships/tags" Target="../tags/tag3.xml"/><Relationship Id="rId2" Type="http://schemas.openxmlformats.org/officeDocument/2006/relationships/hyperlink" Target="https://github.com/vatsimhk/Hong-Kong-Sector-Package" TargetMode="External"/><Relationship Id="rId1" Type="http://schemas.openxmlformats.org/officeDocument/2006/relationships/hyperlink" Target="http://euroscope.hu/sectorfile/euroscope_sector_providers.txt" TargetMode="Externa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github.com/vatsimhk/Hong-Kong-Sector-Package" TargetMode="External"/><Relationship Id="rId4" Type="http://schemas.openxmlformats.org/officeDocument/2006/relationships/hyperlink" Target="http://euroscope.hu/sectorfile/euroscope_sector_providers.txt" TargetMode="External"/><Relationship Id="rId3" Type="http://schemas.openxmlformats.org/officeDocument/2006/relationships/hyperlink" Target="https://github.com/AirAmaz/AirAmaz-Sector" TargetMode="External"/><Relationship Id="rId2" Type="http://schemas.openxmlformats.org/officeDocument/2006/relationships/hyperlink" Target="https://mbd.pub/o/bread/Zpqcmp9w" TargetMode="Externa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png"/><Relationship Id="rId7" Type="http://schemas.openxmlformats.org/officeDocument/2006/relationships/hyperlink" Target="https://qm.qq.com/q/RAPxHvLpqS" TargetMode="External"/><Relationship Id="rId6" Type="http://schemas.openxmlformats.org/officeDocument/2006/relationships/image" Target="../media/image1.png"/><Relationship Id="rId5" Type="http://schemas.openxmlformats.org/officeDocument/2006/relationships/hyperlink" Target="https://euroscope.hu/wp/category/public-release/" TargetMode="External"/><Relationship Id="rId4" Type="http://schemas.openxmlformats.org/officeDocument/2006/relationships/hyperlink" Target="https://www.euroscope.hu/wp/2024/06/09/v3-2-2-3-and-v3-2-3-2-with-token-authentication-update/" TargetMode="External"/><Relationship Id="rId3" Type="http://schemas.openxmlformats.org/officeDocument/2006/relationships/hyperlink" Target="https://www.euroscope.hu/wp/2023/12/03/v3-2-4/" TargetMode="External"/><Relationship Id="rId2" Type="http://schemas.openxmlformats.org/officeDocument/2006/relationships/hyperlink" Target="https://www.euroscope.hu/wp/2024/02/25/v3-2-9/" TargetMode="Externa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files.vatprc.net/controller-academy/VATPRC-CA-OBS-TR-R0-SC.pdf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hyperlink" Target="https://qm.qq.com/q/RAPxHvLpqS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s://euroscope.hu/wp/category/public-releas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microsoft.com/en-us/download/details.aspx?id=35" TargetMode="External"/><Relationship Id="rId1" Type="http://schemas.openxmlformats.org/officeDocument/2006/relationships/hyperlink" Target="https://aka.ms/vs/17/release/vc_redist.x86.exe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7.xml"/><Relationship Id="rId2" Type="http://schemas.openxmlformats.org/officeDocument/2006/relationships/hyperlink" Target="https://www.euroscope.hu/images/d/db/Install32_01.gif" TargetMode="External"/><Relationship Id="rId1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6.xml"/><Relationship Id="rId3" Type="http://schemas.openxmlformats.org/officeDocument/2006/relationships/slide" Target="slide8.xml"/><Relationship Id="rId2" Type="http://schemas.openxmlformats.org/officeDocument/2006/relationships/hyperlink" Target="https://www.euroscope.hu/images/3/3a/Install32_02.gif" TargetMode="External"/><Relationship Id="rId1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7.xml"/><Relationship Id="rId3" Type="http://schemas.openxmlformats.org/officeDocument/2006/relationships/slide" Target="slide9.xml"/><Relationship Id="rId2" Type="http://schemas.openxmlformats.org/officeDocument/2006/relationships/hyperlink" Target="https://www.euroscope.hu/images/1/1a/Install32_03.gif" TargetMode="Externa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8.xml"/><Relationship Id="rId3" Type="http://schemas.openxmlformats.org/officeDocument/2006/relationships/slide" Target="slide10.xml"/><Relationship Id="rId2" Type="http://schemas.openxmlformats.org/officeDocument/2006/relationships/hyperlink" Target="https://www.euroscope.hu/images/a/af/Install32_04.gif" TargetMode="External"/><Relationship Id="rId1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71345" y="2552065"/>
            <a:ext cx="84493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tx1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Flyatcsim</a:t>
            </a:r>
            <a:r>
              <a:rPr lang="en-US" altLang="zh-CN" sz="5400" dirty="0">
                <a:solidFill>
                  <a:schemeClr val="tx1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 </a:t>
            </a:r>
            <a:r>
              <a:rPr lang="zh-CN" altLang="en-US" sz="5400" dirty="0">
                <a:solidFill>
                  <a:schemeClr val="tx1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扇区</a:t>
            </a:r>
            <a:endParaRPr lang="en-US" altLang="zh-CN" sz="5400" dirty="0">
              <a:solidFill>
                <a:schemeClr val="tx1"/>
              </a:solidFill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algn="ctr"/>
            <a:r>
              <a:rPr lang="zh-CN" altLang="en-US" sz="5400" dirty="0">
                <a:solidFill>
                  <a:schemeClr val="accent6">
                    <a:lumMod val="75000"/>
                  </a:schemeClr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教程</a:t>
            </a:r>
            <a:endParaRPr lang="zh-CN" altLang="en-US" sz="5400" dirty="0">
              <a:solidFill>
                <a:schemeClr val="accent6">
                  <a:lumMod val="75000"/>
                </a:schemeClr>
              </a:solidFill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4265930" y="1646555"/>
            <a:ext cx="3659505" cy="30219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安装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080" y="5997575"/>
            <a:ext cx="11711305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[1]</a:t>
            </a:r>
            <a:r>
              <a:rPr lang="zh-CN" altLang="en-US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引用自：</a:t>
            </a:r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hlinkClick r:id="rId2" action="ppaction://hlinkfile"/>
              </a:rPr>
              <a:t>https://euroscope.hu/images/d/d1/Install32_05.gif</a:t>
            </a:r>
            <a:endParaRPr lang="en-US" altLang="zh-CN" sz="1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8175" y="4860925"/>
            <a:ext cx="756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图</a:t>
            </a:r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-05</a:t>
            </a:r>
            <a:r>
              <a:rPr lang="en-US" altLang="zh-CN" sz="1400" baseline="300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[1]</a:t>
            </a:r>
            <a:endParaRPr lang="en-US" altLang="zh-CN" sz="1400" baseline="300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13" name="圆角矩形 12">
            <a:hlinkClick r:id="rId3" action="ppaction://hlinksldjump"/>
          </p:cNvPr>
          <p:cNvSpPr/>
          <p:nvPr/>
        </p:nvSpPr>
        <p:spPr>
          <a:xfrm>
            <a:off x="6505575" y="4411345"/>
            <a:ext cx="640715" cy="16891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>
            <a:hlinkClick r:id="rId4" action="ppaction://hlinksldjump"/>
          </p:cNvPr>
          <p:cNvSpPr/>
          <p:nvPr/>
        </p:nvSpPr>
        <p:spPr>
          <a:xfrm>
            <a:off x="5794375" y="4411345"/>
            <a:ext cx="640715" cy="16891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下载</a:t>
            </a:r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扇区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3860" y="1221740"/>
            <a:ext cx="8311515" cy="291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1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、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 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的大部分国际扇区可由：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hlinkClick r:id="rId1"/>
              </a:rPr>
              <a:t>http://euroscope.hu/sectorfile/euroscope_sector_providers.txt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进行下载。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2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、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 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港、澳、台地区中，香港以及澳门可由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VATHK vACC 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hlinkClick r:id="rId2" action="ppaction://hlinkfile"/>
              </a:rPr>
              <a:t>Github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hlinkClick r:id="rId2" action="ppaction://hlinkfile"/>
              </a:rPr>
              <a:t>仓库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进行下载，使用时请注意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“This package contains the official sector files exclusively for use by controllers and observers at VATSIM HK.”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条款。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台湾地区由于分部原因，扇区暂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不公开。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3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、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 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的中国大陆扇区目前有以下几款扇区值得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食用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，让我们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娓娓道来。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308610" y="7140575"/>
          <a:ext cx="11574780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95"/>
                <a:gridCol w="2893695"/>
                <a:gridCol w="2893695"/>
                <a:gridCol w="2893695"/>
              </a:tblGrid>
              <a:tr h="35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扇区名称</a:t>
                      </a:r>
                      <a:endParaRPr lang="zh-CN" altLang="en-US" sz="16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优点</a:t>
                      </a:r>
                      <a:endParaRPr lang="zh-CN" altLang="en-US" sz="16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缺点</a:t>
                      </a:r>
                      <a:endParaRPr lang="zh-CN" altLang="en-US" sz="16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下载方式</a:t>
                      </a:r>
                      <a:endParaRPr lang="zh-CN" altLang="en-US" sz="16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594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Flyatcsim Sector Package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免费版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免费。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要啥自行车：（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进入</a:t>
                      </a: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“Flyatcsim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空管模拟机交流群</a:t>
                      </a: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”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594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  <a:sym typeface="+mn-ea"/>
                        </a:rPr>
                        <a:t>Flyatcsim Sector Package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  <a:sym typeface="+mn-ea"/>
                        </a:rPr>
                        <a:t>付费版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功能全面、地面扇区精美、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更新及时、内容全面细致。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28CNY/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月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  <a:hlinkClick r:id="rId4" action="ppaction://hlinkfile"/>
                        </a:rPr>
                        <a:t>mbd.pub/o/bread/Zpqcmp9w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  <a:hlinkClick r:id="rId4" action="ppaction://hlinkfile"/>
                      </a:endParaRPr>
                    </a:p>
                  </a:txBody>
                  <a:tcPr/>
                </a:tc>
              </a:tr>
              <a:tr h="594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  <a:sym typeface="+mn-ea"/>
                        </a:rPr>
                        <a:t>CAB_ZBBB_VATPRC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梦开始的地方（含过期的</a:t>
                      </a: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aip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）。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停止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更新。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无官方渠道。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但，有流传版本。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VATPRC-Standard-Topsky-Sector-Pack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遥遥领先！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  <a:sym typeface="+mn-ea"/>
                        </a:rPr>
                        <a:t>仅对内开放。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320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SinoSCT Pack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朴素、简单、便于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上手。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停止更新，且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  <a:sym typeface="+mn-ea"/>
                        </a:rPr>
                        <a:t>仅对内开放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SKYLINE_SECTOR_PACK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配色过于阴间，且仅对内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开放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320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Midori Sector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N/A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不公开。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320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AirAmaz-Sector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地面扇区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齐全。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高空扇配色过于阴间且停止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更新。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hlinkClick r:id="rId5" action="ppaction://hlinkfile"/>
                        </a:rPr>
                        <a:t>github.com/AirAmaz/AirAmaz-Sector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hlinkClick r:id="rId5" action="ppaction://hlinkfil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下载</a:t>
            </a:r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扇区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8610" y="1343660"/>
          <a:ext cx="11574780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95"/>
                <a:gridCol w="2893695"/>
                <a:gridCol w="2893695"/>
                <a:gridCol w="2893695"/>
              </a:tblGrid>
              <a:tr h="35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扇区名称</a:t>
                      </a:r>
                      <a:endParaRPr lang="zh-CN" altLang="en-US" sz="16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优点</a:t>
                      </a:r>
                      <a:endParaRPr lang="zh-CN" altLang="en-US" sz="16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缺点</a:t>
                      </a:r>
                      <a:endParaRPr lang="zh-CN" altLang="en-US" sz="16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下载方式</a:t>
                      </a:r>
                      <a:endParaRPr lang="zh-CN" altLang="en-US" sz="16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594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Flyatcsim Sector Package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免费版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免费。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要啥自行车：（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进入</a:t>
                      </a: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“Flyatcsim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空管模拟机交流群</a:t>
                      </a: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”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594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  <a:sym typeface="+mn-ea"/>
                        </a:rPr>
                        <a:t>Flyatcsim Sector Package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  <a:sym typeface="+mn-ea"/>
                        </a:rPr>
                        <a:t>付费版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功能全面、地面扇区精美、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更新及时、内容全面细致。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28CNY/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月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  <a:hlinkClick r:id="rId2" action="ppaction://hlinkfile"/>
                        </a:rPr>
                        <a:t>mbd.pub/o/bread/Zpqcmp9w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  <a:hlinkClick r:id="rId2" action="ppaction://hlinkfile"/>
                      </a:endParaRPr>
                    </a:p>
                  </a:txBody>
                  <a:tcPr/>
                </a:tc>
              </a:tr>
              <a:tr h="594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  <a:sym typeface="+mn-ea"/>
                        </a:rPr>
                        <a:t>CAB_ZBBB_VATPRC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梦开始的地方。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停止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更新。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无官方渠道。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但，有流传版本。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VATPRC-Standard-Topsky-Sector-Pack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遥遥领先！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  <a:sym typeface="+mn-ea"/>
                        </a:rPr>
                        <a:t>仅对内开放。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320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SinoSCT Pack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朴素、简单、便于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上手。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停止更新，且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  <a:sym typeface="+mn-ea"/>
                        </a:rPr>
                        <a:t>仅对内开放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SKYLINE_SECTOR_PACK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配色过于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较深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，且仅对内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开放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320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Midori Sector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N/A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不公开。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</a:tr>
              <a:tr h="320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AirAmaz-Sector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地面扇区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抗锯齿。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高空扇配色较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深且停止</a:t>
                      </a:r>
                      <a:r>
                        <a:rPr lang="zh-CN" altLang="en-US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更新。</a:t>
                      </a:r>
                      <a:endParaRPr lang="zh-CN" altLang="en-US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hlinkClick r:id="rId3" action="ppaction://hlinkfile"/>
                        </a:rPr>
                        <a:t>github.com/AirAmaz/AirAmaz-Sector</a:t>
                      </a:r>
                      <a:endParaRPr lang="en-US" altLang="zh-CN" sz="1400"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hlinkClick r:id="rId3" action="ppaction://hlinkfile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73860" y="-3061335"/>
            <a:ext cx="8311515" cy="291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1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、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 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的大部分国际扇区可由：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hlinkClick r:id="rId4"/>
              </a:rPr>
              <a:t>http://euroscope.hu/sectorfile/euroscope_sector_providers.txt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进行下载。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2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、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 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港、澳、台地区中，香港以及澳门可由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VATHK vACC 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hlinkClick r:id="rId5" action="ppaction://hlinkfile"/>
              </a:rPr>
              <a:t>Github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hlinkClick r:id="rId5" action="ppaction://hlinkfile"/>
              </a:rPr>
              <a:t>仓库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进行下载，使用时请注意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“This package contains the official sector files exclusively for use by controllers and observers at VATSIM HK.”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条款，即只允许打开，不允许使用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台湾地区由于分部原因，扇区暂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不公开。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3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、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 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的中国大陆扇区目前有以下几款扇区值得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食用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，让我们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娓娓道来。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认识</a:t>
            </a:r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扇区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3860" y="1221740"/>
            <a:ext cx="8311515" cy="63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选择合适的扇区下载后，解压（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路径尽量不要带有中文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）后。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以下是扇区的目录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结构：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pic>
        <p:nvPicPr>
          <p:cNvPr id="18" name="图片 1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75355" y="1948180"/>
            <a:ext cx="3105150" cy="398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认识</a:t>
            </a:r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扇区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3860" y="1221740"/>
            <a:ext cx="8311515" cy="63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4510" y="916940"/>
            <a:ext cx="8753475" cy="5024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.prf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后缀的文件：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Profile Files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（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PRF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文件）用于启动扇区，存放启动项。同时，扇区也有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APP/*.prf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 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或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TWR/*.prf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，文件夹起便于查找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作用。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“.gitignore”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：制作组留下的过滤文件，不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重要。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Euroscope.ttf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的字体文件，是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扇区推荐的字体。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“LICENSE.md”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：用户使用扇区前需要遵守的协议。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“Pilot Counter.exe”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：管制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(v.)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的机组架次。</a:t>
            </a:r>
            <a:endParaRPr lang="en-US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“README.md”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：使用扇区前的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须知。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更新日志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：扇区更新的内容。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“Data/Sector/”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：真正的扇区存放的位置。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*.sct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：扇区的主体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文件。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“*.ese”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的主体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文件。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“*.rwy”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：使用过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后，自动保存的开跑道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文件。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rcRect t="2012" b="40246"/>
          <a:stretch>
            <a:fillRect/>
          </a:stretch>
        </p:blipFill>
        <p:spPr>
          <a:xfrm>
            <a:off x="-4942205" y="2719070"/>
            <a:ext cx="4739005" cy="202247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2405360" y="2719070"/>
            <a:ext cx="2494280" cy="2997835"/>
            <a:chOff x="11796" y="4395"/>
            <a:chExt cx="3928" cy="4721"/>
          </a:xfrm>
        </p:grpSpPr>
        <p:sp>
          <p:nvSpPr>
            <p:cNvPr id="4" name="矩形 3"/>
            <p:cNvSpPr/>
            <p:nvPr/>
          </p:nvSpPr>
          <p:spPr>
            <a:xfrm>
              <a:off x="11796" y="4800"/>
              <a:ext cx="3929" cy="351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" name="图片 6"/>
            <p:cNvPicPr/>
            <p:nvPr/>
          </p:nvPicPr>
          <p:blipFill>
            <a:blip r:embed="rId2"/>
            <a:srcRect l="1826" t="73864" r="2740" b="2092"/>
            <a:stretch>
              <a:fillRect/>
            </a:stretch>
          </p:blipFill>
          <p:spPr>
            <a:xfrm>
              <a:off x="11796" y="7762"/>
              <a:ext cx="3929" cy="1354"/>
            </a:xfrm>
            <a:prstGeom prst="rect">
              <a:avLst/>
            </a:prstGeom>
          </p:spPr>
        </p:pic>
        <p:pic>
          <p:nvPicPr>
            <p:cNvPr id="17" name="图片 16"/>
            <p:cNvPicPr/>
            <p:nvPr/>
          </p:nvPicPr>
          <p:blipFill>
            <a:blip r:embed="rId2"/>
            <a:srcRect l="1826" t="757" r="2740" b="90045"/>
            <a:stretch>
              <a:fillRect/>
            </a:stretch>
          </p:blipFill>
          <p:spPr>
            <a:xfrm>
              <a:off x="11796" y="4395"/>
              <a:ext cx="3929" cy="518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14791" y="4988"/>
              <a:ext cx="919" cy="351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启动扇区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3860" y="1221740"/>
            <a:ext cx="8311515" cy="63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0860" y="1348740"/>
            <a:ext cx="8311515" cy="1261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如果是在此台电脑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上初次启动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，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找到要上席位的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“.prf”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文件，这里以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“ZSHA.prf”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为例。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先选择这个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PRF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，然后右键，选择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打开方式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选择其他程序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，滑至最底下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在电脑上选择应用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，选择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“E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uroScope.exe”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。</a:t>
            </a:r>
            <a:endParaRPr lang="en-US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rcRect t="2012" b="40246"/>
          <a:stretch>
            <a:fillRect/>
          </a:stretch>
        </p:blipFill>
        <p:spPr>
          <a:xfrm>
            <a:off x="1800860" y="2719070"/>
            <a:ext cx="4739005" cy="20224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99000" y="3432175"/>
            <a:ext cx="1176655" cy="21209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99835" y="2719070"/>
            <a:ext cx="6177915" cy="347726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490460" y="2719070"/>
            <a:ext cx="2494280" cy="2997835"/>
            <a:chOff x="11796" y="4395"/>
            <a:chExt cx="3928" cy="4721"/>
          </a:xfrm>
        </p:grpSpPr>
        <p:sp>
          <p:nvSpPr>
            <p:cNvPr id="12" name="矩形 11"/>
            <p:cNvSpPr/>
            <p:nvPr/>
          </p:nvSpPr>
          <p:spPr>
            <a:xfrm>
              <a:off x="11796" y="4800"/>
              <a:ext cx="3929" cy="351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/>
            <p:nvPr/>
          </p:nvPicPr>
          <p:blipFill>
            <a:blip r:embed="rId3"/>
            <a:srcRect l="1826" t="73864" r="2740" b="2092"/>
            <a:stretch>
              <a:fillRect/>
            </a:stretch>
          </p:blipFill>
          <p:spPr>
            <a:xfrm>
              <a:off x="11796" y="7762"/>
              <a:ext cx="3929" cy="1354"/>
            </a:xfrm>
            <a:prstGeom prst="rect">
              <a:avLst/>
            </a:prstGeom>
          </p:spPr>
        </p:pic>
        <p:pic>
          <p:nvPicPr>
            <p:cNvPr id="17" name="图片 16"/>
            <p:cNvPicPr/>
            <p:nvPr/>
          </p:nvPicPr>
          <p:blipFill>
            <a:blip r:embed="rId3"/>
            <a:srcRect l="1826" t="757" r="2740" b="90045"/>
            <a:stretch>
              <a:fillRect/>
            </a:stretch>
          </p:blipFill>
          <p:spPr>
            <a:xfrm>
              <a:off x="11796" y="4395"/>
              <a:ext cx="3929" cy="518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14791" y="4988"/>
              <a:ext cx="919" cy="351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启动扇区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rcRect t="2012" b="40246"/>
          <a:stretch>
            <a:fillRect/>
          </a:stretch>
        </p:blipFill>
        <p:spPr>
          <a:xfrm>
            <a:off x="1939925" y="2596515"/>
            <a:ext cx="4739005" cy="20224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38065" y="3309620"/>
            <a:ext cx="1176655" cy="21209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95" y="2596515"/>
            <a:ext cx="6177915" cy="347726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629525" y="2596515"/>
            <a:ext cx="2494280" cy="2997835"/>
            <a:chOff x="11796" y="4395"/>
            <a:chExt cx="3928" cy="4721"/>
          </a:xfrm>
        </p:grpSpPr>
        <p:sp>
          <p:nvSpPr>
            <p:cNvPr id="12" name="矩形 11"/>
            <p:cNvSpPr/>
            <p:nvPr/>
          </p:nvSpPr>
          <p:spPr>
            <a:xfrm>
              <a:off x="11796" y="4800"/>
              <a:ext cx="3929" cy="351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/>
            <p:nvPr/>
          </p:nvPicPr>
          <p:blipFill>
            <a:blip r:embed="rId3"/>
            <a:srcRect l="1826" t="73864" r="2740" b="2092"/>
            <a:stretch>
              <a:fillRect/>
            </a:stretch>
          </p:blipFill>
          <p:spPr>
            <a:xfrm>
              <a:off x="11796" y="7762"/>
              <a:ext cx="3929" cy="1354"/>
            </a:xfrm>
            <a:prstGeom prst="rect">
              <a:avLst/>
            </a:prstGeom>
          </p:spPr>
        </p:pic>
        <p:pic>
          <p:nvPicPr>
            <p:cNvPr id="17" name="图片 16"/>
            <p:cNvPicPr/>
            <p:nvPr/>
          </p:nvPicPr>
          <p:blipFill>
            <a:blip r:embed="rId3"/>
            <a:srcRect l="1826" t="757" r="2740" b="90045"/>
            <a:stretch>
              <a:fillRect/>
            </a:stretch>
          </p:blipFill>
          <p:spPr>
            <a:xfrm>
              <a:off x="11796" y="4395"/>
              <a:ext cx="3929" cy="518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14791" y="4988"/>
              <a:ext cx="919" cy="351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39925" y="1226185"/>
            <a:ext cx="8311515" cy="1261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如果是在此台电脑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上初次启动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，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找到要上席位的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“.prf”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文件，这里以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“ZSHA.prf”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为例。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先选择这个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PRF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，然后右键，选择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打开方式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选择其他程序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，滑至最底下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在电脑上选择应用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，选择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“E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uroScope.exe”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。</a:t>
            </a:r>
            <a:endParaRPr lang="en-US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启动扇区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4510" y="1195070"/>
            <a:ext cx="8472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打开扇区时可能会出现下方的窗口，这是由于</a:t>
            </a:r>
            <a:r>
              <a:rPr lang="en-US" altLang="zh-CN"/>
              <a:t>ES</a:t>
            </a:r>
            <a:r>
              <a:rPr lang="zh-CN" altLang="en-US"/>
              <a:t>没有找到找到</a:t>
            </a:r>
            <a:r>
              <a:rPr lang="en-US" altLang="zh-CN"/>
              <a:t>sct</a:t>
            </a:r>
            <a:r>
              <a:rPr lang="zh-CN" altLang="en-US"/>
              <a:t>文件导致的，通常是由于目录导致的问题。只需要点击</a:t>
            </a:r>
            <a:r>
              <a:rPr lang="en-US" altLang="zh-CN"/>
              <a:t>“</a:t>
            </a:r>
            <a:r>
              <a:rPr lang="zh-CN" altLang="en-US"/>
              <a:t>是</a:t>
            </a:r>
            <a:r>
              <a:rPr lang="en-US" altLang="zh-CN"/>
              <a:t>(Y)”</a:t>
            </a:r>
            <a:r>
              <a:rPr lang="zh-CN" altLang="en-US"/>
              <a:t>即可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587" t="2095"/>
          <a:stretch>
            <a:fillRect/>
          </a:stretch>
        </p:blipFill>
        <p:spPr>
          <a:xfrm>
            <a:off x="3273425" y="2409190"/>
            <a:ext cx="5645150" cy="2039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110615"/>
            <a:ext cx="9308465" cy="52343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启动扇区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3875" y="756920"/>
            <a:ext cx="8395335" cy="35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如果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prf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文件被正确打开，将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可以看到如下图类似的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窗口。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125220"/>
            <a:ext cx="9295130" cy="5218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认识</a:t>
            </a:r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界面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4510" y="771525"/>
            <a:ext cx="8311515" cy="35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这里以刚刚的界面为例，解释这个界面包含的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内容。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前言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7685" y="1128395"/>
            <a:ext cx="818769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您仅需要了解这些文件、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功能的基本用途即可，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EuroScope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（以下简称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）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是一款高度自定义的软件。因此，如果希望自己的扇区看起来更舒服，可以自行查询手册进行调整。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本教程使用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ES v3.2.9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进行制作，不同版本之间可能存在差异，请注意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辨别。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28470" y="7026910"/>
          <a:ext cx="8735060" cy="400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765"/>
                <a:gridCol w="2183765"/>
                <a:gridCol w="2183765"/>
                <a:gridCol w="2183765"/>
              </a:tblGrid>
              <a:tr h="607695">
                <a:tc>
                  <a:txBody>
                    <a:bodyPr/>
                    <a:p>
                      <a:pPr algn="ctr" font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版本号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优点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缺点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安装包地址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</a:tr>
              <a:tr h="848360"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v3.2.9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开模拟机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不会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卡航向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(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指出现模拟机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H007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的现象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)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无模拟机窗口。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v3.2.9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</a:tr>
              <a:tr h="850265"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v3.2.4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支持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Vatsim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协议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fsd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  <a:p>
                      <a:pPr algn="ctr" fontAlgn="ctr"/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不含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token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验证的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最后一个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Euroscope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版本。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官网无安装包，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只能自行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搜寻。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</a:tr>
              <a:tr h="848360"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v3.2.3.2 &amp; v3.2.2.3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支持模拟机窗口，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支持新版文字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ATIS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偶尔会出现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卡航向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的情况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v3.2.3.2 &amp; v3.2.2.3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</a:tr>
              <a:tr h="850265"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其他版本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(&lt;v3.2.2.3)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支持中文航路点显示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(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部分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)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文字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ATIS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无法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正常使用。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673860" y="-1822450"/>
            <a:ext cx="8311515" cy="1316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457200" algn="l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目前来讲，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有以下几种版本可在官网下载：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v3.2.9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、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v3.2.3.2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、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v3.2.3.2</a:t>
            </a:r>
            <a:r>
              <a:rPr lang="zh-CN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。详见以下表格。</a:t>
            </a:r>
            <a:endParaRPr lang="zh-CN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lvl="0" indent="457200" algn="l"/>
            <a:r>
              <a:rPr lang="zh-CN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其中，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v3.2.4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目前安装包以从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官网下架。</a:t>
            </a:r>
            <a:endParaRPr lang="en-US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lvl="0" indent="457200" algn="l"/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认识</a:t>
            </a:r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界面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2525" y="1165225"/>
            <a:ext cx="98869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以下内容这里仅需要进行初步了解即可，后面会详细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讲述。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工具栏：含有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很常用的功能，如：连接到服务器、开跑道。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TopSky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菜单栏：开启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TopSky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的功能，如：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Metar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报文窗口、距离环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等。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列表（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List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）：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显示机组信息的表单，可以拖动到任何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地方。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CPDLC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配置窗口：可以进行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TopSky-CPDLC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的配置。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消息频道：可以选择收到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的不同的消息频道。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消息内容：查看收到的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信息。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消息输入栏：可以输入命令或发送指定内容的消息到指定的消息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频道。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目标具体信息：显示机组、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Metar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等的一些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信息。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绘制内容按钮：在屏幕上绘制一个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多边形。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雷达屏幕：雷达的主体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部分。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工具栏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0190" y="1619885"/>
            <a:ext cx="11690985" cy="223520"/>
            <a:chOff x="-3072" y="5120"/>
            <a:chExt cx="14646" cy="28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rcRect r="54986"/>
            <a:stretch>
              <a:fillRect/>
            </a:stretch>
          </p:blipFill>
          <p:spPr>
            <a:xfrm>
              <a:off x="-3072" y="5120"/>
              <a:ext cx="13439" cy="28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rcRect l="95629"/>
            <a:stretch>
              <a:fillRect/>
            </a:stretch>
          </p:blipFill>
          <p:spPr>
            <a:xfrm>
              <a:off x="10270" y="5120"/>
              <a:ext cx="1305" cy="280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1705610" y="1165225"/>
            <a:ext cx="9886950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打开扇区后，在扇区顶部你将会看到下面的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界面：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94510" y="2016125"/>
            <a:ext cx="9886950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接下来，我们将会一一介绍工具栏的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功能。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连接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235" y="1207135"/>
            <a:ext cx="988695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点击左上角的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     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，将会出现下方的窗口。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88645" y="3284855"/>
            <a:ext cx="5487670" cy="2733675"/>
            <a:chOff x="1733" y="5492"/>
            <a:chExt cx="8642" cy="4305"/>
          </a:xfrm>
        </p:grpSpPr>
        <p:sp>
          <p:nvSpPr>
            <p:cNvPr id="8" name="文本框 7"/>
            <p:cNvSpPr txBox="1"/>
            <p:nvPr/>
          </p:nvSpPr>
          <p:spPr>
            <a:xfrm>
              <a:off x="1815" y="5492"/>
              <a:ext cx="8560" cy="43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Show controller login name</a:t>
              </a:r>
              <a:r>
                <a:rPr lang="zh-CN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：显示管制登录名。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Show file name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：显示文件名称。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Show primary frequency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：显示主频率。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Show ATIS frequency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：显示</a:t>
              </a: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ATIS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频率。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Show selected aircraft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：显示选择的机组。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Show clock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：显示时钟（</a:t>
              </a: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UTC)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。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733" y="5748"/>
              <a:ext cx="0" cy="36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6097270" y="3284855"/>
            <a:ext cx="5004435" cy="2733675"/>
            <a:chOff x="8923" y="5693"/>
            <a:chExt cx="7881" cy="4305"/>
          </a:xfrm>
        </p:grpSpPr>
        <p:sp>
          <p:nvSpPr>
            <p:cNvPr id="9" name="文本框 8"/>
            <p:cNvSpPr txBox="1"/>
            <p:nvPr/>
          </p:nvSpPr>
          <p:spPr>
            <a:xfrm>
              <a:off x="8923" y="5693"/>
              <a:ext cx="7881" cy="43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Show leader data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：显示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矢量线。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Show transition altitude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：显示过渡高度。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Show altitude filters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：显示过滤高度范围。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Show METAR in title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：在工具栏显示</a:t>
              </a: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METAR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。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923" y="5964"/>
              <a:ext cx="0" cy="2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0" y="1286510"/>
            <a:ext cx="228600" cy="21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13190"/>
          <a:stretch>
            <a:fillRect/>
          </a:stretch>
        </p:blipFill>
        <p:spPr>
          <a:xfrm>
            <a:off x="5153025" y="1622425"/>
            <a:ext cx="1885950" cy="1537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52525" y="1165225"/>
            <a:ext cx="988695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点击左上角的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“Connect”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按钮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	   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，将会出现下方的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窗口。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连接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7370" y="1235075"/>
            <a:ext cx="723900" cy="228600"/>
          </a:xfrm>
          <a:prstGeom prst="rect">
            <a:avLst/>
          </a:prstGeom>
        </p:spPr>
      </p:pic>
      <p:pic>
        <p:nvPicPr>
          <p:cNvPr id="2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0" y="1905000"/>
            <a:ext cx="86487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连接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8555" y="2115820"/>
            <a:ext cx="4181475" cy="733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2525" y="1165225"/>
            <a:ext cx="988695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Select connection mode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中，选择相应的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模式。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8250" y="3345180"/>
            <a:ext cx="9886950" cy="2493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这里有以下几种模式可以选择：</a:t>
            </a:r>
            <a:endParaRPr lang="en-US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Direct to VATSIM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：连接到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服务器。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To VATSIM via proxy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：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通过代理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连接到服务器。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Start Sweatbox simulator session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：开模拟机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会话。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Playback log file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：播放回放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文件。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1590040"/>
            <a:ext cx="4210050" cy="2619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2525" y="1165225"/>
            <a:ext cx="988695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Server connection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中，填写连接到服务器的相关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信息。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连接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29145" y="1619885"/>
            <a:ext cx="3284220" cy="2292350"/>
            <a:chOff x="1740" y="6629"/>
            <a:chExt cx="5172" cy="3610"/>
          </a:xfrm>
        </p:grpSpPr>
        <p:sp>
          <p:nvSpPr>
            <p:cNvPr id="6" name="文本框 5"/>
            <p:cNvSpPr txBox="1"/>
            <p:nvPr/>
          </p:nvSpPr>
          <p:spPr>
            <a:xfrm>
              <a:off x="1740" y="6629"/>
              <a:ext cx="5173" cy="35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Callsign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：席位的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名称。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Facility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：席位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类型。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Real name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：真实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姓名。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Rating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：账号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权限。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Certificate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：登录账号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名。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Password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：登录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密码。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  <a:sym typeface="+mn-ea"/>
                </a:rPr>
                <a:t>Logoff time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  <a:sym typeface="+mn-ea"/>
                </a:rPr>
                <a:t>：下线时间（</a:t>
              </a: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  <a:sym typeface="+mn-ea"/>
                </a:rPr>
                <a:t>UTC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  <a:sym typeface="+mn-ea"/>
                </a:rPr>
                <a:t>时，如：</a:t>
              </a: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  <a:sym typeface="+mn-ea"/>
                </a:rPr>
                <a:t>0100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  <a:sym typeface="+mn-ea"/>
                </a:rPr>
                <a:t>）。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indent="0">
                <a:buFont typeface="Arial" panose="020B0604020202020204" pitchFamily="34" charset="0"/>
                <a:buNone/>
              </a:pP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40" y="6791"/>
              <a:ext cx="0" cy="3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2495550" y="4209415"/>
            <a:ext cx="7201535" cy="2160270"/>
            <a:chOff x="7391" y="6629"/>
            <a:chExt cx="11341" cy="3402"/>
          </a:xfrm>
        </p:grpSpPr>
        <p:sp>
          <p:nvSpPr>
            <p:cNvPr id="7" name="文本框 6"/>
            <p:cNvSpPr txBox="1"/>
            <p:nvPr/>
          </p:nvSpPr>
          <p:spPr>
            <a:xfrm>
              <a:off x="7391" y="6629"/>
              <a:ext cx="11341" cy="34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Server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：服务器地址</a:t>
              </a: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/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代名（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  <a:sym typeface="+mn-ea"/>
                </a:rPr>
                <a:t>代名可在</a:t>
              </a: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ipaddr.txt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中增加）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Connect to VATSIM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：通过</a:t>
              </a: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VATSIM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协议。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Save Profile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：保存配置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信息。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Delete Profile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：删除配置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信息。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INFO line 2-4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</a:t>
              </a: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ATC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的信息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栏。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Range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：一个视程点范围（</a:t>
              </a: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nm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）。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Status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：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cs typeface="阿里巴巴普惠体 3.0 55 Regular" panose="00020600040101010101" pitchFamily="18" charset="-122"/>
                </a:rPr>
                <a:t>状态。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u="heavy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391" y="6680"/>
              <a:ext cx="0" cy="3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连接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2525" y="1165225"/>
            <a:ext cx="988695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Proxy Connection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中，可以配置关于代理的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内容。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955" y="2139315"/>
            <a:ext cx="4276725" cy="828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52525" y="3488055"/>
            <a:ext cx="9886950" cy="2453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Start Proxy Server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：开启代理服务器，使用本机的主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作为代理，可以开启多个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的实例，但只连接一次服务器。请注意，在该功能下，部分内容可能不可用，如：席位频道等。搭配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“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To VATSIM via proxy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进行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使用。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Stop Proxy Server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：停止代理服务器，停止代理的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连接。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Status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：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状态。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连接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2525" y="1165225"/>
            <a:ext cx="988695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Simulator server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中，可以配置关于代理的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内容。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2525" y="3488055"/>
            <a:ext cx="9886950" cy="2306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Scenario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：模拟机文本的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位置。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Publish simulation data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：发送模拟数据，这主要是向客户端发送多少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数据。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Never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：不发送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数据。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To pseudo pilot only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：发送给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飞行员。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To everyone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：给所有控制器（仅在本地服务器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有效）。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0" y="2205990"/>
            <a:ext cx="4305300" cy="695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连接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235" y="1207135"/>
            <a:ext cx="988695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Logging and playback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中，可以存放和读取回放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文件。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53235" y="3439795"/>
            <a:ext cx="4301490" cy="2733040"/>
            <a:chOff x="1733" y="5492"/>
            <a:chExt cx="6774" cy="4304"/>
          </a:xfrm>
        </p:grpSpPr>
        <p:sp>
          <p:nvSpPr>
            <p:cNvPr id="8" name="文本框 7"/>
            <p:cNvSpPr txBox="1"/>
            <p:nvPr/>
          </p:nvSpPr>
          <p:spPr>
            <a:xfrm>
              <a:off x="1815" y="5492"/>
              <a:ext cx="6693" cy="43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Logfile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：保存回放文件的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目录。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Start logging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：开始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记录。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Stop logging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：停止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记录。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Playback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：读取的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回放文件的目录。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Play-32X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：播放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倍率。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+1-+120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：快进指定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分钟。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733" y="5748"/>
              <a:ext cx="0" cy="36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6708140" y="3567430"/>
            <a:ext cx="4295140" cy="2733040"/>
            <a:chOff x="9536" y="5693"/>
            <a:chExt cx="6764" cy="4304"/>
          </a:xfrm>
        </p:grpSpPr>
        <p:sp>
          <p:nvSpPr>
            <p:cNvPr id="9" name="文本框 8"/>
            <p:cNvSpPr txBox="1"/>
            <p:nvPr/>
          </p:nvSpPr>
          <p:spPr>
            <a:xfrm>
              <a:off x="9608" y="5693"/>
              <a:ext cx="6693" cy="43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Pause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停止。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Stop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：停止并回到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开头。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536" y="5693"/>
              <a:ext cx="0" cy="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7615" y="1884045"/>
            <a:ext cx="4286250" cy="141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连接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5610" y="1165225"/>
            <a:ext cx="988695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在底部按钮中，可以存放和读取回放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文件。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4510" y="3870960"/>
            <a:ext cx="8236585" cy="1846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Connect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：根据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信息连接到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服务器。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Disconnect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：断开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连接。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Reconnect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：在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4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秒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后重新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连接。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Close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：关闭窗口，如未连接信息在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v3.2.4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后将全部被清空。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u="heavy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2727325"/>
            <a:ext cx="8562975" cy="29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选择版本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728470" y="2159635"/>
          <a:ext cx="8735060" cy="400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765"/>
                <a:gridCol w="2183765"/>
                <a:gridCol w="2183765"/>
                <a:gridCol w="2183765"/>
              </a:tblGrid>
              <a:tr h="607695">
                <a:tc>
                  <a:txBody>
                    <a:bodyPr/>
                    <a:p>
                      <a:pPr algn="ctr" font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版本号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优点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缺点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安装包地址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</a:tr>
              <a:tr h="848360"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v3.2.9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开模拟机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不会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卡航向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(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指出现模拟机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H007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的现象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)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无模拟机窗口。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hlinkClick r:id="rId2" action="ppaction://hlinkfile"/>
                        </a:rPr>
                        <a:t>v3.2.9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</a:tr>
              <a:tr h="850265"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v3.2.4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支持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Vatsim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协议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fsd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  <a:p>
                      <a:pPr algn="ctr" fontAlgn="ctr"/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不含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token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验证的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最后一个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Euroscope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版本。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官网无安装包，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只能自行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搜寻。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  <a:hlinkClick r:id="rId3" action="ppaction://hlinkfile"/>
                        </a:rPr>
                        <a:t>v3.2.4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</a:tr>
              <a:tr h="848360"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sym typeface="+mn-ea"/>
                        </a:rPr>
                        <a:t>v3.2.2.3 &amp; v3.2.3.2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支持模拟机窗口，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支持新版文字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ATIS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偶尔会出现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卡航向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的情况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hlinkClick r:id="rId4" action="ppaction://hlinkfile"/>
                        </a:rPr>
                        <a:t>v3.2.2.3 &amp; v3.2.3.2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</a:tr>
              <a:tr h="850265"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其他版本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(&lt;v3.2.2.3)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支持中文航路点显示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(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部分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)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文字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ATIS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无法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  <a:cs typeface="阿里巴巴普惠体 3.0 55 Regular" panose="00020600040101010101" pitchFamily="18" charset="-122"/>
                        </a:rPr>
                        <a:t>正常使用。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  <a:cs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阿里巴巴普惠体 3.0 55 Regular" panose="00020600040101010101" pitchFamily="18" charset="-122"/>
                          <a:ea typeface="阿里巴巴普惠体 3.0 55 Regular" panose="00020600040101010101" pitchFamily="18" charset="-122"/>
                        </a:rPr>
                        <a:t>N/A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阿里巴巴普惠体 3.0 55 Regular" panose="00020600040101010101" pitchFamily="18" charset="-122"/>
                        <a:ea typeface="阿里巴巴普惠体 3.0 55 Regular" panose="00020600040101010101" pitchFamily="18" charset="-122"/>
                      </a:endParaRPr>
                    </a:p>
                  </a:txBody>
                  <a:tcPr marL="9842" marR="9842" marT="9842" marB="0" anchor="ctr" anchorCtr="0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673860" y="1221740"/>
            <a:ext cx="8311515" cy="1316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457200" algn="l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目前来讲，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有以下几种版本可在官网下载：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v3.2.9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、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v3.2.3.2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、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v3.2.3.2</a:t>
            </a:r>
            <a:r>
              <a:rPr lang="zh-CN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。详见以下表格。</a:t>
            </a:r>
            <a:endParaRPr lang="zh-CN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lvl="0" indent="457200" algn="l"/>
            <a:r>
              <a:rPr lang="zh-CN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其中，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v3.2.2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目前安装包以从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官网下架。</a:t>
            </a:r>
            <a:endParaRPr lang="en-US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lvl="0" indent="457200" algn="l"/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8586470" y="1221740"/>
            <a:ext cx="8311515" cy="608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截止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2025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年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2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月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1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日，最新版本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为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v3.2.9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，最新版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可至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hlinkClick r:id="rId5" action="ppaction://hlinkfile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hlinkClick r:id="rId5" action="ppaction://hlinkfile"/>
              </a:rPr>
              <a:t>官网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Category: Public release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板块进行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下载。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465820" y="1830705"/>
            <a:ext cx="3888105" cy="33604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456160" y="1906270"/>
            <a:ext cx="3893820" cy="304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同时，也可至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Flyatcsim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空管模拟机交流群（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  <a:hlinkClick r:id="rId7" action="ppaction://hlinkfile"/>
              </a:rPr>
              <a:t>949076443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）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群文件进行下载。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pic>
        <p:nvPicPr>
          <p:cNvPr id="9" name="图片 8" descr="Flyatcsim扇区制作组"/>
          <p:cNvPicPr>
            <a:picLocks noChangeAspect="1"/>
          </p:cNvPicPr>
          <p:nvPr/>
        </p:nvPicPr>
        <p:blipFill>
          <a:blip r:embed="rId8"/>
          <a:srcRect l="9532" t="15759" r="9104" b="26250"/>
          <a:stretch>
            <a:fillRect/>
          </a:stretch>
        </p:blipFill>
        <p:spPr>
          <a:xfrm>
            <a:off x="14458950" y="2776855"/>
            <a:ext cx="2423795" cy="307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正常换班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2525" y="1381125"/>
            <a:ext cx="9886950" cy="4043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前言：在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v3.2.4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及后面更新的版本中，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有两种换班的模式，分为正常换班和热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换班。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条件：①需要被换班的席位在线。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	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②换班人以</a:t>
            </a:r>
            <a:r>
              <a:rPr lang="zh-CN" altLang="en-US">
                <a:solidFill>
                  <a:srgbClr val="C81D31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观察员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席位在线，协调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交通。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步骤：①大家按下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”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Prepare for shiftchange”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。</a:t>
            </a:r>
            <a:endParaRPr lang="en-US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②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换班人更改为被换班的席位的名称和相关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信息。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③当前的雷达屏幕将会显示为与被换班席位的一致的信息（协调内容除外），但是依旧没有实际操作权。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④充分协调后，按下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”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Ready for shiftchange“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，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将会监控被换班席位何时下线。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⑤一旦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被换班的席位在线，客户端会保存所有信息，并且在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4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秒钟后重新连接到服务器，成功连接后，将会接上被换班的席位所持有的机组的标牌。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42695" y="2025650"/>
            <a:ext cx="9886950" cy="280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条件：①需要被换班的席位在线。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	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②换班人以另一个</a:t>
            </a:r>
            <a:r>
              <a:rPr lang="zh-CN" altLang="en-US">
                <a:solidFill>
                  <a:srgbClr val="C81D31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席位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在线，协调交通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步骤：①双方按下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”Prepare for shiftchange“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②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双方互换登入的席位名称。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③双方按下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”Ready for shiftchange“</a:t>
            </a:r>
            <a:endParaRPr lang="en-US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④其中一人按下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”Reconnect“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，双方都将会断开连接，并且在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4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秒后，重新以相应的呼号上线，后与正常换班相同。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热换班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语音</a:t>
            </a:r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通信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5610" y="1165225"/>
            <a:ext cx="988695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点击工具栏中的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		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，打开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了下面界面。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1210945"/>
            <a:ext cx="923925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1678940"/>
            <a:ext cx="4559300" cy="213233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794510" y="3870960"/>
            <a:ext cx="3756025" cy="2620010"/>
            <a:chOff x="2826" y="6096"/>
            <a:chExt cx="5915" cy="4126"/>
          </a:xfrm>
        </p:grpSpPr>
        <p:sp>
          <p:nvSpPr>
            <p:cNvPr id="8" name="文本框 7"/>
            <p:cNvSpPr txBox="1"/>
            <p:nvPr/>
          </p:nvSpPr>
          <p:spPr>
            <a:xfrm>
              <a:off x="2826" y="6096"/>
              <a:ext cx="5915" cy="41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对话框：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Name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：语音的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名称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Frequency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：语音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的频率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New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新建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Delete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删除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Modify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修改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2826" y="6979"/>
              <a:ext cx="0" cy="3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232525" y="3997960"/>
            <a:ext cx="3720465" cy="2404110"/>
            <a:chOff x="9815" y="6296"/>
            <a:chExt cx="5914" cy="3786"/>
          </a:xfrm>
        </p:grpSpPr>
        <p:sp>
          <p:nvSpPr>
            <p:cNvPr id="7" name="文本框 6"/>
            <p:cNvSpPr txBox="1"/>
            <p:nvPr/>
          </p:nvSpPr>
          <p:spPr>
            <a:xfrm>
              <a:off x="9815" y="6296"/>
              <a:ext cx="5915" cy="37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复选框：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Prim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：主频率，将你和这个频率绑定起来，</a:t>
              </a: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OBS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不应该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勾选。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RCV TXT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：接受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消息。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XMT TXT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：发送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消息。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9815" y="7194"/>
              <a:ext cx="0" cy="2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ATIS</a:t>
            </a:r>
            <a:r>
              <a:rPr lang="zh-CN" altLang="zh-CN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配置</a:t>
            </a:r>
            <a:endParaRPr lang="zh-CN" altLang="zh-CN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5610" y="2321560"/>
            <a:ext cx="9886950" cy="60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点击工具栏中的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	             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，第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1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个图标与第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4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个图标为进离场混合（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DEP+ARR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）模式，第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2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个为单离场模式，第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3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个为单进场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模式，打开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了下面界面。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94510" y="3870960"/>
            <a:ext cx="3756025" cy="2620010"/>
            <a:chOff x="2826" y="6096"/>
            <a:chExt cx="5915" cy="4126"/>
          </a:xfrm>
        </p:grpSpPr>
        <p:sp>
          <p:nvSpPr>
            <p:cNvPr id="8" name="文本框 7"/>
            <p:cNvSpPr txBox="1"/>
            <p:nvPr/>
          </p:nvSpPr>
          <p:spPr>
            <a:xfrm>
              <a:off x="2826" y="6096"/>
              <a:ext cx="5915" cy="41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对话框：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Name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：语音的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名称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Frequency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：语音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的频率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New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新建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Delete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删除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Modify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修改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2826" y="6979"/>
              <a:ext cx="0" cy="3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232525" y="3997960"/>
            <a:ext cx="3720465" cy="2404110"/>
            <a:chOff x="9815" y="6296"/>
            <a:chExt cx="5914" cy="3786"/>
          </a:xfrm>
        </p:grpSpPr>
        <p:sp>
          <p:nvSpPr>
            <p:cNvPr id="7" name="文本框 6"/>
            <p:cNvSpPr txBox="1"/>
            <p:nvPr/>
          </p:nvSpPr>
          <p:spPr>
            <a:xfrm>
              <a:off x="9815" y="6296"/>
              <a:ext cx="5915" cy="37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复选框：</a:t>
              </a:r>
              <a:endPara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Prim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：主频率，将你和这个频率绑定起来，</a:t>
              </a: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OBS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不应该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勾选。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RCV TXT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：接受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消息。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XMT TXT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：发送</a:t>
              </a:r>
              <a:r>
                <a:rPr lang="zh-CN" altLang="en-US">
                  <a:latin typeface="阿里巴巴普惠体 3.0 55 Regular" panose="00020600040101010101" pitchFamily="18" charset="-122"/>
                  <a:ea typeface="阿里巴巴普惠体 3.0 55 Regular" panose="00020600040101010101" pitchFamily="18" charset="-122"/>
                  <a:sym typeface="+mn-ea"/>
                </a:rPr>
                <a:t>消息。</a:t>
              </a:r>
              <a:endPara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9815" y="7194"/>
              <a:ext cx="0" cy="2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015" y="2386965"/>
            <a:ext cx="914400" cy="219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ATIS</a:t>
            </a:r>
            <a:r>
              <a:rPr lang="zh-CN" altLang="zh-CN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配置</a:t>
            </a:r>
            <a:endParaRPr lang="zh-CN" altLang="zh-CN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5610" y="771525"/>
            <a:ext cx="9886950" cy="60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点击工具栏中的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	             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，第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1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个图标与第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4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个图标为进离场混合（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DEP+ARR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）模式，第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2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个为单离场模式，第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3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个为单进场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模式，打开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了下面界面。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7120" y="3945890"/>
            <a:ext cx="4919980" cy="2620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ATIS callsign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ATIS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的呼号。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ATIS frequency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ATIS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的频率。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Get METAR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：获取对应机场的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METAR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报文。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Current ATIS info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ATIS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的字母。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ATIS maker URL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制作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ATIS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的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URL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Extracted URL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：解析的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URL</a:t>
            </a:r>
            <a:endParaRPr lang="en-US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015" y="837565"/>
            <a:ext cx="914400" cy="2190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292600" y="1478915"/>
            <a:ext cx="3606800" cy="2418080"/>
            <a:chOff x="6759" y="2316"/>
            <a:chExt cx="5680" cy="380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rcRect b="84284"/>
            <a:stretch>
              <a:fillRect/>
            </a:stretch>
          </p:blipFill>
          <p:spPr>
            <a:xfrm>
              <a:off x="6759" y="2316"/>
              <a:ext cx="5681" cy="758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rcRect t="90421"/>
            <a:stretch>
              <a:fillRect/>
            </a:stretch>
          </p:blipFill>
          <p:spPr>
            <a:xfrm>
              <a:off x="6759" y="5662"/>
              <a:ext cx="5681" cy="46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rcRect t="28426" b="22724"/>
            <a:stretch>
              <a:fillRect/>
            </a:stretch>
          </p:blipFill>
          <p:spPr>
            <a:xfrm>
              <a:off x="6759" y="3306"/>
              <a:ext cx="5681" cy="235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rcRect t="28426" b="66764"/>
            <a:stretch>
              <a:fillRect/>
            </a:stretch>
          </p:blipFill>
          <p:spPr>
            <a:xfrm>
              <a:off x="6759" y="3074"/>
              <a:ext cx="5681" cy="232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6096000" y="3945890"/>
            <a:ext cx="5137150" cy="2620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Automatically generate new ATIS using the URL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：当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METAR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更新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时，自动生成新的通报。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Test URL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：测试通报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内容。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Connect ATIS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：使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ATIS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上线。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Disconnect ATIS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：使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ATIS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sym typeface="+mn-ea"/>
              </a:rPr>
              <a:t>下线。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087120" y="4110355"/>
            <a:ext cx="0" cy="2280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101080" y="4137660"/>
            <a:ext cx="5715" cy="1866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参考文献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3860" y="735965"/>
            <a:ext cx="8311515" cy="291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1. EuroScope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安装：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euroscope.hu.wp.installation</a:t>
            </a:r>
            <a:endParaRPr lang="en-US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2. VATPRC-CA-OBS-TR-R0-SC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：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hlinkClick r:id="rId1" action="ppaction://hlinkfile"/>
              </a:rPr>
              <a:t>files.vatprc.net/controller-academy/VATPRC-CA-OBS-TR-R0-SC.pdf</a:t>
            </a:r>
            <a:endParaRPr lang="en-US" alt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下载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3860" y="1221740"/>
            <a:ext cx="8311515" cy="608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截止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2025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年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2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月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1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日，最新版本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为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v3.2.9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，最新版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可至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hlinkClick r:id="rId1" action="ppaction://hlinkfile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hlinkClick r:id="rId1" action="ppaction://hlinkfile"/>
              </a:rPr>
              <a:t>官网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Category: Public release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板块进行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下载。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0" y="1830705"/>
            <a:ext cx="3888105" cy="3360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1555" y="1906270"/>
            <a:ext cx="3893820" cy="304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同时，也可至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“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Flyatcsim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空管模拟机交流群（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  <a:hlinkClick r:id="rId3" action="ppaction://hlinkfile"/>
              </a:rPr>
              <a:t>949076443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sym typeface="+mn-ea"/>
              </a:rPr>
              <a:t>）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”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群文件进行下载。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pic>
        <p:nvPicPr>
          <p:cNvPr id="9" name="图片 8" descr="Flyatcsim扇区制作组"/>
          <p:cNvPicPr>
            <a:picLocks noChangeAspect="1"/>
          </p:cNvPicPr>
          <p:nvPr/>
        </p:nvPicPr>
        <p:blipFill>
          <a:blip r:embed="rId4"/>
          <a:srcRect l="9532" t="15759" r="9104" b="26250"/>
          <a:stretch>
            <a:fillRect/>
          </a:stretch>
        </p:blipFill>
        <p:spPr>
          <a:xfrm>
            <a:off x="8094345" y="2776855"/>
            <a:ext cx="2423795" cy="307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" y="234950"/>
            <a:ext cx="1772285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下载</a:t>
            </a:r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运行库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4500" y="1221740"/>
            <a:ext cx="8311515" cy="291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由于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ESv3.2.4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起的要求：在正式安装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ES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之前，必须安装运行库，否则无法正常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运行。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运行库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如下：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  <a:p>
            <a:pPr indent="457200"/>
            <a:r>
              <a:rPr lang="en-US" altLang="zh-CN">
                <a:latin typeface="Calibri" panose="020F0502020204030204" charset="0"/>
                <a:ea typeface="阿里巴巴普惠体 3.0 55 Regular" panose="00020600040101010101" pitchFamily="18" charset="-122"/>
              </a:rPr>
              <a:t>①</a:t>
            </a:r>
            <a:r>
              <a:rPr lang="en-US" altLang="zh-CN">
                <a:latin typeface="Calibri" panose="020F0502020204030204" charset="0"/>
                <a:ea typeface="阿里巴巴普惠体 3.0 55 Regular" panose="00020600040101010101" pitchFamily="18" charset="-122"/>
                <a:sym typeface="+mn-ea"/>
              </a:rPr>
              <a:t>VC_redist.x86</a:t>
            </a:r>
            <a:r>
              <a:rPr lang="zh-CN" altLang="en-US">
                <a:latin typeface="Calibri" panose="020F0502020204030204" charset="0"/>
                <a:ea typeface="阿里巴巴普惠体 3.0 55 Regular" panose="00020600040101010101" pitchFamily="18" charset="-122"/>
                <a:sym typeface="+mn-ea"/>
              </a:rPr>
              <a:t>：</a:t>
            </a:r>
            <a:endParaRPr lang="zh-CN" altLang="en-US">
              <a:latin typeface="Calibri" panose="020F0502020204030204" charset="0"/>
              <a:ea typeface="阿里巴巴普惠体 3.0 55 Regular" panose="00020600040101010101" pitchFamily="18" charset="-122"/>
              <a:sym typeface="+mn-ea"/>
            </a:endParaRPr>
          </a:p>
          <a:p>
            <a:pPr marL="457200" lvl="1" indent="457200"/>
            <a:r>
              <a:rPr lang="en-US" altLang="zh-CN">
                <a:latin typeface="Calibri" panose="020F0502020204030204" charset="0"/>
                <a:ea typeface="阿里巴巴普惠体 3.0 55 Regular" panose="00020600040101010101" pitchFamily="18" charset="-122"/>
                <a:hlinkClick r:id="rId1" action="ppaction://hlinkfile"/>
              </a:rPr>
              <a:t>https://aka.ms/vs/17/release/vc_redist.x86.exe</a:t>
            </a:r>
            <a:endParaRPr lang="en-US" altLang="zh-CN">
              <a:latin typeface="Calibri" panose="020F0502020204030204" charset="0"/>
              <a:ea typeface="阿里巴巴普惠体 3.0 55 Regular" panose="00020600040101010101" pitchFamily="18" charset="-122"/>
              <a:hlinkClick r:id="rId1" action="ppaction://hlinkfile"/>
            </a:endParaRPr>
          </a:p>
          <a:p>
            <a:pPr marL="457200" lvl="1" indent="457200"/>
            <a:endParaRPr lang="en-US" altLang="zh-CN">
              <a:latin typeface="Calibri" panose="020F0502020204030204" charset="0"/>
              <a:ea typeface="阿里巴巴普惠体 3.0 55 Regular" panose="00020600040101010101" pitchFamily="18" charset="-122"/>
            </a:endParaRPr>
          </a:p>
          <a:p>
            <a:pPr marL="0" lvl="0" indent="457200">
              <a:buNone/>
            </a:pP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阿里巴巴普惠体 3.0 55 Regular" panose="00020600040101010101" pitchFamily="18" charset="-122"/>
              </a:rPr>
              <a:t>②DirectX Runtime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  <a:ea typeface="阿里巴巴普惠体 3.0 55 Regular" panose="00020600040101010101" pitchFamily="18" charset="-122"/>
              </a:rPr>
              <a:t>（渲染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  <a:ea typeface="阿里巴巴普惠体 3.0 55 Regular" panose="00020600040101010101" pitchFamily="18" charset="-122"/>
              </a:rPr>
              <a:t>库）：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阿里巴巴普惠体 3.0 55 Regular" panose="00020600040101010101" pitchFamily="18" charset="-122"/>
            </a:endParaRPr>
          </a:p>
          <a:p>
            <a:pPr marL="457200" lvl="1" indent="457200">
              <a:buNone/>
            </a:pP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阿里巴巴普惠体 3.0 55 Regular" panose="00020600040101010101" pitchFamily="18" charset="-122"/>
                <a:hlinkClick r:id="rId2" action="ppaction://hlinkfile"/>
              </a:rPr>
              <a:t>https://www.microsoft.com/en-us/download/details.aspx?id=35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阿里巴巴普惠体 3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安装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3860" y="1221740"/>
            <a:ext cx="8311515" cy="608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打开</a:t>
            </a:r>
            <a:r>
              <a:rPr lang="en-US" alt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EuroScopeSetup.3.2.9.msi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，跟随下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图步骤</a:t>
            </a:r>
            <a:r>
              <a:rPr lang="zh-CN" altLang="en-US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安装。</a:t>
            </a:r>
            <a:endParaRPr lang="zh-CN" altLang="en-US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4266565" y="1646555"/>
            <a:ext cx="3659791" cy="3018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9080" y="5997575"/>
            <a:ext cx="11711305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[1]</a:t>
            </a:r>
            <a:r>
              <a:rPr lang="zh-CN" altLang="en-US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引用自：</a:t>
            </a:r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hlinkClick r:id="rId2" action="ppaction://hlinkfile"/>
              </a:rPr>
              <a:t>https://euroscope.hu/images/d/db/Install32_01.gif</a:t>
            </a:r>
            <a:endParaRPr lang="en-US" altLang="zh-CN" sz="1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  <a:hlinkClick r:id="rId2" action="ppaction://hlinkfile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8175" y="4860925"/>
            <a:ext cx="756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图</a:t>
            </a:r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-01</a:t>
            </a:r>
            <a:r>
              <a:rPr lang="en-US" altLang="zh-CN" sz="1400" baseline="300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[1]</a:t>
            </a:r>
            <a:endParaRPr lang="en-US" altLang="zh-CN" sz="1400" baseline="300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13" name="圆角矩形 12">
            <a:hlinkClick r:id="rId3" action="ppaction://hlinksldjump"/>
          </p:cNvPr>
          <p:cNvSpPr/>
          <p:nvPr/>
        </p:nvSpPr>
        <p:spPr>
          <a:xfrm>
            <a:off x="6505575" y="4411345"/>
            <a:ext cx="640715" cy="16891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5930" y="1646555"/>
            <a:ext cx="3658870" cy="3018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安装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080" y="5997575"/>
            <a:ext cx="11711305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[1]</a:t>
            </a:r>
            <a:r>
              <a:rPr lang="zh-CN" altLang="en-US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引用自：</a:t>
            </a:r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hlinkClick r:id="rId2" action="ppaction://hlinkfile"/>
              </a:rPr>
              <a:t>https://euroscope.hu/images/3/3a/Install32_02.gif</a:t>
            </a:r>
            <a:endParaRPr lang="en-US" altLang="zh-CN" sz="1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8175" y="4860925"/>
            <a:ext cx="756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图</a:t>
            </a:r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-02</a:t>
            </a:r>
            <a:r>
              <a:rPr lang="en-US" altLang="zh-CN" sz="1400" baseline="300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[1]</a:t>
            </a:r>
            <a:endParaRPr lang="en-US" altLang="zh-CN" sz="1400" baseline="300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3860" y="1221740"/>
            <a:ext cx="8311515" cy="608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选择合适的安装位置，或默认</a:t>
            </a:r>
            <a:r>
              <a:rPr lang="zh-CN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位置。</a:t>
            </a:r>
            <a:endParaRPr lang="zh-CN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13" name="圆角矩形 12">
            <a:hlinkClick r:id="rId3" action="ppaction://hlinksldjump"/>
          </p:cNvPr>
          <p:cNvSpPr/>
          <p:nvPr/>
        </p:nvSpPr>
        <p:spPr>
          <a:xfrm>
            <a:off x="6505575" y="4411345"/>
            <a:ext cx="640715" cy="16891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>
            <a:hlinkClick r:id="rId4" action="ppaction://hlinksldjump"/>
          </p:cNvPr>
          <p:cNvSpPr/>
          <p:nvPr/>
        </p:nvSpPr>
        <p:spPr>
          <a:xfrm>
            <a:off x="5794375" y="4411345"/>
            <a:ext cx="640715" cy="16891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4265930" y="1646555"/>
            <a:ext cx="3659505" cy="3018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安装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080" y="5997575"/>
            <a:ext cx="11711305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[1]</a:t>
            </a:r>
            <a:r>
              <a:rPr lang="zh-CN" altLang="en-US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引用自：</a:t>
            </a:r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hlinkClick r:id="rId2" action="ppaction://hlinkfile"/>
              </a:rPr>
              <a:t>https://euroscope.hu/images/1/1a/Install32_03.gif</a:t>
            </a:r>
            <a:endParaRPr lang="en-US" altLang="zh-CN" sz="1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8175" y="4860925"/>
            <a:ext cx="756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图</a:t>
            </a:r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-03</a:t>
            </a:r>
            <a:r>
              <a:rPr lang="en-US" altLang="zh-CN" sz="1400" baseline="300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[1]</a:t>
            </a:r>
            <a:endParaRPr lang="en-US" altLang="zh-CN" sz="1400" baseline="300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13" name="圆角矩形 12">
            <a:hlinkClick r:id="rId3" action="ppaction://hlinksldjump"/>
          </p:cNvPr>
          <p:cNvSpPr/>
          <p:nvPr/>
        </p:nvSpPr>
        <p:spPr>
          <a:xfrm>
            <a:off x="6505575" y="4411345"/>
            <a:ext cx="640715" cy="16891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>
            <a:hlinkClick r:id="rId4" action="ppaction://hlinksldjump"/>
          </p:cNvPr>
          <p:cNvSpPr/>
          <p:nvPr/>
        </p:nvSpPr>
        <p:spPr>
          <a:xfrm>
            <a:off x="5794375" y="4411345"/>
            <a:ext cx="640715" cy="16891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265930" y="1646555"/>
            <a:ext cx="3659505" cy="30200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9080" y="234950"/>
            <a:ext cx="1535430" cy="536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</a:rPr>
              <a:t>安装</a:t>
            </a:r>
            <a:endParaRPr lang="zh-CN" altLang="en-US" sz="2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080" y="5997575"/>
            <a:ext cx="11711305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[1]</a:t>
            </a:r>
            <a:r>
              <a:rPr lang="zh-CN" altLang="en-US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引用自：</a:t>
            </a:r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  <a:hlinkClick r:id="rId2" action="ppaction://hlinkfile"/>
              </a:rPr>
              <a:t>https://euroscope.hu/images/a/af/Install32_04.gif</a:t>
            </a:r>
            <a:endParaRPr lang="en-US" altLang="zh-CN" sz="14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8175" y="4860925"/>
            <a:ext cx="756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图</a:t>
            </a:r>
            <a:r>
              <a:rPr lang="en-US" altLang="zh-CN" sz="14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-04</a:t>
            </a:r>
            <a:r>
              <a:rPr lang="en-US" altLang="zh-CN" sz="1400" baseline="30000"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[1]</a:t>
            </a:r>
            <a:endParaRPr lang="en-US" altLang="zh-CN" sz="1400" baseline="30000">
              <a:latin typeface="阿里巴巴普惠体 3.0 55 Regular" panose="00020600040101010101" pitchFamily="18" charset="-122"/>
              <a:ea typeface="阿里巴巴普惠体 3.0 55 Regular" panose="00020600040101010101" pitchFamily="18" charset="-122"/>
              <a:cs typeface="阿里巴巴普惠体 3.0 55 Regular" panose="00020600040101010101" pitchFamily="18" charset="-122"/>
            </a:endParaRP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>
          <a:xfrm>
            <a:off x="6505575" y="4411345"/>
            <a:ext cx="640715" cy="16891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50715" y="2910840"/>
            <a:ext cx="3284855" cy="138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>
            <a:hlinkClick r:id="rId4" action="ppaction://hlinksldjump"/>
          </p:cNvPr>
          <p:cNvSpPr/>
          <p:nvPr/>
        </p:nvSpPr>
        <p:spPr>
          <a:xfrm>
            <a:off x="5794375" y="4411345"/>
            <a:ext cx="640715" cy="16891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ags/tag1.xml><?xml version="1.0" encoding="utf-8"?>
<p:tagLst xmlns:p="http://schemas.openxmlformats.org/presentationml/2006/main">
  <p:tag name="TABLE_ENDDRAG_ORIGIN_RECT" val="687*315"/>
  <p:tag name="TABLE_ENDDRAG_RECT" val="136*170*687*315"/>
</p:tagLst>
</file>

<file path=ppt/tags/tag2.xml><?xml version="1.0" encoding="utf-8"?>
<p:tagLst xmlns:p="http://schemas.openxmlformats.org/presentationml/2006/main">
  <p:tag name="TABLE_ENDDRAG_ORIGIN_RECT" val="687*315"/>
  <p:tag name="TABLE_ENDDRAG_RECT" val="136*170*687*315"/>
</p:tagLst>
</file>

<file path=ppt/tags/tag3.xml><?xml version="1.0" encoding="utf-8"?>
<p:tagLst xmlns:p="http://schemas.openxmlformats.org/presentationml/2006/main">
  <p:tag name="TABLE_ENDDRAG_ORIGIN_RECT" val="911*287"/>
  <p:tag name="TABLE_ENDDRAG_RECT" val="31*65*911*287"/>
</p:tagLst>
</file>

<file path=ppt/tags/tag4.xml><?xml version="1.0" encoding="utf-8"?>
<p:tagLst xmlns:p="http://schemas.openxmlformats.org/presentationml/2006/main">
  <p:tag name="TABLE_ENDDRAG_ORIGIN_RECT" val="911*287"/>
  <p:tag name="TABLE_ENDDRAG_RECT" val="31*65*911*287"/>
</p:tagLst>
</file>

<file path=ppt/tags/tag5.xml><?xml version="1.0" encoding="utf-8"?>
<p:tagLst xmlns:p="http://schemas.openxmlformats.org/presentationml/2006/main">
  <p:tag name="picid" val="{ca85ac9a-8420-4369-8595-3b9f01dd364e}"/>
</p:tagLst>
</file>

<file path=ppt/theme/theme1.xml><?xml version="1.0" encoding="utf-8"?>
<a:theme xmlns:a="http://schemas.openxmlformats.org/drawingml/2006/main" name="WPS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0026E4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6806</Words>
  <Application>WPS 演示</Application>
  <PresentationFormat>宽屏</PresentationFormat>
  <Paragraphs>583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阿里巴巴普惠体 3.0 55 Regular</vt:lpstr>
      <vt:lpstr>Formula1 Display-Wide</vt:lpstr>
      <vt:lpstr>Calibri</vt:lpstr>
      <vt:lpstr>微软雅黑</vt:lpstr>
      <vt:lpstr>Arial Unicode MS</vt:lpstr>
      <vt:lpstr>Wingdings</vt:lpstr>
      <vt:lpstr>EuroScope</vt:lpstr>
      <vt:lpstr>JetBrains Mono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桂-师-傅</cp:lastModifiedBy>
  <cp:revision>57</cp:revision>
  <dcterms:created xsi:type="dcterms:W3CDTF">2023-08-09T12:44:00Z</dcterms:created>
  <dcterms:modified xsi:type="dcterms:W3CDTF">2025-02-08T15:48:52Z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