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58" r:id="rId4"/>
    <p:sldId id="259" r:id="rId5"/>
    <p:sldId id="262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5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F93D8C-9F5B-4943-B427-89E642F88160}" v="47" dt="2020-01-28T15:47:54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5" d="100"/>
          <a:sy n="165" d="100"/>
        </p:scale>
        <p:origin x="-20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+_+ JoombeY" userId="411b63a7ee3b5532" providerId="Windows Live" clId="Web-{6DF93D8C-9F5B-4943-B427-89E642F88160}"/>
    <pc:docChg chg="modSld">
      <pc:chgData name="+_+ JoombeY" userId="411b63a7ee3b5532" providerId="Windows Live" clId="Web-{6DF93D8C-9F5B-4943-B427-89E642F88160}" dt="2020-01-28T15:47:54.315" v="44" actId="1076"/>
      <pc:docMkLst>
        <pc:docMk/>
      </pc:docMkLst>
      <pc:sldChg chg="addSp modSp">
        <pc:chgData name="+_+ JoombeY" userId="411b63a7ee3b5532" providerId="Windows Live" clId="Web-{6DF93D8C-9F5B-4943-B427-89E642F88160}" dt="2020-01-28T15:47:54.315" v="44" actId="1076"/>
        <pc:sldMkLst>
          <pc:docMk/>
          <pc:sldMk cId="1919494644" sldId="263"/>
        </pc:sldMkLst>
        <pc:spChg chg="mod">
          <ac:chgData name="+_+ JoombeY" userId="411b63a7ee3b5532" providerId="Windows Live" clId="Web-{6DF93D8C-9F5B-4943-B427-89E642F88160}" dt="2020-01-28T15:46:09.550" v="34" actId="1076"/>
          <ac:spMkLst>
            <pc:docMk/>
            <pc:sldMk cId="1919494644" sldId="263"/>
            <ac:spMk id="3" creationId="{00000000-0000-0000-0000-000000000000}"/>
          </ac:spMkLst>
        </pc:spChg>
        <pc:picChg chg="add mod">
          <ac:chgData name="+_+ JoombeY" userId="411b63a7ee3b5532" providerId="Windows Live" clId="Web-{6DF93D8C-9F5B-4943-B427-89E642F88160}" dt="2020-01-28T15:47:35.971" v="41" actId="1076"/>
          <ac:picMkLst>
            <pc:docMk/>
            <pc:sldMk cId="1919494644" sldId="263"/>
            <ac:picMk id="2" creationId="{87910DE4-884F-4D63-991F-3F0977042B50}"/>
          </ac:picMkLst>
        </pc:picChg>
        <pc:picChg chg="add mod">
          <ac:chgData name="+_+ JoombeY" userId="411b63a7ee3b5532" providerId="Windows Live" clId="Web-{6DF93D8C-9F5B-4943-B427-89E642F88160}" dt="2020-01-28T15:47:54.315" v="44" actId="1076"/>
          <ac:picMkLst>
            <pc:docMk/>
            <pc:sldMk cId="1919494644" sldId="263"/>
            <ac:picMk id="6" creationId="{02D51129-3202-4ED9-B682-4DD0552E74A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327F7-081F-489F-948E-667C27AB5186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F82AB-7F8E-4E3A-B843-44CE4EE02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24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F82AB-7F8E-4E3A-B843-44CE4EE02F5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71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83D-8ECA-4BAA-8557-68F40BF9D08C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52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83D-8ECA-4BAA-8557-68F40BF9D08C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9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83D-8ECA-4BAA-8557-68F40BF9D08C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07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83D-8ECA-4BAA-8557-68F40BF9D08C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09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83D-8ECA-4BAA-8557-68F40BF9D08C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3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83D-8ECA-4BAA-8557-68F40BF9D08C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54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83D-8ECA-4BAA-8557-68F40BF9D08C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3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83D-8ECA-4BAA-8557-68F40BF9D08C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6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83D-8ECA-4BAA-8557-68F40BF9D08C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66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83D-8ECA-4BAA-8557-68F40BF9D08C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53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83D-8ECA-4BAA-8557-68F40BF9D08C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96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54" b="67189"/>
          <a:stretch/>
        </p:blipFill>
        <p:spPr>
          <a:xfrm>
            <a:off x="0" y="0"/>
            <a:ext cx="6347012" cy="1210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89"/>
          <a:stretch/>
        </p:blipFill>
        <p:spPr>
          <a:xfrm>
            <a:off x="6347012" y="0"/>
            <a:ext cx="2796988" cy="12102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6683D-8ECA-4BAA-8557-68F40BF9D08C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76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86409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«Практическое применение </a:t>
            </a:r>
            <a:r>
              <a:rPr lang="ru-RU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компьютерного </a:t>
            </a:r>
            <a:r>
              <a:rPr lang="ru-RU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зрения»</a:t>
            </a:r>
            <a:endParaRPr lang="ru-RU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15408" y="3429000"/>
            <a:ext cx="5328592" cy="3240360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ru-RU" sz="8000" b="1" dirty="0" err="1" smtClean="0">
                <a:cs typeface="Arial" panose="020B0604020202020204" pitchFamily="34" charset="0"/>
              </a:rPr>
              <a:t>Истратенков</a:t>
            </a:r>
            <a:r>
              <a:rPr lang="ru-RU" sz="8000" b="1" dirty="0" smtClean="0">
                <a:cs typeface="Arial" panose="020B0604020202020204" pitchFamily="34" charset="0"/>
              </a:rPr>
              <a:t> </a:t>
            </a:r>
            <a:r>
              <a:rPr lang="ru-RU" sz="8000" b="1" dirty="0">
                <a:cs typeface="Arial" panose="020B0604020202020204" pitchFamily="34" charset="0"/>
              </a:rPr>
              <a:t>Михаил </a:t>
            </a:r>
            <a:r>
              <a:rPr lang="ru-RU" sz="8000" b="1" dirty="0" smtClean="0">
                <a:cs typeface="Arial" panose="020B0604020202020204" pitchFamily="34" charset="0"/>
              </a:rPr>
              <a:t>Игоревич</a:t>
            </a:r>
            <a:r>
              <a:rPr lang="ru-RU" sz="8000" dirty="0" smtClean="0">
                <a:cs typeface="Arial" panose="020B0604020202020204" pitchFamily="34" charset="0"/>
              </a:rPr>
              <a:t>, 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ru-RU" sz="8000" dirty="0" smtClean="0">
                <a:cs typeface="Arial" panose="020B0604020202020204" pitchFamily="34" charset="0"/>
              </a:rPr>
              <a:t>учащийся 11 И </a:t>
            </a:r>
            <a:r>
              <a:rPr lang="ru-RU" sz="8000" dirty="0">
                <a:cs typeface="Arial" panose="020B0604020202020204" pitchFamily="34" charset="0"/>
              </a:rPr>
              <a:t>класса ГБОУ «Школа № 667</a:t>
            </a:r>
            <a:r>
              <a:rPr lang="ru-RU" sz="8000" dirty="0" smtClean="0">
                <a:cs typeface="Arial" panose="020B0604020202020204" pitchFamily="34" charset="0"/>
              </a:rPr>
              <a:t>»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ru-RU" sz="8000" b="1" dirty="0" smtClean="0">
                <a:cs typeface="Arial" panose="020B0604020202020204" pitchFamily="34" charset="0"/>
              </a:rPr>
              <a:t>Рахматуллаев </a:t>
            </a:r>
            <a:r>
              <a:rPr lang="ru-RU" sz="8000" b="1" dirty="0" err="1" smtClean="0">
                <a:cs typeface="Arial" panose="020B0604020202020204" pitchFamily="34" charset="0"/>
              </a:rPr>
              <a:t>Фарухджон</a:t>
            </a:r>
            <a:r>
              <a:rPr lang="ru-RU" sz="8000" b="1" dirty="0" smtClean="0">
                <a:cs typeface="Arial" panose="020B0604020202020204" pitchFamily="34" charset="0"/>
              </a:rPr>
              <a:t> </a:t>
            </a:r>
            <a:r>
              <a:rPr lang="ru-RU" sz="8000" b="1" dirty="0" err="1" smtClean="0">
                <a:cs typeface="Arial" panose="020B0604020202020204" pitchFamily="34" charset="0"/>
              </a:rPr>
              <a:t>Эркинджонович</a:t>
            </a:r>
            <a:r>
              <a:rPr lang="en-US" sz="8000" dirty="0" smtClean="0">
                <a:cs typeface="Arial" panose="020B0604020202020204" pitchFamily="34" charset="0"/>
              </a:rPr>
              <a:t>,</a:t>
            </a:r>
            <a:endParaRPr lang="ru-RU" sz="8000" dirty="0" smtClean="0">
              <a:cs typeface="Arial" panose="020B0604020202020204" pitchFamily="34" charset="0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ru-RU" sz="8000" dirty="0" smtClean="0">
                <a:cs typeface="Arial" panose="020B0604020202020204" pitchFamily="34" charset="0"/>
              </a:rPr>
              <a:t>учащийся </a:t>
            </a:r>
            <a:r>
              <a:rPr lang="ru-RU" sz="8000" dirty="0">
                <a:cs typeface="Arial" panose="020B0604020202020204" pitchFamily="34" charset="0"/>
              </a:rPr>
              <a:t>11 </a:t>
            </a:r>
            <a:r>
              <a:rPr lang="ru-RU" sz="8000" dirty="0" smtClean="0">
                <a:cs typeface="Arial" panose="020B0604020202020204" pitchFamily="34" charset="0"/>
              </a:rPr>
              <a:t>И </a:t>
            </a:r>
            <a:r>
              <a:rPr lang="ru-RU" sz="8000" dirty="0">
                <a:cs typeface="Arial" panose="020B0604020202020204" pitchFamily="34" charset="0"/>
              </a:rPr>
              <a:t>класса ГБОУ «Школа № 667</a:t>
            </a:r>
            <a:r>
              <a:rPr lang="ru-RU" sz="8000" dirty="0" smtClean="0">
                <a:cs typeface="Arial" panose="020B0604020202020204" pitchFamily="34" charset="0"/>
              </a:rPr>
              <a:t>»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ru-RU" sz="8000" dirty="0" smtClean="0">
                <a:cs typeface="Arial" panose="020B0604020202020204" pitchFamily="34" charset="0"/>
              </a:rPr>
              <a:t>Научный руководитель: </a:t>
            </a:r>
            <a:r>
              <a:rPr lang="ru-RU" sz="8000" dirty="0">
                <a:cs typeface="Arial" panose="020B0604020202020204" pitchFamily="34" charset="0"/>
              </a:rPr>
              <a:t>учитель </a:t>
            </a:r>
            <a:r>
              <a:rPr lang="ru-RU" sz="8000" dirty="0" smtClean="0">
                <a:cs typeface="Arial" panose="020B0604020202020204" pitchFamily="34" charset="0"/>
              </a:rPr>
              <a:t>информатики 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ru-RU" sz="8000" dirty="0" smtClean="0">
                <a:cs typeface="Arial" panose="020B0604020202020204" pitchFamily="34" charset="0"/>
              </a:rPr>
              <a:t>ГБОУ </a:t>
            </a:r>
            <a:r>
              <a:rPr lang="ru-RU" sz="8000" dirty="0">
                <a:cs typeface="Arial" panose="020B0604020202020204" pitchFamily="34" charset="0"/>
              </a:rPr>
              <a:t>«Школа № 667</a:t>
            </a:r>
            <a:r>
              <a:rPr lang="ru-RU" sz="8000" dirty="0" smtClean="0">
                <a:cs typeface="Arial" panose="020B0604020202020204" pitchFamily="34" charset="0"/>
              </a:rPr>
              <a:t>»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ru-RU" sz="8000" b="1" dirty="0">
                <a:cs typeface="Arial" panose="020B0604020202020204" pitchFamily="34" charset="0"/>
              </a:rPr>
              <a:t>Еркина Татьяна Александровна</a:t>
            </a:r>
            <a:endParaRPr lang="ru-RU" sz="8000" dirty="0">
              <a:cs typeface="Arial" panose="020B0604020202020204" pitchFamily="34" charset="0"/>
            </a:endParaRPr>
          </a:p>
          <a:p>
            <a:pPr algn="l">
              <a:lnSpc>
                <a:spcPct val="170000"/>
              </a:lnSpc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04664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Государственное бюджетное общеобразовательное учреждение города Москвы «Школа № 667 имени Героя Советского Союза </a:t>
            </a:r>
            <a:r>
              <a:rPr lang="ru-RU" sz="2000" b="1" dirty="0" err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К.Я.Самсонова</a:t>
            </a:r>
            <a:r>
              <a:rPr lang="ru-RU" sz="20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»</a:t>
            </a:r>
            <a:endParaRPr lang="ru-RU" sz="20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2" descr="C:\Users\Sch667\Documents\ШКОЛЬНЫЕ ДОКУМЕНТЫ\Логотип школы\герб-1 - копия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76672"/>
            <a:ext cx="1096435" cy="11653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1417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3"/>
            <a:ext cx="7886700" cy="1008112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+mn-lt"/>
              </a:rPr>
              <a:t>Ход работы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96752"/>
            <a:ext cx="5346496" cy="4016418"/>
          </a:xfrm>
        </p:spPr>
      </p:pic>
      <p:sp>
        <p:nvSpPr>
          <p:cNvPr id="5" name="TextBox 4"/>
          <p:cNvSpPr txBox="1"/>
          <p:nvPr/>
        </p:nvSpPr>
        <p:spPr>
          <a:xfrm>
            <a:off x="755576" y="5229200"/>
            <a:ext cx="770485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/>
              <a:t>Интерфейс</a:t>
            </a:r>
            <a:r>
              <a:rPr lang="en-US" sz="2000" dirty="0" smtClean="0"/>
              <a:t> </a:t>
            </a:r>
            <a:r>
              <a:rPr lang="en-US" sz="2000" dirty="0" err="1" smtClean="0"/>
              <a:t>Raspbian</a:t>
            </a:r>
            <a:r>
              <a:rPr lang="ru-RU" sz="2000" dirty="0" smtClean="0"/>
              <a:t> </a:t>
            </a:r>
            <a:r>
              <a:rPr lang="en-US" sz="2000" dirty="0" smtClean="0"/>
              <a:t>OS </a:t>
            </a:r>
            <a:r>
              <a:rPr lang="ru-RU" sz="2000" dirty="0" smtClean="0"/>
              <a:t>с работой программы</a:t>
            </a:r>
            <a:r>
              <a:rPr lang="en-US" sz="2000" dirty="0" smtClean="0"/>
              <a:t>. </a:t>
            </a:r>
            <a:r>
              <a:rPr lang="ru-RU" sz="2000" dirty="0" smtClean="0"/>
              <a:t>Для наглядности представлен практически полный цикл</a:t>
            </a:r>
            <a:r>
              <a:rPr lang="en-US" sz="2000" dirty="0" smtClean="0"/>
              <a:t>, </a:t>
            </a:r>
            <a:r>
              <a:rPr lang="ru-RU" sz="2000" dirty="0" smtClean="0"/>
              <a:t>через который проходит каждый кадр</a:t>
            </a:r>
            <a:r>
              <a:rPr lang="en-US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517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3"/>
            <a:ext cx="7886700" cy="1008112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+mn-lt"/>
              </a:rPr>
              <a:t>Ход работы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61975"/>
            <a:ext cx="3240360" cy="4198146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72816"/>
            <a:ext cx="321676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3"/>
            <a:ext cx="7886700" cy="1008112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+mn-lt"/>
              </a:rPr>
              <a:t>Ход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511256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>
                <a:cs typeface="Arial" panose="020B0604020202020204" pitchFamily="34" charset="0"/>
              </a:rPr>
              <a:t>На двух пластинах из акрилового стекла были спроектированы крепления для корпуса микрокомпьютера</a:t>
            </a:r>
            <a:r>
              <a:rPr lang="en-US" sz="2000" dirty="0" smtClean="0">
                <a:cs typeface="Arial" panose="020B0604020202020204" pitchFamily="34" charset="0"/>
              </a:rPr>
              <a:t>, </a:t>
            </a:r>
            <a:r>
              <a:rPr lang="ru-RU" sz="2000" dirty="0" smtClean="0">
                <a:cs typeface="Arial" panose="020B0604020202020204" pitchFamily="34" charset="0"/>
              </a:rPr>
              <a:t>батарейного отсека</a:t>
            </a:r>
            <a:r>
              <a:rPr lang="en-US" sz="2000" dirty="0" smtClean="0">
                <a:cs typeface="Arial" panose="020B0604020202020204" pitchFamily="34" charset="0"/>
              </a:rPr>
              <a:t>, </a:t>
            </a:r>
            <a:r>
              <a:rPr lang="ru-RU" sz="2000" dirty="0" smtClean="0">
                <a:cs typeface="Arial" panose="020B0604020202020204" pitchFamily="34" charset="0"/>
              </a:rPr>
              <a:t>драйвера двигателей</a:t>
            </a:r>
            <a:r>
              <a:rPr lang="en-US" sz="2000" dirty="0" smtClean="0">
                <a:cs typeface="Arial" panose="020B0604020202020204" pitchFamily="34" charset="0"/>
              </a:rPr>
              <a:t>. </a:t>
            </a:r>
            <a:r>
              <a:rPr lang="ru-RU" sz="2000" dirty="0" smtClean="0">
                <a:cs typeface="Arial" panose="020B0604020202020204" pitchFamily="34" charset="0"/>
              </a:rPr>
              <a:t>При помощи конструктора была установлена камера</a:t>
            </a:r>
            <a:r>
              <a:rPr lang="en-US" sz="2000" dirty="0" smtClean="0">
                <a:cs typeface="Arial" panose="020B0604020202020204" pitchFamily="34" charset="0"/>
              </a:rPr>
              <a:t>, </a:t>
            </a:r>
            <a:r>
              <a:rPr lang="ru-RU" sz="2000" dirty="0" smtClean="0">
                <a:cs typeface="Arial" panose="020B0604020202020204" pitchFamily="34" charset="0"/>
              </a:rPr>
              <a:t>которая благодаря широкой вариативности </a:t>
            </a:r>
            <a:r>
              <a:rPr lang="en-US" sz="2000" dirty="0" smtClean="0">
                <a:cs typeface="Arial" panose="020B0604020202020204" pitchFamily="34" charset="0"/>
              </a:rPr>
              <a:t>LEGO</a:t>
            </a:r>
            <a:r>
              <a:rPr lang="ru-RU" sz="2000" dirty="0" smtClean="0">
                <a:cs typeface="Arial" panose="020B0604020202020204" pitchFamily="34" charset="0"/>
              </a:rPr>
              <a:t> может изменять свое положение в любых плоскостях и легко настраиваться по высоте</a:t>
            </a:r>
            <a:r>
              <a:rPr lang="en-US" sz="2000" dirty="0" smtClean="0">
                <a:cs typeface="Arial" panose="020B0604020202020204" pitchFamily="34" charset="0"/>
              </a:rPr>
              <a:t>. </a:t>
            </a:r>
            <a:r>
              <a:rPr lang="ru-RU" sz="2000" dirty="0" smtClean="0">
                <a:cs typeface="Arial" panose="020B0604020202020204" pitchFamily="34" charset="0"/>
              </a:rPr>
              <a:t>Получившийся аппарат компактен</a:t>
            </a:r>
            <a:r>
              <a:rPr lang="en-US" sz="2000" dirty="0" smtClean="0">
                <a:cs typeface="Arial" panose="020B0604020202020204" pitchFamily="34" charset="0"/>
              </a:rPr>
              <a:t>,</a:t>
            </a:r>
            <a:r>
              <a:rPr lang="ru-RU" sz="2000" dirty="0" smtClean="0">
                <a:cs typeface="Arial" panose="020B0604020202020204" pitchFamily="34" charset="0"/>
              </a:rPr>
              <a:t> размеры 15</a:t>
            </a:r>
            <a:r>
              <a:rPr lang="en-US" sz="2000" dirty="0" smtClean="0">
                <a:cs typeface="Arial" panose="020B0604020202020204" pitchFamily="34" charset="0"/>
              </a:rPr>
              <a:t>.</a:t>
            </a:r>
            <a:r>
              <a:rPr lang="ru-RU" sz="2000" dirty="0" smtClean="0">
                <a:cs typeface="Arial" panose="020B0604020202020204" pitchFamily="34" charset="0"/>
              </a:rPr>
              <a:t>5</a:t>
            </a:r>
            <a:r>
              <a:rPr lang="en-US" sz="2000" dirty="0" smtClean="0">
                <a:cs typeface="Arial" panose="020B0604020202020204" pitchFamily="34" charset="0"/>
              </a:rPr>
              <a:t>x</a:t>
            </a:r>
            <a:r>
              <a:rPr lang="ru-RU" sz="2000" dirty="0" smtClean="0">
                <a:cs typeface="Arial" panose="020B0604020202020204" pitchFamily="34" charset="0"/>
              </a:rPr>
              <a:t>18</a:t>
            </a:r>
            <a:r>
              <a:rPr lang="en-US" sz="2000" dirty="0" smtClean="0">
                <a:cs typeface="Arial" panose="020B0604020202020204" pitchFamily="34" charset="0"/>
              </a:rPr>
              <a:t>.5 </a:t>
            </a:r>
            <a:r>
              <a:rPr lang="ru-RU" sz="2000" dirty="0" smtClean="0">
                <a:cs typeface="Arial" panose="020B0604020202020204" pitchFamily="34" charset="0"/>
              </a:rPr>
              <a:t>см</a:t>
            </a:r>
            <a:r>
              <a:rPr lang="en-US" sz="2000" dirty="0" smtClean="0">
                <a:cs typeface="Arial" panose="020B0604020202020204" pitchFamily="34" charset="0"/>
              </a:rPr>
              <a:t>. </a:t>
            </a:r>
            <a:r>
              <a:rPr lang="ru-RU" sz="2000" dirty="0" smtClean="0">
                <a:cs typeface="Arial" panose="020B0604020202020204" pitchFamily="34" charset="0"/>
              </a:rPr>
              <a:t>Автономное питание обеспечивают 4 аккумулятора для двигателей суммарным напряжением в </a:t>
            </a:r>
            <a:r>
              <a:rPr lang="en-US" sz="2000" dirty="0" smtClean="0">
                <a:cs typeface="Arial" panose="020B0604020202020204" pitchFamily="34" charset="0"/>
              </a:rPr>
              <a:t>4.8</a:t>
            </a:r>
            <a:r>
              <a:rPr lang="ru-RU" sz="2000" dirty="0" smtClean="0">
                <a:cs typeface="Arial" panose="020B0604020202020204" pitchFamily="34" charset="0"/>
              </a:rPr>
              <a:t>В</a:t>
            </a:r>
            <a:r>
              <a:rPr lang="en-US" sz="2000" dirty="0" smtClean="0">
                <a:cs typeface="Arial" panose="020B0604020202020204" pitchFamily="34" charset="0"/>
              </a:rPr>
              <a:t>, </a:t>
            </a:r>
            <a:r>
              <a:rPr lang="ru-RU" sz="2000" dirty="0" smtClean="0">
                <a:cs typeface="Arial" panose="020B0604020202020204" pitchFamily="34" charset="0"/>
              </a:rPr>
              <a:t>а также портативный аккумулятор для </a:t>
            </a:r>
            <a:r>
              <a:rPr lang="en-US" sz="2000" dirty="0" smtClean="0">
                <a:cs typeface="Arial" panose="020B0604020202020204" pitchFamily="34" charset="0"/>
              </a:rPr>
              <a:t> Raspberry Pi. </a:t>
            </a:r>
            <a:endParaRPr lang="ru-RU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3"/>
            <a:ext cx="7886700" cy="1008112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Ход работы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35192"/>
            <a:ext cx="3279197" cy="2459398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352119"/>
            <a:ext cx="3276364" cy="245727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6" y="3972911"/>
            <a:ext cx="3295232" cy="247142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039" y="3978061"/>
            <a:ext cx="3288365" cy="24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3"/>
            <a:ext cx="7886700" cy="1008112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+mn-lt"/>
              </a:rPr>
              <a:t>Ход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511256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>
                <a:cs typeface="Arial" panose="020B0604020202020204" pitchFamily="34" charset="0"/>
              </a:rPr>
              <a:t>Готовый аппарат способен определять белые сплошные и прерывистые линии на темной дороге</a:t>
            </a:r>
            <a:r>
              <a:rPr lang="en-US" sz="2000" dirty="0" smtClean="0">
                <a:cs typeface="Arial" panose="020B0604020202020204" pitchFamily="34" charset="0"/>
              </a:rPr>
              <a:t>, </a:t>
            </a:r>
            <a:r>
              <a:rPr lang="ru-RU" sz="2000" dirty="0" smtClean="0">
                <a:cs typeface="Arial" panose="020B0604020202020204" pitchFamily="34" charset="0"/>
              </a:rPr>
              <a:t>совершать повороты под углом и в случае схода с трассы переходить в режим ручного управления</a:t>
            </a:r>
            <a:r>
              <a:rPr lang="en-US" sz="2000" dirty="0" smtClean="0">
                <a:cs typeface="Arial" panose="020B0604020202020204" pitchFamily="34" charset="0"/>
              </a:rPr>
              <a:t>, </a:t>
            </a:r>
            <a:r>
              <a:rPr lang="ru-RU" sz="2000" dirty="0" smtClean="0">
                <a:cs typeface="Arial" panose="020B0604020202020204" pitchFamily="34" charset="0"/>
              </a:rPr>
              <a:t>осуществляемого удаленно посредством локального соединения</a:t>
            </a:r>
            <a:r>
              <a:rPr lang="en-US" sz="2000" dirty="0" smtClean="0">
                <a:cs typeface="Arial" panose="020B0604020202020204" pitchFamily="34" charset="0"/>
              </a:rPr>
              <a:t> Raspberry </a:t>
            </a:r>
            <a:r>
              <a:rPr lang="ru-RU" sz="2000" dirty="0" smtClean="0">
                <a:cs typeface="Arial" panose="020B0604020202020204" pitchFamily="34" charset="0"/>
              </a:rPr>
              <a:t>с персональным компьютером</a:t>
            </a:r>
            <a:r>
              <a:rPr lang="en-US" sz="2000" dirty="0" smtClean="0">
                <a:cs typeface="Arial" panose="020B0604020202020204" pitchFamily="34" charset="0"/>
              </a:rPr>
              <a:t> (</a:t>
            </a:r>
            <a:r>
              <a:rPr lang="ru-RU" sz="2000" dirty="0" smtClean="0">
                <a:cs typeface="Arial" panose="020B0604020202020204" pitchFamily="34" charset="0"/>
              </a:rPr>
              <a:t>реализуется библиотекой </a:t>
            </a:r>
            <a:r>
              <a:rPr lang="en-US" sz="2000" dirty="0" smtClean="0">
                <a:cs typeface="Arial" panose="020B0604020202020204" pitchFamily="34" charset="0"/>
              </a:rPr>
              <a:t>socket). </a:t>
            </a:r>
            <a:r>
              <a:rPr lang="ru-RU" sz="2000" dirty="0" smtClean="0">
                <a:cs typeface="Arial" panose="020B0604020202020204" pitchFamily="34" charset="0"/>
              </a:rPr>
              <a:t>Смена направления двигателей постоянного тока происходит за счет применения </a:t>
            </a:r>
            <a:r>
              <a:rPr lang="en-US" sz="2000" dirty="0" smtClean="0">
                <a:cs typeface="Arial" panose="020B0604020202020204" pitchFamily="34" charset="0"/>
              </a:rPr>
              <a:t>H-</a:t>
            </a:r>
            <a:r>
              <a:rPr lang="ru-RU" sz="2000" dirty="0" smtClean="0">
                <a:cs typeface="Arial" panose="020B0604020202020204" pitchFamily="34" charset="0"/>
              </a:rPr>
              <a:t>мостов в драйвере </a:t>
            </a:r>
            <a:r>
              <a:rPr lang="en-US" sz="2000" dirty="0" smtClean="0">
                <a:cs typeface="Arial" panose="020B0604020202020204" pitchFamily="34" charset="0"/>
              </a:rPr>
              <a:t>L293D, </a:t>
            </a:r>
            <a:r>
              <a:rPr lang="ru-RU" sz="2000" dirty="0" smtClean="0">
                <a:cs typeface="Arial" panose="020B0604020202020204" pitchFamily="34" charset="0"/>
              </a:rPr>
              <a:t>который через плату расширения задействует цифровые </a:t>
            </a:r>
            <a:r>
              <a:rPr lang="ru-RU" sz="2000" dirty="0" err="1" smtClean="0">
                <a:cs typeface="Arial" panose="020B0604020202020204" pitchFamily="34" charset="0"/>
              </a:rPr>
              <a:t>пины</a:t>
            </a:r>
            <a:r>
              <a:rPr lang="ru-RU" sz="2000" dirty="0" smtClean="0">
                <a:cs typeface="Arial" panose="020B0604020202020204" pitchFamily="34" charset="0"/>
              </a:rPr>
              <a:t> </a:t>
            </a:r>
            <a:r>
              <a:rPr lang="en-US" sz="2000" dirty="0" smtClean="0">
                <a:cs typeface="Arial" panose="020B0604020202020204" pitchFamily="34" charset="0"/>
              </a:rPr>
              <a:t>GPIO Raspberry Pi. </a:t>
            </a:r>
            <a:endParaRPr lang="ru-RU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3"/>
            <a:ext cx="7886700" cy="100811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+mn-lt"/>
              </a:rPr>
              <a:t>Результаты</a:t>
            </a:r>
            <a:endParaRPr lang="ru-RU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5112568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cs typeface="Arial" panose="020B0604020202020204" pitchFamily="34" charset="0"/>
              </a:rPr>
              <a:t>Получен комплекс сведений о компьютерном и машинном зрении</a:t>
            </a:r>
            <a:r>
              <a:rPr lang="en-US" sz="2000" dirty="0" smtClean="0">
                <a:cs typeface="Arial" panose="020B0604020202020204" pitchFamily="34" charset="0"/>
              </a:rPr>
              <a:t>, </a:t>
            </a:r>
            <a:r>
              <a:rPr lang="ru-RU" sz="2000" dirty="0" smtClean="0">
                <a:cs typeface="Arial" panose="020B0604020202020204" pitchFamily="34" charset="0"/>
              </a:rPr>
              <a:t>о реализациях данных технологий</a:t>
            </a:r>
            <a:r>
              <a:rPr lang="en-US" sz="2000" dirty="0" smtClean="0">
                <a:cs typeface="Arial" panose="020B0604020202020204" pitchFamily="34" charset="0"/>
              </a:rPr>
              <a:t> </a:t>
            </a:r>
            <a:r>
              <a:rPr lang="ru-RU" sz="2000" dirty="0" smtClean="0">
                <a:cs typeface="Arial" panose="020B0604020202020204" pitchFamily="34" charset="0"/>
              </a:rPr>
              <a:t>и их использовании в современном мире</a:t>
            </a:r>
            <a:r>
              <a:rPr lang="en-US" sz="2000" dirty="0" smtClean="0">
                <a:cs typeface="Arial" panose="020B0604020202020204" pitchFamily="34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cs typeface="Arial" panose="020B0604020202020204" pitchFamily="34" charset="0"/>
              </a:rPr>
              <a:t>Приобретен опыт работы с платформой </a:t>
            </a:r>
            <a:r>
              <a:rPr lang="en-US" sz="2000" dirty="0" smtClean="0">
                <a:cs typeface="Arial" panose="020B0604020202020204" pitchFamily="34" charset="0"/>
              </a:rPr>
              <a:t>Raspberry Pi </a:t>
            </a:r>
            <a:r>
              <a:rPr lang="ru-RU" sz="2000" dirty="0" smtClean="0">
                <a:cs typeface="Arial" panose="020B0604020202020204" pitchFamily="34" charset="0"/>
              </a:rPr>
              <a:t>и выпускаемыми ее сообществом компонентами</a:t>
            </a:r>
            <a:r>
              <a:rPr lang="en-US" sz="2000" dirty="0" smtClean="0">
                <a:cs typeface="Arial" panose="020B0604020202020204" pitchFamily="34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cs typeface="Arial" panose="020B0604020202020204" pitchFamily="34" charset="0"/>
              </a:rPr>
              <a:t>Разработан алгоритм обнаружения линий дорожной разметки на языке программирования </a:t>
            </a:r>
            <a:r>
              <a:rPr lang="en-US" sz="2000" dirty="0" smtClean="0">
                <a:cs typeface="Arial" panose="020B0604020202020204" pitchFamily="34" charset="0"/>
              </a:rPr>
              <a:t>Python;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cs typeface="Arial" panose="020B0604020202020204" pitchFamily="34" charset="0"/>
              </a:rPr>
              <a:t>Произведено тестирование программы на автономно работающем 4-х колесном аппарате</a:t>
            </a:r>
            <a:r>
              <a:rPr lang="en-US" sz="2000" dirty="0" smtClean="0"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404664"/>
            <a:ext cx="1466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Выводы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6853" y="1268760"/>
            <a:ext cx="84249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a typeface="Calibri" panose="020F0502020204030204" pitchFamily="34" charset="0"/>
              </a:rPr>
              <a:t>Разработан </a:t>
            </a:r>
            <a:r>
              <a:rPr lang="ru-RU" sz="2000" dirty="0">
                <a:ea typeface="Calibri" panose="020F0502020204030204" pitchFamily="34" charset="0"/>
              </a:rPr>
              <a:t>и оптимизирован под маломощные системы алгоритм распознавания белых линий дорожной разметки на темном полотне. С использованием платформы </a:t>
            </a:r>
            <a:r>
              <a:rPr lang="en-US" sz="2000" dirty="0">
                <a:ea typeface="Calibri" panose="020F0502020204030204" pitchFamily="34" charset="0"/>
              </a:rPr>
              <a:t>Raspberry</a:t>
            </a:r>
            <a:r>
              <a:rPr lang="ru-RU" sz="2000" dirty="0">
                <a:ea typeface="Calibri" panose="020F0502020204030204" pitchFamily="34" charset="0"/>
              </a:rPr>
              <a:t> </a:t>
            </a:r>
            <a:r>
              <a:rPr lang="ru-RU" sz="2000" dirty="0" smtClean="0">
                <a:ea typeface="Calibri" panose="020F0502020204030204" pitchFamily="34" charset="0"/>
              </a:rPr>
              <a:t>спроектирован </a:t>
            </a:r>
            <a:r>
              <a:rPr lang="ru-RU" sz="2000" dirty="0">
                <a:ea typeface="Calibri" panose="020F0502020204030204" pitchFamily="34" charset="0"/>
              </a:rPr>
              <a:t>демонстрационный колесный аппарат, способный перемещаться по дорожному полотну  по выделенной полосе, ограниченной линиями разметки, а также реализован метод ручного удаленного управления устройством.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a typeface="Calibri" panose="020F0502020204030204" pitchFamily="34" charset="0"/>
              </a:rPr>
              <a:t>По </a:t>
            </a:r>
            <a:r>
              <a:rPr lang="ru-RU" sz="2000" dirty="0">
                <a:ea typeface="Calibri" panose="020F0502020204030204" pitchFamily="34" charset="0"/>
              </a:rPr>
              <a:t>скоростным, относительно обработки кадра, характеристикам </a:t>
            </a:r>
            <a:r>
              <a:rPr lang="ru-RU" sz="2000" dirty="0" smtClean="0">
                <a:ea typeface="Calibri" panose="020F0502020204030204" pitchFamily="34" charset="0"/>
              </a:rPr>
              <a:t>аппарат обходит </a:t>
            </a:r>
            <a:r>
              <a:rPr lang="ru-RU" sz="2000" dirty="0">
                <a:ea typeface="Calibri" panose="020F0502020204030204" pitchFamily="34" charset="0"/>
              </a:rPr>
              <a:t>существующие аналоги. </a:t>
            </a:r>
            <a:endParaRPr lang="ru-RU" sz="2000" dirty="0" smtClean="0"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a typeface="Calibri" panose="020F0502020204030204" pitchFamily="34" charset="0"/>
              </a:rPr>
              <a:t>Он </a:t>
            </a:r>
            <a:r>
              <a:rPr lang="ru-RU" sz="2000" dirty="0">
                <a:ea typeface="Calibri" panose="020F0502020204030204" pitchFamily="34" charset="0"/>
              </a:rPr>
              <a:t>может послужить учебным примером при исследовании темы компьютерного зрения</a:t>
            </a:r>
            <a:r>
              <a:rPr lang="ru-RU" sz="2000" dirty="0" smtClean="0">
                <a:ea typeface="Calibri" panose="020F0502020204030204" pitchFamily="34" charset="0"/>
              </a:rPr>
              <a:t>.</a:t>
            </a:r>
            <a:endParaRPr lang="ru-RU" sz="20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484784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002060"/>
                </a:solidFill>
                <a:ea typeface="Times New Roman" panose="02020603050405020304" pitchFamily="18" charset="0"/>
              </a:rPr>
              <a:t>Перспективы развития проекта:</a:t>
            </a:r>
            <a:r>
              <a:rPr lang="ru-RU" sz="2400" dirty="0"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ea typeface="Times New Roman" panose="02020603050405020304" pitchFamily="18" charset="0"/>
              </a:rPr>
              <a:t>Усовершенствование </a:t>
            </a:r>
            <a:r>
              <a:rPr lang="ru-RU" sz="2400" dirty="0">
                <a:ea typeface="Times New Roman" panose="02020603050405020304" pitchFamily="18" charset="0"/>
              </a:rPr>
              <a:t>и оптимизация алгоритма для достижения наилучшей точности, расширение числа поддерживаемых машиной моделей поведения в различных дорожных ситуациях.</a:t>
            </a:r>
            <a:endParaRPr lang="ru-RU" sz="2400" dirty="0">
              <a:ea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404664"/>
            <a:ext cx="2258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Перспективы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8411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424936" cy="547260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ru-RU" sz="2400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Клетте</a:t>
            </a:r>
            <a:r>
              <a:rPr lang="ru-RU" sz="24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</a:t>
            </a:r>
            <a:r>
              <a:rPr lang="ru-RU" sz="2400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Рейнхард</a:t>
            </a:r>
            <a:r>
              <a:rPr lang="ru-RU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Компьютерное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зрение. Теория и алгоритмы/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Редактор:Мовчан.Д</a:t>
            </a:r>
            <a:r>
              <a:rPr lang="ru-RU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Переводчик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Силинкин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А.А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ДМК-Пресс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2019 – 508 с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ru-RU" sz="24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Ян Эрик </a:t>
            </a:r>
            <a:r>
              <a:rPr lang="ru-RU" sz="2400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Солем</a:t>
            </a:r>
            <a:r>
              <a:rPr lang="ru-RU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Программирование компьютерного зрения на </a:t>
            </a:r>
            <a:r>
              <a:rPr lang="ru-RU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Python</a:t>
            </a:r>
            <a:r>
              <a:rPr lang="ru-RU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/</a:t>
            </a:r>
            <a:r>
              <a:rPr lang="ru-RU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Редактор:Мовчан.Д.А</a:t>
            </a:r>
            <a:r>
              <a:rPr lang="ru-RU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 </a:t>
            </a:r>
            <a:r>
              <a:rPr lang="ru-RU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Переводчик:Силинкин</a:t>
            </a:r>
            <a:r>
              <a:rPr lang="ru-RU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А.А</a:t>
            </a:r>
            <a:r>
              <a:rPr lang="ru-RU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/</a:t>
            </a:r>
            <a:r>
              <a:rPr lang="en-US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ДМК-Пресс</a:t>
            </a:r>
            <a:r>
              <a:rPr lang="ru-RU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2016 – 312 с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ru-RU" sz="24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Марк </a:t>
            </a:r>
            <a:r>
              <a:rPr lang="ru-RU" sz="2400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Лутц</a:t>
            </a:r>
            <a:r>
              <a:rPr lang="ru-RU" sz="24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</a:t>
            </a:r>
            <a:r>
              <a:rPr lang="ru-RU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Изучаем </a:t>
            </a:r>
            <a:r>
              <a:rPr lang="ru-RU" sz="2400" dirty="0" err="1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Python</a:t>
            </a:r>
            <a:r>
              <a:rPr lang="en-US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/</a:t>
            </a:r>
            <a:r>
              <a:rPr lang="en-US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Переводчик</a:t>
            </a:r>
            <a:r>
              <a:rPr lang="ru-RU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 Артеменко Ю. Н./Вильямс, 2019 – 832 с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Официальная документация </a:t>
            </a:r>
            <a:r>
              <a:rPr lang="en-US" sz="2400" dirty="0" err="1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OpenCV</a:t>
            </a:r>
            <a:r>
              <a:rPr lang="en-US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Python </a:t>
            </a:r>
            <a:r>
              <a:rPr lang="ru-RU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(электронный формат)</a:t>
            </a:r>
            <a:r>
              <a:rPr lang="en-US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/ URL: https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://opencv-python-tutroals.readthedocs.io/en/latest/py_tutorials/py_tutorials.html</a:t>
            </a:r>
            <a:endParaRPr lang="ru-RU" sz="24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16633"/>
            <a:ext cx="78867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solidFill>
                  <a:schemeClr val="bg1"/>
                </a:solidFill>
                <a:latin typeface="+mn-lt"/>
              </a:rPr>
              <a:t>Список литературы</a:t>
            </a:r>
            <a:endParaRPr lang="ru-RU" sz="28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01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886700" cy="1008112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525658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200" dirty="0">
                <a:cs typeface="Arial" panose="020B0604020202020204" pitchFamily="34" charset="0"/>
              </a:rPr>
              <a:t>В настоящий момент существует множество реализаций систем автономного управления транспортным средством</a:t>
            </a:r>
            <a:r>
              <a:rPr lang="en-US" sz="2200" dirty="0">
                <a:cs typeface="Arial" panose="020B0604020202020204" pitchFamily="34" charset="0"/>
              </a:rPr>
              <a:t>. </a:t>
            </a:r>
            <a:r>
              <a:rPr lang="ru-RU" sz="2200" dirty="0">
                <a:cs typeface="Arial" panose="020B0604020202020204" pitchFamily="34" charset="0"/>
              </a:rPr>
              <a:t>Друг от друга их отличает алгоритм обработки поступающих сигналов</a:t>
            </a:r>
            <a:r>
              <a:rPr lang="en-US" sz="2200" dirty="0">
                <a:cs typeface="Arial" panose="020B0604020202020204" pitchFamily="34" charset="0"/>
              </a:rPr>
              <a:t>, </a:t>
            </a:r>
            <a:r>
              <a:rPr lang="ru-RU" sz="2200" dirty="0">
                <a:cs typeface="Arial" panose="020B0604020202020204" pitchFamily="34" charset="0"/>
              </a:rPr>
              <a:t>что влечет за собой большую разницу в скорости преобразований</a:t>
            </a:r>
            <a:r>
              <a:rPr lang="en-US" sz="2200" dirty="0">
                <a:cs typeface="Arial" panose="020B0604020202020204" pitchFamily="34" charset="0"/>
              </a:rPr>
              <a:t>, </a:t>
            </a:r>
            <a:r>
              <a:rPr lang="ru-RU" sz="2200" dirty="0">
                <a:cs typeface="Arial" panose="020B0604020202020204" pitchFamily="34" charset="0"/>
              </a:rPr>
              <a:t>точности выходных данных и стоимости технологических разработок</a:t>
            </a:r>
            <a:r>
              <a:rPr lang="en-US" sz="2200" dirty="0">
                <a:cs typeface="Arial" panose="020B0604020202020204" pitchFamily="34" charset="0"/>
              </a:rPr>
              <a:t>. </a:t>
            </a:r>
            <a:endParaRPr lang="ru-RU" sz="2200" dirty="0"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00" dirty="0">
                <a:cs typeface="Arial" panose="020B0604020202020204" pitchFamily="34" charset="0"/>
              </a:rPr>
              <a:t>Авторам данного проекта стала интересна идея разработки собственного алгоритма</a:t>
            </a:r>
            <a:r>
              <a:rPr lang="en-US" sz="2200" dirty="0">
                <a:cs typeface="Arial" panose="020B0604020202020204" pitchFamily="34" charset="0"/>
              </a:rPr>
              <a:t>,</a:t>
            </a:r>
            <a:r>
              <a:rPr lang="ru-RU" sz="2200" dirty="0">
                <a:cs typeface="Arial" panose="020B0604020202020204" pitchFamily="34" charset="0"/>
              </a:rPr>
              <a:t> решающего методами машинного зрения реальные задачи по распознаванию дорожной разметки на дорожном полотне</a:t>
            </a:r>
            <a:r>
              <a:rPr lang="en-US" sz="2200" dirty="0">
                <a:cs typeface="Arial" panose="020B0604020202020204" pitchFamily="34" charset="0"/>
              </a:rPr>
              <a:t>, </a:t>
            </a:r>
            <a:r>
              <a:rPr lang="ru-RU" sz="2200" dirty="0">
                <a:cs typeface="Arial" panose="020B0604020202020204" pitchFamily="34" charset="0"/>
              </a:rPr>
              <a:t>который стал бы наиболее оптимальным по совокупности перечисленных </a:t>
            </a:r>
            <a:r>
              <a:rPr lang="ru-RU" sz="2200" dirty="0" smtClean="0">
                <a:cs typeface="Arial" panose="020B0604020202020204" pitchFamily="34" charset="0"/>
              </a:rPr>
              <a:t>параметров</a:t>
            </a:r>
            <a:r>
              <a:rPr lang="en-US" sz="2200" dirty="0" smtClean="0">
                <a:cs typeface="Arial" panose="020B0604020202020204" pitchFamily="34" charset="0"/>
              </a:rPr>
              <a:t>.</a:t>
            </a:r>
            <a:endParaRPr lang="ru-RU" sz="2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0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886700" cy="975642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Цель</a:t>
            </a:r>
            <a:r>
              <a:rPr lang="en-US" sz="3600" dirty="0">
                <a:solidFill>
                  <a:schemeClr val="bg1"/>
                </a:solidFill>
              </a:rPr>
              <a:t>/</a:t>
            </a:r>
            <a:r>
              <a:rPr lang="ru-RU" sz="3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675" y="1196752"/>
            <a:ext cx="8424936" cy="561662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ru-RU" sz="2200" b="1" dirty="0">
                <a:solidFill>
                  <a:srgbClr val="002060"/>
                </a:solidFill>
                <a:cs typeface="Arial" panose="020B0604020202020204" pitchFamily="34" charset="0"/>
              </a:rPr>
              <a:t>Цель</a:t>
            </a:r>
            <a:r>
              <a:rPr lang="en-US" sz="2200" dirty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r>
              <a:rPr lang="en-US" sz="2200" dirty="0">
                <a:cs typeface="Arial" panose="020B0604020202020204" pitchFamily="34" charset="0"/>
              </a:rPr>
              <a:t> </a:t>
            </a:r>
            <a:r>
              <a:rPr lang="ru-RU" sz="2200" dirty="0">
                <a:cs typeface="Arial" panose="020B0604020202020204" pitchFamily="34" charset="0"/>
              </a:rPr>
              <a:t>разработать алгоритм движения беспилотного аппарата согласно правилам дорожного движения</a:t>
            </a:r>
            <a:r>
              <a:rPr lang="en-US" sz="2200" dirty="0">
                <a:cs typeface="Arial" panose="020B0604020202020204" pitchFamily="34" charset="0"/>
              </a:rPr>
              <a:t>, </a:t>
            </a:r>
            <a:r>
              <a:rPr lang="ru-RU" sz="2200" dirty="0">
                <a:cs typeface="Arial" panose="020B0604020202020204" pitchFamily="34" charset="0"/>
              </a:rPr>
              <a:t>с последующим внедрением в реальный роботизированный прототип на </a:t>
            </a:r>
            <a:r>
              <a:rPr lang="en-US" sz="2200" dirty="0">
                <a:cs typeface="Arial" panose="020B0604020202020204" pitchFamily="34" charset="0"/>
              </a:rPr>
              <a:t>Raspberry Pi</a:t>
            </a:r>
            <a:endParaRPr lang="ru-RU" sz="2200" dirty="0">
              <a:cs typeface="Arial" panose="020B0604020202020204" pitchFamily="34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22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Задачи</a:t>
            </a:r>
            <a:r>
              <a:rPr lang="en-US" sz="2200" dirty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70000"/>
              </a:lnSpc>
            </a:pPr>
            <a:r>
              <a:rPr lang="ru-RU" sz="2200" dirty="0">
                <a:cs typeface="Arial" panose="020B0604020202020204" pitchFamily="34" charset="0"/>
              </a:rPr>
              <a:t>Исследовать технологии компьютерного зрения</a:t>
            </a:r>
          </a:p>
          <a:p>
            <a:pPr algn="just">
              <a:lnSpc>
                <a:spcPct val="170000"/>
              </a:lnSpc>
            </a:pPr>
            <a:r>
              <a:rPr lang="ru-RU" sz="2200" dirty="0">
                <a:cs typeface="Arial" panose="020B0604020202020204" pitchFamily="34" charset="0"/>
              </a:rPr>
              <a:t>Ознакомиться с возможностями платформы </a:t>
            </a:r>
            <a:r>
              <a:rPr lang="en-US" sz="2200" dirty="0">
                <a:cs typeface="Arial" panose="020B0604020202020204" pitchFamily="34" charset="0"/>
              </a:rPr>
              <a:t>Raspberry Pi</a:t>
            </a:r>
          </a:p>
          <a:p>
            <a:pPr algn="just">
              <a:lnSpc>
                <a:spcPct val="170000"/>
              </a:lnSpc>
            </a:pPr>
            <a:r>
              <a:rPr lang="ru-RU" sz="2200" dirty="0">
                <a:cs typeface="Arial" panose="020B0604020202020204" pitchFamily="34" charset="0"/>
              </a:rPr>
              <a:t>Изучить средства обработки изображений в режиме реального времени</a:t>
            </a:r>
          </a:p>
          <a:p>
            <a:pPr algn="just">
              <a:lnSpc>
                <a:spcPct val="170000"/>
              </a:lnSpc>
            </a:pPr>
            <a:r>
              <a:rPr lang="ru-RU" sz="2200" dirty="0">
                <a:cs typeface="Arial" panose="020B0604020202020204" pitchFamily="34" charset="0"/>
              </a:rPr>
              <a:t>Разработать алгоритм обнаружения линий дорожной разметки</a:t>
            </a:r>
          </a:p>
          <a:p>
            <a:pPr algn="just">
              <a:lnSpc>
                <a:spcPct val="170000"/>
              </a:lnSpc>
            </a:pPr>
            <a:r>
              <a:rPr lang="ru-RU" sz="2200" dirty="0">
                <a:cs typeface="Arial" panose="020B0604020202020204" pitchFamily="34" charset="0"/>
              </a:rPr>
              <a:t>Спроектировать демонстрационное колесное устройство</a:t>
            </a:r>
          </a:p>
          <a:p>
            <a:pPr algn="just">
              <a:lnSpc>
                <a:spcPct val="170000"/>
              </a:lnSpc>
            </a:pPr>
            <a:r>
              <a:rPr lang="ru-RU" sz="2200" dirty="0">
                <a:cs typeface="Arial" panose="020B0604020202020204" pitchFamily="34" charset="0"/>
              </a:rPr>
              <a:t>Протестировать готовый продукт на самодельном дорожном полотне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3"/>
            <a:ext cx="7886700" cy="1008112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Компьютерное зрение </a:t>
            </a:r>
            <a:r>
              <a:rPr lang="ru-RU" sz="2800" b="1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-</a:t>
            </a:r>
            <a:endParaRPr lang="ru-RU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50405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>
                <a:cs typeface="Arial" panose="020B0604020202020204" pitchFamily="34" charset="0"/>
              </a:rPr>
              <a:t>это </a:t>
            </a:r>
            <a:r>
              <a:rPr lang="ru-RU" sz="2000" dirty="0">
                <a:cs typeface="Arial" panose="020B0604020202020204" pitchFamily="34" charset="0"/>
              </a:rPr>
              <a:t>теория и технология создания машин, которые могут производить обнаружение, отслеживание и классификацию объектов.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>
                <a:cs typeface="Arial" panose="020B0604020202020204" pitchFamily="34" charset="0"/>
              </a:rPr>
              <a:t>Обнаружение линий дорожной разметки - это </a:t>
            </a:r>
            <a:r>
              <a:rPr lang="ru-RU" sz="2000" dirty="0" smtClean="0">
                <a:cs typeface="Arial" panose="020B0604020202020204" pitchFamily="34" charset="0"/>
              </a:rPr>
              <a:t>использование технологий машинного зрения на практике, что </a:t>
            </a:r>
            <a:r>
              <a:rPr lang="ru-RU" sz="2000" dirty="0">
                <a:cs typeface="Arial" panose="020B0604020202020204" pitchFamily="34" charset="0"/>
              </a:rPr>
              <a:t>служит основой всех беспилотных аппаратов.</a:t>
            </a:r>
          </a:p>
        </p:txBody>
      </p:sp>
      <p:pic>
        <p:nvPicPr>
          <p:cNvPr id="1026" name="Picture 2" descr="Картинки по запросу машинное зрение на дороге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"/>
          <a:stretch/>
        </p:blipFill>
        <p:spPr bwMode="auto">
          <a:xfrm>
            <a:off x="4780669" y="3898631"/>
            <a:ext cx="3843643" cy="28427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https://hsto.org/storage2/ab0/e6f/709/ab0e6f70931e6cc2005e7e0c0f54d16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91"/>
          <a:stretch/>
        </p:blipFill>
        <p:spPr bwMode="auto">
          <a:xfrm>
            <a:off x="288586" y="4591626"/>
            <a:ext cx="4221253" cy="14567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75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3"/>
            <a:ext cx="7886700" cy="1008112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+mn-lt"/>
              </a:rPr>
              <a:t>Ход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8"/>
            <a:ext cx="8640960" cy="516869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>
                <a:cs typeface="Arial" panose="020B0604020202020204" pitchFamily="34" charset="0"/>
              </a:rPr>
              <a:t>Платформа </a:t>
            </a:r>
            <a:r>
              <a:rPr lang="ru-RU" sz="2000" dirty="0" err="1">
                <a:cs typeface="Arial" panose="020B0604020202020204" pitchFamily="34" charset="0"/>
              </a:rPr>
              <a:t>Ras</a:t>
            </a:r>
            <a:r>
              <a:rPr lang="en-US" sz="2000" dirty="0">
                <a:cs typeface="Arial" panose="020B0604020202020204" pitchFamily="34" charset="0"/>
              </a:rPr>
              <a:t>p</a:t>
            </a:r>
            <a:r>
              <a:rPr lang="ru-RU" sz="2000" dirty="0" err="1">
                <a:cs typeface="Arial" panose="020B0604020202020204" pitchFamily="34" charset="0"/>
              </a:rPr>
              <a:t>berry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smtClean="0">
                <a:cs typeface="Arial" panose="020B0604020202020204" pitchFamily="34" charset="0"/>
              </a:rPr>
              <a:t>– одноплатный компьютер, </a:t>
            </a:r>
            <a:r>
              <a:rPr lang="ru-RU" sz="2000" dirty="0">
                <a:cs typeface="Arial" panose="020B0604020202020204" pitchFamily="34" charset="0"/>
              </a:rPr>
              <a:t>предназначенный для изучения устройства компьютера и создания обучающих проектов с конечным продуктом. </a:t>
            </a:r>
            <a:r>
              <a:rPr lang="ru-RU" sz="2000" dirty="0" smtClean="0">
                <a:cs typeface="Arial" panose="020B0604020202020204" pitchFamily="34" charset="0"/>
              </a:rPr>
              <a:t>Платформа </a:t>
            </a:r>
            <a:r>
              <a:rPr lang="ru-RU" sz="2000" dirty="0">
                <a:cs typeface="Arial" panose="020B0604020202020204" pitchFamily="34" charset="0"/>
              </a:rPr>
              <a:t>имеет ряд преимуществ по сравнению с остальными одноплатными компьютерами: дешевизна, распространённость, компактность и показательность концепции компьютерного зрения</a:t>
            </a:r>
            <a:r>
              <a:rPr lang="en-US" sz="2000" dirty="0">
                <a:cs typeface="Arial" panose="020B0604020202020204" pitchFamily="34" charset="0"/>
              </a:rPr>
              <a:t>.</a:t>
            </a:r>
            <a:endParaRPr lang="ru-RU" sz="2000" dirty="0">
              <a:cs typeface="Arial" panose="020B0604020202020204" pitchFamily="34" charset="0"/>
            </a:endParaRPr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4680520" cy="234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aspberry Pi 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75" y="4375717"/>
            <a:ext cx="1274001" cy="160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4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3"/>
            <a:ext cx="7886700" cy="1008112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+mn-lt"/>
              </a:rPr>
              <a:t>Ход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208823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Начало разработки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алгоритма поиска линий разметки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исследование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языков программирования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Ключевую роль в выборе сыграла поддержка платформой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Raspberry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языка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Python,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который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задумывался разработчиками платформы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основной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Python logo and wordmark.sv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07" b="11997"/>
          <a:stretch/>
        </p:blipFill>
        <p:spPr bwMode="auto">
          <a:xfrm>
            <a:off x="2987823" y="3789040"/>
            <a:ext cx="2757555" cy="27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8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284984"/>
            <a:ext cx="8640960" cy="35255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a typeface="+mn-lt"/>
                <a:cs typeface="Arial" panose="020B0604020202020204" pitchFamily="34" charset="0"/>
              </a:rPr>
              <a:t>Наиболее распространена реализация машинного зрения - с помощью </a:t>
            </a:r>
            <a:r>
              <a:rPr lang="ru-RU" sz="2000" b="1" dirty="0">
                <a:ea typeface="+mn-lt"/>
                <a:cs typeface="Arial" panose="020B0604020202020204" pitchFamily="34" charset="0"/>
              </a:rPr>
              <a:t>сегментации</a:t>
            </a:r>
            <a:r>
              <a:rPr lang="ru-RU" sz="2000" dirty="0">
                <a:ea typeface="+mn-lt"/>
                <a:cs typeface="Arial" panose="020B0604020202020204" pitchFamily="34" charset="0"/>
              </a:rPr>
              <a:t> изображения.</a:t>
            </a:r>
            <a:endParaRPr lang="ru-RU" sz="2000" dirty="0">
              <a:cs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ru-RU" sz="2000" dirty="0" smtClean="0">
                <a:ea typeface="+mn-lt"/>
                <a:cs typeface="Arial" panose="020B0604020202020204" pitchFamily="34" charset="0"/>
              </a:rPr>
              <a:t>Цель </a:t>
            </a:r>
            <a:r>
              <a:rPr lang="ru-RU" sz="2000" dirty="0">
                <a:ea typeface="+mn-lt"/>
                <a:cs typeface="Arial" panose="020B0604020202020204" pitchFamily="34" charset="0"/>
              </a:rPr>
              <a:t>сегментации заключается в упрощении и/или </a:t>
            </a:r>
            <a:r>
              <a:rPr lang="ru-RU" sz="2000" dirty="0" smtClean="0">
                <a:ea typeface="+mn-lt"/>
                <a:cs typeface="Arial" panose="020B0604020202020204" pitchFamily="34" charset="0"/>
              </a:rPr>
              <a:t>изменении</a:t>
            </a:r>
            <a:r>
              <a:rPr lang="en-US" sz="2000" dirty="0" smtClean="0">
                <a:ea typeface="+mn-lt"/>
                <a:cs typeface="Arial" panose="020B0604020202020204" pitchFamily="34" charset="0"/>
              </a:rPr>
              <a:t> </a:t>
            </a:r>
            <a:r>
              <a:rPr lang="ru-RU" sz="2000" dirty="0" smtClean="0">
                <a:ea typeface="+mn-lt"/>
                <a:cs typeface="Arial" panose="020B0604020202020204" pitchFamily="34" charset="0"/>
              </a:rPr>
              <a:t>представления изображения</a:t>
            </a:r>
            <a:r>
              <a:rPr lang="en-US" sz="2000" dirty="0" smtClean="0">
                <a:ea typeface="+mn-lt"/>
                <a:cs typeface="Arial" panose="020B0604020202020204" pitchFamily="34" charset="0"/>
              </a:rPr>
              <a:t>. </a:t>
            </a:r>
            <a:r>
              <a:rPr lang="ru-RU" sz="2000" dirty="0" smtClean="0">
                <a:ea typeface="+mn-lt"/>
                <a:cs typeface="Arial" panose="020B0604020202020204" pitchFamily="34" charset="0"/>
              </a:rPr>
              <a:t>Данный </a:t>
            </a:r>
            <a:r>
              <a:rPr lang="ru-RU" sz="2000" dirty="0">
                <a:ea typeface="+mn-lt"/>
                <a:cs typeface="Arial" panose="020B0604020202020204" pitchFamily="34" charset="0"/>
              </a:rPr>
              <a:t>метод реализуется с помощью нейросетей, которые, хоть и имеют большую точность, но при этом использует много ресурсов </a:t>
            </a:r>
            <a:r>
              <a:rPr lang="ru-RU" sz="2000" dirty="0" smtClean="0">
                <a:ea typeface="+mn-lt"/>
                <a:cs typeface="Arial" panose="020B0604020202020204" pitchFamily="34" charset="0"/>
              </a:rPr>
              <a:t>устройства</a:t>
            </a:r>
            <a:r>
              <a:rPr lang="en-US" sz="2000" dirty="0">
                <a:ea typeface="+mn-lt"/>
                <a:cs typeface="Arial" panose="020B0604020202020204" pitchFamily="34" charset="0"/>
              </a:rPr>
              <a:t> </a:t>
            </a:r>
            <a:r>
              <a:rPr lang="ru-RU" sz="2000" dirty="0" smtClean="0">
                <a:ea typeface="+mn-lt"/>
                <a:cs typeface="Arial" panose="020B0604020202020204" pitchFamily="34" charset="0"/>
              </a:rPr>
              <a:t>в связи с множеством производимых вычислений</a:t>
            </a:r>
            <a:r>
              <a:rPr lang="en-US" sz="2000" dirty="0" smtClean="0">
                <a:ea typeface="+mn-lt"/>
                <a:cs typeface="Arial" panose="020B0604020202020204" pitchFamily="34" charset="0"/>
              </a:rPr>
              <a:t>.</a:t>
            </a:r>
            <a:endParaRPr lang="ru-RU" sz="2000" dirty="0">
              <a:cs typeface="Arial" panose="020B0604020202020204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116633"/>
            <a:ext cx="7886700" cy="1008112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+mn-lt"/>
              </a:rPr>
              <a:t>Ход работы</a:t>
            </a:r>
          </a:p>
        </p:txBody>
      </p:sp>
      <p:pic>
        <p:nvPicPr>
          <p:cNvPr id="2" name="Рисунок 4" descr="Изображение выглядит как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87910DE4-884F-4D63-991F-3F0977042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333" y="1193180"/>
            <a:ext cx="1614183" cy="1951463"/>
          </a:xfrm>
          <a:prstGeom prst="rect">
            <a:avLst/>
          </a:prstGeom>
        </p:spPr>
      </p:pic>
      <p:pic>
        <p:nvPicPr>
          <p:cNvPr id="6" name="Рисунок 6" descr="Изображение выглядит как фотография, улица, сидит, экран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02D51129-3202-4ED9-B682-4DD0552E7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234" y="1192825"/>
            <a:ext cx="3033131" cy="195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3"/>
            <a:ext cx="7886700" cy="1008112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+mn-lt"/>
              </a:rPr>
              <a:t>Ход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496944" cy="511256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>
                <a:cs typeface="Arial" panose="020B0604020202020204" pitchFamily="34" charset="0"/>
              </a:rPr>
              <a:t>Современные нейронные сети в области семантической сегментации достаточно точны</a:t>
            </a:r>
            <a:r>
              <a:rPr lang="en-US" sz="2000" dirty="0" smtClean="0">
                <a:cs typeface="Arial" panose="020B0604020202020204" pitchFamily="34" charset="0"/>
              </a:rPr>
              <a:t>, </a:t>
            </a:r>
            <a:r>
              <a:rPr lang="ru-RU" sz="2000" dirty="0" smtClean="0">
                <a:cs typeface="Arial" panose="020B0604020202020204" pitchFamily="34" charset="0"/>
              </a:rPr>
              <a:t>но не подходят для </a:t>
            </a:r>
            <a:r>
              <a:rPr lang="ru-RU" sz="2000" dirty="0" err="1" smtClean="0">
                <a:cs typeface="Arial" panose="020B0604020202020204" pitchFamily="34" charset="0"/>
              </a:rPr>
              <a:t>низкопроизводительных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smtClean="0">
                <a:cs typeface="Arial" panose="020B0604020202020204" pitchFamily="34" charset="0"/>
              </a:rPr>
              <a:t>систем</a:t>
            </a:r>
            <a:r>
              <a:rPr lang="en-US" sz="2000" dirty="0" smtClean="0"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>
                <a:cs typeface="Arial" panose="020B0604020202020204" pitchFamily="34" charset="0"/>
              </a:rPr>
              <a:t>Требуется придумать способ</a:t>
            </a:r>
            <a:r>
              <a:rPr lang="en-US" sz="2000" dirty="0" smtClean="0">
                <a:cs typeface="Arial" panose="020B0604020202020204" pitchFamily="34" charset="0"/>
              </a:rPr>
              <a:t>, </a:t>
            </a:r>
            <a:r>
              <a:rPr lang="ru-RU" sz="2000" dirty="0" smtClean="0">
                <a:cs typeface="Arial" panose="020B0604020202020204" pitchFamily="34" charset="0"/>
              </a:rPr>
              <a:t>с которым аппарат на </a:t>
            </a:r>
            <a:r>
              <a:rPr lang="en-US" sz="2000" dirty="0" smtClean="0">
                <a:cs typeface="Arial" panose="020B0604020202020204" pitchFamily="34" charset="0"/>
              </a:rPr>
              <a:t>Raspberry </a:t>
            </a:r>
            <a:r>
              <a:rPr lang="ru-RU" sz="2000" dirty="0" smtClean="0">
                <a:cs typeface="Arial" panose="020B0604020202020204" pitchFamily="34" charset="0"/>
              </a:rPr>
              <a:t>способен передвигаться в режиме реального времени</a:t>
            </a:r>
            <a:r>
              <a:rPr lang="en-US" sz="2000" dirty="0" smtClean="0">
                <a:cs typeface="Arial" panose="020B0604020202020204" pitchFamily="34" charset="0"/>
              </a:rPr>
              <a:t>.</a:t>
            </a:r>
            <a:r>
              <a:rPr lang="ru-RU" sz="2000" dirty="0" smtClean="0">
                <a:cs typeface="Arial" panose="020B0604020202020204" pitchFamily="34" charset="0"/>
              </a:rPr>
              <a:t> Для этого целесообразно использовать возможности библиотеки для работы с числами </a:t>
            </a:r>
            <a:r>
              <a:rPr lang="en-US" sz="2000" dirty="0" err="1" smtClean="0">
                <a:cs typeface="Arial" panose="020B0604020202020204" pitchFamily="34" charset="0"/>
              </a:rPr>
              <a:t>numpy</a:t>
            </a:r>
            <a:r>
              <a:rPr lang="en-US" sz="2000" dirty="0" smtClean="0">
                <a:cs typeface="Arial" panose="020B0604020202020204" pitchFamily="34" charset="0"/>
              </a:rPr>
              <a:t>, </a:t>
            </a:r>
            <a:r>
              <a:rPr lang="ru-RU" sz="2000" dirty="0" smtClean="0">
                <a:cs typeface="Arial" panose="020B0604020202020204" pitchFamily="34" charset="0"/>
              </a:rPr>
              <a:t>которая интегрирована в </a:t>
            </a:r>
            <a:r>
              <a:rPr lang="en-US" sz="2000" dirty="0" err="1" smtClean="0">
                <a:cs typeface="Arial" panose="020B0604020202020204" pitchFamily="34" charset="0"/>
              </a:rPr>
              <a:t>OpenCV</a:t>
            </a:r>
            <a:r>
              <a:rPr lang="en-US" sz="2000" dirty="0" smtClean="0">
                <a:cs typeface="Arial" panose="020B0604020202020204" pitchFamily="34" charset="0"/>
              </a:rPr>
              <a:t>. </a:t>
            </a:r>
            <a:endParaRPr lang="ru-RU" sz="2000" dirty="0">
              <a:cs typeface="Arial" panose="020B0604020202020204" pitchFamily="34" charset="0"/>
            </a:endParaRPr>
          </a:p>
        </p:txBody>
      </p:sp>
      <p:pic>
        <p:nvPicPr>
          <p:cNvPr id="2050" name="Picture 2" descr="Картинки по запросу &quot;numpy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01" y="4581128"/>
            <a:ext cx="3243827" cy="128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3"/>
            <a:ext cx="7886700" cy="1008112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+mn-lt"/>
              </a:rPr>
              <a:t>Ход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41044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>
                <a:cs typeface="Arial" panose="020B0604020202020204" pitchFamily="34" charset="0"/>
              </a:rPr>
              <a:t>Ориентиром машины на дороге должны служить белые полосы разметки</a:t>
            </a:r>
            <a:r>
              <a:rPr lang="en-US" sz="2000" dirty="0" smtClean="0">
                <a:cs typeface="Arial" panose="020B0604020202020204" pitchFamily="34" charset="0"/>
              </a:rPr>
              <a:t>, </a:t>
            </a:r>
            <a:r>
              <a:rPr lang="ru-RU" sz="2000" dirty="0" smtClean="0">
                <a:cs typeface="Arial" panose="020B0604020202020204" pitchFamily="34" charset="0"/>
              </a:rPr>
              <a:t>т</a:t>
            </a:r>
            <a:r>
              <a:rPr lang="en-US" sz="2000" dirty="0" smtClean="0">
                <a:cs typeface="Arial" panose="020B0604020202020204" pitchFamily="34" charset="0"/>
              </a:rPr>
              <a:t>.</a:t>
            </a:r>
            <a:r>
              <a:rPr lang="ru-RU" sz="2000" dirty="0" smtClean="0">
                <a:cs typeface="Arial" panose="020B0604020202020204" pitchFamily="34" charset="0"/>
              </a:rPr>
              <a:t>е</a:t>
            </a:r>
            <a:r>
              <a:rPr lang="en-US" sz="2000" dirty="0" smtClean="0">
                <a:cs typeface="Arial" panose="020B0604020202020204" pitchFamily="34" charset="0"/>
              </a:rPr>
              <a:t>. </a:t>
            </a:r>
            <a:r>
              <a:rPr lang="ru-RU" sz="2000" dirty="0" smtClean="0">
                <a:cs typeface="Arial" panose="020B0604020202020204" pitchFamily="34" charset="0"/>
              </a:rPr>
              <a:t>появляется необходимость в бинаризации изображения с выявлением белых участков</a:t>
            </a:r>
            <a:r>
              <a:rPr lang="en-US" sz="2000" dirty="0" smtClean="0">
                <a:cs typeface="Arial" panose="020B0604020202020204" pitchFamily="34" charset="0"/>
              </a:rPr>
              <a:t>. </a:t>
            </a:r>
            <a:r>
              <a:rPr lang="ru-RU" sz="2000" dirty="0" smtClean="0">
                <a:cs typeface="Arial" panose="020B0604020202020204" pitchFamily="34" charset="0"/>
              </a:rPr>
              <a:t>После этого для наглядности в представлении и для </a:t>
            </a:r>
            <a:r>
              <a:rPr lang="ru-RU" sz="2000" dirty="0" err="1" smtClean="0">
                <a:cs typeface="Arial" panose="020B0604020202020204" pitchFamily="34" charset="0"/>
              </a:rPr>
              <a:t>избежания</a:t>
            </a:r>
            <a:r>
              <a:rPr lang="ru-RU" sz="2000" dirty="0" smtClean="0">
                <a:cs typeface="Arial" panose="020B0604020202020204" pitchFamily="34" charset="0"/>
              </a:rPr>
              <a:t> ошибок создаются прямоугольники</a:t>
            </a:r>
            <a:r>
              <a:rPr lang="en-US" sz="2000" dirty="0" smtClean="0">
                <a:cs typeface="Arial" panose="020B0604020202020204" pitchFamily="34" charset="0"/>
              </a:rPr>
              <a:t>, </a:t>
            </a:r>
            <a:r>
              <a:rPr lang="ru-RU" sz="2000" dirty="0" smtClean="0">
                <a:cs typeface="Arial" panose="020B0604020202020204" pitchFamily="34" charset="0"/>
              </a:rPr>
              <a:t>целью которых является захват пикселей</a:t>
            </a:r>
            <a:r>
              <a:rPr lang="en-US" sz="2000" dirty="0" smtClean="0">
                <a:cs typeface="Arial" panose="020B0604020202020204" pitchFamily="34" charset="0"/>
              </a:rPr>
              <a:t>, </a:t>
            </a:r>
            <a:r>
              <a:rPr lang="ru-RU" sz="2000" dirty="0" smtClean="0">
                <a:cs typeface="Arial" panose="020B0604020202020204" pitchFamily="34" charset="0"/>
              </a:rPr>
              <a:t>относящихся к разметке</a:t>
            </a:r>
            <a:r>
              <a:rPr lang="en-US" sz="2000" dirty="0" smtClean="0">
                <a:cs typeface="Arial" panose="020B0604020202020204" pitchFamily="34" charset="0"/>
              </a:rPr>
              <a:t>. </a:t>
            </a:r>
            <a:r>
              <a:rPr lang="ru-RU" sz="2000" dirty="0" smtClean="0">
                <a:cs typeface="Arial" panose="020B0604020202020204" pitchFamily="34" charset="0"/>
              </a:rPr>
              <a:t>Их количество влияет на скорость обработки кадра и точность захвата белых линий</a:t>
            </a:r>
            <a:r>
              <a:rPr lang="en-US" sz="2000" dirty="0" smtClean="0">
                <a:cs typeface="Arial" panose="020B0604020202020204" pitchFamily="34" charset="0"/>
              </a:rPr>
              <a:t>. </a:t>
            </a:r>
            <a:r>
              <a:rPr lang="ru-RU" sz="2000" dirty="0" smtClean="0">
                <a:cs typeface="Arial" panose="020B0604020202020204" pitchFamily="34" charset="0"/>
              </a:rPr>
              <a:t>Методами </a:t>
            </a:r>
            <a:r>
              <a:rPr lang="ru-RU" sz="2000" dirty="0" err="1" smtClean="0">
                <a:cs typeface="Arial" panose="020B0604020202020204" pitchFamily="34" charset="0"/>
              </a:rPr>
              <a:t>фрэймворка</a:t>
            </a:r>
            <a:r>
              <a:rPr lang="ru-RU" sz="2000" dirty="0" smtClean="0">
                <a:cs typeface="Arial" panose="020B0604020202020204" pitchFamily="34" charset="0"/>
              </a:rPr>
              <a:t> компьютерного зрения строится средняя линия</a:t>
            </a:r>
            <a:r>
              <a:rPr lang="en-US" sz="2000" dirty="0" smtClean="0">
                <a:cs typeface="Arial" panose="020B0604020202020204" pitchFamily="34" charset="0"/>
              </a:rPr>
              <a:t>, </a:t>
            </a:r>
            <a:r>
              <a:rPr lang="ru-RU" sz="2000" dirty="0" smtClean="0">
                <a:cs typeface="Arial" panose="020B0604020202020204" pitchFamily="34" charset="0"/>
              </a:rPr>
              <a:t>служащая траекторией движения аппарата</a:t>
            </a:r>
            <a:r>
              <a:rPr lang="en-US" sz="2000" dirty="0" smtClean="0">
                <a:cs typeface="Arial" panose="020B0604020202020204" pitchFamily="34" charset="0"/>
              </a:rPr>
              <a:t>.</a:t>
            </a:r>
            <a:endParaRPr lang="ru-RU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51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powerpointstore.com_50</Template>
  <TotalTime>1921</TotalTime>
  <Words>829</Words>
  <Application>Microsoft Office PowerPoint</Application>
  <PresentationFormat>Экран (4:3)</PresentationFormat>
  <Paragraphs>61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«Практическое применение компьютерного зрения»</vt:lpstr>
      <vt:lpstr>Актуальность</vt:lpstr>
      <vt:lpstr>Цель/задачи</vt:lpstr>
      <vt:lpstr>Компьютерное зрение -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Результаты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созданию программы-зарплатомера</dc:title>
  <dc:creator>Misha</dc:creator>
  <cp:lastModifiedBy>Misha</cp:lastModifiedBy>
  <cp:revision>117</cp:revision>
  <dcterms:created xsi:type="dcterms:W3CDTF">2019-11-26T16:15:13Z</dcterms:created>
  <dcterms:modified xsi:type="dcterms:W3CDTF">2020-03-01T13:18:18Z</dcterms:modified>
</cp:coreProperties>
</file>