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5" r:id="rId1"/>
    <p:sldMasterId id="2147484055" r:id="rId2"/>
    <p:sldMasterId id="2147484068" r:id="rId3"/>
  </p:sldMasterIdLst>
  <p:sldIdLst>
    <p:sldId id="270" r:id="rId4"/>
    <p:sldId id="271" r:id="rId5"/>
    <p:sldId id="272" r:id="rId6"/>
    <p:sldId id="289" r:id="rId7"/>
    <p:sldId id="284" r:id="rId8"/>
    <p:sldId id="274" r:id="rId9"/>
    <p:sldId id="279" r:id="rId10"/>
    <p:sldId id="281" r:id="rId11"/>
    <p:sldId id="285" r:id="rId12"/>
    <p:sldId id="290" r:id="rId13"/>
    <p:sldId id="282" r:id="rId14"/>
    <p:sldId id="286" r:id="rId15"/>
    <p:sldId id="28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1830" y="96"/>
      </p:cViewPr>
      <p:guideLst/>
    </p:cSldViewPr>
  </p:slideViewPr>
  <p:outlineViewPr>
    <p:cViewPr>
      <p:scale>
        <a:sx n="33" d="100"/>
        <a:sy n="33" d="100"/>
      </p:scale>
      <p:origin x="0" y="-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52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5757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;p2">
            <a:extLst>
              <a:ext uri="{FF2B5EF4-FFF2-40B4-BE49-F238E27FC236}">
                <a16:creationId xmlns:a16="http://schemas.microsoft.com/office/drawing/2014/main" id="{15FBA683-86A3-41C9-8DB1-2E9A3E09E280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644237" y="1650670"/>
            <a:ext cx="7825947" cy="45106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Roboto Slab"/>
              <a:buNone/>
              <a:defRPr sz="3200" b="1" i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Calibri Light" panose="020F0302020204030204" pitchFamily="34" charset="0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9pPr>
          </a:lstStyle>
          <a:p>
            <a:r>
              <a:rPr lang="it-IT" dirty="0"/>
              <a:t>Fare clic per modificare il titolo delle slide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F44FEF8-D912-F84F-AE06-943B7FC7CD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3816" y="748202"/>
            <a:ext cx="3460302" cy="50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66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 + sottotitolo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D39042D-E5F6-354C-AE48-85CA368F3EE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4130" y="4512247"/>
            <a:ext cx="7825840" cy="906143"/>
          </a:xfrm>
        </p:spPr>
        <p:txBody>
          <a:bodyPr anchor="ctr">
            <a:normAutofit/>
          </a:bodyPr>
          <a:lstStyle>
            <a:lvl1pPr marL="0" indent="0">
              <a:buNone/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pPr lvl="0"/>
            <a:r>
              <a:rPr lang="it-IT" dirty="0"/>
              <a:t>Fare clic per modificare il sottotitolo della sezione</a:t>
            </a:r>
          </a:p>
        </p:txBody>
      </p:sp>
      <p:sp>
        <p:nvSpPr>
          <p:cNvPr id="6" name="Google Shape;10;p2">
            <a:extLst>
              <a:ext uri="{FF2B5EF4-FFF2-40B4-BE49-F238E27FC236}">
                <a16:creationId xmlns:a16="http://schemas.microsoft.com/office/drawing/2014/main" id="{15FBA683-86A3-41C9-8DB1-2E9A3E09E280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644237" y="1602829"/>
            <a:ext cx="7825947" cy="24229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Roboto Slab"/>
              <a:buNone/>
              <a:defRPr sz="3200" b="1" i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Calibri Light" panose="020F0302020204030204" pitchFamily="34" charset="0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9pPr>
          </a:lstStyle>
          <a:p>
            <a:r>
              <a:rPr lang="it-IT" dirty="0"/>
              <a:t>Fare clic per modificare il titolo delle slide</a:t>
            </a:r>
            <a:endParaRPr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685EBC-C171-2944-8C7E-285703F610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3816" y="748202"/>
            <a:ext cx="3460302" cy="50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13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sottotitolo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A57FB5-7025-8A46-A2C8-9AC199CBF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11381"/>
            <a:ext cx="7886700" cy="3057565"/>
          </a:xfrm>
        </p:spPr>
        <p:txBody>
          <a:bodyPr anchor="ctr"/>
          <a:lstStyle>
            <a:lvl1pPr marL="0" indent="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Fira Sans" panose="020B0503050000020004" pitchFamily="34" charset="0"/>
              <a:buNone/>
              <a:defRPr sz="2000" b="0" i="0">
                <a:latin typeface="Fira Sans Medium" panose="020B0503050000020004" pitchFamily="34" charset="0"/>
              </a:defRPr>
            </a:lvl1pPr>
            <a:lvl2pPr marL="514325" marR="0" indent="-171442" algn="l" defTabSz="685766" rtl="0" eaLnBrk="1" fontAlgn="auto" latinLnBrk="0" hangingPunct="1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2pPr>
            <a:lvl3pPr marL="814348" marR="0" indent="-171442" algn="l" defTabSz="685766" rtl="0" eaLnBrk="1" fontAlgn="auto" latinLnBrk="0" hangingPunct="1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>
              <a:defRPr sz="1200" b="0" i="0">
                <a:latin typeface="Fira Sans" panose="020B0503050000020004" pitchFamily="34" charset="0"/>
              </a:defRPr>
            </a:lvl4pPr>
          </a:lstStyle>
          <a:p>
            <a:pPr lvl="0"/>
            <a:r>
              <a:rPr lang="it-IT"/>
              <a:t>Fare clic per modificare gli stili del testo dello schema
Secondo livello
Terzo livello
Quarto livello
Quinto livello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65F876-3350-441E-BD36-BE705EBA20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551582"/>
            <a:ext cx="7886700" cy="7620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007C5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pPr lvl="0"/>
            <a:r>
              <a:rPr lang="en-GB" dirty="0"/>
              <a:t>Fare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sottotitolo</a:t>
            </a:r>
            <a:endParaRPr lang="en-GB" dirty="0"/>
          </a:p>
        </p:txBody>
      </p:sp>
      <p:sp>
        <p:nvSpPr>
          <p:cNvPr id="11" name="Segnaposto titolo 1">
            <a:extLst>
              <a:ext uri="{FF2B5EF4-FFF2-40B4-BE49-F238E27FC236}">
                <a16:creationId xmlns:a16="http://schemas.microsoft.com/office/drawing/2014/main" id="{04C02021-F048-EF46-A427-824414E0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886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C11EF75-678E-9E47-B9E3-622B2E130D2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EC4A954-C260-E84D-8B85-4D54550A05DF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8A205F8-F97E-E14B-B440-BBC8D0D15D5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5748338"/>
            <a:ext cx="7886700" cy="428625"/>
          </a:xfrm>
        </p:spPr>
        <p:txBody>
          <a:bodyPr>
            <a:noAutofit/>
          </a:bodyPr>
          <a:lstStyle>
            <a:lvl1pPr marL="0" indent="0">
              <a:buNone/>
              <a:defRPr sz="1050" b="0" i="1">
                <a:latin typeface="Fira Sans Medium" panose="020B0503050000020004" pitchFamily="34" charset="0"/>
              </a:defRPr>
            </a:lvl1pPr>
          </a:lstStyle>
          <a:p>
            <a:r>
              <a:rPr lang="it-IT" dirty="0"/>
              <a:t>Fare clic per inserire note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72D00B4-392F-5740-B159-BE7D0B1E4A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628650" y="6476082"/>
            <a:ext cx="934679" cy="15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81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itolo 1">
            <a:extLst>
              <a:ext uri="{FF2B5EF4-FFF2-40B4-BE49-F238E27FC236}">
                <a16:creationId xmlns:a16="http://schemas.microsoft.com/office/drawing/2014/main" id="{4A68EDD3-8B24-5E4A-A507-BC4297B68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886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7747EE5-0480-854D-A548-B2B40F2E63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C4A954-C260-E84D-8B85-4D54550A05DF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1AB9F965-5489-F944-AC9B-8A7ABDD5E406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650" y="1531917"/>
            <a:ext cx="7886700" cy="4037029"/>
          </a:xfrm>
        </p:spPr>
        <p:txBody>
          <a:bodyPr anchor="ctr"/>
          <a:lstStyle>
            <a:lvl1pPr marL="0" indent="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Fira Sans" panose="020B0503050000020004" pitchFamily="34" charset="0"/>
              <a:buNone/>
              <a:defRPr sz="2000" b="0" i="0">
                <a:latin typeface="Fira Sans Medium" panose="020B0503050000020004" pitchFamily="34" charset="0"/>
              </a:defRPr>
            </a:lvl1pPr>
            <a:lvl2pPr marL="514325" marR="0" indent="-171442" algn="l" defTabSz="685766" rtl="0" eaLnBrk="1" fontAlgn="auto" latinLnBrk="0" hangingPunct="1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2pPr>
            <a:lvl3pPr marL="814348" marR="0" indent="-171442" algn="l" defTabSz="685766" rtl="0" eaLnBrk="1" fontAlgn="auto" latinLnBrk="0" hangingPunct="1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>
              <a:defRPr sz="1200" b="0" i="0">
                <a:latin typeface="Fira Sans" panose="020B0503050000020004" pitchFamily="34" charset="0"/>
              </a:defRPr>
            </a:lvl4pPr>
          </a:lstStyle>
          <a:p>
            <a:pPr lvl="0"/>
            <a:r>
              <a:rPr lang="it-IT"/>
              <a:t>Fare clic per modificare gli stili del testo dello schema
Secondo livello
Terzo livello
Quarto livello
Quinto livello</a:t>
            </a:r>
          </a:p>
        </p:txBody>
      </p:sp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57B3B9C0-6AEB-E343-9620-C69E8840A95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5747075"/>
            <a:ext cx="7886700" cy="429888"/>
          </a:xfrm>
        </p:spPr>
        <p:txBody>
          <a:bodyPr>
            <a:noAutofit/>
          </a:bodyPr>
          <a:lstStyle>
            <a:lvl1pPr marL="0" indent="0">
              <a:buNone/>
              <a:defRPr sz="1050" b="0" i="1">
                <a:latin typeface="Fira Sans Medium" panose="020B0503050000020004" pitchFamily="34" charset="0"/>
              </a:defRPr>
            </a:lvl1pPr>
          </a:lstStyle>
          <a:p>
            <a:r>
              <a:rPr lang="it-IT" dirty="0"/>
              <a:t>Fare clic per inserire note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702AAE2-BBB8-864F-BD2A-C4CAA7B97A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628650" y="6476082"/>
            <a:ext cx="934679" cy="15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8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D4F9B8F1-23BB-DE44-B117-C81D61DBD6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543054"/>
            <a:ext cx="9144000" cy="4024630"/>
          </a:xfrm>
        </p:spPr>
        <p:txBody>
          <a:bodyPr anchor="ctr"/>
          <a:lstStyle>
            <a:lvl1pPr marL="0" marR="0" indent="0" algn="ctr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Fira Sans" panose="020B0503050000020004" pitchFamily="34" charset="0"/>
              <a:buNone/>
              <a:tabLst/>
              <a:defRPr b="0" i="1">
                <a:latin typeface="Fira Sans" panose="020B0503050000020004" pitchFamily="34" charset="0"/>
              </a:defRPr>
            </a:lvl1pPr>
          </a:lstStyle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Fira Sans" panose="020B0503050000020004" pitchFamily="34" charset="0"/>
              <a:buNone/>
              <a:tabLst/>
              <a:defRPr/>
            </a:pPr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A5C4FFC-D4BE-BB4F-92DA-D862EC4EB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A954-C260-E84D-8B85-4D54550A05DF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897D9E1E-9C0A-0D41-B11A-9921E9353E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5747075"/>
            <a:ext cx="7886700" cy="429888"/>
          </a:xfrm>
        </p:spPr>
        <p:txBody>
          <a:bodyPr lIns="0">
            <a:noAutofit/>
          </a:bodyPr>
          <a:lstStyle>
            <a:lvl1pPr marL="0" indent="0">
              <a:buNone/>
              <a:defRPr sz="1050" b="0" i="1">
                <a:latin typeface="Fira Sans Medium" panose="020B0503050000020004" pitchFamily="34" charset="0"/>
              </a:defRPr>
            </a:lvl1pPr>
          </a:lstStyle>
          <a:p>
            <a:r>
              <a:rPr lang="it-IT" dirty="0"/>
              <a:t>Fare clic per inserire note</a:t>
            </a:r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E6275BA2-C88F-D442-BB44-16AD120A3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886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7E233A6-D76C-BB4F-8E6C-2E7CE4A6A8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628650" y="6476082"/>
            <a:ext cx="934679" cy="15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38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D72F9B8-ABA2-4C42-A181-607DBB3A26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C4A954-C260-E84D-8B85-4D54550A05DF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BB8059-381A-704A-886C-F6DD9F44F1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551582"/>
            <a:ext cx="7886700" cy="76200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007C58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pPr lvl="0"/>
            <a:r>
              <a:rPr lang="en-GB" dirty="0"/>
              <a:t>Fare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sottotitolo</a:t>
            </a:r>
            <a:endParaRPr lang="en-GB" dirty="0"/>
          </a:p>
        </p:txBody>
      </p:sp>
      <p:sp>
        <p:nvSpPr>
          <p:cNvPr id="10" name="Segnaposto testo 3">
            <a:extLst>
              <a:ext uri="{FF2B5EF4-FFF2-40B4-BE49-F238E27FC236}">
                <a16:creationId xmlns:a16="http://schemas.microsoft.com/office/drawing/2014/main" id="{C08E708D-0E00-AB46-8AF7-AAC94AA38AB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5747075"/>
            <a:ext cx="7886700" cy="429888"/>
          </a:xfrm>
        </p:spPr>
        <p:txBody>
          <a:bodyPr>
            <a:noAutofit/>
          </a:bodyPr>
          <a:lstStyle>
            <a:lvl1pPr marL="0" indent="0">
              <a:buNone/>
              <a:defRPr sz="1050" b="0" i="1">
                <a:latin typeface="Fira Sans Medium" panose="020B0503050000020004" pitchFamily="34" charset="0"/>
              </a:defRPr>
            </a:lvl1pPr>
          </a:lstStyle>
          <a:p>
            <a:r>
              <a:rPr lang="it-IT" dirty="0"/>
              <a:t>Fare clic per inserire note</a:t>
            </a:r>
          </a:p>
        </p:txBody>
      </p:sp>
      <p:sp>
        <p:nvSpPr>
          <p:cNvPr id="11" name="Segnaposto titolo 1">
            <a:extLst>
              <a:ext uri="{FF2B5EF4-FFF2-40B4-BE49-F238E27FC236}">
                <a16:creationId xmlns:a16="http://schemas.microsoft.com/office/drawing/2014/main" id="{80C56B0F-86D4-8640-B1D0-FEBA0E0A0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886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04B6695-6210-9E4B-AE3A-22A1FB71B8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628650" y="6476082"/>
            <a:ext cx="934679" cy="15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67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E4C4561-347F-D04A-AB74-2E115C024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72002" y="1825625"/>
            <a:ext cx="3944541" cy="43513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0" i="1">
                <a:latin typeface="Fira Sans" panose="020B0503050000020004" pitchFamily="34" charset="0"/>
              </a:defRPr>
            </a:lvl1pPr>
            <a:lvl2pPr marL="342884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9134FB0-2826-354B-B1BA-F95D422DE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3" y="1825625"/>
            <a:ext cx="3769967" cy="4351338"/>
          </a:xfrm>
        </p:spPr>
        <p:txBody>
          <a:bodyPr anchor="ctr"/>
          <a:lstStyle>
            <a:lvl1pPr marL="0" indent="0">
              <a:buFont typeface="Fira Sans" panose="020B0503050000020004" pitchFamily="34" charset="0"/>
              <a:buNone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Fira Sans Medium" panose="020B0503050000020004" pitchFamily="34" charset="0"/>
              </a:defRPr>
            </a:lvl1pPr>
            <a:lvl2pPr marL="514325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14348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200090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7" indent="0">
              <a:buNone/>
              <a:defRPr sz="750"/>
            </a:lvl7pPr>
            <a:lvl8pPr marL="2400180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
Secondo livello
Terzo livello
Quarto livello
Quinto livello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2FF0E7-4855-2F46-A78C-823982A184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C4A954-C260-E84D-8B85-4D54550A05DF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4B4775A8-EB69-F341-A56E-1D29905F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886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FC78210-8AC4-C34E-899A-CE6E9A354F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628650" y="6476082"/>
            <a:ext cx="934679" cy="15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27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olo, 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E4C4561-347F-D04A-AB74-2E115C024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8650" y="1825625"/>
            <a:ext cx="3944541" cy="43513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0" i="1">
                <a:latin typeface="Fira Sans" panose="020B0503050000020004" pitchFamily="34" charset="0"/>
              </a:defRPr>
            </a:lvl1pPr>
            <a:lvl2pPr marL="342884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9134FB0-2826-354B-B1BA-F95D422DE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45383" y="1825625"/>
            <a:ext cx="3769967" cy="4351338"/>
          </a:xfrm>
        </p:spPr>
        <p:txBody>
          <a:bodyPr anchor="ctr"/>
          <a:lstStyle>
            <a:lvl1pPr marL="0" indent="0">
              <a:buFont typeface="Fira Sans" panose="020B0503050000020004" pitchFamily="34" charset="0"/>
              <a:buNone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Fira Sans Medium" panose="020B0503050000020004" pitchFamily="34" charset="0"/>
              </a:defRPr>
            </a:lvl1pPr>
            <a:lvl2pPr marL="514325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14348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200090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7" indent="0">
              <a:buNone/>
              <a:defRPr sz="750"/>
            </a:lvl7pPr>
            <a:lvl8pPr marL="2400180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
Secondo livello
Terzo livello
Quarto livello
Quinto livello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2FF0E7-4855-2F46-A78C-823982A184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C4A954-C260-E84D-8B85-4D54550A05DF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4B4775A8-EB69-F341-A56E-1D29905F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886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FC78210-8AC4-C34E-899A-CE6E9A354F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628650" y="6476082"/>
            <a:ext cx="934679" cy="15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639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, testo e immagi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9134FB0-2826-354B-B1BA-F95D422DE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2" y="2511380"/>
            <a:ext cx="3793718" cy="3665587"/>
          </a:xfrm>
        </p:spPr>
        <p:txBody>
          <a:bodyPr anchor="ctr">
            <a:normAutofit/>
          </a:bodyPr>
          <a:lstStyle>
            <a:lvl1pPr marL="0" indent="0">
              <a:buFont typeface="Fira Sans" panose="020B0503050000020004" pitchFamily="34" charset="0"/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Fira Sans Medium" panose="020B0503050000020004" pitchFamily="34" charset="0"/>
              </a:defRPr>
            </a:lvl1pPr>
            <a:lvl2pPr marL="514325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14348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200090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7" indent="0">
              <a:buNone/>
              <a:defRPr sz="750"/>
            </a:lvl7pPr>
            <a:lvl8pPr marL="2400180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it-IT" dirty="0"/>
              <a:t>Fare clic per modificare gli stili del testo dello schema
Secondo livello
Terzo livello
Quarto livello
Quinto livello</a:t>
            </a:r>
          </a:p>
        </p:txBody>
      </p:sp>
      <p:sp>
        <p:nvSpPr>
          <p:cNvPr id="6" name="Segnaposto testo 3">
            <a:extLst>
              <a:ext uri="{FF2B5EF4-FFF2-40B4-BE49-F238E27FC236}">
                <a16:creationId xmlns:a16="http://schemas.microsoft.com/office/drawing/2014/main" id="{85F9E723-29C5-D441-88F8-71AFEFA5207B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720441" y="2511380"/>
            <a:ext cx="3793718" cy="3665587"/>
          </a:xfrm>
        </p:spPr>
        <p:txBody>
          <a:bodyPr anchor="ctr">
            <a:normAutofit/>
          </a:bodyPr>
          <a:lstStyle>
            <a:lvl1pPr marL="0" indent="0">
              <a:buFont typeface="Fira Sans" panose="020B0503050000020004" pitchFamily="34" charset="0"/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Fira Sans Medium" panose="020B0503050000020004" pitchFamily="34" charset="0"/>
              </a:defRPr>
            </a:lvl1pPr>
            <a:lvl2pPr marL="514325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14348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200090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7" indent="0">
              <a:buNone/>
              <a:defRPr sz="750"/>
            </a:lvl7pPr>
            <a:lvl8pPr marL="2400180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
Secondo livello
Terzo livello
Quarto livello
Quinto livello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944A78-B074-B54E-BDDA-D50D5E0756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1" y="1551582"/>
            <a:ext cx="3793718" cy="762000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727272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pPr lvl="0"/>
            <a:r>
              <a:rPr lang="en-GB" dirty="0"/>
              <a:t>Fare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sottotitolo</a:t>
            </a:r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CC595F4-9D2D-E044-AAEB-75DB74AA64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20441" y="1551581"/>
            <a:ext cx="3793718" cy="762000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727272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pPr lvl="0"/>
            <a:r>
              <a:rPr lang="en-GB" dirty="0"/>
              <a:t>Fare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sottotitolo</a:t>
            </a:r>
            <a:endParaRPr lang="en-GB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D2AEED0-49D4-3E47-AC3F-270F49F4CC3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EC4A954-C260-E84D-8B85-4D54550A05DF}" type="slidenum">
              <a:rPr lang="it-IT" smtClean="0"/>
              <a:pPr/>
              <a:t>‹N›</a:t>
            </a:fld>
            <a:endParaRPr lang="it-IT"/>
          </a:p>
        </p:txBody>
      </p: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1D055194-F38E-BC41-A98D-1177A0272C8D}"/>
              </a:ext>
            </a:extLst>
          </p:cNvPr>
          <p:cNvCxnSpPr>
            <a:cxnSpLocks/>
          </p:cNvCxnSpPr>
          <p:nvPr userDrawn="1"/>
        </p:nvCxnSpPr>
        <p:spPr>
          <a:xfrm>
            <a:off x="4572000" y="2505697"/>
            <a:ext cx="0" cy="36694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itolo 1">
            <a:extLst>
              <a:ext uri="{FF2B5EF4-FFF2-40B4-BE49-F238E27FC236}">
                <a16:creationId xmlns:a16="http://schemas.microsoft.com/office/drawing/2014/main" id="{35850251-896E-B041-8180-ED90B1047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886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B4359A1-2823-A746-83BC-AF6822BCF7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628650" y="6476082"/>
            <a:ext cx="934679" cy="15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36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, 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9134FB0-2826-354B-B1BA-F95D422DE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3" y="2511380"/>
            <a:ext cx="2327115" cy="3665587"/>
          </a:xfrm>
        </p:spPr>
        <p:txBody>
          <a:bodyPr anchor="ctr">
            <a:normAutofit/>
          </a:bodyPr>
          <a:lstStyle>
            <a:lvl1pPr marL="0" indent="0">
              <a:buFont typeface="Fira Sans" panose="020B0503050000020004" pitchFamily="34" charset="0"/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Fira Sans Medium" panose="020B0503050000020004" pitchFamily="34" charset="0"/>
              </a:defRPr>
            </a:lvl1pPr>
            <a:lvl2pPr marL="514325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14348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200090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7" indent="0">
              <a:buNone/>
              <a:defRPr sz="750"/>
            </a:lvl7pPr>
            <a:lvl8pPr marL="2400180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
Secondo livello
Terzo livello
Quarto livello
Quinto livello</a:t>
            </a:r>
          </a:p>
        </p:txBody>
      </p:sp>
      <p:sp>
        <p:nvSpPr>
          <p:cNvPr id="6" name="Segnaposto testo 3">
            <a:extLst>
              <a:ext uri="{FF2B5EF4-FFF2-40B4-BE49-F238E27FC236}">
                <a16:creationId xmlns:a16="http://schemas.microsoft.com/office/drawing/2014/main" id="{85F9E723-29C5-D441-88F8-71AFEFA5207B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3408443" y="2511380"/>
            <a:ext cx="2327115" cy="3665587"/>
          </a:xfrm>
        </p:spPr>
        <p:txBody>
          <a:bodyPr anchor="ctr">
            <a:normAutofit/>
          </a:bodyPr>
          <a:lstStyle>
            <a:lvl1pPr marL="0" indent="0">
              <a:buFont typeface="Fira Sans" panose="020B0503050000020004" pitchFamily="34" charset="0"/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Fira Sans Medium" panose="020B0503050000020004" pitchFamily="34" charset="0"/>
              </a:defRPr>
            </a:lvl1pPr>
            <a:lvl2pPr marL="514325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14348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200090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7" indent="0">
              <a:buNone/>
              <a:defRPr sz="750"/>
            </a:lvl7pPr>
            <a:lvl8pPr marL="2400180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
Secondo livello
Terzo livello
Quarto livello
Quinto livello</a:t>
            </a:r>
          </a:p>
        </p:txBody>
      </p:sp>
      <p:sp>
        <p:nvSpPr>
          <p:cNvPr id="7" name="Segnaposto testo 3">
            <a:extLst>
              <a:ext uri="{FF2B5EF4-FFF2-40B4-BE49-F238E27FC236}">
                <a16:creationId xmlns:a16="http://schemas.microsoft.com/office/drawing/2014/main" id="{798A6822-7DA7-2E4D-B441-3AC1A45F600B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6187046" y="2511380"/>
            <a:ext cx="2327115" cy="3665587"/>
          </a:xfrm>
        </p:spPr>
        <p:txBody>
          <a:bodyPr anchor="ctr">
            <a:normAutofit/>
          </a:bodyPr>
          <a:lstStyle>
            <a:lvl1pPr marL="0" indent="0">
              <a:buFont typeface="Fira Sans" panose="020B0503050000020004" pitchFamily="34" charset="0"/>
              <a:buNone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  <a:latin typeface="Fira Sans Medium" panose="020B0503050000020004" pitchFamily="34" charset="0"/>
              </a:defRPr>
            </a:lvl1pPr>
            <a:lvl2pPr marL="514325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14348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200090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7" indent="0">
              <a:buNone/>
              <a:defRPr sz="750"/>
            </a:lvl7pPr>
            <a:lvl8pPr marL="2400180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
Secondo livello
Terzo livello
Quarto livello
Quinto livello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F944A78-B074-B54E-BDDA-D50D5E0756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2" y="1551582"/>
            <a:ext cx="2327115" cy="762000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727272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pPr lvl="0"/>
            <a:r>
              <a:rPr lang="en-GB" dirty="0"/>
              <a:t>Fare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sottotitolo</a:t>
            </a:r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CC595F4-9D2D-E044-AAEB-75DB74AA64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08443" y="1551581"/>
            <a:ext cx="2327115" cy="762000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727272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pPr lvl="0"/>
            <a:r>
              <a:rPr lang="en-GB" dirty="0"/>
              <a:t>Fare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sottotitolo</a:t>
            </a:r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9EA2753-54CC-C644-8DA9-3ED0F1CF241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87046" y="1551581"/>
            <a:ext cx="2327115" cy="762000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727272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pPr lvl="0"/>
            <a:r>
              <a:rPr lang="en-GB" dirty="0"/>
              <a:t>Fare </a:t>
            </a:r>
            <a:r>
              <a:rPr lang="en-GB" dirty="0" err="1"/>
              <a:t>clic</a:t>
            </a:r>
            <a:r>
              <a:rPr lang="en-GB" dirty="0"/>
              <a:t> per </a:t>
            </a:r>
            <a:r>
              <a:rPr lang="en-GB" dirty="0" err="1"/>
              <a:t>modificare</a:t>
            </a:r>
            <a:r>
              <a:rPr lang="en-GB" dirty="0"/>
              <a:t> </a:t>
            </a:r>
            <a:r>
              <a:rPr lang="en-GB" dirty="0" err="1"/>
              <a:t>il</a:t>
            </a:r>
            <a:r>
              <a:rPr lang="en-GB" dirty="0"/>
              <a:t> </a:t>
            </a:r>
            <a:r>
              <a:rPr lang="en-GB" dirty="0" err="1"/>
              <a:t>sottotitolo</a:t>
            </a:r>
            <a:endParaRPr lang="en-GB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E5D853E-0A41-7F40-8291-86C503BFACF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EC4A954-C260-E84D-8B85-4D54550A05DF}" type="slidenum">
              <a:rPr lang="it-IT" smtClean="0"/>
              <a:pPr/>
              <a:t>‹N›</a:t>
            </a:fld>
            <a:endParaRPr lang="it-IT"/>
          </a:p>
        </p:txBody>
      </p:sp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07389034-36FE-D04B-97E1-02A924367620}"/>
              </a:ext>
            </a:extLst>
          </p:cNvPr>
          <p:cNvCxnSpPr>
            <a:cxnSpLocks/>
          </p:cNvCxnSpPr>
          <p:nvPr userDrawn="1"/>
        </p:nvCxnSpPr>
        <p:spPr>
          <a:xfrm>
            <a:off x="3188525" y="2505697"/>
            <a:ext cx="0" cy="36694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1 13">
            <a:extLst>
              <a:ext uri="{FF2B5EF4-FFF2-40B4-BE49-F238E27FC236}">
                <a16:creationId xmlns:a16="http://schemas.microsoft.com/office/drawing/2014/main" id="{8B042105-974D-A945-82DA-C0EE98AFE88E}"/>
              </a:ext>
            </a:extLst>
          </p:cNvPr>
          <p:cNvCxnSpPr>
            <a:cxnSpLocks/>
          </p:cNvCxnSpPr>
          <p:nvPr userDrawn="1"/>
        </p:nvCxnSpPr>
        <p:spPr>
          <a:xfrm>
            <a:off x="5956960" y="2505697"/>
            <a:ext cx="0" cy="36694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egnaposto titolo 1">
            <a:extLst>
              <a:ext uri="{FF2B5EF4-FFF2-40B4-BE49-F238E27FC236}">
                <a16:creationId xmlns:a16="http://schemas.microsoft.com/office/drawing/2014/main" id="{8B77CED5-B561-3846-9AB3-80FAFE67A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886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605E92BD-BB04-DA4D-98CF-E6685FE6E7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628650" y="6476082"/>
            <a:ext cx="934679" cy="15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2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59595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6106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fine">
    <p:bg>
      <p:bgPr>
        <a:solidFill>
          <a:srgbClr val="007C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624F0809-0AA3-9F4C-B25B-BD51A3FDE8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12107" y="2848420"/>
            <a:ext cx="1719786" cy="116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235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11906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59595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66098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95422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43214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139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1"/>
            <a:ext cx="397764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1"/>
            <a:ext cx="397764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498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4930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123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titolo">
    <p:bg>
      <p:bgPr>
        <a:solidFill>
          <a:srgbClr val="007C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075F0702-5A13-1349-A296-951553656DE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4129" y="5244663"/>
            <a:ext cx="7825947" cy="916652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Fira Sans Medium" panose="020B0503050000020004" pitchFamily="34" charset="0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it-IT" dirty="0"/>
              <a:t>Fare clic per modificare l’autore delle slide</a:t>
            </a:r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BACD2019-637B-3D4C-A8D4-30C84AABC935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644237" y="1613338"/>
            <a:ext cx="7825947" cy="20996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Roboto Slab"/>
              <a:buNone/>
              <a:defRPr sz="3200" b="1" i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Calibri Light" panose="020F0302020204030204" pitchFamily="34" charset="0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9pPr>
          </a:lstStyle>
          <a:p>
            <a:r>
              <a:rPr lang="it-IT" dirty="0"/>
              <a:t>Fare clic per modificare il titolo delle slide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CC95D-4677-2D48-8044-4BC81EDFDD6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4129" y="4091492"/>
            <a:ext cx="7825947" cy="749279"/>
          </a:xfrm>
        </p:spPr>
        <p:txBody>
          <a:bodyPr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pPr lvl="0"/>
            <a:r>
              <a:rPr lang="it-IT" dirty="0"/>
              <a:t>Fare clic per modificare il sottotitolo delle slide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4419FB1-D360-2945-98AE-60D06F8A13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5425" y="758367"/>
            <a:ext cx="3487397" cy="51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929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orient="horz" pos="22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, 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E4C4561-347F-D04A-AB74-2E115C024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72002" y="1825625"/>
            <a:ext cx="3944541" cy="43513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0" i="1">
                <a:latin typeface="Fira Sans" panose="020B0503050000020004" pitchFamily="34" charset="0"/>
              </a:defRPr>
            </a:lvl1pPr>
            <a:lvl2pPr marL="342884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5" indent="0">
              <a:buNone/>
              <a:defRPr sz="1500"/>
            </a:lvl6pPr>
            <a:lvl7pPr marL="2057297" indent="0">
              <a:buNone/>
              <a:defRPr sz="1500"/>
            </a:lvl7pPr>
            <a:lvl8pPr marL="2400180" indent="0">
              <a:buNone/>
              <a:defRPr sz="1500"/>
            </a:lvl8pPr>
            <a:lvl9pPr marL="2743064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9134FB0-2826-354B-B1BA-F95D422DE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3" y="1825625"/>
            <a:ext cx="3769967" cy="4351338"/>
          </a:xfrm>
        </p:spPr>
        <p:txBody>
          <a:bodyPr anchor="ctr"/>
          <a:lstStyle>
            <a:lvl1pPr marL="0" indent="0">
              <a:buFont typeface="Fira Sans" panose="020B0503050000020004" pitchFamily="34" charset="0"/>
              <a:buNone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Fira Sans Medium" panose="020B0503050000020004" pitchFamily="34" charset="0"/>
              </a:defRPr>
            </a:lvl1pPr>
            <a:lvl2pPr marL="514325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14348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200090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750"/>
            </a:lvl4pPr>
            <a:lvl5pPr marL="1371532" indent="0">
              <a:buNone/>
              <a:defRPr sz="750"/>
            </a:lvl5pPr>
            <a:lvl6pPr marL="1714415" indent="0">
              <a:buNone/>
              <a:defRPr sz="750"/>
            </a:lvl6pPr>
            <a:lvl7pPr marL="2057297" indent="0">
              <a:buNone/>
              <a:defRPr sz="750"/>
            </a:lvl7pPr>
            <a:lvl8pPr marL="2400180" indent="0">
              <a:buNone/>
              <a:defRPr sz="750"/>
            </a:lvl8pPr>
            <a:lvl9pPr marL="2743064" indent="0">
              <a:buNone/>
              <a:defRPr sz="7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2FF0E7-4855-2F46-A78C-823982A184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C4A954-C260-E84D-8B85-4D54550A05DF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4B4775A8-EB69-F341-A56E-1D29905F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886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FC78210-8AC4-C34E-899A-CE6E9A354F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628650" y="6476082"/>
            <a:ext cx="934679" cy="15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52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D4F9B8F1-23BB-DE44-B117-C81D61DBD6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543054"/>
            <a:ext cx="9144000" cy="4024630"/>
          </a:xfrm>
        </p:spPr>
        <p:txBody>
          <a:bodyPr anchor="ctr"/>
          <a:lstStyle>
            <a:lvl1pPr marL="0" marR="0" indent="0" algn="ctr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Fira Sans" panose="020B0503050000020004" pitchFamily="34" charset="0"/>
              <a:buNone/>
              <a:tabLst/>
              <a:defRPr b="0" i="1">
                <a:latin typeface="Fira Sans" panose="020B0503050000020004" pitchFamily="34" charset="0"/>
              </a:defRPr>
            </a:lvl1pPr>
          </a:lstStyle>
          <a:p>
            <a:pPr marL="0" marR="0" lvl="0" indent="0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Fira Sans" panose="020B0503050000020004" pitchFamily="34" charset="0"/>
              <a:buNone/>
              <a:tabLst/>
              <a:defRPr/>
            </a:pPr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A5C4FFC-D4BE-BB4F-92DA-D862EC4EB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A954-C260-E84D-8B85-4D54550A05DF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8" name="Segnaposto testo 3">
            <a:extLst>
              <a:ext uri="{FF2B5EF4-FFF2-40B4-BE49-F238E27FC236}">
                <a16:creationId xmlns:a16="http://schemas.microsoft.com/office/drawing/2014/main" id="{897D9E1E-9C0A-0D41-B11A-9921E9353E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5747075"/>
            <a:ext cx="7886700" cy="429888"/>
          </a:xfrm>
        </p:spPr>
        <p:txBody>
          <a:bodyPr lIns="0">
            <a:noAutofit/>
          </a:bodyPr>
          <a:lstStyle>
            <a:lvl1pPr marL="0" indent="0">
              <a:buNone/>
              <a:defRPr sz="1050" b="0" i="1">
                <a:latin typeface="Fira Sans Medium" panose="020B0503050000020004" pitchFamily="34" charset="0"/>
              </a:defRPr>
            </a:lvl1pPr>
          </a:lstStyle>
          <a:p>
            <a:r>
              <a:rPr lang="it-IT" dirty="0"/>
              <a:t>Fare clic per inserire note</a:t>
            </a:r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E6275BA2-C88F-D442-BB44-16AD120A3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886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/>
            </a:lvl1pPr>
          </a:lstStyle>
          <a:p>
            <a:r>
              <a:rPr lang="it-IT"/>
              <a:t>Fare clic per modificare lo stile del titolo dello schema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7E233A6-D76C-BB4F-8E6C-2E7CE4A6A8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628650" y="6476082"/>
            <a:ext cx="934679" cy="15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8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007C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075F0702-5A13-1349-A296-951553656DE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4129" y="5244663"/>
            <a:ext cx="7825947" cy="916652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Fira Sans Medium" panose="020B0503050000020004" pitchFamily="34" charset="0"/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it-IT" dirty="0"/>
              <a:t>Fare clic per modificare l’autore delle slide</a:t>
            </a:r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BACD2019-637B-3D4C-A8D4-30C84AABC935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644237" y="1613338"/>
            <a:ext cx="7825947" cy="20996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Roboto Slab"/>
              <a:buNone/>
              <a:defRPr sz="3200" b="1" i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Calibri Light" panose="020F0302020204030204" pitchFamily="34" charset="0"/>
                <a:sym typeface="Roboto Slab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9pPr>
          </a:lstStyle>
          <a:p>
            <a:r>
              <a:rPr lang="it-IT" dirty="0"/>
              <a:t>Fare clic per modificare il titolo delle slide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CC95D-4677-2D48-8044-4BC81EDFDD6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4129" y="4091492"/>
            <a:ext cx="7825947" cy="749279"/>
          </a:xfrm>
        </p:spPr>
        <p:txBody>
          <a:bodyPr>
            <a:norm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defRPr>
            </a:lvl1pPr>
          </a:lstStyle>
          <a:p>
            <a:pPr lvl="0"/>
            <a:r>
              <a:rPr lang="it-IT" dirty="0"/>
              <a:t>Fare clic per modificare il sottotitolo delle slide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4419FB1-D360-2945-98AE-60D06F8A13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5425" y="758367"/>
            <a:ext cx="3487397" cy="51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7185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orient="horz" pos="22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28561" y="6476042"/>
            <a:ext cx="934199" cy="1551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48820" y="3078403"/>
            <a:ext cx="4646361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3169" y="3063917"/>
            <a:ext cx="7637663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59595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942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4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B895A96-2866-484D-98AF-108A2B67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886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EADDCE6-9BC9-1045-9A9B-B7DA4ECE9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531917"/>
            <a:ext cx="7886700" cy="4645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gli stili del testo dello schema</a:t>
            </a:r>
          </a:p>
          <a:p>
            <a:pPr marL="514325" marR="0" lvl="1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/>
              <a:t>Secondo livello</a:t>
            </a:r>
          </a:p>
          <a:p>
            <a:pPr marL="814348" marR="0" lvl="2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dirty="0"/>
              <a:t>Terzo livello</a:t>
            </a:r>
          </a:p>
          <a:p>
            <a:pPr marL="514325" marR="0" lvl="1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3E5275-AA79-C14E-8281-AC408BAAE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0" i="0">
                <a:solidFill>
                  <a:schemeClr val="bg1">
                    <a:lumMod val="75000"/>
                  </a:schemeClr>
                </a:solidFill>
                <a:latin typeface="Fira Sans Medium" panose="020B0503050000020004" pitchFamily="34" charset="0"/>
              </a:defRPr>
            </a:lvl1pPr>
          </a:lstStyle>
          <a:p>
            <a:fld id="{FEC4A954-C260-E84D-8B85-4D54550A05DF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70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</p:sldLayoutIdLst>
  <p:hf hdr="0" ft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2700" b="1" kern="1200">
          <a:solidFill>
            <a:schemeClr val="tx1">
              <a:lumMod val="85000"/>
              <a:lumOff val="15000"/>
            </a:schemeClr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Fira Sans" panose="020B0503050000020004" pitchFamily="34" charset="0"/>
        <a:buChar char="―"/>
        <a:defRPr sz="1800" b="0" i="0" kern="1200">
          <a:solidFill>
            <a:schemeClr val="tx1">
              <a:lumMod val="65000"/>
              <a:lumOff val="35000"/>
            </a:schemeClr>
          </a:solidFill>
          <a:latin typeface="Fira Sans Medium" panose="020B0503050000020004" pitchFamily="34" charset="0"/>
          <a:ea typeface="+mn-ea"/>
          <a:cs typeface="+mn-cs"/>
        </a:defRPr>
      </a:lvl1pPr>
      <a:lvl2pPr marL="557185" marR="0" indent="-214303" algn="l" defTabSz="685766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Fira Sans" panose="020B0503050000020004" pitchFamily="34" charset="0"/>
        <a:buChar char="–"/>
        <a:tabLst/>
        <a:defRPr sz="1650" b="0" i="0" kern="1200">
          <a:solidFill>
            <a:schemeClr val="tx1">
              <a:lumMod val="65000"/>
              <a:lumOff val="35000"/>
            </a:schemeClr>
          </a:solidFill>
          <a:latin typeface="Fira Sans" panose="020B0503050000020004" pitchFamily="34" charset="0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Fira Sans" panose="020B0503050000020004" pitchFamily="34" charset="0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8560" y="6476040"/>
            <a:ext cx="934199" cy="1551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48819" y="3078403"/>
            <a:ext cx="4646361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3168" y="3063916"/>
            <a:ext cx="7637663" cy="1921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59595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893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0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E01BB7BE-E4F3-F34C-98AC-424C3998BD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Candidato: Ninivaggi Luca</a:t>
            </a:r>
          </a:p>
          <a:p>
            <a:r>
              <a:rPr lang="it-IT" dirty="0"/>
              <a:t>Relatore: Prof. Solinas Paolo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DFAC99DC-03D4-7449-B6C7-2B86A9FA73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Algoritmo di Grover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D10E4C7-8206-8949-88EE-952FB5F1AC5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/>
              <a:t>Un approccio quantistico alla ricerca in un database</a:t>
            </a:r>
          </a:p>
        </p:txBody>
      </p:sp>
    </p:spTree>
    <p:extLst>
      <p:ext uri="{BB962C8B-B14F-4D97-AF65-F5344CB8AC3E}">
        <p14:creationId xmlns:p14="http://schemas.microsoft.com/office/powerpoint/2010/main" val="2247090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257CEA9-4941-F547-AC84-65DE30950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3732" y="4244920"/>
            <a:ext cx="7953068" cy="1938992"/>
          </a:xfrm>
        </p:spPr>
        <p:txBody>
          <a:bodyPr/>
          <a:lstStyle/>
          <a:p>
            <a:endParaRPr lang="it-IT" dirty="0"/>
          </a:p>
          <a:p>
            <a:r>
              <a:rPr lang="it-IT" dirty="0"/>
              <a:t>Dopo k iterazioni, nel nostro esempio l'algoritmo di Grover restituisce uno stato soluzione nel </a:t>
            </a:r>
            <a:r>
              <a:rPr lang="it-IT" b="1" dirty="0"/>
              <a:t>99.9%</a:t>
            </a:r>
            <a:r>
              <a:rPr lang="it-IT" dirty="0"/>
              <a:t> dei casi. </a:t>
            </a:r>
          </a:p>
          <a:p>
            <a:endParaRPr lang="it-IT" dirty="0"/>
          </a:p>
          <a:p>
            <a:r>
              <a:rPr lang="it-IT" dirty="0"/>
              <a:t>Indipendentemente dal DB di partenza, esiste però una piccola possibilità di errore, quindi la </a:t>
            </a:r>
            <a:r>
              <a:rPr lang="it-IT" dirty="0" err="1"/>
              <a:t>tupla</a:t>
            </a:r>
            <a:r>
              <a:rPr lang="it-IT" dirty="0"/>
              <a:t> ottenuta va verificata con un </a:t>
            </a:r>
            <a:r>
              <a:rPr lang="it-IT" b="1" dirty="0"/>
              <a:t>oracolo classico </a:t>
            </a:r>
            <a:r>
              <a:rPr lang="it-IT" dirty="0"/>
              <a:t>:</a:t>
            </a:r>
            <a:r>
              <a:rPr lang="it-IT" b="1" dirty="0"/>
              <a:t> </a:t>
            </a:r>
          </a:p>
          <a:p>
            <a:r>
              <a:rPr lang="it-IT" dirty="0"/>
              <a:t>se necessario, l'algoritmo va ripetuto.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4804FD6-F22C-F348-92FC-297443A741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C4A954-C260-E84D-8B85-4D54550A05DF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CAF5CD9-86A0-6444-9847-3590005E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Verifica del risultato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19B334D-ED83-4C93-8C2A-6FD5FFBF8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3732" y="745202"/>
            <a:ext cx="7953068" cy="330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82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01C6C4-864C-C048-BB32-8A0EEAE71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4A954-C260-E84D-8B85-4D54550A05DF}" type="slidenum">
              <a:rPr lang="it-IT" smtClean="0"/>
              <a:pPr/>
              <a:t>11</a:t>
            </a:fld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4AB1225-25C2-B240-9833-49A7D7C65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4177"/>
            <a:ext cx="7886700" cy="988662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Implementazione – Python &amp; </a:t>
            </a:r>
            <a:r>
              <a:rPr lang="it-IT" dirty="0" err="1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Qiskit</a:t>
            </a:r>
            <a:endParaRPr lang="it-IT" dirty="0">
              <a:solidFill>
                <a:schemeClr val="tx1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4BCA8F68-F1A2-A809-9775-793786B41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326" y="3357431"/>
            <a:ext cx="3697507" cy="2994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ella 14">
                <a:extLst>
                  <a:ext uri="{FF2B5EF4-FFF2-40B4-BE49-F238E27FC236}">
                    <a16:creationId xmlns:a16="http://schemas.microsoft.com/office/drawing/2014/main" id="{F9A53D44-04ED-DD43-9435-7D2210C2C6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3820031"/>
                  </p:ext>
                </p:extLst>
              </p:nvPr>
            </p:nvGraphicFramePr>
            <p:xfrm>
              <a:off x="5179325" y="887497"/>
              <a:ext cx="3697506" cy="23876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7155">
                      <a:extLst>
                        <a:ext uri="{9D8B030D-6E8A-4147-A177-3AD203B41FA5}">
                          <a16:colId xmlns:a16="http://schemas.microsoft.com/office/drawing/2014/main" val="2742043332"/>
                        </a:ext>
                      </a:extLst>
                    </a:gridCol>
                    <a:gridCol w="1196029">
                      <a:extLst>
                        <a:ext uri="{9D8B030D-6E8A-4147-A177-3AD203B41FA5}">
                          <a16:colId xmlns:a16="http://schemas.microsoft.com/office/drawing/2014/main" val="995258714"/>
                        </a:ext>
                      </a:extLst>
                    </a:gridCol>
                    <a:gridCol w="1284322">
                      <a:extLst>
                        <a:ext uri="{9D8B030D-6E8A-4147-A177-3AD203B41FA5}">
                          <a16:colId xmlns:a16="http://schemas.microsoft.com/office/drawing/2014/main" val="1342374618"/>
                        </a:ext>
                      </a:extLst>
                    </a:gridCol>
                  </a:tblGrid>
                  <a:tr h="298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err="1"/>
                            <a:t>Stato</a:t>
                          </a:r>
                          <a:endParaRPr lang="it-IT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Nome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Cognome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229689567"/>
                      </a:ext>
                    </a:extLst>
                  </a:tr>
                  <a:tr h="298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GB" sz="1400" b="0" i="0" smtClean="0">
                                    <a:latin typeface="Cambria Math" panose="02040503050406030204" pitchFamily="18" charset="0"/>
                                  </a:rPr>
                                  <m:t>00000</m:t>
                                </m:r>
                                <m:r>
                                  <a:rPr lang="it-IT" sz="1400">
                                    <a:latin typeface="Cambria Math" panose="02040503050406030204" pitchFamily="18" charset="0"/>
                                  </a:rPr>
                                  <m:t>⟩</m:t>
                                </m:r>
                              </m:oMath>
                            </m:oMathPara>
                          </a14:m>
                          <a:endParaRPr lang="it-IT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Angelo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Bianchi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094217295"/>
                      </a:ext>
                    </a:extLst>
                  </a:tr>
                  <a:tr h="298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z="140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00001</m:t>
                              </m:r>
                              <m:r>
                                <a:rPr lang="it-IT" sz="140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oMath>
                          </a14:m>
                          <a:r>
                            <a:rPr lang="it-IT" sz="1400" dirty="0">
                              <a:latin typeface="Fira Sans Medium" panose="020B0603050000020004" pitchFamily="34" charset="0"/>
                            </a:rPr>
                            <a:t> </a:t>
                          </a:r>
                          <a:endParaRPr lang="it-IT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Filippo 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Verdi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485312185"/>
                      </a:ext>
                    </a:extLst>
                  </a:tr>
                  <a:tr h="298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z="140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00010</m:t>
                              </m:r>
                              <m:r>
                                <a:rPr lang="it-IT" sz="140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oMath>
                          </a14:m>
                          <a:r>
                            <a:rPr lang="it-IT" sz="1400" dirty="0">
                              <a:latin typeface="Fira Sans Medium" panose="020B0603050000020004" pitchFamily="34" charset="0"/>
                            </a:rPr>
                            <a:t> </a:t>
                          </a:r>
                          <a:endParaRPr lang="it-IT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Elisa  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err="1"/>
                            <a:t>Marrone</a:t>
                          </a:r>
                          <a:endParaRPr lang="it-IT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127369463"/>
                      </a:ext>
                    </a:extLst>
                  </a:tr>
                  <a:tr h="298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it-IT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…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…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296175442"/>
                      </a:ext>
                    </a:extLst>
                  </a:tr>
                  <a:tr h="298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z="140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10101</m:t>
                              </m:r>
                              <m:r>
                                <a:rPr lang="it-IT" sz="140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oMath>
                          </a14:m>
                          <a:r>
                            <a:rPr lang="it-IT" sz="1400" dirty="0">
                              <a:latin typeface="Fira Sans Medium" panose="020B0603050000020004" pitchFamily="34" charset="0"/>
                            </a:rPr>
                            <a:t> </a:t>
                          </a:r>
                          <a:endParaRPr lang="it-IT" sz="1400" dirty="0"/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Mario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R</a:t>
                          </a:r>
                          <a:r>
                            <a:rPr lang="it-IT" sz="1400" dirty="0"/>
                            <a:t>ossi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6410601"/>
                      </a:ext>
                    </a:extLst>
                  </a:tr>
                  <a:tr h="298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…</a:t>
                          </a:r>
                          <a:endParaRPr lang="it-IT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…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…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713771744"/>
                      </a:ext>
                    </a:extLst>
                  </a:tr>
                  <a:tr h="2984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z="140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11111</m:t>
                              </m:r>
                              <m:r>
                                <a:rPr lang="it-IT" sz="140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oMath>
                          </a14:m>
                          <a:r>
                            <a:rPr lang="it-IT" sz="1400" dirty="0">
                              <a:latin typeface="Fira Sans Medium" panose="020B0603050000020004" pitchFamily="34" charset="0"/>
                            </a:rPr>
                            <a:t> </a:t>
                          </a:r>
                          <a:endParaRPr lang="it-IT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Giacomo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Neri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7221370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ella 14">
                <a:extLst>
                  <a:ext uri="{FF2B5EF4-FFF2-40B4-BE49-F238E27FC236}">
                    <a16:creationId xmlns:a16="http://schemas.microsoft.com/office/drawing/2014/main" id="{F9A53D44-04ED-DD43-9435-7D2210C2C6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3820031"/>
                  </p:ext>
                </p:extLst>
              </p:nvPr>
            </p:nvGraphicFramePr>
            <p:xfrm>
              <a:off x="5179325" y="887497"/>
              <a:ext cx="3697506" cy="23876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7155">
                      <a:extLst>
                        <a:ext uri="{9D8B030D-6E8A-4147-A177-3AD203B41FA5}">
                          <a16:colId xmlns:a16="http://schemas.microsoft.com/office/drawing/2014/main" val="2742043332"/>
                        </a:ext>
                      </a:extLst>
                    </a:gridCol>
                    <a:gridCol w="1196029">
                      <a:extLst>
                        <a:ext uri="{9D8B030D-6E8A-4147-A177-3AD203B41FA5}">
                          <a16:colId xmlns:a16="http://schemas.microsoft.com/office/drawing/2014/main" val="995258714"/>
                        </a:ext>
                      </a:extLst>
                    </a:gridCol>
                    <a:gridCol w="1284322">
                      <a:extLst>
                        <a:ext uri="{9D8B030D-6E8A-4147-A177-3AD203B41FA5}">
                          <a16:colId xmlns:a16="http://schemas.microsoft.com/office/drawing/2014/main" val="1342374618"/>
                        </a:ext>
                      </a:extLst>
                    </a:gridCol>
                  </a:tblGrid>
                  <a:tr h="298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err="1"/>
                            <a:t>Stato</a:t>
                          </a:r>
                          <a:endParaRPr lang="it-IT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Nome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Cognome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4229689567"/>
                      </a:ext>
                    </a:extLst>
                  </a:tr>
                  <a:tr h="298456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500" t="-106122" r="-206000" b="-620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Angelo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Bianchi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094217295"/>
                      </a:ext>
                    </a:extLst>
                  </a:tr>
                  <a:tr h="298456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500" t="-206122" r="-206000" b="-520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Filippo 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Verdi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485312185"/>
                      </a:ext>
                    </a:extLst>
                  </a:tr>
                  <a:tr h="298456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500" t="-300000" r="-206000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Elisa  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 err="1"/>
                            <a:t>Marrone</a:t>
                          </a:r>
                          <a:endParaRPr lang="it-IT" sz="14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127369463"/>
                      </a:ext>
                    </a:extLst>
                  </a:tr>
                  <a:tr h="298456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500" t="-408163" r="-206000" b="-3183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…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…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296175442"/>
                      </a:ext>
                    </a:extLst>
                  </a:tr>
                  <a:tr h="298456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500" t="-508163" r="-206000" b="-2183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Mario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R</a:t>
                          </a:r>
                          <a:r>
                            <a:rPr lang="it-IT" sz="1400" dirty="0"/>
                            <a:t>ossi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6410601"/>
                      </a:ext>
                    </a:extLst>
                  </a:tr>
                  <a:tr h="2984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400" dirty="0"/>
                            <a:t>…</a:t>
                          </a:r>
                          <a:endParaRPr lang="it-IT" sz="14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…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…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713771744"/>
                      </a:ext>
                    </a:extLst>
                  </a:tr>
                  <a:tr h="298456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500" t="-708163" r="-206000" b="-183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Giacomo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/>
                            <a:t>Neri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72213708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7BFB3275-99C1-FE8F-F1D2-AEE4C0581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881" y="887497"/>
            <a:ext cx="4808637" cy="546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8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4804FD6-F22C-F348-92FC-297443A741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C4A954-C260-E84D-8B85-4D54550A05DF}" type="slidenum">
              <a:rPr lang="it-IT" smtClean="0"/>
              <a:pPr/>
              <a:t>12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CAF5CD9-86A0-6444-9847-3590005E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Complessità e Speed-up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2D85150-7AFA-B888-E2CF-D591E8FA3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640" y="1249438"/>
            <a:ext cx="4799342" cy="4924001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618243E-EA01-6CD1-7DD8-B637DF8AC4E7}"/>
              </a:ext>
            </a:extLst>
          </p:cNvPr>
          <p:cNvSpPr txBox="1"/>
          <p:nvPr/>
        </p:nvSpPr>
        <p:spPr>
          <a:xfrm>
            <a:off x="2354580" y="20440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egnaposto testo 7">
                <a:extLst>
                  <a:ext uri="{FF2B5EF4-FFF2-40B4-BE49-F238E27FC236}">
                    <a16:creationId xmlns:a16="http://schemas.microsoft.com/office/drawing/2014/main" id="{64781F4E-1A57-AF2A-E2F8-15B33683F9D0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5023124" y="1946371"/>
                <a:ext cx="3769967" cy="3372333"/>
              </a:xfrm>
            </p:spPr>
            <p:txBody>
              <a:bodyPr/>
              <a:lstStyle/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Fira Sans Medium" panose="020B0603050000020004" pitchFamily="34" charset="0"/>
                    <a:ea typeface="+mn-ea"/>
                  </a:rPr>
                  <a:t>La soluzione classica ha complessità media </a:t>
                </a:r>
                <a14:m>
                  <m:oMath xmlns:m="http://schemas.openxmlformats.org/officeDocument/2006/math">
                    <m:r>
                      <a:rPr kumimoji="0" lang="it-IT" sz="18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𝑂</m:t>
                    </m:r>
                    <m:d>
                      <m:dPr>
                        <m:ctrlPr>
                          <a:rPr kumimoji="0" lang="it-IT" sz="1800" b="0" i="1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it-IT" sz="18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𝑁</m:t>
                        </m:r>
                      </m:e>
                    </m:d>
                  </m:oMath>
                </a14:m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Fira Sans Medium" panose="020B0603050000020004" pitchFamily="34" charset="0"/>
                    <a:ea typeface="+mn-ea"/>
                  </a:rPr>
                  <a:t>.</a:t>
                </a: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Fira Sans Medium" panose="020B0603050000020004" pitchFamily="34" charset="0"/>
                  <a:ea typeface="+mn-ea"/>
                </a:endParaRPr>
              </a:p>
              <a:p>
                <a:pPr marL="285750" lvl="0" indent="-285750" defTabSz="914400">
                  <a:buFont typeface="Arial" panose="020B0604020202020204" pitchFamily="34" charset="0"/>
                  <a:buChar char="•"/>
                  <a:defRPr/>
                </a:pPr>
                <a:r>
                  <a:rPr kumimoji="0" lang="it-IT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Fira Sans Medium" panose="020B0603050000020004" pitchFamily="34" charset="0"/>
                    <a:ea typeface="+mn-ea"/>
                  </a:rPr>
                  <a:t>L’algoritmo di Grover è di </a:t>
                </a:r>
                <a:r>
                  <a:rPr lang="it-IT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Fira Sans Medium" panose="020B0603050000020004" pitchFamily="34" charset="0"/>
                  </a:rPr>
                  <a:t>complessità </a:t>
                </a:r>
                <a:r>
                  <a:rPr kumimoji="0" lang="it-IT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Fira Sans Medium" panose="020B0603050000020004" pitchFamily="34" charset="0"/>
                    <a:ea typeface="+mn-ea"/>
                  </a:rPr>
                  <a:t>paragonabile</a:t>
                </a:r>
                <a:r>
                  <a:rPr kumimoji="0" lang="it-IT" sz="1800" b="0" i="0" u="none" strike="noStrike" kern="0" cap="none" spc="0" normalizeH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Fira Sans Medium" panose="020B0603050000020004" pitchFamily="34" charset="0"/>
                    <a:ea typeface="+mn-ea"/>
                  </a:rPr>
                  <a:t> </a:t>
                </a:r>
                <a:r>
                  <a:rPr kumimoji="0" lang="it-IT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Fira Sans Medium" panose="020B0603050000020004" pitchFamily="34" charset="0"/>
                    <a:ea typeface="+mn-ea"/>
                  </a:rPr>
                  <a:t>a </a:t>
                </a:r>
                <a14:m>
                  <m:oMath xmlns:m="http://schemas.openxmlformats.org/officeDocument/2006/math">
                    <m:r>
                      <a:rPr kumimoji="0" lang="it-IT" sz="18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𝑂</m:t>
                    </m:r>
                    <m:d>
                      <m:dPr>
                        <m:ctrlPr>
                          <a:rPr kumimoji="0" lang="it-IT" sz="1800" b="0" i="1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kumimoji="0" lang="it-IT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radPr>
                          <m:deg/>
                          <m:e>
                            <m:r>
                              <a:rPr kumimoji="0" lang="en-GB" sz="18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>
                                    <a:lumMod val="65000"/>
                                    <a:lumOff val="35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𝑁</m:t>
                            </m:r>
                          </m:e>
                        </m:rad>
                      </m:e>
                    </m:d>
                  </m:oMath>
                </a14:m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Fira Sans Medium" panose="020B0603050000020004" pitchFamily="34" charset="0"/>
                    <a:ea typeface="+mn-ea"/>
                  </a:rPr>
                  <a:t>.</a:t>
                </a:r>
              </a:p>
              <a:p>
                <a:pPr marL="285750" marR="0" lvl="0" indent="-28575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GB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Fira Sans Medium" panose="020B0603050000020004" pitchFamily="34" charset="0"/>
                </a:endParaRPr>
              </a:p>
              <a:p>
                <a:pPr marR="0" lvl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GB" kern="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Fira Sans Medium" panose="020B0603050000020004" pitchFamily="34" charset="0"/>
                  </a:rPr>
                  <a:t>Otteniamo</a:t>
                </a:r>
                <a:r>
                  <a:rPr lang="en-GB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Fira Sans Medium" panose="020B0603050000020004" pitchFamily="34" charset="0"/>
                  </a:rPr>
                  <a:t> </a:t>
                </a:r>
                <a:r>
                  <a:rPr kumimoji="0" lang="en-GB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Fira Sans Medium" panose="020B0603050000020004" pitchFamily="34" charset="0"/>
                    <a:ea typeface="+mn-ea"/>
                  </a:rPr>
                  <a:t>quindi</a:t>
                </a:r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Fira Sans Medium" panose="020B0603050000020004" pitchFamily="34" charset="0"/>
                    <a:ea typeface="+mn-ea"/>
                  </a:rPr>
                  <a:t> </a:t>
                </a:r>
                <a:r>
                  <a:rPr lang="en-GB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Fira Sans Medium" panose="020B0603050000020004" pitchFamily="34" charset="0"/>
                  </a:rPr>
                  <a:t>uno</a:t>
                </a:r>
                <a:r>
                  <a:rPr kumimoji="0" lang="en-GB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Fira Sans Medium" panose="020B0603050000020004" pitchFamily="34" charset="0"/>
                    <a:ea typeface="+mn-ea"/>
                  </a:rPr>
                  <a:t> speed-up</a:t>
                </a:r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Fira Sans Medium" panose="020B0603050000020004" pitchFamily="34" charset="0"/>
                    <a:ea typeface="+mn-ea"/>
                  </a:rPr>
                  <a:t> </a:t>
                </a:r>
                <a:r>
                  <a:rPr kumimoji="0" lang="en-GB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Fira Sans Medium" panose="020B0603050000020004" pitchFamily="34" charset="0"/>
                    <a:ea typeface="+mn-ea"/>
                  </a:rPr>
                  <a:t>quadratico</a:t>
                </a:r>
                <a:r>
                  <a:rPr lang="en-GB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Fira Sans Medium" panose="020B0603050000020004" pitchFamily="34" charset="0"/>
                  </a:rPr>
                  <a:t> rispetto all’ </a:t>
                </a:r>
                <a:r>
                  <a:rPr lang="en-GB" kern="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Fira Sans Medium" panose="020B0603050000020004" pitchFamily="34" charset="0"/>
                  </a:rPr>
                  <a:t>algoritmo</a:t>
                </a:r>
                <a:r>
                  <a:rPr lang="en-GB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Fira Sans Medium" panose="020B0603050000020004" pitchFamily="34" charset="0"/>
                  </a:rPr>
                  <a:t> classico</a:t>
                </a:r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Fira Sans Medium" panose="020B0603050000020004" pitchFamily="34" charset="0"/>
                    <a:ea typeface="+mn-ea"/>
                  </a:rPr>
                  <a:t>.</a:t>
                </a:r>
              </a:p>
              <a:p>
                <a:pPr marR="0" lvl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Fira Sans Medium" panose="020B0603050000020004" pitchFamily="34" charset="0"/>
                  <a:ea typeface="+mn-ea"/>
                </a:endParaRP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8" name="Segnaposto testo 7">
                <a:extLst>
                  <a:ext uri="{FF2B5EF4-FFF2-40B4-BE49-F238E27FC236}">
                    <a16:creationId xmlns:a16="http://schemas.microsoft.com/office/drawing/2014/main" id="{64781F4E-1A57-AF2A-E2F8-15B33683F9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023124" y="1946371"/>
                <a:ext cx="3769967" cy="3372333"/>
              </a:xfrm>
              <a:blipFill>
                <a:blip r:embed="rId3"/>
                <a:stretch>
                  <a:fillRect l="-3722" t="-18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6326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4804FD6-F22C-F348-92FC-297443A741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C4A954-C260-E84D-8B85-4D54550A05DF}" type="slidenum">
              <a:rPr lang="it-IT" smtClean="0"/>
              <a:pPr/>
              <a:t>13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CAF5CD9-86A0-6444-9847-3590005E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Applicazioni pratiche - 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testo 4">
                <a:extLst>
                  <a:ext uri="{FF2B5EF4-FFF2-40B4-BE49-F238E27FC236}">
                    <a16:creationId xmlns:a16="http://schemas.microsoft.com/office/drawing/2014/main" id="{0405B886-9440-52D9-3772-F76A983C13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1353788"/>
                <a:ext cx="7886700" cy="481103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l" defTabSz="685766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Fira Sans" panose="020B0503050000020004" pitchFamily="34" charset="0"/>
                  <a:buNone/>
                  <a:defRPr sz="1800" b="1" i="0" kern="1200">
                    <a:solidFill>
                      <a:srgbClr val="727272"/>
                    </a:solidFill>
                    <a:latin typeface="Roboto Slab" pitchFamily="2" charset="0"/>
                    <a:ea typeface="Roboto Slab" pitchFamily="2" charset="0"/>
                    <a:cs typeface="+mn-cs"/>
                  </a:defRPr>
                </a:lvl1pPr>
                <a:lvl2pPr marL="557185" marR="0" indent="-214303" algn="l" defTabSz="685766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 typeface="Fira Sans" panose="020B0503050000020004" pitchFamily="34" charset="0"/>
                  <a:buChar char="–"/>
                  <a:tabLst/>
                  <a:defRPr sz="1650" b="0" i="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Fira Sans" panose="020B0503050000020004" pitchFamily="34" charset="0"/>
                    <a:ea typeface="+mn-ea"/>
                    <a:cs typeface="+mn-cs"/>
                  </a:defRPr>
                </a:lvl2pPr>
                <a:lvl3pPr marL="857207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Fira Sans" panose="020B0503050000020004" pitchFamily="34" charset="0"/>
                    <a:ea typeface="+mn-ea"/>
                    <a:cs typeface="+mn-cs"/>
                  </a:defRPr>
                </a:lvl3pPr>
                <a:lvl4pPr marL="1200090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2974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856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739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622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505" indent="-171442" algn="l" defTabSz="685766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685766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 typeface="Fira Sans" panose="020B0503050000020004" pitchFamily="34" charset="0"/>
                  <a:buNone/>
                  <a:tabLst/>
                  <a:defRPr/>
                </a:pPr>
                <a:r>
                  <a:rPr kumimoji="0" lang="it-IT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Fira Sans Medium" panose="020B0603050000020004" pitchFamily="34" charset="0"/>
                  </a:rPr>
                  <a:t>Cosa è il SAT? </a:t>
                </a:r>
              </a:p>
              <a:p>
                <a:pPr marL="0" marR="0" lvl="0" indent="0" algn="l" defTabSz="685766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 typeface="Fira Sans" panose="020B0503050000020004" pitchFamily="34" charset="0"/>
                  <a:buNone/>
                  <a:tabLst/>
                  <a:defRPr/>
                </a:pPr>
                <a:r>
                  <a:rPr kumimoji="0" lang="it-IT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Fira Sans Medium" panose="020B0503050000020004" pitchFamily="34" charset="0"/>
                    <a:ea typeface="+mn-ea"/>
                  </a:rPr>
                  <a:t>Per SAT intendiamo il problema (NP-Completo) di determinare se una formula booleana sia </a:t>
                </a:r>
                <a:r>
                  <a:rPr kumimoji="0" lang="it-IT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Fira Sans Medium" panose="020B0503050000020004" pitchFamily="34" charset="0"/>
                    <a:ea typeface="+mn-ea"/>
                  </a:rPr>
                  <a:t>soddisfacibile</a:t>
                </a:r>
                <a:r>
                  <a:rPr kumimoji="0" lang="it-IT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Fira Sans Medium" panose="020B0503050000020004" pitchFamily="34" charset="0"/>
                    <a:ea typeface="+mn-ea"/>
                  </a:rPr>
                  <a:t>.</a:t>
                </a:r>
              </a:p>
              <a:p>
                <a:pPr lvl="0">
                  <a:defRPr/>
                </a:pPr>
                <a:r>
                  <a:rPr lang="it-IT" b="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Fira Sans Medium" panose="020B0503050000020004" pitchFamily="34" charset="0"/>
                    <a:ea typeface="+mn-ea"/>
                  </a:rPr>
                  <a:t>Es. </a:t>
                </a:r>
                <a:r>
                  <a:rPr lang="it-IT" dirty="0"/>
                  <a:t>”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kern="0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it-IT" b="0" i="1" kern="0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  <m:r>
                          <a:rPr lang="it-IT" b="0" i="1" kern="0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  <m:r>
                          <a:rPr lang="it-IT" b="0" i="1" kern="0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𝑜𝑟</m:t>
                        </m:r>
                        <m:r>
                          <a:rPr lang="it-IT" b="0" i="1" kern="0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  <m:r>
                          <a:rPr lang="it-IT" b="0" i="1" kern="0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𝐵</m:t>
                        </m:r>
                      </m:e>
                    </m:d>
                    <m:r>
                      <a:rPr lang="it-IT" b="0" i="1" kern="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it-IT" b="0" i="1" kern="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ea typeface="+mn-ea"/>
                      </a:rPr>
                      <m:t>𝑎𝑛𝑑</m:t>
                    </m:r>
                    <m:r>
                      <a:rPr lang="it-IT" b="0" i="1" kern="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it-IT" b="0" i="1" kern="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ea typeface="+mn-ea"/>
                      </a:rPr>
                      <m:t>𝑛𝑜𝑡</m:t>
                    </m:r>
                    <m:d>
                      <m:dPr>
                        <m:ctrlPr>
                          <a:rPr lang="it-IT" b="0" i="1" kern="0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it-IT" b="0" i="1" kern="0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𝐶</m:t>
                        </m:r>
                        <m:r>
                          <a:rPr lang="it-IT" b="0" i="1" kern="0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  <m:r>
                          <a:rPr lang="it-IT" b="0" i="1" kern="0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𝑎𝑛𝑑</m:t>
                        </m:r>
                        <m:r>
                          <a:rPr lang="it-IT" b="0" i="1" kern="0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  <m:r>
                          <a:rPr lang="it-IT" b="0" i="1" kern="0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𝐴</m:t>
                        </m:r>
                      </m:e>
                    </m:d>
                  </m:oMath>
                </a14:m>
                <a:r>
                  <a:rPr lang="it-IT" dirty="0"/>
                  <a:t> ” </a:t>
                </a:r>
                <a:r>
                  <a:rPr kumimoji="0" lang="it-IT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Fira Sans Medium" panose="020B0503050000020004" pitchFamily="34" charset="0"/>
                    <a:ea typeface="+mn-ea"/>
                  </a:rPr>
                  <a:t> </a:t>
                </a:r>
                <a:r>
                  <a:rPr lang="it-IT" b="0" kern="0" noProof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Fira Sans Medium" panose="020B0503050000020004" pitchFamily="34" charset="0"/>
                    <a:ea typeface="+mn-ea"/>
                  </a:rPr>
                  <a:t>è soddisfatta da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b="0" i="1" kern="0" noProof="0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b="0" i="0" kern="0" noProof="0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A</m:t>
                        </m:r>
                        <m:r>
                          <a:rPr lang="it-IT" b="0" i="0" kern="0" noProof="0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it-IT" b="0" i="0" kern="0" noProof="0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B</m:t>
                        </m:r>
                        <m:r>
                          <a:rPr lang="it-IT" b="0" i="0" kern="0" noProof="0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,</m:t>
                        </m:r>
                        <m:r>
                          <a:rPr lang="it-IT" b="0" i="1" kern="0" noProof="0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𝐶</m:t>
                        </m:r>
                      </m:e>
                    </m:d>
                    <m:r>
                      <a:rPr lang="it-IT" b="0" i="1" kern="0" noProof="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  <a:ea typeface="+mn-ea"/>
                      </a:rPr>
                      <m:t>=(1,0,0)</m:t>
                    </m:r>
                  </m:oMath>
                </a14:m>
                <a:endParaRPr kumimoji="0" lang="it-IT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Fira Sans Medium" panose="020B0503050000020004" pitchFamily="34" charset="0"/>
                  <a:ea typeface="+mn-ea"/>
                </a:endParaRPr>
              </a:p>
              <a:p>
                <a:pPr marL="0" marR="0" lvl="0" indent="0" algn="l" defTabSz="685766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 typeface="Fira Sans" panose="020B0503050000020004" pitchFamily="34" charset="0"/>
                  <a:buNone/>
                  <a:tabLst/>
                  <a:defRPr/>
                </a:pPr>
                <a:endParaRPr lang="it-IT" b="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Fira Sans Medium" panose="020B0503050000020004" pitchFamily="34" charset="0"/>
                  <a:ea typeface="+mn-ea"/>
                  <a:cs typeface="+mn-cs"/>
                </a:endParaRPr>
              </a:p>
              <a:p>
                <a:r>
                  <a:rPr kumimoji="0" lang="it-IT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Fira Sans Medium" panose="020B0603050000020004" pitchFamily="34" charset="0"/>
                  </a:rPr>
                  <a:t>In che modo si risolve con l’ algoritmo di Grover? </a:t>
                </a:r>
              </a:p>
              <a:p>
                <a:pPr marL="0" marR="0" lvl="0" indent="0" algn="l" defTabSz="685766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 typeface="Fira Sans" panose="020B0503050000020004" pitchFamily="34" charset="0"/>
                  <a:buNone/>
                  <a:tabLst/>
                  <a:defRPr/>
                </a:pPr>
                <a:r>
                  <a:rPr lang="it-IT" b="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Fira Sans Medium" panose="020B0503050000020004" pitchFamily="34" charset="0"/>
                    <a:ea typeface="+mn-ea"/>
                  </a:rPr>
                  <a:t>Utilizzando un oracolo che ne descrive la formula, ovvero che marca tutte le </a:t>
                </a:r>
                <a:r>
                  <a:rPr lang="it-IT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Fira Sans Medium" panose="020B0503050000020004" pitchFamily="34" charset="0"/>
                    <a:ea typeface="+mn-ea"/>
                  </a:rPr>
                  <a:t>configurazioni</a:t>
                </a:r>
                <a:r>
                  <a:rPr lang="it-IT" b="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Fira Sans Medium" panose="020B0503050000020004" pitchFamily="34" charset="0"/>
                    <a:ea typeface="+mn-ea"/>
                  </a:rPr>
                  <a:t> (se esistono) che la soddisfano.</a:t>
                </a:r>
              </a:p>
              <a:p>
                <a:pPr marL="0" marR="0" lvl="0" indent="0" algn="l" defTabSz="685766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 typeface="Fira Sans" panose="020B0503050000020004" pitchFamily="34" charset="0"/>
                  <a:buNone/>
                  <a:tabLst/>
                  <a:defRPr/>
                </a:pPr>
                <a:endParaRPr lang="it-IT" b="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Fira Sans Medium" panose="020B0503050000020004" pitchFamily="34" charset="0"/>
                  <a:ea typeface="+mn-ea"/>
                  <a:cs typeface="+mn-cs"/>
                </a:endParaRPr>
              </a:p>
              <a:p>
                <a:pPr marL="0" marR="0" lvl="0" indent="0" algn="l" defTabSz="685766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 typeface="Fira Sans" panose="020B0503050000020004" pitchFamily="34" charset="0"/>
                  <a:buNone/>
                  <a:tabLst/>
                  <a:defRPr/>
                </a:pPr>
                <a:r>
                  <a:rPr lang="it-IT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Sans Medium" panose="020B0603050000020004" pitchFamily="34" charset="0"/>
                    <a:cs typeface="Roboto Slab" pitchFamily="2" charset="0"/>
                  </a:rPr>
                  <a:t>Nella pratica, che vantaggi produce?</a:t>
                </a:r>
              </a:p>
              <a:p>
                <a:pPr marL="0" marR="0" lvl="0" indent="0" algn="l" defTabSz="685766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 typeface="Fira Sans" panose="020B0503050000020004" pitchFamily="34" charset="0"/>
                  <a:buNone/>
                  <a:tabLst/>
                  <a:defRPr/>
                </a:pPr>
                <a:r>
                  <a:rPr lang="it-IT" b="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Fira Sans Medium" panose="020B0503050000020004" pitchFamily="34" charset="0"/>
                    <a:ea typeface="+mn-ea"/>
                    <a:cs typeface="+mn-cs"/>
                  </a:rPr>
                  <a:t>Supponiamo una formula booleana con </a:t>
                </a:r>
                <a:r>
                  <a:rPr lang="it-IT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Fira Sans Medium" panose="020B0503050000020004" pitchFamily="34" charset="0"/>
                    <a:ea typeface="+mn-ea"/>
                    <a:cs typeface="+mn-cs"/>
                  </a:rPr>
                  <a:t>70 variabili</a:t>
                </a:r>
                <a:r>
                  <a:rPr lang="it-IT" b="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Fira Sans Medium" panose="020B0503050000020004" pitchFamily="34" charset="0"/>
                    <a:ea typeface="+mn-ea"/>
                    <a:cs typeface="+mn-cs"/>
                  </a:rPr>
                  <a:t> </a:t>
                </a:r>
                <a:r>
                  <a:rPr lang="it-IT" b="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Fira Sans Medium" panose="020B0503050000020004" pitchFamily="34" charset="0"/>
                    <a:ea typeface="+mn-ea"/>
                  </a:rPr>
                  <a:t> e un frequenza di chiamate all’ oracolo di </a:t>
                </a:r>
                <a:r>
                  <a:rPr lang="it-IT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Fira Sans Medium" panose="020B0503050000020004" pitchFamily="34" charset="0"/>
                    <a:ea typeface="+mn-ea"/>
                  </a:rPr>
                  <a:t>1GHz</a:t>
                </a:r>
                <a:r>
                  <a:rPr lang="it-IT" b="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Fira Sans Medium" panose="020B0503050000020004" pitchFamily="34" charset="0"/>
                    <a:ea typeface="+mn-ea"/>
                  </a:rPr>
                  <a:t> (1 miliardo di volte al secondo).</a:t>
                </a:r>
              </a:p>
              <a:p>
                <a:pPr marL="285750" marR="0" lvl="0" indent="-285750" algn="l" defTabSz="685766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it-IT" b="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Fira Sans Medium" panose="020B0503050000020004" pitchFamily="34" charset="0"/>
                    <a:ea typeface="+mn-ea"/>
                  </a:rPr>
                  <a:t>Algoritmo classico (Brute-force con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kern="0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it-IT" b="0" i="1" kern="0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e>
                      <m:sup>
                        <m:r>
                          <a:rPr lang="it-IT" b="0" i="1" kern="0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70</m:t>
                        </m:r>
                      </m:sup>
                    </m:sSup>
                  </m:oMath>
                </a14:m>
                <a:r>
                  <a:rPr lang="it-IT" b="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Fira Sans Medium" panose="020B0503050000020004" pitchFamily="34" charset="0"/>
                    <a:ea typeface="+mn-ea"/>
                  </a:rPr>
                  <a:t> chiamate):</a:t>
                </a:r>
              </a:p>
              <a:p>
                <a:pPr marR="0" lvl="0" algn="ctr" defTabSz="685766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it-IT" b="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Fira Sans Medium" panose="020B0503050000020004" pitchFamily="34" charset="0"/>
                    <a:ea typeface="+mn-ea"/>
                  </a:rPr>
                  <a:t>   </a:t>
                </a:r>
                <a:r>
                  <a:rPr lang="it-IT" b="0" i="0" dirty="0">
                    <a:solidFill>
                      <a:srgbClr val="040C28"/>
                    </a:solidFill>
                    <a:effectLst/>
                    <a:latin typeface="Fira Sans Medium" panose="020B0603050000020004" pitchFamily="34" charset="0"/>
                  </a:rPr>
                  <a:t>~</a:t>
                </a:r>
                <a:r>
                  <a:rPr lang="it-IT" dirty="0">
                    <a:latin typeface="Fira Sans Medium" panose="020B0603050000020004" pitchFamily="34" charset="0"/>
                  </a:rPr>
                  <a:t>12,500  anni</a:t>
                </a:r>
                <a:endParaRPr lang="it-IT" u="sng" dirty="0">
                  <a:latin typeface="Fira Sans Medium" panose="020B06030500000200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b="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Fira Sans Medium" panose="020B0503050000020004" pitchFamily="34" charset="0"/>
                    <a:ea typeface="+mn-ea"/>
                  </a:rPr>
                  <a:t>Algoritmo di Grover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kern="0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it-IT" b="0" i="1" kern="0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e>
                      <m:sup>
                        <m:r>
                          <a:rPr lang="it-IT" b="0" i="1" kern="0" smtClean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35</m:t>
                        </m:r>
                      </m:sup>
                    </m:sSup>
                  </m:oMath>
                </a14:m>
                <a:r>
                  <a:rPr lang="it-IT" b="0" kern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Fira Sans Medium" panose="020B0503050000020004" pitchFamily="34" charset="0"/>
                    <a:ea typeface="+mn-ea"/>
                  </a:rPr>
                  <a:t> chiamate):   </a:t>
                </a:r>
              </a:p>
              <a:p>
                <a:pPr algn="ctr"/>
                <a:r>
                  <a:rPr lang="it-IT" i="0" dirty="0">
                    <a:solidFill>
                      <a:srgbClr val="040C28"/>
                    </a:solidFill>
                    <a:effectLst/>
                    <a:latin typeface="Fira Sans Medium" panose="020B0603050000020004" pitchFamily="34" charset="0"/>
                  </a:rPr>
                  <a:t>~</a:t>
                </a:r>
                <a:r>
                  <a:rPr lang="it-IT" dirty="0">
                    <a:latin typeface="Fira Sans Medium" panose="020B0603050000020004" pitchFamily="34" charset="0"/>
                  </a:rPr>
                  <a:t>12 secondi</a:t>
                </a:r>
                <a:endParaRPr lang="it-IT" b="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Fira Sans Medium" panose="020B0603050000020004" pitchFamily="34" charset="0"/>
                  <a:ea typeface="+mn-ea"/>
                </a:endParaRPr>
              </a:p>
              <a:p>
                <a:pPr marL="285750" marR="0" lvl="0" indent="-285750" algn="l" defTabSz="685766" rtl="0" eaLnBrk="1" fontAlgn="auto" latinLnBrk="0" hangingPunct="1">
                  <a:lnSpc>
                    <a:spcPct val="90000"/>
                  </a:lnSpc>
                  <a:spcBef>
                    <a:spcPts val="75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it-IT" b="0" kern="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Fira Sans Medium" panose="020B0603050000020004" pitchFamily="34" charset="0"/>
                  <a:ea typeface="+mn-ea"/>
                </a:endParaRPr>
              </a:p>
            </p:txBody>
          </p:sp>
        </mc:Choice>
        <mc:Fallback xmlns="">
          <p:sp>
            <p:nvSpPr>
              <p:cNvPr id="6" name="Segnaposto testo 4">
                <a:extLst>
                  <a:ext uri="{FF2B5EF4-FFF2-40B4-BE49-F238E27FC236}">
                    <a16:creationId xmlns:a16="http://schemas.microsoft.com/office/drawing/2014/main" id="{0405B886-9440-52D9-3772-F76A983C1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353788"/>
                <a:ext cx="7886700" cy="4811038"/>
              </a:xfrm>
              <a:prstGeom prst="rect">
                <a:avLst/>
              </a:prstGeom>
              <a:blipFill>
                <a:blip r:embed="rId2"/>
                <a:stretch>
                  <a:fillRect l="-618" t="-9506" r="-927" b="-31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4303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3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6857999"/>
                </a:lnTo>
                <a:close/>
              </a:path>
            </a:pathLst>
          </a:custGeom>
          <a:solidFill>
            <a:srgbClr val="007B58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5480" y="758520"/>
            <a:ext cx="3486959" cy="50975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48819" y="3078403"/>
            <a:ext cx="46132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Grazie</a:t>
            </a:r>
            <a:r>
              <a:rPr spc="-60" dirty="0"/>
              <a:t> </a:t>
            </a:r>
            <a:r>
              <a:rPr spc="75" dirty="0"/>
              <a:t>per</a:t>
            </a:r>
            <a:r>
              <a:rPr spc="-55" dirty="0"/>
              <a:t> </a:t>
            </a:r>
            <a:r>
              <a:rPr spc="35" dirty="0"/>
              <a:t>l’attenzione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257CEA9-4941-F547-AC84-65DE30950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7457" y="1353789"/>
            <a:ext cx="3769967" cy="1661993"/>
          </a:xfrm>
        </p:spPr>
        <p:txBody>
          <a:bodyPr/>
          <a:lstStyle/>
          <a:p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 Non Strutturato</a:t>
            </a:r>
            <a:r>
              <a:rPr lang="it-I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endParaRPr lang="it-IT" dirty="0"/>
          </a:p>
          <a:p>
            <a:r>
              <a:rPr lang="it-IT" dirty="0"/>
              <a:t>Descrive un insieme di </a:t>
            </a:r>
            <a:r>
              <a:rPr lang="it-IT" dirty="0" err="1"/>
              <a:t>tuple</a:t>
            </a:r>
            <a:r>
              <a:rPr lang="it-IT" dirty="0"/>
              <a:t> in cui l’ordinamento è irrilevante, ovvero non fornisce indizi sul contenuto delle stesse.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4804FD6-F22C-F348-92FC-297443A741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C4A954-C260-E84D-8B85-4D54550A05DF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CAF5CD9-86A0-6444-9847-3590005E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Ricerca in un Database </a:t>
            </a:r>
            <a:r>
              <a:rPr lang="it-IT" u="sng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non strutturato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2328ACE6-99F7-E695-4341-5B6A7A99F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114420"/>
              </p:ext>
            </p:extLst>
          </p:nvPr>
        </p:nvGraphicFramePr>
        <p:xfrm>
          <a:off x="4876799" y="1046480"/>
          <a:ext cx="3638551" cy="2816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2970">
                  <a:extLst>
                    <a:ext uri="{9D8B030D-6E8A-4147-A177-3AD203B41FA5}">
                      <a16:colId xmlns:a16="http://schemas.microsoft.com/office/drawing/2014/main" val="549618149"/>
                    </a:ext>
                  </a:extLst>
                </a:gridCol>
                <a:gridCol w="1735581">
                  <a:extLst>
                    <a:ext uri="{9D8B030D-6E8A-4147-A177-3AD203B41FA5}">
                      <a16:colId xmlns:a16="http://schemas.microsoft.com/office/drawing/2014/main" val="1169568410"/>
                    </a:ext>
                  </a:extLst>
                </a:gridCol>
              </a:tblGrid>
              <a:tr h="352008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Nome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Cognome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88472745"/>
                  </a:ext>
                </a:extLst>
              </a:tr>
              <a:tr h="352008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Angelo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Bianchi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5877361"/>
                  </a:ext>
                </a:extLst>
              </a:tr>
              <a:tr h="352008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Filippo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Verdi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51686323"/>
                  </a:ext>
                </a:extLst>
              </a:tr>
              <a:tr h="352008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Elisa 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err="1"/>
                        <a:t>Marrone</a:t>
                      </a:r>
                      <a:endParaRPr lang="it-IT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4667874"/>
                  </a:ext>
                </a:extLst>
              </a:tr>
              <a:tr h="352008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…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54489227"/>
                  </a:ext>
                </a:extLst>
              </a:tr>
              <a:tr h="352008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Mario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R</a:t>
                      </a:r>
                      <a:r>
                        <a:rPr lang="it-IT" sz="1800" dirty="0"/>
                        <a:t>ossi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24101157"/>
                  </a:ext>
                </a:extLst>
              </a:tr>
              <a:tr h="352008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…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…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027318"/>
                  </a:ext>
                </a:extLst>
              </a:tr>
              <a:tr h="352008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Giacomo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/>
                        <a:t>Neri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67958506"/>
                  </a:ext>
                </a:extLst>
              </a:tr>
            </a:tbl>
          </a:graphicData>
        </a:graphic>
      </p:graphicFrame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EB1250A7-B106-6515-2EB6-BF6210859039}"/>
              </a:ext>
            </a:extLst>
          </p:cNvPr>
          <p:cNvSpPr txBox="1">
            <a:spLocks/>
          </p:cNvSpPr>
          <p:nvPr/>
        </p:nvSpPr>
        <p:spPr>
          <a:xfrm>
            <a:off x="3913240" y="4085402"/>
            <a:ext cx="4602110" cy="221599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Font typeface="Fira Sans" panose="020B0503050000020004" pitchFamily="34" charset="0"/>
              <a:buNone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Fira Sans Medium" panose="020B0503050000020004" pitchFamily="34" charset="0"/>
                <a:ea typeface="+mn-ea"/>
                <a:cs typeface="Trebuchet MS"/>
              </a:defRPr>
            </a:lvl1pPr>
            <a:lvl2pPr marL="514325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4348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090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750">
                <a:latin typeface="+mn-lt"/>
                <a:ea typeface="+mn-ea"/>
                <a:cs typeface="+mn-cs"/>
              </a:defRPr>
            </a:lvl4pPr>
            <a:lvl5pPr marL="1371532" indent="0">
              <a:buNone/>
              <a:defRPr sz="750">
                <a:latin typeface="+mn-lt"/>
                <a:ea typeface="+mn-ea"/>
                <a:cs typeface="+mn-cs"/>
              </a:defRPr>
            </a:lvl5pPr>
            <a:lvl6pPr marL="1714415" indent="0">
              <a:buNone/>
              <a:defRPr sz="750">
                <a:latin typeface="+mn-lt"/>
                <a:ea typeface="+mn-ea"/>
                <a:cs typeface="+mn-cs"/>
              </a:defRPr>
            </a:lvl6pPr>
            <a:lvl7pPr marL="2057297" indent="0">
              <a:buNone/>
              <a:defRPr sz="750">
                <a:latin typeface="+mn-lt"/>
                <a:ea typeface="+mn-ea"/>
                <a:cs typeface="+mn-cs"/>
              </a:defRPr>
            </a:lvl7pPr>
            <a:lvl8pPr marL="2400180" indent="0">
              <a:buNone/>
              <a:defRPr sz="750">
                <a:latin typeface="+mn-lt"/>
                <a:ea typeface="+mn-ea"/>
                <a:cs typeface="+mn-cs"/>
              </a:defRPr>
            </a:lvl8pPr>
            <a:lvl9pPr marL="2743064" indent="0">
              <a:buNone/>
              <a:defRPr sz="750"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it-IT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Oracolo</a:t>
            </a:r>
          </a:p>
          <a:p>
            <a:pPr defTabSz="914400"/>
            <a:endParaRPr lang="it-IT" kern="0" dirty="0"/>
          </a:p>
          <a:p>
            <a:pPr defTabSz="914400"/>
            <a:r>
              <a:rPr lang="it-IT" dirty="0"/>
              <a:t>Risolve un </a:t>
            </a:r>
            <a:r>
              <a:rPr lang="it-IT" b="1" dirty="0"/>
              <a:t>problema decisionale</a:t>
            </a:r>
            <a:r>
              <a:rPr lang="it-IT" dirty="0"/>
              <a:t>:</a:t>
            </a:r>
          </a:p>
          <a:p>
            <a:pPr defTabSz="914400"/>
            <a:r>
              <a:rPr lang="it-IT" dirty="0"/>
              <a:t>dando in input una riga, verifica se soddisfa una condizione.</a:t>
            </a:r>
          </a:p>
          <a:p>
            <a:pPr defTabSz="914400"/>
            <a:r>
              <a:rPr lang="it-IT" dirty="0"/>
              <a:t>Formalmente, descrive una query sul DB.</a:t>
            </a:r>
          </a:p>
          <a:p>
            <a:pPr defTabSz="914400"/>
            <a:endParaRPr lang="it-IT" dirty="0"/>
          </a:p>
          <a:p>
            <a:pPr defTabSz="914400"/>
            <a:r>
              <a:rPr lang="it-IT" dirty="0"/>
              <a:t>Es:  "il nome è Mario?"</a:t>
            </a:r>
            <a:endParaRPr lang="it-IT" kern="0" dirty="0"/>
          </a:p>
        </p:txBody>
      </p:sp>
      <p:pic>
        <p:nvPicPr>
          <p:cNvPr id="29" name="Immagine 28" descr="Immagine che contiene schermata, testo, design&#10;&#10;Descrizione generata automaticamente">
            <a:extLst>
              <a:ext uri="{FF2B5EF4-FFF2-40B4-BE49-F238E27FC236}">
                <a16:creationId xmlns:a16="http://schemas.microsoft.com/office/drawing/2014/main" id="{2011491A-F294-ED4F-F3D1-6203E2A5C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50" y="3084176"/>
            <a:ext cx="2595830" cy="343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6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257CEA9-4941-F547-AC84-65DE30950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0" y="1017194"/>
            <a:ext cx="4249736" cy="1384995"/>
          </a:xfrm>
        </p:spPr>
        <p:txBody>
          <a:bodyPr/>
          <a:lstStyle/>
          <a:p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Algoritmo</a:t>
            </a:r>
          </a:p>
          <a:p>
            <a:endParaRPr lang="it-IT" b="1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Estrai casualmente una </a:t>
            </a:r>
            <a:r>
              <a:rPr lang="it-IT" dirty="0" err="1"/>
              <a:t>tupla</a:t>
            </a:r>
            <a:r>
              <a:rPr lang="it-IT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Usa l'oracolo e verificane la validità.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Se non è valida, torna al passo 1.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4804FD6-F22C-F348-92FC-297443A741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C4A954-C260-E84D-8B85-4D54550A05DF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CAF5CD9-86A0-6444-9847-3590005E8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058150" cy="988662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Soluzione Classica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egnaposto testo 2">
                <a:extLst>
                  <a:ext uri="{FF2B5EF4-FFF2-40B4-BE49-F238E27FC236}">
                    <a16:creationId xmlns:a16="http://schemas.microsoft.com/office/drawing/2014/main" id="{EB1250A7-B106-6515-2EB6-BF62108590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959" y="4449293"/>
                <a:ext cx="4117925" cy="1522533"/>
              </a:xfrm>
              <a:prstGeom prst="rect">
                <a:avLst/>
              </a:prstGeom>
            </p:spPr>
            <p:txBody>
              <a:bodyPr wrap="square" lIns="0" tIns="0" rIns="0" bIns="0" anchor="ctr">
                <a:spAutoFit/>
              </a:bodyPr>
              <a:lstStyle>
                <a:lvl1pPr marL="0" indent="0">
                  <a:buFont typeface="Fira Sans" panose="020B0503050000020004" pitchFamily="34" charset="0"/>
                  <a:buNone/>
                  <a:defRPr sz="1800" b="0" i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Fira Sans Medium" panose="020B0503050000020004" pitchFamily="34" charset="0"/>
                    <a:ea typeface="+mn-ea"/>
                    <a:cs typeface="Trebuchet MS"/>
                  </a:defRPr>
                </a:lvl1pPr>
                <a:lvl2pPr marL="514325" marR="0" indent="-171442" algn="l" defTabSz="685766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814348" marR="0" indent="-171442" algn="l" defTabSz="685766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00090" marR="0" indent="-171442" algn="l" defTabSz="685766" rtl="0" eaLnBrk="1" fontAlgn="auto" latinLnBrk="0" hangingPunct="1">
                  <a:lnSpc>
                    <a:spcPct val="90000"/>
                  </a:lnSpc>
                  <a:spcBef>
                    <a:spcPts val="37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 sz="750">
                    <a:latin typeface="+mn-lt"/>
                    <a:ea typeface="+mn-ea"/>
                    <a:cs typeface="+mn-cs"/>
                  </a:defRPr>
                </a:lvl4pPr>
                <a:lvl5pPr marL="1371532" indent="0">
                  <a:buNone/>
                  <a:defRPr sz="750">
                    <a:latin typeface="+mn-lt"/>
                    <a:ea typeface="+mn-ea"/>
                    <a:cs typeface="+mn-cs"/>
                  </a:defRPr>
                </a:lvl5pPr>
                <a:lvl6pPr marL="1714415" indent="0">
                  <a:buNone/>
                  <a:defRPr sz="750">
                    <a:latin typeface="+mn-lt"/>
                    <a:ea typeface="+mn-ea"/>
                    <a:cs typeface="+mn-cs"/>
                  </a:defRPr>
                </a:lvl6pPr>
                <a:lvl7pPr marL="2057297" indent="0">
                  <a:buNone/>
                  <a:defRPr sz="750">
                    <a:latin typeface="+mn-lt"/>
                    <a:ea typeface="+mn-ea"/>
                    <a:cs typeface="+mn-cs"/>
                  </a:defRPr>
                </a:lvl7pPr>
                <a:lvl8pPr marL="2400180" indent="0">
                  <a:buNone/>
                  <a:defRPr sz="750">
                    <a:latin typeface="+mn-lt"/>
                    <a:ea typeface="+mn-ea"/>
                    <a:cs typeface="+mn-cs"/>
                  </a:defRPr>
                </a:lvl8pPr>
                <a:lvl9pPr marL="2743064" indent="0">
                  <a:buNone/>
                  <a:defRPr sz="75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it-IT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Complessità temporale</a:t>
                </a:r>
              </a:p>
              <a:p>
                <a:endParaRPr lang="it-IT" b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b="1" dirty="0"/>
                  <a:t>Caso peggiore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it-IT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b="1" dirty="0"/>
                  <a:t>Caso medio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b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it-IT" b="1" dirty="0"/>
                  <a:t>Caso migliore</a:t>
                </a:r>
                <a:r>
                  <a:rPr lang="it-IT" dirty="0"/>
                  <a:t>: 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9" name="Segnaposto testo 2">
                <a:extLst>
                  <a:ext uri="{FF2B5EF4-FFF2-40B4-BE49-F238E27FC236}">
                    <a16:creationId xmlns:a16="http://schemas.microsoft.com/office/drawing/2014/main" id="{EB1250A7-B106-6515-2EB6-BF6210859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59" y="4449293"/>
                <a:ext cx="4117925" cy="1522533"/>
              </a:xfrm>
              <a:prstGeom prst="rect">
                <a:avLst/>
              </a:prstGeom>
              <a:blipFill>
                <a:blip r:embed="rId2"/>
                <a:stretch>
                  <a:fillRect l="-3556" t="-4000" b="-8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>
            <a:extLst>
              <a:ext uri="{FF2B5EF4-FFF2-40B4-BE49-F238E27FC236}">
                <a16:creationId xmlns:a16="http://schemas.microsoft.com/office/drawing/2014/main" id="{96727A3D-F150-BF44-93D0-AAF229056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7093" y="915861"/>
            <a:ext cx="2521604" cy="3625659"/>
          </a:xfrm>
          <a:prstGeom prst="rect">
            <a:avLst/>
          </a:prstGeom>
        </p:spPr>
      </p:pic>
      <p:pic>
        <p:nvPicPr>
          <p:cNvPr id="24" name="Segnaposto immagine 23">
            <a:extLst>
              <a:ext uri="{FF2B5EF4-FFF2-40B4-BE49-F238E27FC236}">
                <a16:creationId xmlns:a16="http://schemas.microsoft.com/office/drawing/2014/main" id="{3CD650D2-67D8-53F3-EC23-A654D7B49BA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" r="942"/>
          <a:stretch/>
        </p:blipFill>
        <p:spPr>
          <a:xfrm>
            <a:off x="4188015" y="2540688"/>
            <a:ext cx="4117925" cy="3837253"/>
          </a:xfrm>
        </p:spPr>
      </p:pic>
    </p:spTree>
    <p:extLst>
      <p:ext uri="{BB962C8B-B14F-4D97-AF65-F5344CB8AC3E}">
        <p14:creationId xmlns:p14="http://schemas.microsoft.com/office/powerpoint/2010/main" val="331941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4804FD6-F22C-F348-92FC-297443A741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C4A954-C260-E84D-8B85-4D54550A05DF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CAF5CD9-86A0-6444-9847-3590005E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Qubit</a:t>
            </a:r>
            <a:r>
              <a:rPr lang="it-IT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 &amp; sovrapposizione di stati Quantistici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egnaposto testo 7">
                <a:extLst>
                  <a:ext uri="{FF2B5EF4-FFF2-40B4-BE49-F238E27FC236}">
                    <a16:creationId xmlns:a16="http://schemas.microsoft.com/office/drawing/2014/main" id="{3FDBD7D9-8535-41E8-8CA9-3285BE4461EC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805942" y="1109498"/>
                <a:ext cx="5086017" cy="3046988"/>
              </a:xfrm>
            </p:spPr>
            <p:txBody>
              <a:bodyPr/>
              <a:lstStyle/>
              <a:p>
                <a:r>
                  <a:rPr lang="it-IT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Come descriviamo un Quantum bit?</a:t>
                </a:r>
                <a:endParaRPr lang="it-IT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it-IT" dirty="0"/>
              </a:p>
              <a:p>
                <a:r>
                  <a:rPr lang="it-IT" dirty="0"/>
                  <a:t>Rispetto a un bit classico (</a:t>
                </a:r>
                <a:r>
                  <a:rPr lang="it-IT" b="1" dirty="0"/>
                  <a:t>deterministico</a:t>
                </a:r>
                <a:r>
                  <a:rPr lang="it-IT" dirty="0"/>
                  <a:t> e con valore 0 </a:t>
                </a:r>
                <a:r>
                  <a:rPr lang="it-IT" b="1" dirty="0"/>
                  <a:t>oppure</a:t>
                </a:r>
                <a:r>
                  <a:rPr lang="it-IT" dirty="0"/>
                  <a:t> 1), un </a:t>
                </a:r>
                <a:r>
                  <a:rPr lang="it-IT" dirty="0" err="1"/>
                  <a:t>qubit</a:t>
                </a:r>
                <a:r>
                  <a:rPr lang="it-IT" dirty="0"/>
                  <a:t> possiede le proprietà della</a:t>
                </a:r>
                <a:r>
                  <a:rPr lang="it-IT" b="1" dirty="0"/>
                  <a:t> sovrapposizione quantistica</a:t>
                </a:r>
                <a:r>
                  <a:rPr lang="it-IT" dirty="0"/>
                  <a:t>.</a:t>
                </a:r>
              </a:p>
              <a:p>
                <a:endParaRPr lang="it-IT" dirty="0"/>
              </a:p>
              <a:p>
                <a:r>
                  <a:rPr lang="it-IT" dirty="0"/>
                  <a:t>Ovvero lo possiamo descrivere come una sovrapposizione di stati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it-IT" b="0" i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it-IT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ea typeface="Cambria Math" panose="02040503050406030204" pitchFamily="18" charset="0"/>
                  </a:rPr>
                  <a:t>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it-IT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it-IT" dirty="0"/>
                  <a:t>:</a:t>
                </a:r>
              </a:p>
              <a:p>
                <a:endParaRPr lang="it-IT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it-IT" b="0" i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lang="it-IT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it-IT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it-IT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l-G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α</m:t>
                            </m:r>
                          </m:e>
                        </m:d>
                        <m:r>
                          <a:rPr lang="el-GR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it-IT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it-IT" b="0" i="0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GB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it-IT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it-IT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</m:func>
                  </m:oMath>
                </a14:m>
                <a:r>
                  <a:rPr lang="el-G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⟩"/>
                        <m:ctrlPr>
                          <a:rPr lang="it-IT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it-IT" b="0" i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it-IT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8" name="Segnaposto testo 7">
                <a:extLst>
                  <a:ext uri="{FF2B5EF4-FFF2-40B4-BE49-F238E27FC236}">
                    <a16:creationId xmlns:a16="http://schemas.microsoft.com/office/drawing/2014/main" id="{3FDBD7D9-8535-41E8-8CA9-3285BE446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805942" y="1109498"/>
                <a:ext cx="5086017" cy="3046988"/>
              </a:xfrm>
              <a:blipFill>
                <a:blip r:embed="rId2"/>
                <a:stretch>
                  <a:fillRect l="-2754" t="-22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cerchio, schermata, Elementi grafici, design&#10;&#10;Descrizione generata automaticamente">
            <a:extLst>
              <a:ext uri="{FF2B5EF4-FFF2-40B4-BE49-F238E27FC236}">
                <a16:creationId xmlns:a16="http://schemas.microsoft.com/office/drawing/2014/main" id="{AA1CD1D9-BB23-CDF2-2467-275792555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41" y="846451"/>
            <a:ext cx="3553901" cy="3503634"/>
          </a:xfrm>
          <a:prstGeom prst="rect">
            <a:avLst/>
          </a:prstGeom>
        </p:spPr>
      </p:pic>
      <p:sp>
        <p:nvSpPr>
          <p:cNvPr id="6" name="Segnaposto testo 7">
            <a:extLst>
              <a:ext uri="{FF2B5EF4-FFF2-40B4-BE49-F238E27FC236}">
                <a16:creationId xmlns:a16="http://schemas.microsoft.com/office/drawing/2014/main" id="{B3F38FEF-5BD0-220F-DDE7-EEFF6A85850F}"/>
              </a:ext>
            </a:extLst>
          </p:cNvPr>
          <p:cNvSpPr txBox="1">
            <a:spLocks/>
          </p:cNvSpPr>
          <p:nvPr/>
        </p:nvSpPr>
        <p:spPr>
          <a:xfrm>
            <a:off x="180527" y="4358191"/>
            <a:ext cx="5278441" cy="1938992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Font typeface="Fira Sans" panose="020B0503050000020004" pitchFamily="34" charset="0"/>
              <a:buNone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Fira Sans Medium" panose="020B0503050000020004" pitchFamily="34" charset="0"/>
                <a:ea typeface="+mn-ea"/>
                <a:cs typeface="Trebuchet MS"/>
              </a:defRPr>
            </a:lvl1pPr>
            <a:lvl2pPr marL="514325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14348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090" marR="0" indent="-171442" algn="l" defTabSz="685766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750">
                <a:latin typeface="+mn-lt"/>
                <a:ea typeface="+mn-ea"/>
                <a:cs typeface="+mn-cs"/>
              </a:defRPr>
            </a:lvl4pPr>
            <a:lvl5pPr marL="1371532" indent="0">
              <a:buNone/>
              <a:defRPr sz="750">
                <a:latin typeface="+mn-lt"/>
                <a:ea typeface="+mn-ea"/>
                <a:cs typeface="+mn-cs"/>
              </a:defRPr>
            </a:lvl5pPr>
            <a:lvl6pPr marL="1714415" indent="0">
              <a:buNone/>
              <a:defRPr sz="750">
                <a:latin typeface="+mn-lt"/>
                <a:ea typeface="+mn-ea"/>
                <a:cs typeface="+mn-cs"/>
              </a:defRPr>
            </a:lvl6pPr>
            <a:lvl7pPr marL="2057297" indent="0">
              <a:buNone/>
              <a:defRPr sz="750">
                <a:latin typeface="+mn-lt"/>
                <a:ea typeface="+mn-ea"/>
                <a:cs typeface="+mn-cs"/>
              </a:defRPr>
            </a:lvl7pPr>
            <a:lvl8pPr marL="2400180" indent="0">
              <a:buNone/>
              <a:defRPr sz="750">
                <a:latin typeface="+mn-lt"/>
                <a:ea typeface="+mn-ea"/>
                <a:cs typeface="+mn-cs"/>
              </a:defRPr>
            </a:lvl8pPr>
            <a:lvl9pPr marL="2743064" indent="0">
              <a:buNone/>
              <a:defRPr sz="750"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it-IT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Come si misura un </a:t>
            </a:r>
            <a:r>
              <a:rPr lang="it-IT" b="1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Qubit</a:t>
            </a:r>
            <a:r>
              <a:rPr lang="it-IT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it-IT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/>
            <a:endParaRPr lang="it-IT" kern="0" dirty="0"/>
          </a:p>
          <a:p>
            <a:pPr defTabSz="914400"/>
            <a:r>
              <a:rPr lang="it-IT" dirty="0"/>
              <a:t>“</a:t>
            </a:r>
            <a:r>
              <a:rPr lang="it-IT" b="1" dirty="0"/>
              <a:t>Misurare</a:t>
            </a:r>
            <a:r>
              <a:rPr lang="it-IT" dirty="0"/>
              <a:t>” un </a:t>
            </a:r>
            <a:r>
              <a:rPr lang="it-IT" dirty="0" err="1"/>
              <a:t>Qubit</a:t>
            </a:r>
            <a:r>
              <a:rPr lang="it-IT" dirty="0"/>
              <a:t>, cioè “estrarne” il valore 0 o 1, è un processo in cui la </a:t>
            </a:r>
            <a:r>
              <a:rPr lang="it-IT" b="1" dirty="0"/>
              <a:t>probabilità</a:t>
            </a:r>
            <a:r>
              <a:rPr lang="it-IT" dirty="0"/>
              <a:t> di ottenere ciascun stato è proporzionale al quadrato della lunghezza della sua componente nel vettore di sovrapposizione.</a:t>
            </a:r>
            <a:endParaRPr lang="it-IT" b="1" kern="0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C2A4112-DADA-4473-D5BF-5D7A694485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82259" y="4156486"/>
            <a:ext cx="3355168" cy="263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50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5378FFD2-B226-E140-BD16-8BCCA2FFE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2" y="4991460"/>
            <a:ext cx="3793718" cy="1185507"/>
          </a:xfrm>
        </p:spPr>
        <p:txBody>
          <a:bodyPr/>
          <a:lstStyle/>
          <a:p>
            <a:r>
              <a:rPr lang="it-IT" dirty="0"/>
              <a:t>In algoritmi classici utilizziamo </a:t>
            </a:r>
            <a:r>
              <a:rPr lang="it-IT" b="1" dirty="0"/>
              <a:t>N</a:t>
            </a:r>
            <a:r>
              <a:rPr lang="it-IT" dirty="0"/>
              <a:t> volte l’oracolo, dando in input ogni </a:t>
            </a:r>
            <a:r>
              <a:rPr lang="it-IT" dirty="0" err="1"/>
              <a:t>tupla</a:t>
            </a:r>
            <a:r>
              <a:rPr lang="it-IT" dirty="0"/>
              <a:t>.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718436A-1AA5-C440-82F0-468077DB05F4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720440" y="4991460"/>
            <a:ext cx="3874919" cy="1185507"/>
          </a:xfrm>
        </p:spPr>
        <p:txBody>
          <a:bodyPr/>
          <a:lstStyle/>
          <a:p>
            <a:r>
              <a:rPr lang="it-IT" dirty="0"/>
              <a:t>Nella controparte quantistica utilizziamo </a:t>
            </a:r>
            <a:r>
              <a:rPr lang="it-IT" b="1" dirty="0"/>
              <a:t>1</a:t>
            </a:r>
            <a:r>
              <a:rPr lang="it-IT" dirty="0"/>
              <a:t> chiamata all’ oracolo </a:t>
            </a:r>
            <a:r>
              <a:rPr lang="en-GB" dirty="0"/>
              <a:t>(</a:t>
            </a:r>
            <a:r>
              <a:rPr lang="en-GB" dirty="0" err="1"/>
              <a:t>utilizza</a:t>
            </a:r>
            <a:r>
              <a:rPr lang="en-GB" dirty="0"/>
              <a:t> in input il DB) </a:t>
            </a:r>
            <a:r>
              <a:rPr lang="it-IT" dirty="0"/>
              <a:t>per ‘</a:t>
            </a:r>
            <a:r>
              <a:rPr lang="it-IT" b="1" dirty="0"/>
              <a:t>marcare</a:t>
            </a:r>
            <a:r>
              <a:rPr lang="it-IT" dirty="0"/>
              <a:t>’ tutte le </a:t>
            </a:r>
            <a:r>
              <a:rPr lang="it-IT" dirty="0" err="1"/>
              <a:t>tuple</a:t>
            </a:r>
            <a:r>
              <a:rPr lang="it-IT" dirty="0"/>
              <a:t> accettate.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7F007CF-284F-A548-AE45-9814C31760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Oracolo Classico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9B9E78CB-E973-0E4F-94BB-67D40E6500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t-IT" dirty="0"/>
              <a:t>Oracolo quantistico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93A7F07-3358-D849-81AC-5CF9A705DB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C4A954-C260-E84D-8B85-4D54550A05DF}" type="slidenum">
              <a:rPr kumimoji="0" lang="it-IT" sz="825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Fira Sans Medium" panose="020B05030500000200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825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75000"/>
                </a:srgbClr>
              </a:solidFill>
              <a:effectLst/>
              <a:uLnTx/>
              <a:uFillTx/>
              <a:latin typeface="Fira Sans Medium" panose="020B0503050000020004" pitchFamily="34" charset="0"/>
              <a:ea typeface="+mn-ea"/>
              <a:cs typeface="+mn-cs"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B87BB5BF-F4E9-F042-B490-25B7B1519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76146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Il vantaggio della sovrapposizione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6474006-C287-A4EF-F749-A7EAE4B4EF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9092"/>
          <a:stretch/>
        </p:blipFill>
        <p:spPr>
          <a:xfrm>
            <a:off x="628650" y="2320658"/>
            <a:ext cx="3090504" cy="24840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2CC9BD9-D9BA-A011-B6F9-3CDC8D85E7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585" r="757"/>
          <a:stretch/>
        </p:blipFill>
        <p:spPr>
          <a:xfrm>
            <a:off x="4852231" y="2313581"/>
            <a:ext cx="3960000" cy="247266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C81FC49-BBE0-C1DB-373D-24A3ED58D5DF}"/>
              </a:ext>
            </a:extLst>
          </p:cNvPr>
          <p:cNvSpPr txBox="1"/>
          <p:nvPr/>
        </p:nvSpPr>
        <p:spPr>
          <a:xfrm>
            <a:off x="628651" y="1104539"/>
            <a:ext cx="8183580" cy="76200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r>
              <a:rPr lang="it-IT" sz="2000" b="1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Quanto è costoso studiare </a:t>
            </a:r>
            <a:r>
              <a:rPr lang="it-IT" sz="2000" b="1" u="sng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tutte le </a:t>
            </a:r>
            <a:r>
              <a:rPr lang="it-IT" sz="2000" b="1" u="sng" dirty="0" err="1">
                <a:latin typeface="Roboto Slab" pitchFamily="2" charset="0"/>
                <a:ea typeface="Roboto Slab" pitchFamily="2" charset="0"/>
                <a:cs typeface="Roboto Slab" pitchFamily="2" charset="0"/>
              </a:rPr>
              <a:t>tuple</a:t>
            </a:r>
            <a:r>
              <a:rPr lang="it-IT" sz="2000" b="1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?</a:t>
            </a:r>
            <a:endParaRPr lang="it-IT" sz="2000" dirty="0">
              <a:latin typeface="Roboto Slab" pitchFamily="2" charset="0"/>
              <a:ea typeface="Roboto Slab" pitchFamily="2" charset="0"/>
              <a:cs typeface="Roboto Slab" pitchFamily="2" charset="0"/>
            </a:endParaRPr>
          </a:p>
          <a:p>
            <a:pPr marL="0" indent="0" algn="l">
              <a:buNone/>
            </a:pPr>
            <a:r>
              <a:rPr lang="it-IT" sz="2000" b="0" i="1" dirty="0">
                <a:latin typeface="Fira Sans" panose="020B05030500000200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7655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C257CEA9-4941-F547-AC84-65DE3095033C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20266" y="1488568"/>
                <a:ext cx="5064227" cy="1938992"/>
              </a:xfrm>
            </p:spPr>
            <p:txBody>
              <a:bodyPr/>
              <a:lstStyle/>
              <a:p>
                <a:r>
                  <a:rPr lang="it-IT" dirty="0"/>
                  <a:t>Mappiamo in modo univoco ognuna delle </a:t>
                </a:r>
                <a:r>
                  <a:rPr lang="it-IT" b="1" dirty="0"/>
                  <a:t>N</a:t>
                </a:r>
                <a:r>
                  <a:rPr lang="it-IT" dirty="0"/>
                  <a:t> </a:t>
                </a:r>
                <a:r>
                  <a:rPr lang="it-IT" dirty="0" err="1"/>
                  <a:t>tuple</a:t>
                </a:r>
                <a:r>
                  <a:rPr lang="it-IT" dirty="0"/>
                  <a:t> con uno stato quantistico, utilizzando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</m:oMath>
                </a14:m>
                <a:r>
                  <a:rPr lang="it-IT" b="1" dirty="0"/>
                  <a:t> </a:t>
                </a:r>
                <a:r>
                  <a:rPr lang="it-IT" dirty="0" err="1"/>
                  <a:t>qubit</a:t>
                </a:r>
                <a:r>
                  <a:rPr lang="it-IT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r>
                  <a:rPr lang="it-IT" dirty="0"/>
                  <a:t>Nel nostro caso, utilizziamo </a:t>
                </a:r>
                <a:r>
                  <a:rPr lang="it-IT" b="1" dirty="0"/>
                  <a:t>5 </a:t>
                </a:r>
                <a:r>
                  <a:rPr lang="it-IT" b="1" dirty="0" err="1"/>
                  <a:t>qubit</a:t>
                </a:r>
                <a:r>
                  <a:rPr lang="it-IT" b="1" dirty="0"/>
                  <a:t>  </a:t>
                </a:r>
                <a:r>
                  <a:rPr lang="it-IT" dirty="0"/>
                  <a:t>per mappare 32 </a:t>
                </a:r>
                <a:r>
                  <a:rPr lang="it-IT" dirty="0" err="1"/>
                  <a:t>tuple</a:t>
                </a:r>
                <a:r>
                  <a:rPr lang="it-IT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C257CEA9-4941-F547-AC84-65DE309503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20266" y="1488568"/>
                <a:ext cx="5064227" cy="1938992"/>
              </a:xfrm>
              <a:blipFill>
                <a:blip r:embed="rId2"/>
                <a:stretch>
                  <a:fillRect l="-2892" t="-345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4804FD6-F22C-F348-92FC-297443A741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C4A954-C260-E84D-8B85-4D54550A05DF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CAF5CD9-86A0-6444-9847-3590005E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Preparazione dell’ Algoritmo</a:t>
            </a:r>
            <a:br>
              <a:rPr lang="it-IT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</a:br>
            <a:endParaRPr lang="it-IT" dirty="0">
              <a:solidFill>
                <a:schemeClr val="tx1"/>
              </a:solidFill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a 5">
                <a:extLst>
                  <a:ext uri="{FF2B5EF4-FFF2-40B4-BE49-F238E27FC236}">
                    <a16:creationId xmlns:a16="http://schemas.microsoft.com/office/drawing/2014/main" id="{4A1FB2E4-4372-3FA1-EF9B-843A418D89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2798105"/>
                  </p:ext>
                </p:extLst>
              </p:nvPr>
            </p:nvGraphicFramePr>
            <p:xfrm>
              <a:off x="5785919" y="1091380"/>
              <a:ext cx="2737815" cy="2499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1240">
                      <a:extLst>
                        <a:ext uri="{9D8B030D-6E8A-4147-A177-3AD203B41FA5}">
                          <a16:colId xmlns:a16="http://schemas.microsoft.com/office/drawing/2014/main" val="1189692319"/>
                        </a:ext>
                      </a:extLst>
                    </a:gridCol>
                    <a:gridCol w="885599">
                      <a:extLst>
                        <a:ext uri="{9D8B030D-6E8A-4147-A177-3AD203B41FA5}">
                          <a16:colId xmlns:a16="http://schemas.microsoft.com/office/drawing/2014/main" val="3826108436"/>
                        </a:ext>
                      </a:extLst>
                    </a:gridCol>
                    <a:gridCol w="950976">
                      <a:extLst>
                        <a:ext uri="{9D8B030D-6E8A-4147-A177-3AD203B41FA5}">
                          <a16:colId xmlns:a16="http://schemas.microsoft.com/office/drawing/2014/main" val="3263762555"/>
                        </a:ext>
                      </a:extLst>
                    </a:gridCol>
                  </a:tblGrid>
                  <a:tr h="269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 err="1"/>
                            <a:t>Stato</a:t>
                          </a:r>
                          <a:endParaRPr lang="it-IT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Nome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Cognome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57499846"/>
                      </a:ext>
                    </a:extLst>
                  </a:tr>
                  <a:tr h="26915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60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GB" sz="1600" b="0" i="0" smtClean="0">
                                    <a:latin typeface="Cambria Math" panose="02040503050406030204" pitchFamily="18" charset="0"/>
                                  </a:rPr>
                                  <m:t>00000</m:t>
                                </m:r>
                                <m:r>
                                  <a:rPr lang="it-IT" sz="1600">
                                    <a:latin typeface="Cambria Math" panose="02040503050406030204" pitchFamily="18" charset="0"/>
                                  </a:rPr>
                                  <m:t>⟩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Angelo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Bianchi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821465236"/>
                      </a:ext>
                    </a:extLst>
                  </a:tr>
                  <a:tr h="26915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z="160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00001</m:t>
                              </m:r>
                              <m:r>
                                <a:rPr lang="it-IT" sz="160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oMath>
                          </a14:m>
                          <a:r>
                            <a:rPr lang="it-IT" sz="1600" dirty="0">
                              <a:latin typeface="Fira Sans Medium" panose="020B0603050000020004" pitchFamily="34" charset="0"/>
                            </a:rPr>
                            <a:t> </a:t>
                          </a:r>
                          <a:endParaRPr lang="it-IT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Filippo 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Verdi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032932405"/>
                      </a:ext>
                    </a:extLst>
                  </a:tr>
                  <a:tr h="26915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z="160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00010</m:t>
                              </m:r>
                              <m:r>
                                <a:rPr lang="it-IT" sz="160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oMath>
                          </a14:m>
                          <a:r>
                            <a:rPr lang="it-IT" sz="1600" dirty="0">
                              <a:latin typeface="Fira Sans Medium" panose="020B0603050000020004" pitchFamily="34" charset="0"/>
                            </a:rPr>
                            <a:t> </a:t>
                          </a:r>
                          <a:endParaRPr lang="it-IT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Elisa  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 err="1"/>
                            <a:t>Marrone</a:t>
                          </a:r>
                          <a:endParaRPr lang="it-IT" sz="16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869202097"/>
                      </a:ext>
                    </a:extLst>
                  </a:tr>
                  <a:tr h="26915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…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…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59579163"/>
                      </a:ext>
                    </a:extLst>
                  </a:tr>
                  <a:tr h="26915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z="160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10101</m:t>
                              </m:r>
                              <m:r>
                                <a:rPr lang="it-IT" sz="160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oMath>
                          </a14:m>
                          <a:r>
                            <a:rPr lang="it-IT" sz="1600" dirty="0">
                              <a:latin typeface="Fira Sans Medium" panose="020B0603050000020004" pitchFamily="34" charset="0"/>
                            </a:rPr>
                            <a:t> </a:t>
                          </a:r>
                          <a:endParaRPr lang="it-IT" sz="1600" dirty="0"/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Mario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/>
                            <a:t>R</a:t>
                          </a:r>
                          <a:r>
                            <a:rPr lang="it-IT" sz="1600" dirty="0"/>
                            <a:t>ossi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144314"/>
                      </a:ext>
                    </a:extLst>
                  </a:tr>
                  <a:tr h="2691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/>
                            <a:t>…</a:t>
                          </a:r>
                          <a:endParaRPr lang="it-IT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…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…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516546565"/>
                      </a:ext>
                    </a:extLst>
                  </a:tr>
                  <a:tr h="26915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z="160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11111</m:t>
                              </m:r>
                              <m:r>
                                <a:rPr lang="it-IT" sz="1600">
                                  <a:latin typeface="Cambria Math" panose="02040503050406030204" pitchFamily="18" charset="0"/>
                                </a:rPr>
                                <m:t>⟩</m:t>
                              </m:r>
                            </m:oMath>
                          </a14:m>
                          <a:r>
                            <a:rPr lang="it-IT" sz="1600" dirty="0">
                              <a:latin typeface="Fira Sans Medium" panose="020B0603050000020004" pitchFamily="34" charset="0"/>
                            </a:rPr>
                            <a:t> </a:t>
                          </a:r>
                          <a:endParaRPr lang="it-IT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Giacomo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Neri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8939724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a 5">
                <a:extLst>
                  <a:ext uri="{FF2B5EF4-FFF2-40B4-BE49-F238E27FC236}">
                    <a16:creationId xmlns:a16="http://schemas.microsoft.com/office/drawing/2014/main" id="{4A1FB2E4-4372-3FA1-EF9B-843A418D89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2798105"/>
                  </p:ext>
                </p:extLst>
              </p:nvPr>
            </p:nvGraphicFramePr>
            <p:xfrm>
              <a:off x="5785919" y="1091380"/>
              <a:ext cx="2737815" cy="2499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1240">
                      <a:extLst>
                        <a:ext uri="{9D8B030D-6E8A-4147-A177-3AD203B41FA5}">
                          <a16:colId xmlns:a16="http://schemas.microsoft.com/office/drawing/2014/main" val="1189692319"/>
                        </a:ext>
                      </a:extLst>
                    </a:gridCol>
                    <a:gridCol w="885599">
                      <a:extLst>
                        <a:ext uri="{9D8B030D-6E8A-4147-A177-3AD203B41FA5}">
                          <a16:colId xmlns:a16="http://schemas.microsoft.com/office/drawing/2014/main" val="3826108436"/>
                        </a:ext>
                      </a:extLst>
                    </a:gridCol>
                    <a:gridCol w="950976">
                      <a:extLst>
                        <a:ext uri="{9D8B030D-6E8A-4147-A177-3AD203B41FA5}">
                          <a16:colId xmlns:a16="http://schemas.microsoft.com/office/drawing/2014/main" val="3263762555"/>
                        </a:ext>
                      </a:extLst>
                    </a:gridCol>
                  </a:tblGrid>
                  <a:tr h="312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 err="1"/>
                            <a:t>Stato</a:t>
                          </a:r>
                          <a:endParaRPr lang="it-IT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Nome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Cognome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57499846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676" t="-107692" r="-206757" b="-61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Angelo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Bianchi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821465236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676" t="-211765" r="-206757" b="-5313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Filippo 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Verdi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3032932405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676" t="-305769" r="-206757" b="-4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Elisa  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 err="1"/>
                            <a:t>Marrone</a:t>
                          </a:r>
                          <a:endParaRPr lang="it-IT" sz="1600" dirty="0"/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869202097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676" t="-413725" r="-206757" b="-3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…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…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185957916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676" t="-513725" r="-206757" b="-2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Mario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/>
                            <a:t>R</a:t>
                          </a:r>
                          <a:r>
                            <a:rPr lang="it-IT" sz="1600" dirty="0"/>
                            <a:t>ossi</a:t>
                          </a:r>
                        </a:p>
                      </a:txBody>
                      <a:tcPr marL="68580" marR="68580" marT="34290" marB="34290"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014431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/>
                            <a:t>…</a:t>
                          </a:r>
                          <a:endParaRPr lang="it-IT" sz="16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…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…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516546565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68580" marR="68580" marT="34290" marB="34290">
                        <a:blipFill>
                          <a:blip r:embed="rId3"/>
                          <a:stretch>
                            <a:fillRect l="-676" t="-715686" r="-206757" b="-274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Giacomo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600" dirty="0"/>
                            <a:t>Neri</a:t>
                          </a:r>
                        </a:p>
                      </a:txBody>
                      <a:tcPr marL="68580" marR="68580" marT="34290" marB="34290"/>
                    </a:tc>
                    <a:extLst>
                      <a:ext uri="{0D108BD9-81ED-4DB2-BD59-A6C34878D82A}">
                        <a16:rowId xmlns:a16="http://schemas.microsoft.com/office/drawing/2014/main" val="289397246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7B95C6FC-7922-5AC1-F56C-4BF8D9FAD9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8" r="2650"/>
          <a:stretch/>
        </p:blipFill>
        <p:spPr>
          <a:xfrm>
            <a:off x="172209" y="3566059"/>
            <a:ext cx="5129944" cy="29503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25297B4-15B9-AE91-75EE-D94B4506DAF0}"/>
                  </a:ext>
                </a:extLst>
              </p:cNvPr>
              <p:cNvSpPr txBox="1"/>
              <p:nvPr/>
            </p:nvSpPr>
            <p:spPr>
              <a:xfrm>
                <a:off x="5515863" y="4380787"/>
                <a:ext cx="330809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914400">
                  <a:defRPr/>
                </a:pPr>
                <a:r>
                  <a:rPr kumimoji="0" lang="it-IT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Fira Sans Medium" panose="020B0503050000020004" pitchFamily="34" charset="0"/>
                    <a:ea typeface="+mn-ea"/>
                  </a:rPr>
                  <a:t>Inizializziamo</a:t>
                </a:r>
                <a:r>
                  <a:rPr kumimoji="0" lang="it-IT" sz="1800" b="0" i="0" u="none" strike="noStrike" kern="0" cap="none" spc="0" normalizeH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Fira Sans Medium" panose="020B0503050000020004" pitchFamily="34" charset="0"/>
                    <a:ea typeface="+mn-ea"/>
                  </a:rPr>
                  <a:t> il sistema</a:t>
                </a:r>
                <a:r>
                  <a:rPr lang="it-IT" kern="0" dirty="0">
                    <a:solidFill>
                      <a:prstClr val="black"/>
                    </a:solidFill>
                  </a:rPr>
                  <a:t> </a:t>
                </a:r>
                <a:r>
                  <a:rPr kumimoji="0" lang="it-IT" sz="1800" b="0" i="0" u="none" strike="noStrike" kern="0" cap="none" spc="0" normalizeH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Fira Sans Medium" panose="020B0503050000020004" pitchFamily="34" charset="0"/>
                    <a:ea typeface="+mn-ea"/>
                  </a:rPr>
                  <a:t>con  </a:t>
                </a:r>
                <a:r>
                  <a:rPr kumimoji="0" lang="it-IT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Fira Sans Medium" panose="020B0503050000020004" pitchFamily="34" charset="0"/>
                    <a:ea typeface="+mn-ea"/>
                  </a:rPr>
                  <a:t>una </a:t>
                </a:r>
                <a:r>
                  <a:rPr kumimoji="0" lang="it-IT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Fira Sans Medium" panose="020B0503050000020004" pitchFamily="34" charset="0"/>
                    <a:ea typeface="+mn-ea"/>
                  </a:rPr>
                  <a:t>perfetta sovrapposizione</a:t>
                </a:r>
                <a:r>
                  <a:rPr lang="it-IT" kern="0" dirty="0">
                    <a:solidFill>
                      <a:prstClr val="black"/>
                    </a:solidFill>
                  </a:rPr>
                  <a:t> </a:t>
                </a:r>
                <a:r>
                  <a:rPr kumimoji="0" lang="it-IT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Fira Sans Medium" panose="020B0503050000020004" pitchFamily="34" charset="0"/>
                    <a:ea typeface="+mn-ea"/>
                  </a:rPr>
                  <a:t>degli stati,</a:t>
                </a:r>
                <a:r>
                  <a:rPr kumimoji="0" lang="it-IT" sz="1800" b="0" i="0" u="none" strike="noStrike" kern="0" cap="none" spc="0" normalizeH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Fira Sans Medium" panose="020B0503050000020004" pitchFamily="34" charset="0"/>
                    <a:ea typeface="+mn-ea"/>
                  </a:rPr>
                  <a:t> denominata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 kern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l-GR" kern="0" dirty="0">
                            <a:solidFill>
                              <a:prstClr val="black">
                                <a:lumMod val="65000"/>
                                <a:lumOff val="35000"/>
                              </a:prstClr>
                            </a:solidFill>
                            <a:latin typeface="Fira Sans Medium" panose="020B0603050000020004" pitchFamily="34" charset="0"/>
                          </a:rPr>
                          <m:t>Ψ</m:t>
                        </m:r>
                      </m:e>
                    </m:d>
                    <m:r>
                      <a:rPr lang="it-IT" b="0" i="0" kern="0" dirty="0" smtClean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Fira Sans Medium" panose="020B0503050000020004" pitchFamily="34" charset="0"/>
                  <a:ea typeface="+mn-ea"/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25297B4-15B9-AE91-75EE-D94B4506D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863" y="4380787"/>
                <a:ext cx="3308098" cy="923330"/>
              </a:xfrm>
              <a:prstGeom prst="rect">
                <a:avLst/>
              </a:prstGeom>
              <a:blipFill>
                <a:blip r:embed="rId5"/>
                <a:stretch>
                  <a:fillRect l="-1657" t="-3974" r="-368" b="-99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789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DAA82445-4583-0375-AB85-B8110F0CE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0413" y="365126"/>
            <a:ext cx="4264660" cy="41580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C257CEA9-4941-F547-AC84-65DE3095033C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28649" y="1215288"/>
                <a:ext cx="4514851" cy="1938992"/>
              </a:xfrm>
            </p:spPr>
            <p:txBody>
              <a:bodyPr/>
              <a:lstStyle/>
              <a:p>
                <a:r>
                  <a:rPr lang="it-IT" dirty="0">
                    <a:latin typeface="Fira Sans Medium" panose="020B0603050000020004" pitchFamily="34" charset="0"/>
                  </a:rPr>
                  <a:t>Consideriamo il nostro stato come sovrapposizione di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it-IT" dirty="0">
                    <a:latin typeface="Fira Sans Medium" panose="020B0603050000020004" pitchFamily="34" charset="0"/>
                  </a:rPr>
                  <a:t>, somma diretta degli stati soluzione.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d>
                  </m:oMath>
                </a14:m>
                <a:r>
                  <a:rPr lang="it-IT" dirty="0">
                    <a:latin typeface="Fira Sans Medium" panose="020B0603050000020004" pitchFamily="34" charset="0"/>
                  </a:rPr>
                  <a:t>, somma diretta degli stati errati.</a:t>
                </a:r>
              </a:p>
              <a:p>
                <a:endParaRPr lang="it-IT" dirty="0">
                  <a:latin typeface="Fira Sans Medium" panose="020B06030500000200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l-GR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</m:d>
                    <m:r>
                      <a:rPr lang="it-IT" b="0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it-IT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it-IT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l-GR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lang="el-GR" i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it-IT" i="1" dirty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GB" b="0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R</m:t>
                            </m:r>
                          </m:e>
                        </m:d>
                      </m:e>
                    </m:func>
                    <m:r>
                      <a:rPr lang="en-GB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it-IT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it-IT" b="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l-GR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func>
                  </m:oMath>
                </a14:m>
                <a:r>
                  <a:rPr lang="el-G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i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⟩"/>
                        <m:ctrlPr>
                          <a:rPr lang="it-IT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 b="0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e>
                    </m:d>
                  </m:oMath>
                </a14:m>
                <a:endParaRPr lang="it-IT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it-IT" dirty="0">
                  <a:latin typeface="Fira Sans Medium" panose="020B0603050000020004" pitchFamily="34" charset="0"/>
                </a:endParaRP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C257CEA9-4941-F547-AC84-65DE309503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28649" y="1215288"/>
                <a:ext cx="4514851" cy="1938992"/>
              </a:xfrm>
              <a:blipFill>
                <a:blip r:embed="rId3"/>
                <a:stretch>
                  <a:fillRect l="-3104" t="-3459" r="-18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4804FD6-F22C-F348-92FC-297443A741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C4A954-C260-E84D-8B85-4D54550A05DF}" type="slidenum">
              <a:rPr lang="it-IT" smtClean="0"/>
              <a:pPr/>
              <a:t>7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CAF5CD9-86A0-6444-9847-3590005E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Un osservazione geometrica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E1907E40-60C7-9616-FD03-CCE2B5219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86"/>
          <a:stretch/>
        </p:blipFill>
        <p:spPr>
          <a:xfrm>
            <a:off x="179013" y="3312384"/>
            <a:ext cx="2505194" cy="30655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E96A88B6-F1D3-0718-911A-5B426D8AE02E}"/>
                  </a:ext>
                </a:extLst>
              </p:cNvPr>
              <p:cNvSpPr txBox="1"/>
              <p:nvPr/>
            </p:nvSpPr>
            <p:spPr>
              <a:xfrm>
                <a:off x="3210559" y="4465391"/>
                <a:ext cx="5604513" cy="1840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sz="1600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Fira Sans Medium" panose="020B0603050000020004" pitchFamily="34" charset="0"/>
                  </a:rPr>
                  <a:t>Similmente alla misurazione di un singolo </a:t>
                </a:r>
                <a:r>
                  <a:rPr lang="it-IT" sz="1600" kern="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Fira Sans Medium" panose="020B0603050000020004" pitchFamily="34" charset="0"/>
                  </a:rPr>
                  <a:t>qubit</a:t>
                </a:r>
                <a:r>
                  <a:rPr lang="it-IT" sz="1600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Fira Sans Medium" panose="020B0603050000020004" pitchFamily="34" charset="0"/>
                  </a:rPr>
                  <a:t>, misurare l'intero sistema significa ottenere uno stato che può essere componente di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sz="16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it-IT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600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Fira Sans Medium" panose="020B0603050000020004" pitchFamily="34" charset="0"/>
                  </a:rPr>
                  <a:t>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it-IT" sz="1600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Fira Sans Medium" panose="020B0603050000020004" pitchFamily="34" charset="0"/>
                  </a:rPr>
                  <a:t>. </a:t>
                </a:r>
              </a:p>
              <a:p>
                <a:endParaRPr lang="it-IT" sz="16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ira Sans Medium" panose="020B0603050000020004" pitchFamily="34" charset="0"/>
                </a:endParaRPr>
              </a:p>
              <a:p>
                <a:r>
                  <a:rPr lang="it-IT" sz="1600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Fira Sans Medium" panose="020B0603050000020004" pitchFamily="34" charset="0"/>
                  </a:rPr>
                  <a:t>Ottenere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sz="16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it-IT" sz="1600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Fira Sans Medium" panose="020B0603050000020004" pitchFamily="34" charset="0"/>
                  </a:rPr>
                  <a:t> dalla misurazione indica che abbiamo trovato uno </a:t>
                </a:r>
                <a:r>
                  <a:rPr lang="it-IT" sz="1600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Fira Sans Medium" panose="020B0603050000020004" pitchFamily="34" charset="0"/>
                  </a:rPr>
                  <a:t>stato soluzione</a:t>
                </a:r>
                <a:r>
                  <a:rPr lang="it-IT" sz="1600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Fira Sans Medium" panose="020B0603050000020004" pitchFamily="34" charset="0"/>
                  </a:rPr>
                  <a:t>, mentre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sz="160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dirty="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it-IT" sz="1600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Fira Sans Medium" panose="020B0603050000020004" pitchFamily="34" charset="0"/>
                  </a:rPr>
                  <a:t> ha come componenti esclusivamente </a:t>
                </a:r>
                <a:r>
                  <a:rPr lang="it-IT" sz="1600" b="1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Fira Sans Medium" panose="020B0603050000020004" pitchFamily="34" charset="0"/>
                  </a:rPr>
                  <a:t>stati non-soluzione</a:t>
                </a:r>
                <a:r>
                  <a:rPr lang="it-IT" sz="1600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Fira Sans Medium" panose="020B0603050000020004" pitchFamily="34" charset="0"/>
                  </a:rPr>
                  <a:t>.</a:t>
                </a:r>
                <a:endParaRPr kumimoji="0" lang="it-IT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Fira Sans Medium" panose="020B0603050000020004" pitchFamily="34" charset="0"/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E96A88B6-F1D3-0718-911A-5B426D8AE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559" y="4465391"/>
                <a:ext cx="5604513" cy="1840312"/>
              </a:xfrm>
              <a:prstGeom prst="rect">
                <a:avLst/>
              </a:prstGeom>
              <a:blipFill>
                <a:blip r:embed="rId5"/>
                <a:stretch>
                  <a:fillRect l="-653" t="-997" r="-109" b="-23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5041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257CEA9-4941-F547-AC84-65DE30950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0997" y="1193845"/>
            <a:ext cx="5247847" cy="1938992"/>
          </a:xfrm>
        </p:spPr>
        <p:txBody>
          <a:bodyPr/>
          <a:lstStyle/>
          <a:p>
            <a:r>
              <a:rPr lang="it-IT" dirty="0"/>
              <a:t>L’ algoritmo utilizza un “</a:t>
            </a:r>
            <a:r>
              <a:rPr lang="it-IT" b="1" dirty="0"/>
              <a:t>operatore di Grover</a:t>
            </a:r>
            <a:r>
              <a:rPr lang="it-IT" dirty="0"/>
              <a:t>”, il quale modifica i coefficienti del sistema.</a:t>
            </a:r>
          </a:p>
          <a:p>
            <a:endParaRPr lang="it-IT" dirty="0"/>
          </a:p>
          <a:p>
            <a:r>
              <a:rPr lang="it-IT" dirty="0"/>
              <a:t>Osserviamo come a ogni applicazione dell’ operatore, il sistema aumenti progressivamente le probabilità di misurare uno stato soluzione.</a:t>
            </a:r>
          </a:p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4804FD6-F22C-F348-92FC-297443A741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C4A954-C260-E84D-8B85-4D54550A05DF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CAF5CD9-86A0-6444-9847-3590005E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Applicare l’ operatore G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AA82445-4583-0375-AB85-B8110F0CE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7" b="40153"/>
          <a:stretch/>
        </p:blipFill>
        <p:spPr>
          <a:xfrm>
            <a:off x="6174658" y="365126"/>
            <a:ext cx="2638854" cy="248843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AC067FB-249D-1D76-2789-15FC5A0F2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012" y="3312384"/>
            <a:ext cx="8785975" cy="306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6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C257CEA9-4941-F547-AC84-65DE3095033C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381679" y="1074512"/>
                <a:ext cx="4945034" cy="1938992"/>
              </a:xfrm>
            </p:spPr>
            <p:txBody>
              <a:bodyPr/>
              <a:lstStyle/>
              <a:p>
                <a:r>
                  <a:rPr lang="it-IT" dirty="0"/>
                  <a:t>Si noti come il sistema </a:t>
                </a:r>
                <a:r>
                  <a:rPr lang="en-GB" dirty="0"/>
                  <a:t>“</a:t>
                </a:r>
                <a:r>
                  <a:rPr lang="it-IT" dirty="0"/>
                  <a:t>ruoti</a:t>
                </a:r>
                <a:r>
                  <a:rPr lang="en-GB" dirty="0"/>
                  <a:t>“ di </a:t>
                </a:r>
                <a14:m>
                  <m:oMath xmlns:m="http://schemas.openxmlformats.org/officeDocument/2006/math">
                    <m:r>
                      <a:rPr lang="en-GB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l-GR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it-IT" dirty="0"/>
                  <a:t> a ogni applicazione dell’ </a:t>
                </a:r>
                <a:r>
                  <a:rPr lang="it-IT" b="1" dirty="0"/>
                  <a:t>operatore G</a:t>
                </a:r>
                <a:r>
                  <a:rPr lang="it-IT" dirty="0"/>
                  <a:t>.</a:t>
                </a:r>
              </a:p>
              <a:p>
                <a:endParaRPr lang="it-IT" dirty="0"/>
              </a:p>
              <a:p>
                <a:r>
                  <a:rPr lang="it-IT" dirty="0"/>
                  <a:t>Possiamo quindi descriverlo in funzione del  numero di iterazioni eseguite K:</a:t>
                </a:r>
              </a:p>
              <a:p>
                <a:endParaRPr lang="it-IT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it-IT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  <m:d>
                        <m:dPr>
                          <m:begChr m:val="|"/>
                          <m:endChr m:val="⟩"/>
                          <m:ctrlPr>
                            <a:rPr lang="it-IT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l-GR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Ψ</m:t>
                          </m:r>
                        </m:e>
                      </m:d>
                      <m:r>
                        <a:rPr lang="it-IT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t-IT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  <m:r>
                                <m:rPr>
                                  <m:nor/>
                                </m:rPr>
                                <a:rPr lang="el-G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  <m:r>
                            <a:rPr lang="el-G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it-IT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GB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</m:t>
                              </m:r>
                            </m:e>
                          </m:d>
                        </m:e>
                      </m:func>
                      <m:r>
                        <a:rPr lang="en-GB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it-IT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it-IT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  <m:r>
                                <m:rPr>
                                  <m:nor/>
                                </m:rPr>
                                <a:rPr lang="el-G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e>
                      </m:func>
                      <m:r>
                        <a:rPr lang="el-G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⟩"/>
                          <m:ctrlPr>
                            <a:rPr lang="it-IT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GB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</m:e>
                      </m:d>
                    </m:oMath>
                  </m:oMathPara>
                </a14:m>
                <a:endParaRPr lang="it-IT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C257CEA9-4941-F547-AC84-65DE309503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381679" y="1074512"/>
                <a:ext cx="4945034" cy="1938992"/>
              </a:xfrm>
              <a:blipFill>
                <a:blip r:embed="rId2"/>
                <a:stretch>
                  <a:fillRect l="-2959" t="-3459" b="-12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4804FD6-F22C-F348-92FC-297443A741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C4A954-C260-E84D-8B85-4D54550A05DF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CAF5CD9-86A0-6444-9847-3590005E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Quando fermarsi ?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AA82445-4583-0375-AB85-B8110F0CE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4" t="2791" r="2624" b="36851"/>
          <a:stretch/>
        </p:blipFill>
        <p:spPr>
          <a:xfrm>
            <a:off x="4983702" y="621181"/>
            <a:ext cx="4048385" cy="31249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F4D858E-820A-0B64-82FF-AF609CD0341A}"/>
                  </a:ext>
                </a:extLst>
              </p:cNvPr>
              <p:cNvSpPr txBox="1"/>
              <p:nvPr/>
            </p:nvSpPr>
            <p:spPr>
              <a:xfrm>
                <a:off x="5417574" y="4023318"/>
                <a:ext cx="3180643" cy="2145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defTabSz="914400">
                  <a:defRPr/>
                </a:pPr>
                <a:r>
                  <a:rPr lang="it-IT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Fira Sans Medium" panose="020B0603050000020004" pitchFamily="34" charset="0"/>
                  </a:rPr>
                  <a:t>Il valore </a:t>
                </a:r>
                <a:r>
                  <a:rPr lang="it-IT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Fira Sans Medium" panose="020B0603050000020004" pitchFamily="34" charset="0"/>
                  </a:rPr>
                  <a:t>ottimale</a:t>
                </a:r>
                <a:r>
                  <a:rPr lang="it-IT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Fira Sans Medium" panose="020B0603050000020004" pitchFamily="34" charset="0"/>
                  </a:rPr>
                  <a:t> di K, che massimizza il seno e quindi la probabilità di trovare la soluzione,  si può ricavare:</a:t>
                </a:r>
              </a:p>
              <a:p>
                <a:pPr lvl="0" defTabSz="914400">
                  <a:defRPr/>
                </a:pPr>
                <a:endParaRPr lang="it-IT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ira Sans Medium" panose="020B0603050000020004" pitchFamily="34" charset="0"/>
                </a:endParaRPr>
              </a:p>
              <a:p>
                <a:pPr lvl="0" algn="ctr" defTabSz="914400">
                  <a:defRPr/>
                </a:pPr>
                <a:r>
                  <a:rPr lang="it-IT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Fira Sans Medium" panose="020B06030500000200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GB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GB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GB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it-IT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ira Sans Medium" panose="020B0603050000020004" pitchFamily="34" charset="0"/>
                </a:endParaRPr>
              </a:p>
              <a:p>
                <a:pPr lvl="0" defTabSz="914400">
                  <a:defRPr/>
                </a:pPr>
                <a:endParaRPr kumimoji="0" lang="it-IT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Fira Sans Medium" panose="020B0603050000020004" pitchFamily="34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F4D858E-820A-0B64-82FF-AF609CD03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574" y="4023318"/>
                <a:ext cx="3180643" cy="2145459"/>
              </a:xfrm>
              <a:prstGeom prst="rect">
                <a:avLst/>
              </a:prstGeom>
              <a:blipFill>
                <a:blip r:embed="rId4"/>
                <a:stretch>
                  <a:fillRect l="-1727" t="-17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magine 9">
            <a:extLst>
              <a:ext uri="{FF2B5EF4-FFF2-40B4-BE49-F238E27FC236}">
                <a16:creationId xmlns:a16="http://schemas.microsoft.com/office/drawing/2014/main" id="{B626193B-DAA1-1D17-C7FF-862C0BCA6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057" y="3185409"/>
            <a:ext cx="4982864" cy="330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655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mfn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007C58"/>
      </a:accent1>
      <a:accent2>
        <a:srgbClr val="007C58"/>
      </a:accent2>
      <a:accent3>
        <a:srgbClr val="007C58"/>
      </a:accent3>
      <a:accent4>
        <a:srgbClr val="007C58"/>
      </a:accent4>
      <a:accent5>
        <a:srgbClr val="007C58"/>
      </a:accent5>
      <a:accent6>
        <a:srgbClr val="007C58"/>
      </a:accent6>
      <a:hlink>
        <a:srgbClr val="007C58"/>
      </a:hlink>
      <a:folHlink>
        <a:srgbClr val="E7E6E6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marL="0" indent="0" algn="l">
          <a:buNone/>
          <a:defRPr sz="1050" b="0" i="1" dirty="0" smtClean="0">
            <a:latin typeface="Fira Sans" panose="020B05030500000200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ibris_mfn" id="{63D5087D-4ACD-B547-B220-5C036730F00C}" vid="{D225F438-F51A-854C-8C1D-AB8A0130C8C5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10257</TotalTime>
  <Words>850</Words>
  <Application>Microsoft Office PowerPoint</Application>
  <PresentationFormat>Presentazione su schermo (4:3)</PresentationFormat>
  <Paragraphs>175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14</vt:i4>
      </vt:variant>
    </vt:vector>
  </HeadingPairs>
  <TitlesOfParts>
    <vt:vector size="25" baseType="lpstr">
      <vt:lpstr>Arial</vt:lpstr>
      <vt:lpstr>Calibri</vt:lpstr>
      <vt:lpstr>Cambria Math</vt:lpstr>
      <vt:lpstr>Fira Sans</vt:lpstr>
      <vt:lpstr>Fira Sans Medium</vt:lpstr>
      <vt:lpstr>Palatino Linotype</vt:lpstr>
      <vt:lpstr>Roboto Slab</vt:lpstr>
      <vt:lpstr>Trebuchet MS</vt:lpstr>
      <vt:lpstr>Office Theme</vt:lpstr>
      <vt:lpstr>Tema di Office</vt:lpstr>
      <vt:lpstr>1_Office Theme</vt:lpstr>
      <vt:lpstr>Algoritmo di Grover</vt:lpstr>
      <vt:lpstr>Ricerca in un Database non strutturato</vt:lpstr>
      <vt:lpstr>Soluzione Classica</vt:lpstr>
      <vt:lpstr>Qubit &amp; sovrapposizione di stati Quantistici</vt:lpstr>
      <vt:lpstr>Il vantaggio della sovrapposizione</vt:lpstr>
      <vt:lpstr>Preparazione dell’ Algoritmo </vt:lpstr>
      <vt:lpstr>Un osservazione geometrica</vt:lpstr>
      <vt:lpstr>Applicare l’ operatore G</vt:lpstr>
      <vt:lpstr>Quando fermarsi ?</vt:lpstr>
      <vt:lpstr>Verifica del risultato</vt:lpstr>
      <vt:lpstr>Implementazione – Python &amp; Qiskit</vt:lpstr>
      <vt:lpstr>Complessità e Speed-up</vt:lpstr>
      <vt:lpstr>Applicazioni pratiche - SAT</vt:lpstr>
      <vt:lpstr>Grazie per l’attenzione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 ninivaggi</dc:creator>
  <cp:lastModifiedBy>luca ninivaggi</cp:lastModifiedBy>
  <cp:revision>47</cp:revision>
  <dcterms:created xsi:type="dcterms:W3CDTF">2024-09-18T09:13:40Z</dcterms:created>
  <dcterms:modified xsi:type="dcterms:W3CDTF">2024-10-08T12:15:05Z</dcterms:modified>
</cp:coreProperties>
</file>