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977" y="894333"/>
            <a:ext cx="4059554" cy="510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KWAME</a:t>
            </a:r>
            <a:r>
              <a:rPr dirty="0" sz="120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NKRUMAH UNIVERSITY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SCIENCE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AND TECHNOLOGY</a:t>
            </a:r>
            <a:endParaRPr sz="12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  <a:spcBef>
                <a:spcPts val="935"/>
              </a:spcBef>
            </a:pPr>
            <a:r>
              <a:rPr dirty="0" sz="1200" spc="-5" b="1">
                <a:latin typeface="Calibri"/>
                <a:cs typeface="Calibri"/>
              </a:rPr>
              <a:t>DEPARTMENT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PHYSICS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332601"/>
            <a:ext cx="1955800" cy="1419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GROUP</a:t>
            </a:r>
            <a:r>
              <a:rPr dirty="0" u="sng" sz="12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NAME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65300"/>
              </a:lnSpc>
              <a:spcBef>
                <a:spcPts val="5"/>
              </a:spcBef>
              <a:tabLst>
                <a:tab pos="1111250" algn="l"/>
              </a:tabLst>
            </a:pPr>
            <a:r>
              <a:rPr dirty="0" sz="1200" spc="-5">
                <a:latin typeface="Calibri"/>
                <a:cs typeface="Calibri"/>
              </a:rPr>
              <a:t>Edmond Dompreh</a:t>
            </a:r>
            <a:r>
              <a:rPr dirty="0" sz="1200">
                <a:latin typeface="Calibri"/>
                <a:cs typeface="Calibri"/>
              </a:rPr>
              <a:t> -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4273020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Deborah </a:t>
            </a:r>
            <a:r>
              <a:rPr dirty="0" sz="1200">
                <a:latin typeface="Calibri"/>
                <a:cs typeface="Calibri"/>
              </a:rPr>
              <a:t>Abayie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4266620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Hayford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Oduro	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4278320 </a:t>
            </a:r>
            <a:r>
              <a:rPr dirty="0" sz="1200">
                <a:latin typeface="Calibri"/>
                <a:cs typeface="Calibri"/>
              </a:rPr>
              <a:t> Patrick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Ampofo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4269320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5035" y="1821433"/>
            <a:ext cx="3986121" cy="38036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079396"/>
            <a:ext cx="5953760" cy="560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8910">
              <a:lnSpc>
                <a:spcPct val="109400"/>
              </a:lnSpc>
              <a:spcBef>
                <a:spcPts val="100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Differentiate Between</a:t>
            </a:r>
            <a:r>
              <a:rPr dirty="0" u="heavy" sz="16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Mutable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And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Immutable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Datatypes</a:t>
            </a:r>
            <a:r>
              <a:rPr dirty="0" u="heavy" sz="16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Python </a:t>
            </a:r>
            <a:r>
              <a:rPr dirty="0" sz="1600" spc="-345" b="1"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give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Example</a:t>
            </a:r>
            <a:r>
              <a:rPr dirty="0" u="heavy" sz="1600" spc="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Where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Necessary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Mutable</a:t>
            </a:r>
            <a:r>
              <a:rPr dirty="0" u="sng" sz="1200" spc="-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Datatypes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9800"/>
              </a:lnSpc>
              <a:spcBef>
                <a:spcPts val="795"/>
              </a:spcBef>
            </a:pPr>
            <a:r>
              <a:rPr dirty="0" sz="1200" spc="-5">
                <a:latin typeface="Calibri"/>
                <a:cs typeface="Calibri"/>
              </a:rPr>
              <a:t>Modifiable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>
                <a:latin typeface="Calibri"/>
                <a:cs typeface="Calibri"/>
              </a:rPr>
              <a:t> types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permit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content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alterations,</a:t>
            </a:r>
            <a:r>
              <a:rPr dirty="0" sz="1200">
                <a:latin typeface="Calibri"/>
                <a:cs typeface="Calibri"/>
              </a:rPr>
              <a:t> thus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when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they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formed,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you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alter </a:t>
            </a:r>
            <a:r>
              <a:rPr dirty="0" sz="1200">
                <a:latin typeface="Calibri"/>
                <a:cs typeface="Calibri"/>
              </a:rPr>
              <a:t> their</a:t>
            </a:r>
            <a:r>
              <a:rPr dirty="0" sz="1200" spc="-5">
                <a:latin typeface="Calibri"/>
                <a:cs typeface="Calibri"/>
              </a:rPr>
              <a:t> elements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or </a:t>
            </a:r>
            <a:r>
              <a:rPr dirty="0" sz="1200">
                <a:latin typeface="Calibri"/>
                <a:cs typeface="Calibri"/>
              </a:rPr>
              <a:t>values.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 </a:t>
            </a:r>
            <a:r>
              <a:rPr dirty="0" sz="1200">
                <a:latin typeface="Calibri"/>
                <a:cs typeface="Calibri"/>
              </a:rPr>
              <a:t>change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preexisting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values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types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(like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lists,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dictionaries,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etc.)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when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work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changeable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types.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Alternatively,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modify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our </a:t>
            </a:r>
            <a:r>
              <a:rPr dirty="0" sz="1200">
                <a:latin typeface="Calibri"/>
                <a:cs typeface="Calibri"/>
              </a:rPr>
              <a:t> data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types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new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values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removing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old</a:t>
            </a:r>
            <a:r>
              <a:rPr dirty="0" sz="1200">
                <a:latin typeface="Calibri"/>
                <a:cs typeface="Calibri"/>
              </a:rPr>
              <a:t> ones.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essence, </a:t>
            </a:r>
            <a:r>
              <a:rPr dirty="0" sz="1200">
                <a:latin typeface="Calibri"/>
                <a:cs typeface="Calibri"/>
              </a:rPr>
              <a:t>we </a:t>
            </a:r>
            <a:r>
              <a:rPr dirty="0" sz="1200" spc="-5">
                <a:latin typeface="Calibri"/>
                <a:cs typeface="Calibri"/>
              </a:rPr>
              <a:t>don't need</a:t>
            </a:r>
            <a:r>
              <a:rPr dirty="0" sz="1200">
                <a:latin typeface="Calibri"/>
                <a:cs typeface="Calibri"/>
              </a:rPr>
              <a:t> 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make new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copies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our data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type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order</a:t>
            </a:r>
            <a:r>
              <a:rPr dirty="0" sz="1200">
                <a:latin typeface="Calibri"/>
                <a:cs typeface="Calibri"/>
              </a:rPr>
              <a:t> to</a:t>
            </a:r>
            <a:r>
              <a:rPr dirty="0" sz="1200" spc="-5">
                <a:latin typeface="Calibri"/>
                <a:cs typeface="Calibri"/>
              </a:rPr>
              <a:t> execute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 </a:t>
            </a:r>
            <a:r>
              <a:rPr dirty="0" sz="1200">
                <a:latin typeface="Calibri"/>
                <a:cs typeface="Calibri"/>
              </a:rPr>
              <a:t>on </a:t>
            </a:r>
            <a:r>
              <a:rPr dirty="0" sz="1200" spc="-5">
                <a:latin typeface="Calibri"/>
                <a:cs typeface="Calibri"/>
              </a:rPr>
              <a:t>our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result,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variable's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assigned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value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changeable.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Examples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follows.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0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Calibri"/>
                <a:cs typeface="Calibri"/>
              </a:rPr>
              <a:t>List</a:t>
            </a:r>
            <a:endParaRPr sz="1200">
              <a:latin typeface="Calibri"/>
              <a:cs typeface="Calibri"/>
            </a:endParaRPr>
          </a:p>
          <a:p>
            <a:pPr marL="469265" marR="272415">
              <a:lnSpc>
                <a:spcPts val="1580"/>
              </a:lnSpc>
              <a:spcBef>
                <a:spcPts val="70"/>
              </a:spcBef>
            </a:pPr>
            <a:r>
              <a:rPr dirty="0" sz="1200" spc="-5">
                <a:latin typeface="Calibri"/>
                <a:cs typeface="Calibri"/>
              </a:rPr>
              <a:t>Lists</a:t>
            </a:r>
            <a:r>
              <a:rPr dirty="0" sz="1200">
                <a:latin typeface="Calibri"/>
                <a:cs typeface="Calibri"/>
              </a:rPr>
              <a:t> are</a:t>
            </a:r>
            <a:r>
              <a:rPr dirty="0" sz="1200" spc="-5">
                <a:latin typeface="Calibri"/>
                <a:cs typeface="Calibri"/>
              </a:rPr>
              <a:t> collections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changeable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 ordered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data.</a:t>
            </a:r>
            <a:r>
              <a:rPr dirty="0" sz="1200">
                <a:latin typeface="Calibri"/>
                <a:cs typeface="Calibri"/>
              </a:rPr>
              <a:t> It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possible</a:t>
            </a:r>
            <a:r>
              <a:rPr dirty="0" sz="1200">
                <a:latin typeface="Calibri"/>
                <a:cs typeface="Calibri"/>
              </a:rPr>
              <a:t> 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change,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or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remove</a:t>
            </a:r>
            <a:r>
              <a:rPr dirty="0" sz="1200" spc="-5">
                <a:latin typeface="Calibri"/>
                <a:cs typeface="Calibri"/>
              </a:rPr>
              <a:t> elements.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Calibri"/>
                <a:cs typeface="Calibri"/>
              </a:rPr>
              <a:t>my_list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[1,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3]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30"/>
              </a:spcBef>
            </a:pPr>
            <a:r>
              <a:rPr dirty="0" sz="1200">
                <a:latin typeface="Calibri"/>
                <a:cs typeface="Calibri"/>
              </a:rPr>
              <a:t>my_list[0]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Calibri"/>
                <a:cs typeface="Calibri"/>
              </a:rPr>
              <a:t>print(my_list)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#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Output: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[10,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2, </a:t>
            </a:r>
            <a:r>
              <a:rPr dirty="0" sz="1200" spc="-5">
                <a:latin typeface="Calibri"/>
                <a:cs typeface="Calibri"/>
              </a:rPr>
              <a:t>3]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Calibri"/>
                <a:cs typeface="Calibri"/>
              </a:rPr>
              <a:t>Dictionary</a:t>
            </a:r>
            <a:endParaRPr sz="1200">
              <a:latin typeface="Calibri"/>
              <a:cs typeface="Calibri"/>
            </a:endParaRPr>
          </a:p>
          <a:p>
            <a:pPr marL="469265" marR="140335">
              <a:lnSpc>
                <a:spcPct val="109200"/>
              </a:lnSpc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dictionary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collection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key-value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pairs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that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changed.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possible</a:t>
            </a:r>
            <a:r>
              <a:rPr dirty="0" sz="1200">
                <a:latin typeface="Calibri"/>
                <a:cs typeface="Calibri"/>
              </a:rPr>
              <a:t> 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add,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remove,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change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key-value </a:t>
            </a:r>
            <a:r>
              <a:rPr dirty="0" sz="1200">
                <a:latin typeface="Calibri"/>
                <a:cs typeface="Calibri"/>
              </a:rPr>
              <a:t>pairs.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my_dict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{'a': </a:t>
            </a:r>
            <a:r>
              <a:rPr dirty="0" sz="1200">
                <a:latin typeface="Calibri"/>
                <a:cs typeface="Calibri"/>
              </a:rPr>
              <a:t>1,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'b':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2}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50"/>
              </a:spcBef>
            </a:pPr>
            <a:r>
              <a:rPr dirty="0" sz="1200">
                <a:latin typeface="Calibri"/>
                <a:cs typeface="Calibri"/>
              </a:rPr>
              <a:t>my_dict['a']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30"/>
              </a:spcBef>
            </a:pPr>
            <a:r>
              <a:rPr dirty="0" sz="1200" spc="-5">
                <a:latin typeface="Calibri"/>
                <a:cs typeface="Calibri"/>
              </a:rPr>
              <a:t>print(my_dict)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# </a:t>
            </a:r>
            <a:r>
              <a:rPr dirty="0" sz="1200" spc="-5">
                <a:latin typeface="Calibri"/>
                <a:cs typeface="Calibri"/>
              </a:rPr>
              <a:t>Output: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{'a':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10,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'b':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2}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5944235" cy="503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Immutable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Datatypes</a:t>
            </a:r>
            <a:endParaRPr sz="1100">
              <a:latin typeface="Calibri"/>
              <a:cs typeface="Calibri"/>
            </a:endParaRPr>
          </a:p>
          <a:p>
            <a:pPr marL="12700" marR="34290">
              <a:lnSpc>
                <a:spcPct val="110000"/>
              </a:lnSpc>
              <a:spcBef>
                <a:spcPts val="780"/>
              </a:spcBef>
            </a:pPr>
            <a:r>
              <a:rPr dirty="0" sz="1200" spc="-5">
                <a:latin typeface="Calibri"/>
                <a:cs typeface="Calibri"/>
              </a:rPr>
              <a:t>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other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side,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types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 </a:t>
            </a:r>
            <a:r>
              <a:rPr dirty="0" sz="1200">
                <a:latin typeface="Calibri"/>
                <a:cs typeface="Calibri"/>
              </a:rPr>
              <a:t>are </a:t>
            </a:r>
            <a:r>
              <a:rPr dirty="0" sz="1200" spc="-5">
                <a:latin typeface="Calibri"/>
                <a:cs typeface="Calibri"/>
              </a:rPr>
              <a:t>immutable prohibit content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updates. </a:t>
            </a:r>
            <a:r>
              <a:rPr dirty="0" sz="1200">
                <a:latin typeface="Calibri"/>
                <a:cs typeface="Calibri"/>
              </a:rPr>
              <a:t>Their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set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stone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cannot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altered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once formed. </a:t>
            </a:r>
            <a:r>
              <a:rPr dirty="0" sz="1200">
                <a:latin typeface="Calibri"/>
                <a:cs typeface="Calibri"/>
              </a:rPr>
              <a:t>Examples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immutable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types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 </a:t>
            </a:r>
            <a:r>
              <a:rPr dirty="0" sz="1200" spc="-5">
                <a:latin typeface="Calibri"/>
                <a:cs typeface="Calibri"/>
              </a:rPr>
              <a:t>follows: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0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Calibri"/>
                <a:cs typeface="Calibri"/>
              </a:rPr>
              <a:t>Tuple</a:t>
            </a:r>
            <a:endParaRPr sz="1200">
              <a:latin typeface="Calibri"/>
              <a:cs typeface="Calibri"/>
            </a:endParaRPr>
          </a:p>
          <a:p>
            <a:pPr marL="469265" marR="231140">
              <a:lnSpc>
                <a:spcPct val="109200"/>
              </a:lnSpc>
            </a:pPr>
            <a:r>
              <a:rPr dirty="0" sz="1200">
                <a:latin typeface="Calibri"/>
                <a:cs typeface="Calibri"/>
              </a:rPr>
              <a:t>Tuples are </a:t>
            </a:r>
            <a:r>
              <a:rPr dirty="0" sz="1200" spc="-5">
                <a:latin typeface="Calibri"/>
                <a:cs typeface="Calibri"/>
              </a:rPr>
              <a:t>collections that </a:t>
            </a:r>
            <a:r>
              <a:rPr dirty="0" sz="1200">
                <a:latin typeface="Calibri"/>
                <a:cs typeface="Calibri"/>
              </a:rPr>
              <a:t>are </a:t>
            </a:r>
            <a:r>
              <a:rPr dirty="0" sz="1200" spc="-5">
                <a:latin typeface="Calibri"/>
                <a:cs typeface="Calibri"/>
              </a:rPr>
              <a:t>immutable and </a:t>
            </a:r>
            <a:r>
              <a:rPr dirty="0" sz="1200">
                <a:latin typeface="Calibri"/>
                <a:cs typeface="Calibri"/>
              </a:rPr>
              <a:t>in </a:t>
            </a:r>
            <a:r>
              <a:rPr dirty="0" sz="1200" spc="-5">
                <a:latin typeface="Calibri"/>
                <a:cs typeface="Calibri"/>
              </a:rPr>
              <a:t>order.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tuple's elements cannot </a:t>
            </a:r>
            <a:r>
              <a:rPr dirty="0" sz="1200">
                <a:latin typeface="Calibri"/>
                <a:cs typeface="Calibri"/>
              </a:rPr>
              <a:t>be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changed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once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been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generated.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dirty="0" sz="1200" spc="-5">
                <a:latin typeface="Calibri"/>
                <a:cs typeface="Calibri"/>
              </a:rPr>
              <a:t>my_tuple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(1,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3)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30"/>
              </a:spcBef>
            </a:pPr>
            <a:r>
              <a:rPr dirty="0" sz="1200">
                <a:latin typeface="Calibri"/>
                <a:cs typeface="Calibri"/>
              </a:rPr>
              <a:t># </a:t>
            </a:r>
            <a:r>
              <a:rPr dirty="0" sz="1200" spc="-5">
                <a:latin typeface="Calibri"/>
                <a:cs typeface="Calibri"/>
              </a:rPr>
              <a:t>The following line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would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result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 </a:t>
            </a:r>
            <a:r>
              <a:rPr dirty="0" sz="1200" spc="-10">
                <a:latin typeface="Calibri"/>
                <a:cs typeface="Calibri"/>
              </a:rPr>
              <a:t>an </a:t>
            </a:r>
            <a:r>
              <a:rPr dirty="0" sz="1200">
                <a:latin typeface="Calibri"/>
                <a:cs typeface="Calibri"/>
              </a:rPr>
              <a:t>error: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50"/>
              </a:spcBef>
            </a:pPr>
            <a:r>
              <a:rPr dirty="0" sz="1200">
                <a:latin typeface="Calibri"/>
                <a:cs typeface="Calibri"/>
              </a:rPr>
              <a:t>#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my_tuple[0]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Calibri"/>
                <a:cs typeface="Calibri"/>
              </a:rPr>
              <a:t>String</a:t>
            </a:r>
            <a:endParaRPr sz="1200">
              <a:latin typeface="Calibri"/>
              <a:cs typeface="Calibri"/>
            </a:endParaRPr>
          </a:p>
          <a:p>
            <a:pPr marL="469265" marR="5080">
              <a:lnSpc>
                <a:spcPct val="109200"/>
              </a:lnSpc>
              <a:spcBef>
                <a:spcPts val="15"/>
              </a:spcBef>
            </a:pPr>
            <a:r>
              <a:rPr dirty="0" sz="1200" spc="-5">
                <a:latin typeface="Calibri"/>
                <a:cs typeface="Calibri"/>
              </a:rPr>
              <a:t>Unchangeable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character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sequences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make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strings.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Individual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characters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inside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string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cannot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altered.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my_string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"Hello"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Calibri"/>
                <a:cs typeface="Calibri"/>
              </a:rPr>
              <a:t># </a:t>
            </a:r>
            <a:r>
              <a:rPr dirty="0" sz="1200" spc="-5">
                <a:latin typeface="Calibri"/>
                <a:cs typeface="Calibri"/>
              </a:rPr>
              <a:t>The following line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would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result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 </a:t>
            </a:r>
            <a:r>
              <a:rPr dirty="0" sz="1200" spc="-10">
                <a:latin typeface="Calibri"/>
                <a:cs typeface="Calibri"/>
              </a:rPr>
              <a:t>an </a:t>
            </a:r>
            <a:r>
              <a:rPr dirty="0" sz="1200">
                <a:latin typeface="Calibri"/>
                <a:cs typeface="Calibri"/>
              </a:rPr>
              <a:t>error: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Calibri"/>
                <a:cs typeface="Calibri"/>
              </a:rPr>
              <a:t>#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my_string[0]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'J'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libri"/>
              <a:cs typeface="Calibri"/>
            </a:endParaRPr>
          </a:p>
          <a:p>
            <a:pPr marL="469265" marR="192405" indent="-228600">
              <a:lnSpc>
                <a:spcPct val="1092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Calibri"/>
                <a:cs typeface="Calibri"/>
              </a:rPr>
              <a:t>Basic</a:t>
            </a:r>
            <a:r>
              <a:rPr dirty="0" sz="1200">
                <a:latin typeface="Calibri"/>
                <a:cs typeface="Calibri"/>
              </a:rPr>
              <a:t> numeric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boolean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types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likewise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immutable: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integer,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float,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>
                <a:latin typeface="Calibri"/>
                <a:cs typeface="Calibri"/>
              </a:rPr>
              <a:t> boolean.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my_int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42</a:t>
            </a:r>
            <a:endParaRPr sz="1200">
              <a:latin typeface="Calibri"/>
              <a:cs typeface="Calibri"/>
            </a:endParaRPr>
          </a:p>
          <a:p>
            <a:pPr marL="469265" marR="2723515">
              <a:lnSpc>
                <a:spcPts val="1580"/>
              </a:lnSpc>
              <a:spcBef>
                <a:spcPts val="65"/>
              </a:spcBef>
            </a:pPr>
            <a:r>
              <a:rPr dirty="0" sz="1200">
                <a:latin typeface="Calibri"/>
                <a:cs typeface="Calibri"/>
              </a:rPr>
              <a:t># </a:t>
            </a:r>
            <a:r>
              <a:rPr dirty="0" sz="1200" spc="-5">
                <a:latin typeface="Calibri"/>
                <a:cs typeface="Calibri"/>
              </a:rPr>
              <a:t>The following line would result </a:t>
            </a:r>
            <a:r>
              <a:rPr dirty="0" sz="1200">
                <a:latin typeface="Calibri"/>
                <a:cs typeface="Calibri"/>
              </a:rPr>
              <a:t>in </a:t>
            </a:r>
            <a:r>
              <a:rPr dirty="0" sz="1200" spc="-10">
                <a:latin typeface="Calibri"/>
                <a:cs typeface="Calibri"/>
              </a:rPr>
              <a:t>an </a:t>
            </a:r>
            <a:r>
              <a:rPr dirty="0" sz="1200">
                <a:latin typeface="Calibri"/>
                <a:cs typeface="Calibri"/>
              </a:rPr>
              <a:t>error: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# </a:t>
            </a:r>
            <a:r>
              <a:rPr dirty="0" sz="1200" spc="-5">
                <a:latin typeface="Calibri"/>
                <a:cs typeface="Calibri"/>
              </a:rPr>
              <a:t>my_int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my_int</a:t>
            </a:r>
            <a:r>
              <a:rPr dirty="0" sz="1200">
                <a:latin typeface="Calibri"/>
                <a:cs typeface="Calibri"/>
              </a:rPr>
              <a:t> +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2024-01-30T07:41:18Z</dcterms:created>
  <dcterms:modified xsi:type="dcterms:W3CDTF">2024-01-30T07:41:18Z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2024-01-28T00:00:00Z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2024-01-30T00:00:00Z</vt:filetime>
  </property>
</Properties>
</file>