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2" r:id="rId9"/>
    <p:sldId id="261" r:id="rId10"/>
    <p:sldId id="260" r:id="rId11"/>
    <p:sldId id="266" r:id="rId12"/>
    <p:sldId id="270" r:id="rId13"/>
    <p:sldId id="267" r:id="rId14"/>
    <p:sldId id="272" r:id="rId15"/>
    <p:sldId id="273" r:id="rId16"/>
    <p:sldId id="271" r:id="rId17"/>
    <p:sldId id="269" r:id="rId18"/>
    <p:sldId id="268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47" autoAdjust="0"/>
    <p:restoredTop sz="94660"/>
  </p:normalViewPr>
  <p:slideViewPr>
    <p:cSldViewPr>
      <p:cViewPr varScale="1">
        <p:scale>
          <a:sx n="73" d="100"/>
          <a:sy n="73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FC159C-6A4D-4C27-8E58-B8A0EBC4EB0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0153B16-BA3A-49E0-A387-737AAD7610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ACCBD73-FA93-4CBD-A080-B096912C9F0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378B981-4C0E-4F31-9075-8515853E3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2914F76-5E8B-4456-89CB-BAC3301440FB}" type="datetime1">
              <a:rPr lang="en-US" altLang="ja-JP" smtClean="0"/>
              <a:t>9/7/2020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Dr. Ozaydin, Blockchain in Business, TIU,     Oct. 17, 2018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F43F403-FAEB-462C-B104-20FE4F08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854-387F-4C8D-A6CA-B88C5E3DDE5B}" type="datetime1">
              <a:rPr lang="en-US" altLang="ja-JP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Ozaydin, Blockchain in Business, TIU,     Oct. 17,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C873-2BAB-4ECE-9DAF-277D2BDE7698}" type="datetime1">
              <a:rPr lang="en-US" altLang="ja-JP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Ozaydin, Blockchain in Business, TIU,     Oct. 17,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CF2A-0CFE-42EA-8891-EBA49A903C8B}" type="datetime1">
              <a:rPr lang="en-US" altLang="ja-JP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Ozaydin, Blockchain in Business, TIU,     Oct. 17,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311C68B-B860-444F-A5D5-44346FAE22F7}" type="datetime1">
              <a:rPr lang="en-US" altLang="ja-JP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Dr. Ozaydin, Blockchain in Business, TIU,     Oct. 17,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F43F403-FAEB-462C-B104-20FE4F08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BB65-469C-4D68-8C74-59296A3ACC20}" type="datetime1">
              <a:rPr lang="en-US" altLang="ja-JP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Ozaydin, Blockchain in Business, TIU,     Oct. 17,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D540-0478-44F0-9129-B8AFE1D6BD9D}" type="datetime1">
              <a:rPr lang="en-US" altLang="ja-JP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Ozaydin, Blockchain in Business, TIU,     Oct. 17,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E023-D92A-458E-8938-20F77DE57B42}" type="datetime1">
              <a:rPr lang="en-US" altLang="ja-JP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Ozaydin, Blockchain in Business, TIU,     Oct. 17,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4C85-F9D8-4E88-BD31-E8EF55E9FFD5}" type="datetime1">
              <a:rPr lang="en-US" altLang="ja-JP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Ozaydin, Blockchain in Business, TIU,     Oct. 17,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19C-9C2A-4A19-AF90-02BEC1A01D13}" type="datetime1">
              <a:rPr lang="en-US" altLang="ja-JP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Ozaydin, Blockchain in Business, TIU,     Oct. 17,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5DEF-A447-4841-903B-ED4432750AE0}" type="datetime1">
              <a:rPr lang="en-US" altLang="ja-JP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Ozaydin, Blockchain in Business, TIU,     Oct. 17,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EAAB25-664E-49C2-931D-02955A54F8CD}" type="datetime1">
              <a:rPr lang="en-US" altLang="ja-JP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Dr. Ozaydin, Blockchain in Business, TIU,     Oct. 17, 2018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43F403-FAEB-462C-B104-20FE4F08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integrate blockchain technology to businesses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858000" cy="819150"/>
          </a:xfrm>
        </p:spPr>
        <p:txBody>
          <a:bodyPr>
            <a:noAutofit/>
          </a:bodyPr>
          <a:lstStyle/>
          <a:p>
            <a:r>
              <a:rPr lang="en-US" sz="1800" dirty="0" smtClean="0"/>
              <a:t>Professor</a:t>
            </a:r>
            <a:r>
              <a:rPr lang="tr-TR" sz="1800" dirty="0" smtClean="0"/>
              <a:t> Fatih Ozaydin</a:t>
            </a:r>
            <a:endParaRPr lang="en-US" sz="1800" dirty="0"/>
          </a:p>
          <a:p>
            <a:r>
              <a:rPr lang="en-US" sz="1800" dirty="0" smtClean="0"/>
              <a:t>fatih@tiu.ac.jp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Cryptocurrencies</a:t>
            </a:r>
            <a:endParaRPr lang="en-US" dirty="0" smtClean="0"/>
          </a:p>
          <a:p>
            <a:pPr lvl="1"/>
            <a:r>
              <a:rPr lang="en-US" dirty="0" err="1" smtClean="0"/>
              <a:t>Bitcoin</a:t>
            </a:r>
            <a:r>
              <a:rPr lang="en-US" dirty="0" smtClean="0"/>
              <a:t>,  </a:t>
            </a:r>
          </a:p>
          <a:p>
            <a:pPr lvl="1"/>
            <a:r>
              <a:rPr lang="en-US" dirty="0" err="1" smtClean="0"/>
              <a:t>Altcoins</a:t>
            </a:r>
            <a:r>
              <a:rPr lang="en-US" dirty="0" smtClean="0"/>
              <a:t>: Ripple, </a:t>
            </a:r>
            <a:r>
              <a:rPr lang="en-US" dirty="0" err="1" smtClean="0"/>
              <a:t>Ethereum</a:t>
            </a:r>
            <a:r>
              <a:rPr lang="en-US" dirty="0" smtClean="0"/>
              <a:t>,  </a:t>
            </a:r>
            <a:r>
              <a:rPr lang="en-US" dirty="0" err="1" smtClean="0"/>
              <a:t>Monero</a:t>
            </a:r>
            <a:r>
              <a:rPr lang="en-US" dirty="0" smtClean="0"/>
              <a:t>, </a:t>
            </a:r>
            <a:r>
              <a:rPr lang="en-US" dirty="0" err="1" smtClean="0"/>
              <a:t>Zcash</a:t>
            </a:r>
            <a:r>
              <a:rPr lang="en-US" dirty="0" smtClean="0"/>
              <a:t>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Managing Transactions in Business; can improve</a:t>
            </a:r>
          </a:p>
          <a:p>
            <a:pPr lvl="1"/>
            <a:r>
              <a:rPr lang="en-US" dirty="0" smtClean="0"/>
              <a:t>procure-to-pay, </a:t>
            </a:r>
          </a:p>
          <a:p>
            <a:pPr lvl="1"/>
            <a:r>
              <a:rPr lang="en-US" dirty="0" smtClean="0"/>
              <a:t>accounts receivable </a:t>
            </a:r>
          </a:p>
          <a:p>
            <a:pPr lvl="1"/>
            <a:r>
              <a:rPr lang="en-US" dirty="0" smtClean="0"/>
              <a:t>accounts payable, </a:t>
            </a:r>
          </a:p>
          <a:p>
            <a:pPr lvl="1"/>
            <a:r>
              <a:rPr lang="en-US" dirty="0" smtClean="0"/>
              <a:t>general ledger, </a:t>
            </a:r>
          </a:p>
          <a:p>
            <a:pPr lvl="1"/>
            <a:r>
              <a:rPr lang="en-US" dirty="0" smtClean="0"/>
              <a:t>reconciliation, </a:t>
            </a:r>
          </a:p>
          <a:p>
            <a:pPr lvl="1"/>
            <a:r>
              <a:rPr lang="en-US" dirty="0" smtClean="0"/>
              <a:t>payroll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err="1" smtClean="0"/>
              <a:t>Blockchains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 up by </a:t>
            </a:r>
          </a:p>
          <a:p>
            <a:pPr lvl="1"/>
            <a:r>
              <a:rPr lang="en-US" dirty="0" smtClean="0"/>
              <a:t>A single company or </a:t>
            </a:r>
          </a:p>
          <a:p>
            <a:pPr lvl="1"/>
            <a:r>
              <a:rPr lang="en-US" dirty="0" smtClean="0"/>
              <a:t>A group of specified &amp; known companies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Does it make sense for our business?</a:t>
            </a:r>
          </a:p>
          <a:p>
            <a:pPr lvl="1"/>
            <a:r>
              <a:rPr lang="en-US" dirty="0" smtClean="0"/>
              <a:t>Number of participants</a:t>
            </a:r>
          </a:p>
          <a:p>
            <a:pPr lvl="1"/>
            <a:r>
              <a:rPr lang="en-US" dirty="0" smtClean="0"/>
              <a:t>Complexity of business</a:t>
            </a:r>
          </a:p>
          <a:p>
            <a:pPr lvl="1"/>
            <a:r>
              <a:rPr lang="en-US" dirty="0" smtClean="0"/>
              <a:t>Long-term record keeping &amp; regulatory compliance</a:t>
            </a:r>
          </a:p>
          <a:p>
            <a:pPr lvl="1"/>
            <a:r>
              <a:rPr lang="en-US" dirty="0" smtClean="0"/>
              <a:t>Real-time transfer of assets or payments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Life Business Blockchain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Retail</a:t>
            </a:r>
          </a:p>
          <a:p>
            <a:pPr lvl="1"/>
            <a:r>
              <a:rPr lang="en-US" dirty="0" err="1" smtClean="0"/>
              <a:t>Warranteer</a:t>
            </a:r>
            <a:r>
              <a:rPr lang="en-US" dirty="0" smtClean="0"/>
              <a:t>, </a:t>
            </a:r>
            <a:r>
              <a:rPr lang="en-US" dirty="0" err="1" smtClean="0"/>
              <a:t>Blockpoint</a:t>
            </a:r>
            <a:r>
              <a:rPr lang="en-US" dirty="0" smtClean="0"/>
              <a:t>, </a:t>
            </a:r>
            <a:r>
              <a:rPr lang="en-US" dirty="0" err="1" smtClean="0"/>
              <a:t>Loyyal</a:t>
            </a:r>
            <a:endParaRPr lang="en-US" dirty="0" smtClean="0"/>
          </a:p>
          <a:p>
            <a:r>
              <a:rPr lang="en-US" dirty="0" smtClean="0"/>
              <a:t>Supply Chains and Logistics</a:t>
            </a:r>
          </a:p>
          <a:p>
            <a:pPr lvl="1"/>
            <a:r>
              <a:rPr lang="en-US" dirty="0" smtClean="0"/>
              <a:t>IBM Blockchain, Provenance, </a:t>
            </a:r>
            <a:r>
              <a:rPr lang="en-US" dirty="0" err="1" smtClean="0"/>
              <a:t>Blockverify</a:t>
            </a:r>
            <a:r>
              <a:rPr lang="en-US" dirty="0" smtClean="0"/>
              <a:t>, </a:t>
            </a:r>
            <a:r>
              <a:rPr lang="en-US" dirty="0" err="1" smtClean="0"/>
              <a:t>OriginTrail</a:t>
            </a:r>
            <a:endParaRPr lang="en-US" dirty="0" smtClean="0"/>
          </a:p>
          <a:p>
            <a:r>
              <a:rPr lang="en-US" dirty="0" smtClean="0"/>
              <a:t>Insurance</a:t>
            </a:r>
          </a:p>
          <a:p>
            <a:pPr lvl="1"/>
            <a:r>
              <a:rPr lang="en-US" dirty="0" smtClean="0"/>
              <a:t>Accenture</a:t>
            </a:r>
          </a:p>
          <a:p>
            <a:r>
              <a:rPr lang="en-US" dirty="0" smtClean="0"/>
              <a:t>Healthcare</a:t>
            </a:r>
          </a:p>
          <a:p>
            <a:pPr lvl="1"/>
            <a:r>
              <a:rPr lang="en-US" dirty="0" err="1" smtClean="0"/>
              <a:t>MedicalChain</a:t>
            </a:r>
            <a:r>
              <a:rPr lang="en-US" dirty="0" smtClean="0"/>
              <a:t>, </a:t>
            </a:r>
            <a:r>
              <a:rPr lang="en-US" dirty="0" err="1" smtClean="0"/>
              <a:t>MedRec</a:t>
            </a:r>
            <a:r>
              <a:rPr lang="en-US" dirty="0" smtClean="0"/>
              <a:t>, Gem</a:t>
            </a:r>
          </a:p>
          <a:p>
            <a:r>
              <a:rPr lang="en-US" dirty="0" smtClean="0"/>
              <a:t>Real Estate</a:t>
            </a:r>
          </a:p>
          <a:p>
            <a:pPr lvl="1"/>
            <a:r>
              <a:rPr lang="en-US" dirty="0" err="1" smtClean="0"/>
              <a:t>BitProperty</a:t>
            </a:r>
            <a:r>
              <a:rPr lang="en-US" dirty="0" smtClean="0"/>
              <a:t>, </a:t>
            </a:r>
            <a:r>
              <a:rPr lang="en-US" dirty="0" err="1" smtClean="0"/>
              <a:t>Deedcoin</a:t>
            </a:r>
            <a:r>
              <a:rPr lang="en-US" dirty="0" smtClean="0"/>
              <a:t> (1% </a:t>
            </a:r>
            <a:r>
              <a:rPr lang="en-US" dirty="0" err="1" smtClean="0"/>
              <a:t>Comission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integrate Blockchain to our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9-Component Framework by </a:t>
            </a:r>
            <a:r>
              <a:rPr lang="en-US" dirty="0" err="1" smtClean="0"/>
              <a:t>HashEx</a:t>
            </a:r>
            <a:endParaRPr lang="en-US" dirty="0" smtClean="0"/>
          </a:p>
          <a:p>
            <a:pPr lvl="1"/>
            <a:r>
              <a:rPr lang="en-US" dirty="0" smtClean="0"/>
              <a:t>1. Business Objective</a:t>
            </a:r>
          </a:p>
          <a:p>
            <a:pPr lvl="1"/>
            <a:r>
              <a:rPr lang="en-US" dirty="0" smtClean="0"/>
              <a:t>2. Benefits</a:t>
            </a:r>
          </a:p>
          <a:p>
            <a:pPr lvl="1"/>
            <a:r>
              <a:rPr lang="en-US" dirty="0" smtClean="0"/>
              <a:t>3. Concept</a:t>
            </a:r>
          </a:p>
          <a:p>
            <a:pPr lvl="1"/>
            <a:r>
              <a:rPr lang="en-US" dirty="0" smtClean="0"/>
              <a:t>4. Architecture</a:t>
            </a:r>
          </a:p>
          <a:p>
            <a:pPr lvl="2"/>
            <a:r>
              <a:rPr lang="en-US" dirty="0" smtClean="0"/>
              <a:t>Consensus Rules,</a:t>
            </a:r>
          </a:p>
          <a:p>
            <a:pPr lvl="2"/>
            <a:r>
              <a:rPr lang="en-US" dirty="0" smtClean="0"/>
              <a:t>Data Privacy, outsider?</a:t>
            </a:r>
          </a:p>
          <a:p>
            <a:pPr lvl="2"/>
            <a:r>
              <a:rPr lang="en-US" dirty="0" smtClean="0"/>
              <a:t>Complexity of executable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5. Roadmap</a:t>
            </a:r>
          </a:p>
          <a:p>
            <a:pPr lvl="2"/>
            <a:r>
              <a:rPr lang="en-US" dirty="0" smtClean="0"/>
              <a:t>Description of Minimum Viable Product (MVP)</a:t>
            </a:r>
          </a:p>
          <a:p>
            <a:pPr lvl="2"/>
            <a:r>
              <a:rPr lang="en-US" dirty="0" smtClean="0"/>
              <a:t>MVP </a:t>
            </a:r>
            <a:r>
              <a:rPr lang="en-US" dirty="0" err="1" smtClean="0"/>
              <a:t>vs</a:t>
            </a:r>
            <a:r>
              <a:rPr lang="en-US" dirty="0" smtClean="0"/>
              <a:t> fully functional product</a:t>
            </a:r>
          </a:p>
          <a:p>
            <a:pPr lvl="2"/>
            <a:r>
              <a:rPr lang="en-US" dirty="0" smtClean="0"/>
              <a:t>Platform selection for MVP implementation</a:t>
            </a:r>
          </a:p>
          <a:p>
            <a:pPr lvl="2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Prototype viability check</a:t>
            </a:r>
          </a:p>
          <a:p>
            <a:pPr lvl="2"/>
            <a:r>
              <a:rPr lang="en-US" dirty="0" smtClean="0"/>
              <a:t>Describing the fully functional product</a:t>
            </a:r>
          </a:p>
          <a:p>
            <a:pPr lvl="2"/>
            <a:r>
              <a:rPr lang="en-US" dirty="0" smtClean="0"/>
              <a:t>Selecting the platform</a:t>
            </a:r>
          </a:p>
          <a:p>
            <a:pPr lvl="2"/>
            <a:r>
              <a:rPr lang="en-US" dirty="0" smtClean="0"/>
              <a:t>Implementation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6. Minimum Viable Product (MVP)</a:t>
            </a:r>
          </a:p>
          <a:p>
            <a:pPr lvl="1"/>
            <a:r>
              <a:rPr lang="en-US" dirty="0" smtClean="0"/>
              <a:t>7. MVP </a:t>
            </a:r>
            <a:r>
              <a:rPr lang="en-US" dirty="0" err="1" smtClean="0"/>
              <a:t>vs</a:t>
            </a:r>
            <a:r>
              <a:rPr lang="en-US" dirty="0" smtClean="0"/>
              <a:t> Fully Functional Product</a:t>
            </a:r>
          </a:p>
          <a:p>
            <a:pPr lvl="1"/>
            <a:r>
              <a:rPr lang="en-US" dirty="0" smtClean="0"/>
              <a:t>8. Prototype</a:t>
            </a:r>
          </a:p>
          <a:p>
            <a:pPr lvl="1"/>
            <a:r>
              <a:rPr lang="en-US" dirty="0" smtClean="0"/>
              <a:t>9. Cases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tr-TR" dirty="0" smtClean="0"/>
              <a:t>Smart Contracts (Ethereum)</a:t>
            </a:r>
          </a:p>
          <a:p>
            <a:r>
              <a:rPr lang="tr-TR" dirty="0" smtClean="0"/>
              <a:t>Paying Employees (Bit</a:t>
            </a:r>
            <a:r>
              <a:rPr lang="en-US" dirty="0" smtClean="0"/>
              <a:t>W</a:t>
            </a:r>
            <a:r>
              <a:rPr lang="tr-TR" dirty="0" smtClean="0"/>
              <a:t>age)</a:t>
            </a:r>
          </a:p>
          <a:p>
            <a:r>
              <a:rPr lang="tr-TR" dirty="0" smtClean="0"/>
              <a:t>Electronic Voting (BitShares)</a:t>
            </a:r>
          </a:p>
          <a:p>
            <a:r>
              <a:rPr lang="tr-TR" dirty="0" smtClean="0"/>
              <a:t>IBM Blockchain</a:t>
            </a:r>
          </a:p>
          <a:p>
            <a:r>
              <a:rPr lang="tr-TR" dirty="0" smtClean="0"/>
              <a:t>Creating own cryptocurrency</a:t>
            </a:r>
          </a:p>
          <a:p>
            <a:pPr lvl="1"/>
            <a:r>
              <a:rPr lang="en-US" dirty="0" smtClean="0"/>
              <a:t>Possibly using </a:t>
            </a:r>
            <a:r>
              <a:rPr lang="en-US" dirty="0" err="1" smtClean="0"/>
              <a:t>CryptoLife</a:t>
            </a:r>
            <a:r>
              <a:rPr lang="tr-TR" dirty="0" smtClean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WalletBuilders</a:t>
            </a:r>
            <a:r>
              <a:rPr lang="en-US" dirty="0" smtClean="0"/>
              <a:t>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Cons, Threats, Solutions &amp; Opportunities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Security depends on complex mathematical functions</a:t>
            </a:r>
          </a:p>
          <a:p>
            <a:pPr lvl="1"/>
            <a:r>
              <a:rPr lang="en-US" dirty="0" smtClean="0"/>
              <a:t>Difficult to solve (for classical computers)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Mining requires computational power (electricity)</a:t>
            </a:r>
          </a:p>
          <a:p>
            <a:pPr lvl="1">
              <a:buNone/>
            </a:pPr>
            <a:r>
              <a:rPr lang="en-US" dirty="0" err="1" smtClean="0">
                <a:sym typeface="Wingdings" pitchFamily="2" charset="2"/>
              </a:rPr>
              <a:t>BitCoin</a:t>
            </a:r>
            <a:r>
              <a:rPr lang="en-US" dirty="0" smtClean="0">
                <a:sym typeface="Wingdings" pitchFamily="2" charset="2"/>
              </a:rPr>
              <a:t> Currently consuming ~3 </a:t>
            </a:r>
            <a:r>
              <a:rPr lang="en-US" dirty="0" err="1" smtClean="0">
                <a:sym typeface="Wingdings" pitchFamily="2" charset="2"/>
              </a:rPr>
              <a:t>GWatts</a:t>
            </a:r>
            <a:r>
              <a:rPr lang="en-US" dirty="0" smtClean="0">
                <a:sym typeface="Wingdings" pitchFamily="2" charset="2"/>
              </a:rPr>
              <a:t>/year (~ Ireland)</a:t>
            </a:r>
          </a:p>
          <a:p>
            <a:pPr lvl="1"/>
            <a:r>
              <a:rPr lang="en-US" dirty="0" smtClean="0"/>
              <a:t>Motivation to hack others’ computers &amp; servers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Easy to solve for Quantum Computers</a:t>
            </a:r>
          </a:p>
          <a:p>
            <a:pPr lvl="2"/>
            <a:r>
              <a:rPr lang="en-US" dirty="0" smtClean="0"/>
              <a:t>A serious threat in ~10 years time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Solution to both security &amp; environmental issues: </a:t>
            </a:r>
          </a:p>
          <a:p>
            <a:pPr lvl="1"/>
            <a:r>
              <a:rPr lang="en-US" dirty="0" smtClean="0"/>
              <a:t>Quantum Blockchain</a:t>
            </a:r>
          </a:p>
          <a:p>
            <a:endParaRPr lang="en-US" dirty="0" smtClean="0"/>
          </a:p>
          <a:p>
            <a:r>
              <a:rPr lang="en-US" dirty="0" smtClean="0"/>
              <a:t>Opportunity: New Science Minister, Takuya Hirai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25" y="2438400"/>
            <a:ext cx="2012975" cy="3246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&amp; Read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https://mastanbtc.github.io/blockchainnotes/</a:t>
            </a:r>
          </a:p>
          <a:p>
            <a:r>
              <a:rPr lang="en-US" sz="1400" dirty="0" smtClean="0"/>
              <a:t>https://en.bitcoin.it/wiki/Contract</a:t>
            </a:r>
          </a:p>
          <a:p>
            <a:r>
              <a:rPr lang="en-US" sz="1400" dirty="0" smtClean="0"/>
              <a:t>https://www.forbes.com/sites/bernardmarr/2018/05/14/30-real-examples-of-blockchain-technology-in-practice/ </a:t>
            </a:r>
          </a:p>
          <a:p>
            <a:r>
              <a:rPr lang="en-US" sz="1400" dirty="0" smtClean="0"/>
              <a:t>https://tradeix.com/essential-blockchain-technology-concepts/</a:t>
            </a:r>
          </a:p>
          <a:p>
            <a:r>
              <a:rPr lang="en-US" sz="1400" dirty="0" smtClean="0"/>
              <a:t>https://medium.com/hashex-blog/how-to-integrate-blockchain-464d241a6681</a:t>
            </a:r>
          </a:p>
          <a:p>
            <a:r>
              <a:rPr lang="en-US" sz="1400" dirty="0" smtClean="0"/>
              <a:t>http://fortune.com/2017/08/22/walmart-blockchain-ibm-food-nestle-unilever-tyson-dole/</a:t>
            </a:r>
          </a:p>
          <a:p>
            <a:r>
              <a:rPr lang="en-US" sz="1400" dirty="0" smtClean="0"/>
              <a:t>https://bitshares.org/technology/delegated-proof-of-stake-consensus/</a:t>
            </a:r>
            <a:endParaRPr lang="tr-TR" sz="1400" dirty="0" smtClean="0"/>
          </a:p>
          <a:p>
            <a:r>
              <a:rPr lang="tr-TR" sz="1400" dirty="0" smtClean="0"/>
              <a:t>https://execed.economist.com/blog/industry-trends/5-applications-blockchain-your-business</a:t>
            </a:r>
            <a:endParaRPr lang="en-US" sz="1400" dirty="0" smtClean="0"/>
          </a:p>
          <a:p>
            <a:r>
              <a:rPr lang="tr-TR" sz="1400" dirty="0" smtClean="0"/>
              <a:t>https://www.walletbuilders.com/</a:t>
            </a:r>
            <a:endParaRPr lang="en-US" sz="1400" dirty="0" smtClean="0"/>
          </a:p>
          <a:p>
            <a:r>
              <a:rPr lang="tr-TR" sz="1400" dirty="0" smtClean="0"/>
              <a:t>https://dev.cryptolife.net/</a:t>
            </a:r>
            <a:endParaRPr lang="en-US" sz="1400" dirty="0" smtClean="0"/>
          </a:p>
          <a:p>
            <a:r>
              <a:rPr lang="en-US" sz="1400" dirty="0" smtClean="0"/>
              <a:t>https://hashex.org/</a:t>
            </a:r>
          </a:p>
          <a:p>
            <a:endParaRPr lang="en-US" sz="1400" dirty="0" smtClean="0"/>
          </a:p>
          <a:p>
            <a:r>
              <a:rPr lang="en-US" sz="1400" dirty="0" smtClean="0"/>
              <a:t>Blockchain Demo: </a:t>
            </a:r>
            <a:r>
              <a:rPr lang="tr-TR" sz="1400" dirty="0" smtClean="0"/>
              <a:t> </a:t>
            </a:r>
            <a:r>
              <a:rPr lang="en-US" sz="1400" dirty="0" smtClean="0"/>
              <a:t>https://anders.com/blockchain/blockchain.html </a:t>
            </a:r>
            <a:endParaRPr lang="tr-TR" sz="1400" dirty="0" smtClean="0"/>
          </a:p>
          <a:p>
            <a:endParaRPr lang="tr-TR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Brief introduction to Blockchain</a:t>
            </a:r>
          </a:p>
          <a:p>
            <a:pPr lvl="1"/>
            <a:r>
              <a:rPr lang="tr-TR" dirty="0" smtClean="0"/>
              <a:t>Background</a:t>
            </a:r>
          </a:p>
          <a:p>
            <a:pPr lvl="1"/>
            <a:r>
              <a:rPr lang="tr-TR" dirty="0" smtClean="0"/>
              <a:t>Essentials</a:t>
            </a:r>
          </a:p>
          <a:p>
            <a:pPr lvl="1"/>
            <a:endParaRPr lang="tr-TR" dirty="0" smtClean="0"/>
          </a:p>
          <a:p>
            <a:r>
              <a:rPr lang="tr-TR" dirty="0" smtClean="0"/>
              <a:t>Blockchain in </a:t>
            </a:r>
            <a:r>
              <a:rPr lang="en-US" dirty="0" smtClean="0"/>
              <a:t>B</a:t>
            </a:r>
            <a:r>
              <a:rPr lang="tr-TR" dirty="0" smtClean="0"/>
              <a:t>usiness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Cons, Threats &amp; Solutions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Background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Assets</a:t>
            </a:r>
          </a:p>
          <a:p>
            <a:pPr lvl="1"/>
            <a:r>
              <a:rPr lang="tr-TR" dirty="0" smtClean="0"/>
              <a:t>Tangible: Has physical form</a:t>
            </a:r>
          </a:p>
          <a:p>
            <a:pPr lvl="2"/>
            <a:r>
              <a:rPr lang="tr-TR" dirty="0" smtClean="0"/>
              <a:t>e.g. stones, land, buildings</a:t>
            </a:r>
          </a:p>
          <a:p>
            <a:pPr lvl="1"/>
            <a:r>
              <a:rPr lang="tr-TR" dirty="0" smtClean="0"/>
              <a:t>Intangible: No physical (solid) form</a:t>
            </a:r>
          </a:p>
          <a:p>
            <a:pPr lvl="2"/>
            <a:r>
              <a:rPr lang="tr-TR" dirty="0" smtClean="0"/>
              <a:t>e.g. digital, intellectual</a:t>
            </a:r>
          </a:p>
          <a:p>
            <a:endParaRPr lang="tr-TR" dirty="0" smtClean="0"/>
          </a:p>
          <a:p>
            <a:r>
              <a:rPr lang="tr-TR" b="1" dirty="0" smtClean="0">
                <a:solidFill>
                  <a:srgbClr val="FF0000"/>
                </a:solidFill>
              </a:rPr>
              <a:t>Ledger</a:t>
            </a:r>
          </a:p>
          <a:p>
            <a:pPr lvl="1"/>
            <a:r>
              <a:rPr lang="tr-TR" dirty="0" smtClean="0"/>
              <a:t>To record the transfer of assets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s://cdn-images-1.medium.com/max/760/1*V2SiHx3JfHHjhSwPkbsKBA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143000"/>
            <a:ext cx="2895601" cy="2286000"/>
          </a:xfrm>
          <a:prstGeom prst="rect">
            <a:avLst/>
          </a:prstGeom>
          <a:noFill/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00600"/>
            <a:ext cx="2209800" cy="1239560"/>
          </a:xfrm>
          <a:prstGeom prst="rect">
            <a:avLst/>
          </a:prstGeom>
          <a:noFill/>
        </p:spPr>
      </p:pic>
      <p:pic>
        <p:nvPicPr>
          <p:cNvPr id="1032" name="Picture 8" descr="http://cdn.bursahakimiyet.com.tr/haber/2015/01/26/93623-586112182f92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648200"/>
            <a:ext cx="2514600" cy="1555643"/>
          </a:xfrm>
          <a:prstGeom prst="rect">
            <a:avLst/>
          </a:prstGeom>
          <a:noFill/>
        </p:spPr>
      </p:pic>
      <p:pic>
        <p:nvPicPr>
          <p:cNvPr id="1034" name="Picture 10" descr="http://www.truckwin32.com/images/Truckwin/Truckwin_GeneralLedg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642289"/>
            <a:ext cx="2085050" cy="152991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562600" y="3429000"/>
            <a:ext cx="196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Yap Stone. img src: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Ledger:</a:t>
            </a:r>
          </a:p>
          <a:p>
            <a:pPr lvl="1"/>
            <a:r>
              <a:rPr lang="tr-TR" dirty="0" smtClean="0"/>
              <a:t>Centralized</a:t>
            </a:r>
          </a:p>
          <a:p>
            <a:pPr lvl="1"/>
            <a:r>
              <a:rPr lang="tr-TR" dirty="0" smtClean="0"/>
              <a:t>Distributed (shared)</a:t>
            </a:r>
          </a:p>
          <a:p>
            <a:pPr lvl="2"/>
            <a:r>
              <a:rPr lang="tr-TR" dirty="0" smtClean="0"/>
              <a:t>Each node keeps a copy</a:t>
            </a:r>
          </a:p>
          <a:p>
            <a:pPr lvl="2"/>
            <a:r>
              <a:rPr lang="tr-TR" dirty="0" smtClean="0"/>
              <a:t>Requires technology, e.g. Cryptography and effort</a:t>
            </a:r>
          </a:p>
          <a:p>
            <a:pPr lvl="1"/>
            <a:endParaRPr lang="en-US" dirty="0"/>
          </a:p>
        </p:txBody>
      </p:sp>
      <p:pic>
        <p:nvPicPr>
          <p:cNvPr id="17410" name="Picture 2" descr="https://cdn-images-1.medium.com/max/800/1*XW-5GTADs-dg4yKwDCYrM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781424"/>
            <a:ext cx="4400550" cy="1857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An append-only distributed ledger</a:t>
            </a:r>
          </a:p>
          <a:p>
            <a:pPr lvl="1"/>
            <a:r>
              <a:rPr lang="tr-TR" dirty="0" smtClean="0"/>
              <a:t>Transaction Records are stored in blocks</a:t>
            </a:r>
          </a:p>
          <a:p>
            <a:pPr lvl="1"/>
            <a:r>
              <a:rPr lang="tr-TR" dirty="0" smtClean="0"/>
              <a:t>Blocks form a chain: The Ledger</a:t>
            </a:r>
            <a:endParaRPr lang="en-US" dirty="0" smtClean="0"/>
          </a:p>
          <a:p>
            <a:pPr lvl="1"/>
            <a:r>
              <a:rPr lang="tr-TR" dirty="0" smtClean="0"/>
              <a:t>Each node has a copy of the ledger: </a:t>
            </a:r>
          </a:p>
          <a:p>
            <a:pPr lvl="1"/>
            <a:r>
              <a:rPr lang="tr-TR" dirty="0" smtClean="0"/>
              <a:t>Consensus required (longest chain)</a:t>
            </a:r>
          </a:p>
          <a:p>
            <a:pPr lvl="2"/>
            <a:r>
              <a:rPr lang="tr-TR" dirty="0" smtClean="0"/>
              <a:t>Permisionless</a:t>
            </a:r>
          </a:p>
          <a:p>
            <a:pPr lvl="2"/>
            <a:r>
              <a:rPr lang="tr-TR" dirty="0" smtClean="0"/>
              <a:t>Permissioned</a:t>
            </a:r>
          </a:p>
          <a:p>
            <a:pPr lvl="2"/>
            <a:endParaRPr lang="tr-TR" dirty="0" smtClean="0"/>
          </a:p>
          <a:p>
            <a:pPr lvl="2"/>
            <a:r>
              <a:rPr lang="tr-TR" dirty="0" smtClean="0"/>
              <a:t>With mining: Proof of Work</a:t>
            </a:r>
          </a:p>
          <a:p>
            <a:pPr lvl="2"/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 Mining: Proof of Stake, Practical Byzantine Fault Tolerance</a:t>
            </a:r>
          </a:p>
        </p:txBody>
      </p:sp>
      <p:pic>
        <p:nvPicPr>
          <p:cNvPr id="18434" name="Picture 2" descr="Image result for blockchain bloc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971800"/>
            <a:ext cx="3851496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With mining: Proof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Miners: Peers that maintain and update the Blockchain</a:t>
            </a:r>
          </a:p>
          <a:p>
            <a:pPr lvl="1"/>
            <a:r>
              <a:rPr lang="en-US" dirty="0" smtClean="0"/>
              <a:t>Solve a complex mathematical problem (cryptography)</a:t>
            </a:r>
          </a:p>
          <a:p>
            <a:pPr lvl="1"/>
            <a:r>
              <a:rPr lang="en-US" dirty="0" smtClean="0"/>
              <a:t>Send transactions to other nodes for verification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Paid a reward (such as, some </a:t>
            </a:r>
            <a:r>
              <a:rPr lang="en-US" dirty="0" err="1" smtClean="0"/>
              <a:t>Bitcoin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If all miners agree on solution </a:t>
            </a:r>
            <a:r>
              <a:rPr lang="en-US" dirty="0" smtClean="0">
                <a:sym typeface="Wingdings" pitchFamily="2" charset="2"/>
              </a:rPr>
              <a:t> Block is added to Chain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4200" y="5943600"/>
            <a:ext cx="2839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Illustration: Mark Montgomery</a:t>
            </a:r>
            <a:r>
              <a:rPr lang="tr-TR" sz="1100" dirty="0" smtClean="0"/>
              <a:t>, IEEE Spectrum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6905021" y="5410200"/>
            <a:ext cx="22275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000" dirty="0" smtClean="0"/>
              <a:t>Immutable:</a:t>
            </a:r>
          </a:p>
          <a:p>
            <a:r>
              <a:rPr lang="tr-TR" sz="2000" dirty="0" smtClean="0"/>
              <a:t>Write &amp; Read-Only</a:t>
            </a:r>
            <a:endParaRPr lang="en-US" sz="2000" dirty="0"/>
          </a:p>
        </p:txBody>
      </p:sp>
      <p:pic>
        <p:nvPicPr>
          <p:cNvPr id="9" name="Picture 2" descr="https://cdn-images-1.medium.com/max/800/1*XW-5GTADs-dg4yKwDCYrM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636" y="799146"/>
            <a:ext cx="4400550" cy="1857376"/>
          </a:xfrm>
          <a:prstGeom prst="rect">
            <a:avLst/>
          </a:prstGeom>
          <a:noFill/>
        </p:spPr>
      </p:pic>
      <p:pic>
        <p:nvPicPr>
          <p:cNvPr id="6" name="Picture 4" descr="enter image description he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-19050"/>
            <a:ext cx="5257800" cy="60464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en-US" dirty="0" smtClean="0"/>
              <a:t>s</a:t>
            </a:r>
            <a:r>
              <a:rPr lang="tr-TR" dirty="0" smtClean="0"/>
              <a:t>ystem consisting of</a:t>
            </a:r>
            <a:endParaRPr lang="en-US" dirty="0" smtClean="0"/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Immutable Ledgers</a:t>
            </a:r>
          </a:p>
          <a:p>
            <a:pPr lvl="1"/>
            <a:r>
              <a:rPr lang="en-US" dirty="0" smtClean="0"/>
              <a:t>Distributed (decentralized) Peers</a:t>
            </a:r>
          </a:p>
          <a:p>
            <a:pPr lvl="1"/>
            <a:r>
              <a:rPr lang="en-US" dirty="0" smtClean="0"/>
              <a:t>Encryption Processes</a:t>
            </a:r>
          </a:p>
          <a:p>
            <a:pPr lvl="1"/>
            <a:r>
              <a:rPr lang="en-US" dirty="0" smtClean="0"/>
              <a:t>Consensus Mechanisms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(Optional) Smart Contracts 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F403-FAEB-462C-B104-20FE4F08C4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Aims to minimize the requirement of “trust”</a:t>
            </a:r>
          </a:p>
          <a:p>
            <a:r>
              <a:rPr lang="en-US" dirty="0" smtClean="0"/>
              <a:t>Actually, neither ‘smart’, nor ‘contract’</a:t>
            </a:r>
          </a:p>
          <a:p>
            <a:r>
              <a:rPr lang="en-US" dirty="0" smtClean="0"/>
              <a:t>Software, deployed onto a Blockchain</a:t>
            </a:r>
          </a:p>
          <a:p>
            <a:pPr lvl="1"/>
            <a:r>
              <a:rPr lang="en-US" dirty="0" smtClean="0"/>
              <a:t>Transaction instructions triggered by events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 X, </a:t>
            </a:r>
            <a:r>
              <a:rPr lang="en-US" dirty="0" smtClean="0">
                <a:solidFill>
                  <a:srgbClr val="00B0F0"/>
                </a:solidFill>
              </a:rPr>
              <a:t>then</a:t>
            </a:r>
            <a:r>
              <a:rPr lang="en-US" dirty="0" smtClean="0"/>
              <a:t> Y</a:t>
            </a:r>
          </a:p>
          <a:p>
            <a:pPr lvl="1"/>
            <a:r>
              <a:rPr lang="en-US" dirty="0" smtClean="0"/>
              <a:t>Example</a:t>
            </a:r>
          </a:p>
          <a:p>
            <a:pPr lvl="1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the tuition fee is paid, </a:t>
            </a:r>
            <a:r>
              <a:rPr lang="en-US" dirty="0" smtClean="0">
                <a:solidFill>
                  <a:srgbClr val="00B0F0"/>
                </a:solidFill>
              </a:rPr>
              <a:t>then </a:t>
            </a:r>
            <a:r>
              <a:rPr lang="en-US" dirty="0" smtClean="0">
                <a:solidFill>
                  <a:schemeClr val="tx1"/>
                </a:solidFill>
              </a:rPr>
              <a:t>approve the registration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Agreements follow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F0"/>
                </a:solidFill>
              </a:rPr>
              <a:t>then</a:t>
            </a:r>
            <a:r>
              <a:rPr lang="en-US" dirty="0" smtClean="0"/>
              <a:t> logic,  </a:t>
            </a:r>
          </a:p>
          <a:p>
            <a:pPr lvl="1"/>
            <a:r>
              <a:rPr lang="en-US" dirty="0" smtClean="0"/>
              <a:t>Can be replaced with Smart Contracts!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6943</TotalTime>
  <Words>676</Words>
  <Application>Microsoft Office PowerPoint</Application>
  <PresentationFormat>On-screen Show (4:3)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Bookman Old Style</vt:lpstr>
      <vt:lpstr>Calibri</vt:lpstr>
      <vt:lpstr>Gill Sans MT</vt:lpstr>
      <vt:lpstr>Wingdings</vt:lpstr>
      <vt:lpstr>Wingdings 3</vt:lpstr>
      <vt:lpstr>Origin</vt:lpstr>
      <vt:lpstr>How to integrate blockchain technology to businesses</vt:lpstr>
      <vt:lpstr>Outline</vt:lpstr>
      <vt:lpstr>Background</vt:lpstr>
      <vt:lpstr>Background</vt:lpstr>
      <vt:lpstr>Background</vt:lpstr>
      <vt:lpstr> With mining: Proof of Work</vt:lpstr>
      <vt:lpstr>Security</vt:lpstr>
      <vt:lpstr>Blockchain</vt:lpstr>
      <vt:lpstr>Smart Contracts</vt:lpstr>
      <vt:lpstr>Blockchain Applications</vt:lpstr>
      <vt:lpstr>Business Blockchains</vt:lpstr>
      <vt:lpstr>Real Life Business Blockchain Examples</vt:lpstr>
      <vt:lpstr>How to integrate Blockchain to our Business</vt:lpstr>
      <vt:lpstr>PowerPoint Presentation</vt:lpstr>
      <vt:lpstr>PowerPoint Presentation</vt:lpstr>
      <vt:lpstr>Applications</vt:lpstr>
      <vt:lpstr>Cons, Threats, Solutions &amp; Opportunities</vt:lpstr>
      <vt:lpstr>Sources &amp; Read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integrate blockchain technology to businesses</dc:title>
  <dc:creator>fatih</dc:creator>
  <cp:lastModifiedBy>fatih</cp:lastModifiedBy>
  <cp:revision>252</cp:revision>
  <dcterms:created xsi:type="dcterms:W3CDTF">2018-10-10T02:18:50Z</dcterms:created>
  <dcterms:modified xsi:type="dcterms:W3CDTF">2020-09-09T04:36:31Z</dcterms:modified>
</cp:coreProperties>
</file>