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720" r:id="rId1"/>
  </p:sldMasterIdLst>
  <p:notesMasterIdLst>
    <p:notesMasterId r:id="rId24"/>
  </p:notesMasterIdLst>
  <p:handoutMasterIdLst>
    <p:handoutMasterId r:id="rId25"/>
  </p:handoutMasterIdLst>
  <p:sldIdLst>
    <p:sldId id="402" r:id="rId2"/>
    <p:sldId id="377" r:id="rId3"/>
    <p:sldId id="378" r:id="rId4"/>
    <p:sldId id="401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5" r:id="rId17"/>
    <p:sldId id="403" r:id="rId18"/>
    <p:sldId id="404" r:id="rId19"/>
    <p:sldId id="405" r:id="rId20"/>
    <p:sldId id="406" r:id="rId21"/>
    <p:sldId id="407" r:id="rId22"/>
    <p:sldId id="408" r:id="rId23"/>
  </p:sldIdLst>
  <p:sldSz cx="9144000" cy="6858000" type="screen4x3"/>
  <p:notesSz cx="9269413" cy="7019925"/>
  <p:embeddedFontLst>
    <p:embeddedFont>
      <p:font typeface="Arial Narrow" panose="020B0606020202030204" pitchFamily="34" charset="0"/>
      <p:regular r:id="rId26"/>
      <p:bold r:id="rId27"/>
      <p:italic r:id="rId28"/>
      <p:boldItalic r:id="rId29"/>
    </p:embeddedFont>
    <p:embeddedFont>
      <p:font typeface="ＭＳ Ｐゴシック" panose="020B0600070205080204" pitchFamily="34" charset="-128"/>
      <p:regular r:id="rId3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CC0000"/>
    <a:srgbClr val="990033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5" autoAdjust="0"/>
    <p:restoredTop sz="90545" autoAdjust="0"/>
  </p:normalViewPr>
  <p:slideViewPr>
    <p:cSldViewPr>
      <p:cViewPr varScale="1">
        <p:scale>
          <a:sx n="66" d="100"/>
          <a:sy n="66" d="100"/>
        </p:scale>
        <p:origin x="16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kumimoji="0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kumimoji="0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D260084-721D-43AF-AC5A-89C23E883085}" type="datetime1">
              <a:rPr lang="en-US"/>
              <a:pPr>
                <a:defRPr/>
              </a:pPr>
              <a:t>4/22/2020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kumimoji="0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kumimoji="0" sz="1200"/>
            </a:lvl1pPr>
          </a:lstStyle>
          <a:p>
            <a:fld id="{26FC74A0-D5A3-4FD9-84FD-AF83EB9EA51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kumimoji="0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kumimoji="0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03AAE8C-0397-47FA-A866-EABB374D4577}" type="datetime1">
              <a:rPr lang="en-US"/>
              <a:pPr>
                <a:defRPr/>
              </a:pPr>
              <a:t>4/22/2020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kumimoji="0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kumimoji="0" sz="1200"/>
            </a:lvl1pPr>
          </a:lstStyle>
          <a:p>
            <a:fld id="{87E25C09-5F42-4121-8542-D55D7635BD5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6477000"/>
            <a:ext cx="9144000" cy="3079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dirty="0">
                <a:latin typeface="Arial" charset="0"/>
                <a:cs typeface="+mn-cs"/>
              </a:rPr>
              <a:t>Princeton University  •  COS 433  •  Cryptography  •  Spring 2010  •  Boaz Barak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98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C8FE9-99DC-4170-80D9-5EBA62ECAFF8}" type="slidenum">
              <a:rPr lang="en-US" altLang="ja-JP"/>
              <a:pPr/>
              <a:t>‹#›</a:t>
            </a:fld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90425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A7F8F-C7C8-40DC-8511-BF47D2FE3E66}" type="slidenum">
              <a:rPr lang="en-US" altLang="ja-JP"/>
              <a:pPr/>
              <a:t>‹#›</a:t>
            </a:fld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32983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914400"/>
            <a:ext cx="38481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695700"/>
            <a:ext cx="38481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5AAF8-E2E1-4AA0-8BFC-BFA583D9A238}" type="slidenum">
              <a:rPr lang="en-US" altLang="ja-JP"/>
              <a:pPr/>
              <a:t>‹#›</a:t>
            </a:fld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88596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1124" y="1990725"/>
            <a:ext cx="7315201" cy="40195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64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610713"/>
            <a:ext cx="7790214" cy="460008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C1956-B520-4BEB-8F43-91606BE3F175}" type="slidenum">
              <a:rPr lang="en-US" altLang="ja-JP"/>
              <a:pPr/>
              <a:t>‹#›</a:t>
            </a:fld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05886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4DB45-6B67-4D38-B1B7-72418E4F0369}" type="slidenum">
              <a:rPr lang="en-US" altLang="ja-JP"/>
              <a:pPr/>
              <a:t>‹#›</a:t>
            </a:fld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91500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4258B-F8FC-458A-B677-7836D819C60F}" type="slidenum">
              <a:rPr lang="en-US" altLang="ja-JP"/>
              <a:pPr/>
              <a:t>‹#›</a:t>
            </a:fld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32515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03956-CDAB-484C-9EF9-6ED58A8C5CFE}" type="slidenum">
              <a:rPr lang="en-US" altLang="ja-JP"/>
              <a:pPr/>
              <a:t>‹#›</a:t>
            </a:fld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7206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013D0-AF0E-4756-9CA6-8CE47BB4C2A3}" type="slidenum">
              <a:rPr lang="en-US" altLang="ja-JP"/>
              <a:pPr/>
              <a:t>‹#›</a:t>
            </a:fld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6984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6729A5-BC3E-4D91-9188-F2BD5423553A}" type="slidenum">
              <a:rPr lang="en-US" altLang="ja-JP"/>
              <a:pPr/>
              <a:t>‹#›</a:t>
            </a:fld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37698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81810-E0E9-407C-994C-7F1E46976883}" type="slidenum">
              <a:rPr lang="en-US" altLang="ja-JP"/>
              <a:pPr/>
              <a:t>‹#›</a:t>
            </a:fld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25780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D6143A-E612-4661-8ACF-956F6FEB5F22}" type="slidenum">
              <a:rPr lang="en-US" altLang="ja-JP"/>
              <a:pPr/>
              <a:t>‹#›</a:t>
            </a:fld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62787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5283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ea typeface="ＭＳ Ｐゴシック" panose="020B0600070205080204" pitchFamily="34" charset="-128"/>
              </a:defRPr>
            </a:lvl1pPr>
          </a:lstStyle>
          <a:p>
            <a:fld id="{69D90F31-446C-42FF-9553-151277B38EAC}" type="slidenum">
              <a:rPr lang="en-US" altLang="ja-JP"/>
              <a:pPr/>
              <a:t>‹#›</a:t>
            </a:fld>
            <a:endParaRPr lang="en-US" altLang="ja-JP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9" r:id="rId13"/>
    <p:sldLayoutId id="2147483760" r:id="rId14"/>
  </p:sldLayoutIdLst>
  <p:hf sldNum="0" hd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50000"/>
        <a:buFont typeface="Monotype Sorts"/>
        <a:defRPr kumimoji="1" b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35000"/>
        <a:buFont typeface="Monotype Sorts"/>
        <a:buChar char="n"/>
        <a:defRPr kumimoji="1" b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80000"/>
        <a:buChar char="–"/>
        <a:defRPr kumimoji="1" b="1">
          <a:solidFill>
            <a:srgbClr val="004000"/>
          </a:solidFill>
          <a:latin typeface="+mn-lt"/>
        </a:defRPr>
      </a:lvl3pPr>
      <a:lvl4pPr marL="1147763" indent="-404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b="1">
          <a:solidFill>
            <a:schemeClr val="folHlink"/>
          </a:solidFill>
          <a:latin typeface="+mn-lt"/>
        </a:defRPr>
      </a:lvl4pPr>
      <a:lvl5pPr marL="15398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Blockchain</a:t>
            </a:r>
            <a:r>
              <a:rPr lang="tr-TR" altLang="ja-JP" dirty="0" smtClean="0"/>
              <a:t> </a:t>
            </a:r>
            <a:r>
              <a:rPr lang="en-US" altLang="ja-JP" dirty="0" smtClean="0"/>
              <a:t>&amp; Business </a:t>
            </a:r>
            <a:r>
              <a:rPr lang="en-US" altLang="ja-JP" dirty="0"/>
              <a:t>Application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tr-TR" altLang="ja-JP" sz="3200" dirty="0" smtClean="0"/>
              <a:t>Lecture 2:</a:t>
            </a:r>
          </a:p>
          <a:p>
            <a:pPr algn="ctr"/>
            <a:r>
              <a:rPr kumimoji="1" lang="tr-TR" altLang="ja-JP" sz="3200" dirty="0" smtClean="0"/>
              <a:t>Introduction to Cryptography</a:t>
            </a:r>
          </a:p>
          <a:p>
            <a:pPr algn="ctr"/>
            <a:endParaRPr lang="tr-TR" altLang="ja-JP" sz="3200" dirty="0"/>
          </a:p>
          <a:p>
            <a:pPr algn="ctr"/>
            <a:r>
              <a:rPr kumimoji="1" lang="tr-TR" altLang="ja-JP" sz="3200" dirty="0" smtClean="0"/>
              <a:t>Most of these slides are from:</a:t>
            </a:r>
          </a:p>
          <a:p>
            <a:pPr algn="ctr"/>
            <a:r>
              <a:rPr lang="tr-TR" altLang="ja-JP" sz="2400" dirty="0" smtClean="0"/>
              <a:t>Harvard Professor Boaz Barak’s  </a:t>
            </a:r>
          </a:p>
          <a:p>
            <a:pPr algn="ctr"/>
            <a:r>
              <a:rPr lang="tr-TR" altLang="ja-JP" sz="2400" dirty="0" smtClean="0"/>
              <a:t>«COS 43 Cryptography» Lecture Notes at Princeton</a:t>
            </a:r>
          </a:p>
          <a:p>
            <a:pPr algn="ctr"/>
            <a:endParaRPr kumimoji="1" lang="tr-TR" altLang="ja-JP" sz="2400" dirty="0"/>
          </a:p>
          <a:p>
            <a:pPr algn="ctr"/>
            <a:r>
              <a:rPr lang="tr-TR" altLang="ja-JP" sz="2000" dirty="0" smtClean="0"/>
              <a:t>This part covers only «Classical Cryptography»</a:t>
            </a:r>
          </a:p>
          <a:p>
            <a:pPr algn="ctr"/>
            <a:r>
              <a:rPr lang="tr-TR" altLang="ja-JP" sz="2000" dirty="0" smtClean="0"/>
              <a:t>But we will later discuss the threat by quantum computers, </a:t>
            </a:r>
          </a:p>
          <a:p>
            <a:pPr algn="ctr"/>
            <a:r>
              <a:rPr lang="tr-TR" altLang="ja-JP" sz="2000" dirty="0" smtClean="0"/>
              <a:t>and the idea of «Quantum Cryptography» </a:t>
            </a:r>
          </a:p>
          <a:p>
            <a:pPr algn="ctr"/>
            <a:r>
              <a:rPr lang="tr-TR" altLang="ja-JP" sz="2000" dirty="0" smtClean="0"/>
              <a:t>as well as «Quantum Blockchain»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0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40" name="Rectangle 28"/>
          <p:cNvSpPr>
            <a:spLocks noChangeArrowheads="1"/>
          </p:cNvSpPr>
          <p:nvPr/>
        </p:nvSpPr>
        <p:spPr bwMode="auto">
          <a:xfrm>
            <a:off x="1522413" y="3276600"/>
            <a:ext cx="153987" cy="19812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550936" name="Rectangle 24"/>
          <p:cNvSpPr>
            <a:spLocks noChangeArrowheads="1"/>
          </p:cNvSpPr>
          <p:nvPr/>
        </p:nvSpPr>
        <p:spPr bwMode="auto">
          <a:xfrm>
            <a:off x="990600" y="3276600"/>
            <a:ext cx="153988" cy="19812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550937" name="Rectangle 25"/>
          <p:cNvSpPr>
            <a:spLocks noChangeArrowheads="1"/>
          </p:cNvSpPr>
          <p:nvPr/>
        </p:nvSpPr>
        <p:spPr bwMode="auto">
          <a:xfrm>
            <a:off x="1123950" y="3276600"/>
            <a:ext cx="153988" cy="19812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550938" name="Rectangle 26"/>
          <p:cNvSpPr>
            <a:spLocks noChangeArrowheads="1"/>
          </p:cNvSpPr>
          <p:nvPr/>
        </p:nvSpPr>
        <p:spPr bwMode="auto">
          <a:xfrm>
            <a:off x="1263650" y="3276600"/>
            <a:ext cx="153988" cy="19812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550939" name="Rectangle 27"/>
          <p:cNvSpPr>
            <a:spLocks noChangeArrowheads="1"/>
          </p:cNvSpPr>
          <p:nvPr/>
        </p:nvSpPr>
        <p:spPr bwMode="auto">
          <a:xfrm>
            <a:off x="1384300" y="3276600"/>
            <a:ext cx="153988" cy="19812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550935" name="Rectangle 23"/>
          <p:cNvSpPr>
            <a:spLocks noChangeArrowheads="1"/>
          </p:cNvSpPr>
          <p:nvPr/>
        </p:nvSpPr>
        <p:spPr bwMode="auto">
          <a:xfrm>
            <a:off x="838200" y="3276600"/>
            <a:ext cx="168275" cy="19812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19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anose="020B0600070205080204" pitchFamily="34" charset="-128"/>
              </a:rPr>
              <a:t>Example 3- Vigenere</a:t>
            </a:r>
          </a:p>
        </p:txBody>
      </p:sp>
      <p:sp>
        <p:nvSpPr>
          <p:cNvPr id="19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381000"/>
          </a:xfrm>
        </p:spPr>
        <p:txBody>
          <a:bodyPr/>
          <a:lstStyle/>
          <a:p>
            <a:pPr marL="0" indent="0"/>
            <a:r>
              <a:rPr lang="en-US" altLang="ja-JP" smtClean="0">
                <a:ea typeface="ＭＳ Ｐゴシック" panose="020B0600070205080204" pitchFamily="34" charset="-128"/>
              </a:rPr>
              <a:t>“Multi-Caesar Cipher” – A </a:t>
            </a:r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stateful</a:t>
            </a:r>
            <a:r>
              <a:rPr lang="en-US" altLang="ja-JP" smtClean="0">
                <a:ea typeface="ＭＳ Ｐゴシック" panose="020B0600070205080204" pitchFamily="34" charset="-128"/>
              </a:rPr>
              <a:t> cipher</a:t>
            </a:r>
          </a:p>
        </p:txBody>
      </p:sp>
      <p:sp>
        <p:nvSpPr>
          <p:cNvPr id="19467" name="Rectangle 4"/>
          <p:cNvSpPr>
            <a:spLocks noChangeArrowheads="1"/>
          </p:cNvSpPr>
          <p:nvPr/>
        </p:nvSpPr>
        <p:spPr bwMode="auto">
          <a:xfrm>
            <a:off x="609600" y="14478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Key: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 = (k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,k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,…,k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)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list of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numbers between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and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 25</a:t>
            </a:r>
          </a:p>
        </p:txBody>
      </p:sp>
      <p:sp>
        <p:nvSpPr>
          <p:cNvPr id="19468" name="Rectangle 5"/>
          <p:cNvSpPr>
            <a:spLocks noChangeArrowheads="1"/>
          </p:cNvSpPr>
          <p:nvPr/>
        </p:nvSpPr>
        <p:spPr bwMode="auto">
          <a:xfrm>
            <a:off x="609600" y="1981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Encryption:</a:t>
            </a:r>
          </a:p>
        </p:txBody>
      </p:sp>
      <p:sp>
        <p:nvSpPr>
          <p:cNvPr id="19469" name="Rectangle 6"/>
          <p:cNvSpPr>
            <a:spLocks noChangeArrowheads="1"/>
          </p:cNvSpPr>
          <p:nvPr/>
        </p:nvSpPr>
        <p:spPr bwMode="auto">
          <a:xfrm>
            <a:off x="609600" y="28194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sz="2400" b="1">
                <a:solidFill>
                  <a:schemeClr val="folHlink"/>
                </a:solidFill>
                <a:ea typeface="ＭＳ Ｐゴシック" panose="020B0600070205080204" pitchFamily="34" charset="-128"/>
              </a:rPr>
              <a:t>Breaking Vigenere:</a:t>
            </a:r>
          </a:p>
        </p:txBody>
      </p:sp>
      <p:sp>
        <p:nvSpPr>
          <p:cNvPr id="19470" name="Rectangle 7"/>
          <p:cNvSpPr>
            <a:spLocks noChangeArrowheads="1"/>
          </p:cNvSpPr>
          <p:nvPr/>
        </p:nvSpPr>
        <p:spPr bwMode="auto">
          <a:xfrm>
            <a:off x="2057400" y="19812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ja-JP" b="1" baseline="30000">
                <a:solidFill>
                  <a:srgbClr val="CC0000"/>
                </a:solidFill>
                <a:ea typeface="ＭＳ Ｐゴシック" panose="020B0600070205080204" pitchFamily="34" charset="-128"/>
              </a:rPr>
              <a:t>th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letter encoded w/ key=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(n mod m)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: 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i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 i + 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(n mod m)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(mod 26)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471" name="Rectangle 8"/>
          <p:cNvSpPr>
            <a:spLocks noChangeArrowheads="1"/>
          </p:cNvSpPr>
          <p:nvPr/>
        </p:nvSpPr>
        <p:spPr bwMode="auto">
          <a:xfrm>
            <a:off x="6477000" y="196850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(Belaso, 1553)</a:t>
            </a:r>
          </a:p>
        </p:txBody>
      </p:sp>
      <p:sp>
        <p:nvSpPr>
          <p:cNvPr id="19472" name="Text Box 9"/>
          <p:cNvSpPr txBox="1">
            <a:spLocks noChangeArrowheads="1"/>
          </p:cNvSpPr>
          <p:nvPr/>
        </p:nvSpPr>
        <p:spPr bwMode="auto">
          <a:xfrm>
            <a:off x="762000" y="3276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LIVITC</a:t>
            </a:r>
          </a:p>
        </p:txBody>
      </p:sp>
      <p:sp>
        <p:nvSpPr>
          <p:cNvPr id="19473" name="Text Box 10"/>
          <p:cNvSpPr txBox="1">
            <a:spLocks noChangeArrowheads="1"/>
          </p:cNvSpPr>
          <p:nvPr/>
        </p:nvSpPr>
        <p:spPr bwMode="auto">
          <a:xfrm>
            <a:off x="762000" y="35052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SWPIYV</a:t>
            </a:r>
          </a:p>
        </p:txBody>
      </p:sp>
      <p:sp>
        <p:nvSpPr>
          <p:cNvPr id="19474" name="Text Box 11"/>
          <p:cNvSpPr txBox="1">
            <a:spLocks noChangeArrowheads="1"/>
          </p:cNvSpPr>
          <p:nvPr/>
        </p:nvSpPr>
        <p:spPr bwMode="auto">
          <a:xfrm>
            <a:off x="762000" y="3748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EWHEVS</a:t>
            </a:r>
          </a:p>
        </p:txBody>
      </p:sp>
      <p:sp>
        <p:nvSpPr>
          <p:cNvPr id="19475" name="Text Box 12"/>
          <p:cNvSpPr txBox="1">
            <a:spLocks noChangeArrowheads="1"/>
          </p:cNvSpPr>
          <p:nvPr/>
        </p:nvSpPr>
        <p:spPr bwMode="auto">
          <a:xfrm>
            <a:off x="762000" y="3962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RIQMXL</a:t>
            </a:r>
          </a:p>
        </p:txBody>
      </p:sp>
      <p:sp>
        <p:nvSpPr>
          <p:cNvPr id="19476" name="Text Box 13"/>
          <p:cNvSpPr txBox="1">
            <a:spLocks noChangeArrowheads="1"/>
          </p:cNvSpPr>
          <p:nvPr/>
        </p:nvSpPr>
        <p:spPr bwMode="auto">
          <a:xfrm>
            <a:off x="762000" y="4191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EYVEOI</a:t>
            </a:r>
          </a:p>
        </p:txBody>
      </p:sp>
      <p:sp>
        <p:nvSpPr>
          <p:cNvPr id="19477" name="Text Box 14"/>
          <p:cNvSpPr txBox="1">
            <a:spLocks noChangeArrowheads="1"/>
          </p:cNvSpPr>
          <p:nvPr/>
        </p:nvSpPr>
        <p:spPr bwMode="auto">
          <a:xfrm>
            <a:off x="762000" y="4419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EWHRXE</a:t>
            </a:r>
          </a:p>
        </p:txBody>
      </p:sp>
      <p:sp>
        <p:nvSpPr>
          <p:cNvPr id="19478" name="Text Box 15"/>
          <p:cNvSpPr txBox="1">
            <a:spLocks noChangeArrowheads="1"/>
          </p:cNvSpPr>
          <p:nvPr/>
        </p:nvSpPr>
        <p:spPr bwMode="auto">
          <a:xfrm>
            <a:off x="762000" y="46482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XIPFEM</a:t>
            </a:r>
          </a:p>
        </p:txBody>
      </p:sp>
      <p:sp>
        <p:nvSpPr>
          <p:cNvPr id="19479" name="Text Box 16"/>
          <p:cNvSpPr txBox="1">
            <a:spLocks noChangeArrowheads="1"/>
          </p:cNvSpPr>
          <p:nvPr/>
        </p:nvSpPr>
        <p:spPr bwMode="auto">
          <a:xfrm>
            <a:off x="762000" y="4876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VEWHKV</a:t>
            </a:r>
          </a:p>
        </p:txBody>
      </p:sp>
      <p:sp>
        <p:nvSpPr>
          <p:cNvPr id="19480" name="Rectangle 18"/>
          <p:cNvSpPr>
            <a:spLocks noChangeArrowheads="1"/>
          </p:cNvSpPr>
          <p:nvPr/>
        </p:nvSpPr>
        <p:spPr bwMode="auto">
          <a:xfrm>
            <a:off x="2057400" y="38100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Step 1: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Guess the length of the key</a:t>
            </a:r>
            <a:r>
              <a:rPr lang="en-US" altLang="ja-JP" b="1">
                <a:solidFill>
                  <a:srgbClr val="3366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</a:t>
            </a:r>
          </a:p>
        </p:txBody>
      </p:sp>
      <p:sp>
        <p:nvSpPr>
          <p:cNvPr id="19481" name="Rectangle 19"/>
          <p:cNvSpPr>
            <a:spLocks noChangeArrowheads="1"/>
          </p:cNvSpPr>
          <p:nvPr/>
        </p:nvSpPr>
        <p:spPr bwMode="auto">
          <a:xfrm>
            <a:off x="2057400" y="42672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Step 2: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Group together positions</a:t>
            </a:r>
            <a:r>
              <a:rPr lang="en-US" altLang="ja-JP" b="1">
                <a:solidFill>
                  <a:srgbClr val="3366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1, m+1, 2m+1, 3m+1,…</a:t>
            </a:r>
          </a:p>
        </p:txBody>
      </p:sp>
      <p:sp>
        <p:nvSpPr>
          <p:cNvPr id="19482" name="Rectangle 22"/>
          <p:cNvSpPr>
            <a:spLocks noChangeArrowheads="1"/>
          </p:cNvSpPr>
          <p:nvPr/>
        </p:nvSpPr>
        <p:spPr bwMode="auto">
          <a:xfrm>
            <a:off x="2057400" y="57150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Step 3: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Frequency-analyze each group independently.</a:t>
            </a:r>
          </a:p>
        </p:txBody>
      </p:sp>
      <p:sp>
        <p:nvSpPr>
          <p:cNvPr id="19483" name="Rectangle 29"/>
          <p:cNvSpPr>
            <a:spLocks noChangeArrowheads="1"/>
          </p:cNvSpPr>
          <p:nvPr/>
        </p:nvSpPr>
        <p:spPr bwMode="auto">
          <a:xfrm>
            <a:off x="609600" y="24384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Decryption: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In the natural way</a:t>
            </a:r>
          </a:p>
        </p:txBody>
      </p:sp>
      <p:sp>
        <p:nvSpPr>
          <p:cNvPr id="19484" name="Rectangle 30"/>
          <p:cNvSpPr>
            <a:spLocks noChangeArrowheads="1"/>
          </p:cNvSpPr>
          <p:nvPr/>
        </p:nvSpPr>
        <p:spPr bwMode="auto">
          <a:xfrm>
            <a:off x="5715000" y="5257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{m-1, 2m+m-1, 3m+m-1,…}</a:t>
            </a:r>
          </a:p>
        </p:txBody>
      </p:sp>
      <p:sp>
        <p:nvSpPr>
          <p:cNvPr id="19485" name="Rectangle 31"/>
          <p:cNvSpPr>
            <a:spLocks noChangeArrowheads="1"/>
          </p:cNvSpPr>
          <p:nvPr/>
        </p:nvSpPr>
        <p:spPr bwMode="auto">
          <a:xfrm>
            <a:off x="6629400" y="4953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…</a:t>
            </a:r>
          </a:p>
        </p:txBody>
      </p:sp>
      <p:sp>
        <p:nvSpPr>
          <p:cNvPr id="19486" name="Rectangle 32"/>
          <p:cNvSpPr>
            <a:spLocks noChangeArrowheads="1"/>
          </p:cNvSpPr>
          <p:nvPr/>
        </p:nvSpPr>
        <p:spPr bwMode="auto">
          <a:xfrm>
            <a:off x="5715000" y="46482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{2, m+2, 2m+2, 3m+2,…}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50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xit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550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xit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550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xit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550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xit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550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40" grpId="0" animBg="1"/>
      <p:bldP spid="550936" grpId="0" animBg="1"/>
      <p:bldP spid="550936" grpId="1" animBg="1"/>
      <p:bldP spid="550937" grpId="0" animBg="1"/>
      <p:bldP spid="550937" grpId="1" animBg="1"/>
      <p:bldP spid="550938" grpId="0" animBg="1"/>
      <p:bldP spid="550938" grpId="1" animBg="1"/>
      <p:bldP spid="550939" grpId="0" animBg="1"/>
      <p:bldP spid="550939" grpId="1" animBg="1"/>
      <p:bldP spid="550935" grpId="0" animBg="1"/>
      <p:bldP spid="55093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1" name="AutoShape 21"/>
          <p:cNvSpPr>
            <a:spLocks noChangeArrowheads="1"/>
          </p:cNvSpPr>
          <p:nvPr/>
        </p:nvSpPr>
        <p:spPr bwMode="auto">
          <a:xfrm>
            <a:off x="111125" y="4051300"/>
            <a:ext cx="7508875" cy="2743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anose="020B0600070205080204" pitchFamily="34" charset="-128"/>
              </a:rPr>
              <a:t>Example 4 - The Enigma</a:t>
            </a:r>
          </a:p>
        </p:txBody>
      </p:sp>
      <p:pic>
        <p:nvPicPr>
          <p:cNvPr id="20485" name="Picture 4" descr="enigm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4200" y="228600"/>
            <a:ext cx="1749425" cy="2332038"/>
          </a:xfrm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81000" y="609600"/>
            <a:ext cx="3657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A mechanical stateful cipher.</a:t>
            </a:r>
          </a:p>
        </p:txBody>
      </p:sp>
      <p:sp>
        <p:nvSpPr>
          <p:cNvPr id="552967" name="Rectangle 7"/>
          <p:cNvSpPr>
            <a:spLocks noChangeArrowheads="1"/>
          </p:cNvSpPr>
          <p:nvPr/>
        </p:nvSpPr>
        <p:spPr bwMode="auto">
          <a:xfrm>
            <a:off x="381000" y="1447800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082675" indent="-108267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Roughly: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composition of 3-5 substitution ciphers implemented by wiring.</a:t>
            </a:r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1447800" y="2057400"/>
            <a:ext cx="541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Wiring on rotors moving in different schedules,</a:t>
            </a:r>
            <a:b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</a:b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making cipher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stateful</a:t>
            </a:r>
          </a:p>
        </p:txBody>
      </p:sp>
      <p:sp>
        <p:nvSpPr>
          <p:cNvPr id="552969" name="Rectangle 9"/>
          <p:cNvSpPr>
            <a:spLocks noChangeArrowheads="1"/>
          </p:cNvSpPr>
          <p:nvPr/>
        </p:nvSpPr>
        <p:spPr bwMode="auto">
          <a:xfrm>
            <a:off x="381000" y="2819400"/>
            <a:ext cx="847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082675" indent="-108267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Key:</a:t>
            </a:r>
            <a:endParaRPr lang="en-US" altLang="ja-JP" b="1">
              <a:solidFill>
                <a:srgbClr val="0033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2970" name="Rectangle 10"/>
          <p:cNvSpPr>
            <a:spLocks noChangeArrowheads="1"/>
          </p:cNvSpPr>
          <p:nvPr/>
        </p:nvSpPr>
        <p:spPr bwMode="auto">
          <a:xfrm>
            <a:off x="1371600" y="2819400"/>
            <a:ext cx="493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1) Wiring of machine </a:t>
            </a:r>
            <a:r>
              <a:rPr lang="en-US" altLang="ja-JP" sz="1600" b="1">
                <a:solidFill>
                  <a:srgbClr val="336699"/>
                </a:solidFill>
                <a:ea typeface="ＭＳ Ｐゴシック" panose="020B0600070205080204" pitchFamily="34" charset="-128"/>
              </a:rPr>
              <a:t>(changed infrequently)</a:t>
            </a:r>
          </a:p>
        </p:txBody>
      </p:sp>
      <p:sp>
        <p:nvSpPr>
          <p:cNvPr id="552971" name="Rectangle 11"/>
          <p:cNvSpPr>
            <a:spLocks noChangeArrowheads="1"/>
          </p:cNvSpPr>
          <p:nvPr/>
        </p:nvSpPr>
        <p:spPr bwMode="auto">
          <a:xfrm>
            <a:off x="1371600" y="32004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2) Daily key from code books</a:t>
            </a:r>
            <a:endParaRPr lang="en-US" altLang="ja-JP" sz="1600" b="1">
              <a:solidFill>
                <a:srgbClr val="3366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2972" name="Rectangle 12"/>
          <p:cNvSpPr>
            <a:spLocks noChangeArrowheads="1"/>
          </p:cNvSpPr>
          <p:nvPr/>
        </p:nvSpPr>
        <p:spPr bwMode="auto">
          <a:xfrm>
            <a:off x="1371600" y="35814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3) New operator-chosen key for each message</a:t>
            </a:r>
            <a:endParaRPr lang="en-US" altLang="ja-JP" sz="1600" b="1">
              <a:solidFill>
                <a:srgbClr val="3366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2973" name="Rectangle 13"/>
          <p:cNvSpPr>
            <a:spLocks noChangeArrowheads="1"/>
          </p:cNvSpPr>
          <p:nvPr/>
        </p:nvSpPr>
        <p:spPr bwMode="auto">
          <a:xfrm>
            <a:off x="381000" y="4191000"/>
            <a:ext cx="830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chemeClr val="folHlink"/>
                </a:solidFill>
                <a:ea typeface="ＭＳ Ｐゴシック" panose="020B0600070205080204" pitchFamily="34" charset="-128"/>
              </a:rPr>
              <a:t>Tools used by Poles &amp; British to break Enigma:</a:t>
            </a:r>
          </a:p>
        </p:txBody>
      </p:sp>
      <p:sp>
        <p:nvSpPr>
          <p:cNvPr id="552975" name="Rectangle 15"/>
          <p:cNvSpPr>
            <a:spLocks noChangeArrowheads="1"/>
          </p:cNvSpPr>
          <p:nvPr/>
        </p:nvSpPr>
        <p:spPr bwMode="auto">
          <a:xfrm>
            <a:off x="609600" y="46482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1) Mathematical analysis combined w/ mechanical computers</a:t>
            </a:r>
            <a:endParaRPr lang="en-US" altLang="ja-JP" sz="1600" b="1">
              <a:solidFill>
                <a:srgbClr val="3366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2976" name="Rectangle 16"/>
          <p:cNvSpPr>
            <a:spLocks noChangeArrowheads="1"/>
          </p:cNvSpPr>
          <p:nvPr/>
        </p:nvSpPr>
        <p:spPr bwMode="auto">
          <a:xfrm>
            <a:off x="609600" y="5076825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2) Captured machines and code-books</a:t>
            </a:r>
            <a:endParaRPr lang="en-US" altLang="ja-JP" sz="1600" b="1">
              <a:solidFill>
                <a:srgbClr val="3366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2977" name="Rectangle 17"/>
          <p:cNvSpPr>
            <a:spLocks noChangeArrowheads="1"/>
          </p:cNvSpPr>
          <p:nvPr/>
        </p:nvSpPr>
        <p:spPr bwMode="auto">
          <a:xfrm>
            <a:off x="609600" y="54864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3) German operators negligence</a:t>
            </a:r>
            <a:endParaRPr lang="en-US" altLang="ja-JP" sz="1600" b="1">
              <a:solidFill>
                <a:srgbClr val="3366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2978" name="Rectangle 18"/>
          <p:cNvSpPr>
            <a:spLocks noChangeArrowheads="1"/>
          </p:cNvSpPr>
          <p:nvPr/>
        </p:nvSpPr>
        <p:spPr bwMode="auto">
          <a:xfrm>
            <a:off x="609600" y="5881688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4)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Known plaintext attacks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(greetings, weather reports)</a:t>
            </a:r>
            <a:endParaRPr lang="en-US" altLang="ja-JP" sz="1600" b="1">
              <a:solidFill>
                <a:srgbClr val="3366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2979" name="Rectangle 19"/>
          <p:cNvSpPr>
            <a:spLocks noChangeArrowheads="1"/>
          </p:cNvSpPr>
          <p:nvPr/>
        </p:nvSpPr>
        <p:spPr bwMode="auto">
          <a:xfrm>
            <a:off x="609600" y="63246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5)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Chosen plaintext attacks</a:t>
            </a:r>
            <a:endParaRPr lang="en-US" altLang="ja-JP" sz="1600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499" name="Rectangle 20"/>
          <p:cNvSpPr>
            <a:spLocks noChangeArrowheads="1"/>
          </p:cNvSpPr>
          <p:nvPr/>
        </p:nvSpPr>
        <p:spPr bwMode="auto">
          <a:xfrm>
            <a:off x="381000" y="914400"/>
            <a:ext cx="6400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8080"/>
                </a:solidFill>
                <a:ea typeface="ＭＳ Ｐゴシック" panose="020B0600070205080204" pitchFamily="34" charset="-128"/>
              </a:rPr>
              <a:t>Used by Germany in WWII for top-secret communication.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1" grpId="0" animBg="1"/>
      <p:bldP spid="552967" grpId="0"/>
      <p:bldP spid="552968" grpId="0"/>
      <p:bldP spid="552969" grpId="0"/>
      <p:bldP spid="552970" grpId="0"/>
      <p:bldP spid="552971" grpId="0"/>
      <p:bldP spid="552972" grpId="0"/>
      <p:bldP spid="552973" grpId="0"/>
      <p:bldP spid="552975" grpId="0"/>
      <p:bldP spid="552976" grpId="0"/>
      <p:bldP spid="552977" grpId="0"/>
      <p:bldP spid="552978" grpId="0"/>
      <p:bldP spid="5529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49" name="Rectangle 17"/>
          <p:cNvSpPr>
            <a:spLocks noChangeArrowheads="1"/>
          </p:cNvSpPr>
          <p:nvPr/>
        </p:nvSpPr>
        <p:spPr bwMode="auto">
          <a:xfrm>
            <a:off x="762000" y="4038600"/>
            <a:ext cx="3048000" cy="457200"/>
          </a:xfrm>
          <a:prstGeom prst="rect">
            <a:avLst/>
          </a:prstGeom>
          <a:solidFill>
            <a:srgbClr val="FFFF99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anose="020B0600070205080204" pitchFamily="34" charset="-128"/>
              </a:rPr>
              <a:t>Post 1970’s Crypto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3124200" cy="381000"/>
          </a:xfrm>
        </p:spPr>
        <p:txBody>
          <a:bodyPr/>
          <a:lstStyle/>
          <a:p>
            <a:pPr marL="0" indent="0"/>
            <a:r>
              <a:rPr lang="en-US" altLang="ja-JP" smtClean="0">
                <a:ea typeface="ＭＳ Ｐゴシック" panose="020B0600070205080204" pitchFamily="34" charset="-128"/>
              </a:rPr>
              <a:t>Two major developments:</a:t>
            </a:r>
          </a:p>
        </p:txBody>
      </p:sp>
      <p:sp>
        <p:nvSpPr>
          <p:cNvPr id="556036" name="Rectangle 4"/>
          <p:cNvSpPr>
            <a:spLocks noChangeArrowheads="1"/>
          </p:cNvSpPr>
          <p:nvPr/>
        </p:nvSpPr>
        <p:spPr bwMode="auto">
          <a:xfrm>
            <a:off x="609600" y="1371600"/>
            <a:ext cx="685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sz="2000" b="1">
                <a:solidFill>
                  <a:srgbClr val="003399"/>
                </a:solidFill>
                <a:ea typeface="ＭＳ Ｐゴシック" panose="020B0600070205080204" pitchFamily="34" charset="-128"/>
              </a:rPr>
              <a:t>1) </a:t>
            </a:r>
            <a:r>
              <a:rPr lang="en-US" altLang="ja-JP" sz="2000" b="1">
                <a:solidFill>
                  <a:srgbClr val="CC0000"/>
                </a:solidFill>
                <a:ea typeface="ＭＳ Ｐゴシック" panose="020B0600070205080204" pitchFamily="34" charset="-128"/>
              </a:rPr>
              <a:t>Provably secure cryptography</a:t>
            </a:r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914400" y="1905000"/>
            <a:ext cx="685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Encryptions w/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mathematical proof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that are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unbreakable*</a:t>
            </a:r>
          </a:p>
        </p:txBody>
      </p:sp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914400" y="2362200"/>
            <a:ext cx="472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*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Currently use conjectures/axioms,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6039" name="Rectangle 7"/>
          <p:cNvSpPr>
            <a:spLocks noChangeArrowheads="1"/>
          </p:cNvSpPr>
          <p:nvPr/>
        </p:nvSpPr>
        <p:spPr bwMode="auto">
          <a:xfrm>
            <a:off x="1066800" y="2743200"/>
            <a:ext cx="548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however defeated all cryptanalysis effort so far.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6040" name="Rectangle 8"/>
          <p:cNvSpPr>
            <a:spLocks noChangeArrowheads="1"/>
          </p:cNvSpPr>
          <p:nvPr/>
        </p:nvSpPr>
        <p:spPr bwMode="auto">
          <a:xfrm>
            <a:off x="609600" y="3505200"/>
            <a:ext cx="685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sz="2000" b="1">
                <a:solidFill>
                  <a:srgbClr val="003399"/>
                </a:solidFill>
                <a:ea typeface="ＭＳ Ｐゴシック" panose="020B0600070205080204" pitchFamily="34" charset="-128"/>
              </a:rPr>
              <a:t>2) </a:t>
            </a:r>
            <a:r>
              <a:rPr lang="en-US" altLang="ja-JP" sz="2000" b="1">
                <a:solidFill>
                  <a:srgbClr val="CC0000"/>
                </a:solidFill>
                <a:ea typeface="ＭＳ Ｐゴシック" panose="020B0600070205080204" pitchFamily="34" charset="-128"/>
              </a:rPr>
              <a:t>Cryptography beyond “secret writing”</a:t>
            </a:r>
          </a:p>
        </p:txBody>
      </p:sp>
      <p:sp>
        <p:nvSpPr>
          <p:cNvPr id="556041" name="Rectangle 9"/>
          <p:cNvSpPr>
            <a:spLocks noChangeArrowheads="1"/>
          </p:cNvSpPr>
          <p:nvPr/>
        </p:nvSpPr>
        <p:spPr bwMode="auto">
          <a:xfrm>
            <a:off x="914400" y="4114800"/>
            <a:ext cx="2971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Public-key encryptions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6042" name="Rectangle 10"/>
          <p:cNvSpPr>
            <a:spLocks noChangeArrowheads="1"/>
          </p:cNvSpPr>
          <p:nvPr/>
        </p:nvSpPr>
        <p:spPr bwMode="auto">
          <a:xfrm>
            <a:off x="914400" y="4495800"/>
            <a:ext cx="2971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Digital signatures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6043" name="Rectangle 11"/>
          <p:cNvSpPr>
            <a:spLocks noChangeArrowheads="1"/>
          </p:cNvSpPr>
          <p:nvPr/>
        </p:nvSpPr>
        <p:spPr bwMode="auto">
          <a:xfrm>
            <a:off x="914400" y="4876800"/>
            <a:ext cx="495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Zero-knowledge proofs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6044" name="Rectangle 12"/>
          <p:cNvSpPr>
            <a:spLocks noChangeArrowheads="1"/>
          </p:cNvSpPr>
          <p:nvPr/>
        </p:nvSpPr>
        <p:spPr bwMode="auto">
          <a:xfrm>
            <a:off x="914400" y="5257800"/>
            <a:ext cx="495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Anonymous electronic elections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6045" name="Rectangle 13"/>
          <p:cNvSpPr>
            <a:spLocks noChangeArrowheads="1"/>
          </p:cNvSpPr>
          <p:nvPr/>
        </p:nvSpPr>
        <p:spPr bwMode="auto">
          <a:xfrm>
            <a:off x="914400" y="56388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Privacy-preserving data mining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6046" name="Rectangle 14"/>
          <p:cNvSpPr>
            <a:spLocks noChangeArrowheads="1"/>
          </p:cNvSpPr>
          <p:nvPr/>
        </p:nvSpPr>
        <p:spPr bwMode="auto">
          <a:xfrm>
            <a:off x="914400" y="5943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e-cash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56047" name="Rectangle 15"/>
          <p:cNvSpPr>
            <a:spLocks noChangeArrowheads="1"/>
          </p:cNvSpPr>
          <p:nvPr/>
        </p:nvSpPr>
        <p:spPr bwMode="auto">
          <a:xfrm>
            <a:off x="914400" y="6172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…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6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6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49" grpId="0" animBg="1"/>
      <p:bldP spid="556036" grpId="0"/>
      <p:bldP spid="556037" grpId="0"/>
      <p:bldP spid="556038" grpId="0"/>
      <p:bldP spid="556039" grpId="0"/>
      <p:bldP spid="556040" grpId="0"/>
      <p:bldP spid="556041" grpId="0"/>
      <p:bldP spid="556042" grpId="0"/>
      <p:bldP spid="556043" grpId="0"/>
      <p:bldP spid="556044" grpId="0"/>
      <p:bldP spid="556045" grpId="0"/>
      <p:bldP spid="556046" grpId="0"/>
      <p:bldP spid="5560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anose="020B0600070205080204" pitchFamily="34" charset="-128"/>
              </a:rPr>
              <a:t>Review of Encryption Schemes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762000"/>
            <a:ext cx="8153400" cy="533400"/>
          </a:xfrm>
        </p:spPr>
        <p:txBody>
          <a:bodyPr/>
          <a:lstStyle/>
          <a:p>
            <a:pPr marL="0" indent="0"/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Alice</a:t>
            </a:r>
            <a:r>
              <a:rPr lang="en-US" altLang="ja-JP" smtClean="0">
                <a:ea typeface="ＭＳ Ｐゴシック" panose="020B0600070205080204" pitchFamily="34" charset="-128"/>
              </a:rPr>
              <a:t> wants to send </a:t>
            </a:r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Bob</a:t>
            </a:r>
            <a:r>
              <a:rPr lang="en-US" altLang="ja-JP" smtClean="0">
                <a:ea typeface="ＭＳ Ｐゴシック" panose="020B0600070205080204" pitchFamily="34" charset="-128"/>
              </a:rPr>
              <a:t> a secret message.</a:t>
            </a:r>
          </a:p>
        </p:txBody>
      </p:sp>
      <p:pic>
        <p:nvPicPr>
          <p:cNvPr id="22533" name="Picture 4" descr="AliceCoope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1023938" cy="1447800"/>
          </a:xfrm>
        </p:spPr>
      </p:pic>
      <p:pic>
        <p:nvPicPr>
          <p:cNvPr id="22534" name="Picture 5" descr="BobMarley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2800" y="1371600"/>
            <a:ext cx="1447800" cy="1274763"/>
          </a:xfrm>
        </p:spPr>
      </p:pic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457200" y="3352800"/>
            <a:ext cx="3581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Encryption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algorithm: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Decryption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algorithm: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Secret key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: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</a:t>
            </a: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4038600" y="3352800"/>
            <a:ext cx="518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To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encrypt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, Alice sends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c = E(m,k)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to Bob.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4038600" y="3733800"/>
            <a:ext cx="480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To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decrypt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, Bob computes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m’ = D(c,k)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.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609600" y="28194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c = E(m,k)</a:t>
            </a:r>
          </a:p>
        </p:txBody>
      </p:sp>
      <p:grpSp>
        <p:nvGrpSpPr>
          <p:cNvPr id="22539" name="Group 10"/>
          <p:cNvGrpSpPr>
            <a:grpSpLocks/>
          </p:cNvGrpSpPr>
          <p:nvPr/>
        </p:nvGrpSpPr>
        <p:grpSpPr bwMode="auto">
          <a:xfrm>
            <a:off x="2286000" y="1752600"/>
            <a:ext cx="4495800" cy="685800"/>
            <a:chOff x="1440" y="1200"/>
            <a:chExt cx="2832" cy="432"/>
          </a:xfrm>
        </p:grpSpPr>
        <p:sp>
          <p:nvSpPr>
            <p:cNvPr id="22547" name="AutoShape 11"/>
            <p:cNvSpPr>
              <a:spLocks noChangeArrowheads="1"/>
            </p:cNvSpPr>
            <p:nvPr/>
          </p:nvSpPr>
          <p:spPr bwMode="auto">
            <a:xfrm>
              <a:off x="1440" y="1200"/>
              <a:ext cx="2832" cy="432"/>
            </a:xfrm>
            <a:prstGeom prst="rightArrow">
              <a:avLst>
                <a:gd name="adj1" fmla="val 50000"/>
                <a:gd name="adj2" fmla="val 163889"/>
              </a:avLst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ja-JP" altLang="ja-JP"/>
            </a:p>
          </p:txBody>
        </p:sp>
        <p:sp>
          <p:nvSpPr>
            <p:cNvPr id="22548" name="Rectangle 12"/>
            <p:cNvSpPr>
              <a:spLocks noChangeArrowheads="1"/>
            </p:cNvSpPr>
            <p:nvPr/>
          </p:nvSpPr>
          <p:spPr bwMode="auto">
            <a:xfrm>
              <a:off x="2592" y="1296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/>
                <a:buNone/>
              </a:pPr>
              <a:r>
                <a:rPr lang="en-US" altLang="ja-JP" b="1">
                  <a:solidFill>
                    <a:srgbClr val="CC0000"/>
                  </a:solidFill>
                  <a:ea typeface="ＭＳ Ｐゴシック" panose="020B0600070205080204" pitchFamily="34" charset="-128"/>
                </a:rPr>
                <a:t>c</a:t>
              </a:r>
            </a:p>
          </p:txBody>
        </p:sp>
      </p:grp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7162800" y="28194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m’ = D(c,k)</a:t>
            </a:r>
          </a:p>
        </p:txBody>
      </p:sp>
      <p:sp>
        <p:nvSpPr>
          <p:cNvPr id="558099" name="Rectangle 19"/>
          <p:cNvSpPr>
            <a:spLocks noChangeArrowheads="1"/>
          </p:cNvSpPr>
          <p:nvPr/>
        </p:nvSpPr>
        <p:spPr bwMode="auto">
          <a:xfrm>
            <a:off x="381000" y="4800600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sz="2400" b="1">
                <a:solidFill>
                  <a:schemeClr val="folHlink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Can Bob send Alice the secret key over the net?</a:t>
            </a:r>
          </a:p>
        </p:txBody>
      </p:sp>
      <p:sp>
        <p:nvSpPr>
          <p:cNvPr id="22542" name="Rectangle 22"/>
          <p:cNvSpPr>
            <a:spLocks noChangeArrowheads="1"/>
          </p:cNvSpPr>
          <p:nvPr/>
        </p:nvSpPr>
        <p:spPr bwMode="auto">
          <a:xfrm>
            <a:off x="381000" y="3200400"/>
            <a:ext cx="8686800" cy="152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22543" name="Line 23"/>
          <p:cNvSpPr>
            <a:spLocks noChangeShapeType="1"/>
          </p:cNvSpPr>
          <p:nvPr/>
        </p:nvSpPr>
        <p:spPr bwMode="auto">
          <a:xfrm>
            <a:off x="3810000" y="3200400"/>
            <a:ext cx="0" cy="1524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ja-JP" altLang="en-US"/>
          </a:p>
        </p:txBody>
      </p:sp>
      <p:sp>
        <p:nvSpPr>
          <p:cNvPr id="558104" name="Rectangle 24"/>
          <p:cNvSpPr>
            <a:spLocks noChangeArrowheads="1"/>
          </p:cNvSpPr>
          <p:nvPr/>
        </p:nvSpPr>
        <p:spPr bwMode="auto">
          <a:xfrm>
            <a:off x="428625" y="5181600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sz="2400" b="1">
                <a:solidFill>
                  <a:schemeClr val="folHlink"/>
                </a:solidFill>
                <a:ea typeface="ＭＳ Ｐゴシック" panose="020B0600070205080204" pitchFamily="34" charset="-128"/>
              </a:rPr>
              <a:t>A: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Of course not!!  Eve could decrypt c!</a:t>
            </a:r>
          </a:p>
        </p:txBody>
      </p:sp>
      <p:sp>
        <p:nvSpPr>
          <p:cNvPr id="558105" name="Rectangle 25"/>
          <p:cNvSpPr>
            <a:spLocks noChangeArrowheads="1"/>
          </p:cNvSpPr>
          <p:nvPr/>
        </p:nvSpPr>
        <p:spPr bwMode="auto">
          <a:xfrm>
            <a:off x="457200" y="5715000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sz="2400" b="1">
                <a:solidFill>
                  <a:schemeClr val="folHlink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What if Bob could send Alice a “crippled key”</a:t>
            </a:r>
          </a:p>
        </p:txBody>
      </p:sp>
      <p:sp>
        <p:nvSpPr>
          <p:cNvPr id="558106" name="Rectangle 26"/>
          <p:cNvSpPr>
            <a:spLocks noChangeArrowheads="1"/>
          </p:cNvSpPr>
          <p:nvPr/>
        </p:nvSpPr>
        <p:spPr bwMode="auto">
          <a:xfrm>
            <a:off x="914400" y="6172200"/>
            <a:ext cx="647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useful only for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encryption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but no help for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decryption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9" grpId="0"/>
      <p:bldP spid="558104" grpId="0"/>
      <p:bldP spid="558105" grpId="0"/>
      <p:bldP spid="558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anose="020B0600070205080204" pitchFamily="34" charset="-128"/>
              </a:rPr>
              <a:t>Public Key Cryptography [DH76,RSA77]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762000"/>
            <a:ext cx="8153400" cy="533400"/>
          </a:xfrm>
        </p:spPr>
        <p:txBody>
          <a:bodyPr/>
          <a:lstStyle/>
          <a:p>
            <a:pPr marL="0" indent="0"/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Alice</a:t>
            </a:r>
            <a:r>
              <a:rPr lang="en-US" altLang="ja-JP" smtClean="0">
                <a:ea typeface="ＭＳ Ｐゴシック" panose="020B0600070205080204" pitchFamily="34" charset="-128"/>
              </a:rPr>
              <a:t> wants to send </a:t>
            </a:r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Bob</a:t>
            </a:r>
            <a:r>
              <a:rPr lang="en-US" altLang="ja-JP" smtClean="0">
                <a:ea typeface="ＭＳ Ｐゴシック" panose="020B0600070205080204" pitchFamily="34" charset="-128"/>
              </a:rPr>
              <a:t> a secret message.</a:t>
            </a:r>
          </a:p>
        </p:txBody>
      </p:sp>
      <p:pic>
        <p:nvPicPr>
          <p:cNvPr id="23557" name="Picture 4" descr="AliceCoope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1023938" cy="1447800"/>
          </a:xfrm>
        </p:spPr>
      </p:pic>
      <p:pic>
        <p:nvPicPr>
          <p:cNvPr id="23558" name="Picture 5" descr="BobMarley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2800" y="1371600"/>
            <a:ext cx="1447800" cy="1274763"/>
          </a:xfrm>
        </p:spPr>
      </p:pic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57200" y="35052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Encryption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algorithm: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Decryption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algorithm: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</a:t>
            </a:r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457200" y="4953000"/>
            <a:ext cx="518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To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encrypt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, Alice sends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c = E(m,e)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to Bob.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457200" y="5410200"/>
            <a:ext cx="480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To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decrypt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, Bob computes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m’ = D(c,d)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.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609600" y="28194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c = E(m,e)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362200" y="2209800"/>
            <a:ext cx="4495800" cy="685800"/>
            <a:chOff x="1440" y="1200"/>
            <a:chExt cx="2832" cy="432"/>
          </a:xfrm>
        </p:grpSpPr>
        <p:sp>
          <p:nvSpPr>
            <p:cNvPr id="23583" name="AutoShape 11"/>
            <p:cNvSpPr>
              <a:spLocks noChangeArrowheads="1"/>
            </p:cNvSpPr>
            <p:nvPr/>
          </p:nvSpPr>
          <p:spPr bwMode="auto">
            <a:xfrm>
              <a:off x="1440" y="1200"/>
              <a:ext cx="2832" cy="432"/>
            </a:xfrm>
            <a:prstGeom prst="rightArrow">
              <a:avLst>
                <a:gd name="adj1" fmla="val 50000"/>
                <a:gd name="adj2" fmla="val 163889"/>
              </a:avLst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ja-JP" altLang="ja-JP"/>
            </a:p>
          </p:txBody>
        </p:sp>
        <p:sp>
          <p:nvSpPr>
            <p:cNvPr id="23584" name="Rectangle 12"/>
            <p:cNvSpPr>
              <a:spLocks noChangeArrowheads="1"/>
            </p:cNvSpPr>
            <p:nvPr/>
          </p:nvSpPr>
          <p:spPr bwMode="auto">
            <a:xfrm>
              <a:off x="2592" y="1296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/>
                <a:buNone/>
              </a:pPr>
              <a:r>
                <a:rPr lang="en-US" altLang="ja-JP" b="1">
                  <a:solidFill>
                    <a:srgbClr val="CC0000"/>
                  </a:solidFill>
                  <a:ea typeface="ＭＳ Ｐゴシック" panose="020B0600070205080204" pitchFamily="34" charset="-128"/>
                </a:rPr>
                <a:t>c</a:t>
              </a:r>
            </a:p>
          </p:txBody>
        </p:sp>
      </p:grp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7315200" y="29718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m’ = D(c,d)</a:t>
            </a:r>
          </a:p>
        </p:txBody>
      </p:sp>
      <p:sp>
        <p:nvSpPr>
          <p:cNvPr id="560148" name="Rectangle 20"/>
          <p:cNvSpPr>
            <a:spLocks noChangeArrowheads="1"/>
          </p:cNvSpPr>
          <p:nvPr/>
        </p:nvSpPr>
        <p:spPr bwMode="auto">
          <a:xfrm>
            <a:off x="457200" y="41910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Key: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Bob chooses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two keys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: 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60149" name="Rectangle 21"/>
          <p:cNvSpPr>
            <a:spLocks noChangeArrowheads="1"/>
          </p:cNvSpPr>
          <p:nvPr/>
        </p:nvSpPr>
        <p:spPr bwMode="auto">
          <a:xfrm>
            <a:off x="2743200" y="4191000"/>
            <a:ext cx="6248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Secret key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for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decrypting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messages</a:t>
            </a:r>
            <a:r>
              <a:rPr lang="en-US" altLang="ja-JP" b="1">
                <a:solidFill>
                  <a:schemeClr val="folHlink"/>
                </a:solidFill>
                <a:ea typeface="ＭＳ Ｐゴシック" panose="020B0600070205080204" pitchFamily="34" charset="-128"/>
              </a:rPr>
              <a:t>.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60150" name="Rectangle 22"/>
          <p:cNvSpPr>
            <a:spLocks noChangeArrowheads="1"/>
          </p:cNvSpPr>
          <p:nvPr/>
        </p:nvSpPr>
        <p:spPr bwMode="auto">
          <a:xfrm>
            <a:off x="2743200" y="4572000"/>
            <a:ext cx="655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altLang="ja-JP" b="1">
                <a:solidFill>
                  <a:schemeClr val="folHlink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Public key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for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encrypting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messages.</a:t>
            </a:r>
          </a:p>
        </p:txBody>
      </p:sp>
      <p:sp>
        <p:nvSpPr>
          <p:cNvPr id="560151" name="Rectangle 23"/>
          <p:cNvSpPr>
            <a:spLocks noChangeArrowheads="1"/>
          </p:cNvSpPr>
          <p:nvPr/>
        </p:nvSpPr>
        <p:spPr bwMode="auto">
          <a:xfrm>
            <a:off x="7315200" y="26670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choose d,e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362200" y="1371600"/>
            <a:ext cx="4495800" cy="609600"/>
            <a:chOff x="1488" y="864"/>
            <a:chExt cx="2832" cy="384"/>
          </a:xfrm>
        </p:grpSpPr>
        <p:sp>
          <p:nvSpPr>
            <p:cNvPr id="23581" name="AutoShape 25"/>
            <p:cNvSpPr>
              <a:spLocks noChangeArrowheads="1"/>
            </p:cNvSpPr>
            <p:nvPr/>
          </p:nvSpPr>
          <p:spPr bwMode="auto">
            <a:xfrm rot="10800000">
              <a:off x="1488" y="864"/>
              <a:ext cx="2832" cy="384"/>
            </a:xfrm>
            <a:prstGeom prst="rightArrow">
              <a:avLst>
                <a:gd name="adj1" fmla="val 50000"/>
                <a:gd name="adj2" fmla="val 184375"/>
              </a:avLst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ja-JP" altLang="ja-JP"/>
            </a:p>
          </p:txBody>
        </p:sp>
        <p:sp>
          <p:nvSpPr>
            <p:cNvPr id="23582" name="Rectangle 26"/>
            <p:cNvSpPr>
              <a:spLocks noChangeArrowheads="1"/>
            </p:cNvSpPr>
            <p:nvPr/>
          </p:nvSpPr>
          <p:spPr bwMode="auto">
            <a:xfrm>
              <a:off x="2736" y="930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/>
                <a:buNone/>
              </a:pPr>
              <a:r>
                <a:rPr lang="en-US" altLang="ja-JP" b="1">
                  <a:solidFill>
                    <a:srgbClr val="CC0000"/>
                  </a:solidFill>
                  <a:ea typeface="ＭＳ Ｐゴシック" panose="020B0600070205080204" pitchFamily="34" charset="-128"/>
                </a:rPr>
                <a:t>e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28600" y="5181600"/>
            <a:ext cx="4953000" cy="609600"/>
            <a:chOff x="144" y="3120"/>
            <a:chExt cx="3120" cy="384"/>
          </a:xfrm>
        </p:grpSpPr>
        <p:sp>
          <p:nvSpPr>
            <p:cNvPr id="23579" name="AutoShape 29"/>
            <p:cNvSpPr>
              <a:spLocks noChangeArrowheads="1"/>
            </p:cNvSpPr>
            <p:nvPr/>
          </p:nvSpPr>
          <p:spPr bwMode="auto">
            <a:xfrm>
              <a:off x="144" y="3120"/>
              <a:ext cx="3120" cy="384"/>
            </a:xfrm>
            <a:prstGeom prst="wedgeRoundRectCallout">
              <a:avLst>
                <a:gd name="adj1" fmla="val 48847"/>
                <a:gd name="adj2" fmla="val -93491"/>
                <a:gd name="adj3" fmla="val 16667"/>
              </a:avLst>
            </a:prstGeom>
            <a:solidFill>
              <a:srgbClr val="FFFF99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ja-JP" altLang="ja-JP"/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92" y="3168"/>
              <a:ext cx="29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/>
                <a:buNone/>
              </a:pPr>
              <a:r>
                <a:rPr lang="en-US" altLang="ja-JP" b="1">
                  <a:ea typeface="ＭＳ Ｐゴシック" panose="020B0600070205080204" pitchFamily="34" charset="-128"/>
                </a:rPr>
                <a:t>Should be safe to send e “in the clear”!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381000" y="5943600"/>
            <a:ext cx="8458200" cy="838200"/>
            <a:chOff x="240" y="3600"/>
            <a:chExt cx="5328" cy="528"/>
          </a:xfrm>
        </p:grpSpPr>
        <p:sp>
          <p:nvSpPr>
            <p:cNvPr id="23576" name="Rectangle 30"/>
            <p:cNvSpPr>
              <a:spLocks noChangeArrowheads="1"/>
            </p:cNvSpPr>
            <p:nvPr/>
          </p:nvSpPr>
          <p:spPr bwMode="auto">
            <a:xfrm>
              <a:off x="288" y="3648"/>
              <a:ext cx="52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/>
                <a:buChar char="n"/>
              </a:pPr>
              <a:r>
                <a:rPr lang="en-US" altLang="ja-JP" b="1">
                  <a:solidFill>
                    <a:srgbClr val="003399"/>
                  </a:solidFill>
                  <a:ea typeface="ＭＳ Ｐゴシック" panose="020B0600070205080204" pitchFamily="34" charset="-128"/>
                </a:rPr>
                <a:t>A scheme is </a:t>
              </a:r>
              <a:r>
                <a:rPr lang="en-US" altLang="ja-JP" b="1">
                  <a:solidFill>
                    <a:srgbClr val="CC0000"/>
                  </a:solidFill>
                  <a:ea typeface="ＭＳ Ｐゴシック" panose="020B0600070205080204" pitchFamily="34" charset="-128"/>
                </a:rPr>
                <a:t>valid</a:t>
              </a:r>
              <a:r>
                <a:rPr lang="en-US" altLang="ja-JP" b="1">
                  <a:solidFill>
                    <a:srgbClr val="003399"/>
                  </a:solidFill>
                  <a:ea typeface="ＭＳ Ｐゴシック" panose="020B0600070205080204" pitchFamily="34" charset="-128"/>
                </a:rPr>
                <a:t> if </a:t>
              </a:r>
              <a:r>
                <a:rPr lang="en-US" altLang="ja-JP" b="1">
                  <a:solidFill>
                    <a:srgbClr val="CC0000"/>
                  </a:solidFill>
                  <a:ea typeface="ＭＳ Ｐゴシック" panose="020B0600070205080204" pitchFamily="34" charset="-128"/>
                </a:rPr>
                <a:t>m’=m</a:t>
              </a:r>
            </a:p>
          </p:txBody>
        </p:sp>
        <p:sp>
          <p:nvSpPr>
            <p:cNvPr id="23577" name="Rectangle 31"/>
            <p:cNvSpPr>
              <a:spLocks noChangeArrowheads="1"/>
            </p:cNvSpPr>
            <p:nvPr/>
          </p:nvSpPr>
          <p:spPr bwMode="auto">
            <a:xfrm>
              <a:off x="288" y="3888"/>
              <a:ext cx="52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/>
                <a:buChar char="n"/>
              </a:pPr>
              <a:r>
                <a:rPr lang="en-US" altLang="ja-JP" b="1">
                  <a:solidFill>
                    <a:srgbClr val="003399"/>
                  </a:solidFill>
                  <a:ea typeface="ＭＳ Ｐゴシック" panose="020B0600070205080204" pitchFamily="34" charset="-128"/>
                </a:rPr>
                <a:t>Intuitively, a scheme is </a:t>
              </a:r>
              <a:r>
                <a:rPr lang="en-US" altLang="ja-JP" b="1">
                  <a:solidFill>
                    <a:srgbClr val="CC0000"/>
                  </a:solidFill>
                  <a:ea typeface="ＭＳ Ｐゴシック" panose="020B0600070205080204" pitchFamily="34" charset="-128"/>
                </a:rPr>
                <a:t>secure</a:t>
              </a:r>
              <a:r>
                <a:rPr lang="en-US" altLang="ja-JP" b="1">
                  <a:solidFill>
                    <a:srgbClr val="003399"/>
                  </a:solidFill>
                  <a:ea typeface="ＭＳ Ｐゴシック" panose="020B0600070205080204" pitchFamily="34" charset="-128"/>
                </a:rPr>
                <a:t> if eavesdropper can not learn </a:t>
              </a:r>
              <a:r>
                <a:rPr lang="en-US" altLang="ja-JP" b="1">
                  <a:solidFill>
                    <a:srgbClr val="CC0000"/>
                  </a:solidFill>
                  <a:ea typeface="ＭＳ Ｐゴシック" panose="020B0600070205080204" pitchFamily="34" charset="-128"/>
                </a:rPr>
                <a:t>m</a:t>
              </a:r>
              <a:r>
                <a:rPr lang="en-US" altLang="ja-JP" b="1">
                  <a:solidFill>
                    <a:srgbClr val="003399"/>
                  </a:solidFill>
                  <a:ea typeface="ＭＳ Ｐゴシック" panose="020B0600070205080204" pitchFamily="34" charset="-128"/>
                </a:rPr>
                <a:t> from </a:t>
              </a:r>
              <a:r>
                <a:rPr lang="en-US" altLang="ja-JP" b="1">
                  <a:solidFill>
                    <a:srgbClr val="CC0000"/>
                  </a:solidFill>
                  <a:ea typeface="ＭＳ Ｐゴシック" panose="020B0600070205080204" pitchFamily="34" charset="-128"/>
                </a:rPr>
                <a:t>c</a:t>
              </a:r>
              <a:r>
                <a:rPr lang="en-US" altLang="ja-JP" b="1">
                  <a:solidFill>
                    <a:srgbClr val="003399"/>
                  </a:solidFill>
                  <a:ea typeface="ＭＳ Ｐゴシック" panose="020B0600070205080204" pitchFamily="34" charset="-128"/>
                </a:rPr>
                <a:t>.</a:t>
              </a:r>
              <a:endPara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3578" name="AutoShape 32"/>
            <p:cNvSpPr>
              <a:spLocks noChangeArrowheads="1"/>
            </p:cNvSpPr>
            <p:nvPr/>
          </p:nvSpPr>
          <p:spPr bwMode="auto">
            <a:xfrm>
              <a:off x="240" y="3600"/>
              <a:ext cx="5328" cy="528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ja-JP" altLang="ja-JP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962400" y="4876800"/>
            <a:ext cx="3581400" cy="609600"/>
            <a:chOff x="2496" y="2928"/>
            <a:chExt cx="2256" cy="384"/>
          </a:xfrm>
        </p:grpSpPr>
        <p:sp>
          <p:nvSpPr>
            <p:cNvPr id="23574" name="AutoShape 33"/>
            <p:cNvSpPr>
              <a:spLocks noChangeArrowheads="1"/>
            </p:cNvSpPr>
            <p:nvPr/>
          </p:nvSpPr>
          <p:spPr bwMode="auto">
            <a:xfrm>
              <a:off x="2496" y="2928"/>
              <a:ext cx="2256" cy="384"/>
            </a:xfrm>
            <a:prstGeom prst="wedgeRoundRectCallout">
              <a:avLst>
                <a:gd name="adj1" fmla="val 47519"/>
                <a:gd name="adj2" fmla="val 203907"/>
                <a:gd name="adj3" fmla="val 16667"/>
              </a:avLst>
            </a:prstGeom>
            <a:solidFill>
              <a:srgbClr val="FFFF99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ja-JP" altLang="ja-JP"/>
            </a:p>
          </p:txBody>
        </p:sp>
        <p:sp>
          <p:nvSpPr>
            <p:cNvPr id="23575" name="Rectangle 34"/>
            <p:cNvSpPr>
              <a:spLocks noChangeArrowheads="1"/>
            </p:cNvSpPr>
            <p:nvPr/>
          </p:nvSpPr>
          <p:spPr bwMode="auto">
            <a:xfrm>
              <a:off x="2640" y="2976"/>
              <a:ext cx="21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/>
                <a:buNone/>
              </a:pPr>
              <a:r>
                <a:rPr lang="en-US" altLang="ja-JP" b="1">
                  <a:ea typeface="ＭＳ Ｐゴシック" panose="020B0600070205080204" pitchFamily="34" charset="-128"/>
                </a:rPr>
                <a:t>Even if Eve knows the key e!</a:t>
              </a:r>
            </a:p>
          </p:txBody>
        </p:sp>
      </p:grpSp>
      <p:sp>
        <p:nvSpPr>
          <p:cNvPr id="23573" name="Line 38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5" grpId="0"/>
      <p:bldP spid="560136" grpId="0"/>
      <p:bldP spid="560137" grpId="0"/>
      <p:bldP spid="560141" grpId="0"/>
      <p:bldP spid="560148" grpId="0"/>
      <p:bldP spid="560149" grpId="0"/>
      <p:bldP spid="560150" grpId="0"/>
      <p:bldP spid="5601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anose="020B0600070205080204" pitchFamily="34" charset="-128"/>
              </a:rPr>
              <a:t>Other Crypto Wonders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533400"/>
          </a:xfrm>
        </p:spPr>
        <p:txBody>
          <a:bodyPr/>
          <a:lstStyle/>
          <a:p>
            <a:pPr marL="0" indent="0"/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Digital Signatures.</a:t>
            </a:r>
            <a:r>
              <a:rPr lang="en-US" altLang="ja-JP" smtClean="0">
                <a:ea typeface="ＭＳ Ｐゴシック" panose="020B0600070205080204" pitchFamily="34" charset="-128"/>
              </a:rPr>
              <a:t> Electronically sign documents in unforgeable way.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609600" y="14478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Zero-knowledge proofs.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Alice proves to Bob that she earns &lt;$50K without Bob learning her income.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609600" y="2286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Privacy-preserving data mining.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Bob holds DB. Alice gets answer to one query, without Bob knowing what she asked.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609600" y="32004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Playing poker over the net.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Alice, Bob, Carol and David can play poker over the net without trusting each other or any central server.</a:t>
            </a: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609600" y="403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Distributed systems.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Distribute sensitive data to 7 servers </a:t>
            </a:r>
            <a:b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</a:b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s.t. as long as  &lt;3 are broken, no harm to security occurs.</a:t>
            </a: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609600" y="48768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Electronic auctions.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Can run auctions s.t. </a:t>
            </a:r>
            <a:r>
              <a:rPr lang="en-US" altLang="ja-JP" b="1" i="1">
                <a:solidFill>
                  <a:srgbClr val="003399"/>
                </a:solidFill>
                <a:ea typeface="ＭＳ Ｐゴシック" panose="020B0600070205080204" pitchFamily="34" charset="-128"/>
              </a:rPr>
              <a:t>no one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(even not seller)</a:t>
            </a:r>
            <a:b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</a:b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learns anything other than winning party and bid.</a:t>
            </a:r>
          </a:p>
        </p:txBody>
      </p:sp>
      <p:sp>
        <p:nvSpPr>
          <p:cNvPr id="24586" name="Rectangle 8"/>
          <p:cNvSpPr>
            <a:spLocks noChangeArrowheads="1"/>
          </p:cNvSpPr>
          <p:nvPr/>
        </p:nvSpPr>
        <p:spPr bwMode="auto">
          <a:xfrm>
            <a:off x="609600" y="57912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Fully homomorphic encryption.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Encrypt E(m) in a way that allows anyone to compute E(f(m)) for every function 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anose="020B0600070205080204" pitchFamily="34" charset="-128"/>
              </a:rPr>
              <a:t>Cryptography &amp; Security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9067800" cy="381000"/>
          </a:xfrm>
        </p:spPr>
        <p:txBody>
          <a:bodyPr/>
          <a:lstStyle/>
          <a:p>
            <a:pPr marL="0" indent="0"/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Prev slides: </a:t>
            </a:r>
            <a:r>
              <a:rPr lang="en-US" altLang="ja-JP" smtClean="0">
                <a:ea typeface="ＭＳ Ｐゴシック" panose="020B0600070205080204" pitchFamily="34" charset="-128"/>
              </a:rPr>
              <a:t>Have provably secure algorithm for every crypto task imaginable.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143000" y="1295400"/>
            <a:ext cx="403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sz="2400" b="1">
                <a:solidFill>
                  <a:schemeClr val="folHlink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 How come nothing is secure?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066800" y="1905000"/>
            <a:ext cx="769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sz="2400" b="1">
                <a:solidFill>
                  <a:schemeClr val="folHlink"/>
                </a:solidFill>
                <a:ea typeface="ＭＳ Ｐゴシック" panose="020B0600070205080204" pitchFamily="34" charset="-128"/>
              </a:rPr>
              <a:t>A1: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Not all of these are used or used correctly: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600200" y="2438400"/>
            <a:ext cx="693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Strange tendency to use “home-brewed” cryptosystems.</a:t>
            </a:r>
          </a:p>
        </p:txBody>
      </p:sp>
      <p:sp>
        <p:nvSpPr>
          <p:cNvPr id="25608" name="Rectangle 16"/>
          <p:cNvSpPr>
            <a:spLocks noChangeArrowheads="1"/>
          </p:cNvSpPr>
          <p:nvPr/>
        </p:nvSpPr>
        <p:spPr bwMode="auto">
          <a:xfrm>
            <a:off x="1600200" y="2895600"/>
            <a:ext cx="693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Combining secure primitives in insecure way</a:t>
            </a:r>
          </a:p>
        </p:txBody>
      </p:sp>
      <p:sp>
        <p:nvSpPr>
          <p:cNvPr id="25609" name="Rectangle 17"/>
          <p:cNvSpPr>
            <a:spLocks noChangeArrowheads="1"/>
          </p:cNvSpPr>
          <p:nvPr/>
        </p:nvSpPr>
        <p:spPr bwMode="auto">
          <a:xfrm>
            <a:off x="1600200" y="3962400"/>
            <a:ext cx="693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Strict efficiency requirements for crypto/security:</a:t>
            </a:r>
          </a:p>
        </p:txBody>
      </p:sp>
      <p:sp>
        <p:nvSpPr>
          <p:cNvPr id="25610" name="Rectangle 18"/>
          <p:cNvSpPr>
            <a:spLocks noChangeArrowheads="1"/>
          </p:cNvSpPr>
          <p:nvPr/>
        </p:nvSpPr>
        <p:spPr bwMode="auto">
          <a:xfrm>
            <a:off x="1752600" y="4800600"/>
            <a:ext cx="693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7763" indent="-4048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altLang="ja-JP" b="1">
                <a:solidFill>
                  <a:schemeClr val="folHlink"/>
                </a:solidFill>
                <a:ea typeface="ＭＳ Ｐゴシック" panose="020B0600070205080204" pitchFamily="34" charset="-128"/>
              </a:rPr>
              <a:t>Many provably secure algs not efficient enough</a:t>
            </a:r>
          </a:p>
        </p:txBody>
      </p:sp>
      <p:sp>
        <p:nvSpPr>
          <p:cNvPr id="25611" name="Rectangle 19"/>
          <p:cNvSpPr>
            <a:spLocks noChangeArrowheads="1"/>
          </p:cNvSpPr>
          <p:nvPr/>
        </p:nvSpPr>
        <p:spPr bwMode="auto">
          <a:xfrm>
            <a:off x="1752600" y="4419600"/>
            <a:ext cx="693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7763" indent="-4048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altLang="ja-JP" b="1">
                <a:solidFill>
                  <a:schemeClr val="folHlink"/>
                </a:solidFill>
                <a:ea typeface="ＭＳ Ｐゴシック" panose="020B0600070205080204" pitchFamily="34" charset="-128"/>
              </a:rPr>
              <a:t>The cost is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visible</a:t>
            </a:r>
            <a:r>
              <a:rPr lang="en-US" altLang="ja-JP" b="1">
                <a:solidFill>
                  <a:schemeClr val="folHlink"/>
                </a:solidFill>
                <a:ea typeface="ＭＳ Ｐゴシック" panose="020B0600070205080204" pitchFamily="34" charset="-128"/>
              </a:rPr>
              <a:t> but benefit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invisible</a:t>
            </a:r>
            <a:r>
              <a:rPr lang="en-US" altLang="ja-JP" b="1">
                <a:solidFill>
                  <a:schemeClr val="folHlink"/>
                </a:solidFill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25612" name="Rectangle 20"/>
          <p:cNvSpPr>
            <a:spLocks noChangeArrowheads="1"/>
          </p:cNvSpPr>
          <p:nvPr/>
        </p:nvSpPr>
        <p:spPr bwMode="auto">
          <a:xfrm>
            <a:off x="1600200" y="5334000"/>
            <a:ext cx="693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Easy to get implementation wrong – many subtleties</a:t>
            </a:r>
          </a:p>
        </p:txBody>
      </p:sp>
      <p:sp>
        <p:nvSpPr>
          <p:cNvPr id="25613" name="Rectangle 21"/>
          <p:cNvSpPr>
            <a:spLocks noChangeArrowheads="1"/>
          </p:cNvSpPr>
          <p:nvPr/>
        </p:nvSpPr>
        <p:spPr bwMode="auto">
          <a:xfrm>
            <a:off x="1600200" y="5791200"/>
            <a:ext cx="693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Compatibility issues, legacy systems,</a:t>
            </a:r>
          </a:p>
        </p:txBody>
      </p:sp>
      <p:sp>
        <p:nvSpPr>
          <p:cNvPr id="25614" name="Rectangle 22"/>
          <p:cNvSpPr>
            <a:spLocks noChangeArrowheads="1"/>
          </p:cNvSpPr>
          <p:nvPr/>
        </p:nvSpPr>
        <p:spPr bwMode="auto">
          <a:xfrm>
            <a:off x="1600200" y="3352800"/>
            <a:ext cx="693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Misunderstanding properties of crypto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Encryption in which each party publishes a public part of their key and keep secret a private part of it</a:t>
            </a:r>
          </a:p>
          <a:p>
            <a:pPr marL="800100" lvl="4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RSA (by </a:t>
            </a:r>
            <a:r>
              <a:rPr lang="en-US" dirty="0" err="1" smtClean="0"/>
              <a:t>Rivest</a:t>
            </a:r>
            <a:r>
              <a:rPr lang="en-US" dirty="0" smtClean="0"/>
              <a:t>, Shamir, </a:t>
            </a:r>
            <a:r>
              <a:rPr lang="en-US" dirty="0" err="1" smtClean="0"/>
              <a:t>Adleman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06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Algorithms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399" y="1431811"/>
            <a:ext cx="7790214" cy="4600081"/>
          </a:xfrm>
        </p:spPr>
        <p:txBody>
          <a:bodyPr>
            <a:normAutofit/>
          </a:bodyPr>
          <a:lstStyle/>
          <a:p>
            <a:r>
              <a:rPr lang="en-US" dirty="0" smtClean="0"/>
              <a:t>Downsides of keys for symmetric-key designs:</a:t>
            </a:r>
          </a:p>
          <a:p>
            <a:pPr lvl="1"/>
            <a:r>
              <a:rPr lang="en-US" dirty="0" smtClean="0"/>
              <a:t>Key must be secret, yet be distributed to both parties</a:t>
            </a:r>
          </a:p>
          <a:p>
            <a:pPr lvl="1"/>
            <a:r>
              <a:rPr lang="en-US" dirty="0" smtClean="0"/>
              <a:t>For N users there are 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pairwise</a:t>
            </a:r>
            <a:r>
              <a:rPr lang="en-US" dirty="0" smtClean="0"/>
              <a:t> keys to manage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Public key schemes split the key into public and private parts that are mathematically related:</a:t>
            </a:r>
          </a:p>
          <a:p>
            <a:pPr lvl="1"/>
            <a:r>
              <a:rPr lang="en-US" dirty="0" smtClean="0"/>
              <a:t>Private part is not distributed; easy to keep secret</a:t>
            </a:r>
          </a:p>
          <a:p>
            <a:pPr lvl="1"/>
            <a:r>
              <a:rPr lang="en-US" dirty="0" smtClean="0"/>
              <a:t>Only one public key per user needs to be managed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Security depends on the chosen mathematical property</a:t>
            </a:r>
          </a:p>
          <a:p>
            <a:pPr lvl="1"/>
            <a:r>
              <a:rPr lang="en-US" dirty="0" smtClean="0"/>
              <a:t>Much slower than symmetric-key, e.g., 1000X</a:t>
            </a:r>
          </a:p>
          <a:p>
            <a:pPr lvl="1"/>
            <a:r>
              <a:rPr lang="en-US" dirty="0" smtClean="0"/>
              <a:t>So use it to set up per-session symmetric keys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RSA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222513"/>
            <a:ext cx="7790214" cy="5118652"/>
          </a:xfrm>
        </p:spPr>
        <p:txBody>
          <a:bodyPr>
            <a:normAutofit/>
          </a:bodyPr>
          <a:lstStyle/>
          <a:p>
            <a:r>
              <a:rPr lang="en-US" dirty="0" smtClean="0"/>
              <a:t>RSA is a widely used public-key encryption method whose security is based on the difficulty of factoring large numbers</a:t>
            </a:r>
          </a:p>
          <a:p>
            <a:r>
              <a:rPr lang="en-US" dirty="0" smtClean="0"/>
              <a:t>Key generation:</a:t>
            </a:r>
          </a:p>
          <a:p>
            <a:pPr lvl="2"/>
            <a:r>
              <a:rPr lang="en-US" dirty="0" smtClean="0"/>
              <a:t>Choose two large primes, p and q</a:t>
            </a:r>
          </a:p>
          <a:p>
            <a:pPr lvl="2"/>
            <a:r>
              <a:rPr lang="en-US" dirty="0" smtClean="0"/>
              <a:t>Compute n = p × q and z = ( p − 1) × (q − 1).</a:t>
            </a:r>
          </a:p>
          <a:p>
            <a:pPr lvl="2"/>
            <a:r>
              <a:rPr lang="en-US" dirty="0" smtClean="0"/>
              <a:t>Choose d to be relatively prime to z </a:t>
            </a:r>
          </a:p>
          <a:p>
            <a:pPr lvl="2"/>
            <a:r>
              <a:rPr lang="en-US" dirty="0" smtClean="0"/>
              <a:t>Find e such that e × d = 1 mod z</a:t>
            </a:r>
          </a:p>
          <a:p>
            <a:pPr lvl="2"/>
            <a:r>
              <a:rPr lang="en-US" dirty="0" smtClean="0"/>
              <a:t>Public key is (e, n), and private key is (d, n)</a:t>
            </a:r>
          </a:p>
          <a:p>
            <a:r>
              <a:rPr lang="en-US" dirty="0" smtClean="0"/>
              <a:t>Encryption (of k bit message, for numbers up to n):</a:t>
            </a:r>
          </a:p>
          <a:p>
            <a:pPr lvl="1"/>
            <a:r>
              <a:rPr lang="en-US" dirty="0" smtClean="0"/>
              <a:t>Cipher = </a:t>
            </a:r>
            <a:r>
              <a:rPr lang="en-US" dirty="0" err="1" smtClean="0"/>
              <a:t>Plain</a:t>
            </a:r>
            <a:r>
              <a:rPr lang="en-US" sz="3200" baseline="30000" dirty="0" err="1" smtClean="0"/>
              <a:t>e</a:t>
            </a:r>
            <a:r>
              <a:rPr lang="en-US" dirty="0" smtClean="0"/>
              <a:t> (mod n)</a:t>
            </a:r>
          </a:p>
          <a:p>
            <a:r>
              <a:rPr lang="en-US" dirty="0" smtClean="0"/>
              <a:t>Decryption:</a:t>
            </a:r>
          </a:p>
          <a:p>
            <a:pPr lvl="1"/>
            <a:r>
              <a:rPr lang="en-US" dirty="0" smtClean="0"/>
              <a:t>Plain = </a:t>
            </a:r>
            <a:r>
              <a:rPr lang="en-US" dirty="0" err="1" smtClean="0"/>
              <a:t>Cipher</a:t>
            </a:r>
            <a:r>
              <a:rPr lang="en-US" sz="3200" baseline="30000" dirty="0" err="1" smtClean="0"/>
              <a:t>d</a:t>
            </a:r>
            <a:r>
              <a:rPr lang="en-US" dirty="0" smtClean="0"/>
              <a:t> (mod n)</a:t>
            </a:r>
          </a:p>
        </p:txBody>
      </p:sp>
    </p:spTree>
    <p:extLst>
      <p:ext uri="{BB962C8B-B14F-4D97-AF65-F5344CB8AC3E}">
        <p14:creationId xmlns:p14="http://schemas.microsoft.com/office/powerpoint/2010/main" val="14007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anose="020B0600070205080204" pitchFamily="34" charset="-128"/>
              </a:rPr>
              <a:t>Cryptography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8001000" cy="533400"/>
          </a:xfrm>
        </p:spPr>
        <p:txBody>
          <a:bodyPr/>
          <a:lstStyle/>
          <a:p>
            <a:pPr marL="0" indent="0"/>
            <a:r>
              <a:rPr lang="en-US" altLang="ja-JP" smtClean="0">
                <a:ea typeface="ＭＳ Ｐゴシック" panose="020B0600070205080204" pitchFamily="34" charset="-128"/>
              </a:rPr>
              <a:t>History of 2500- 4000 years.</a:t>
            </a: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09600" y="2971800"/>
            <a:ext cx="7848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Recurring theme: </a:t>
            </a:r>
            <a:r>
              <a:rPr lang="en-US" altLang="ja-JP" b="1">
                <a:solidFill>
                  <a:srgbClr val="008080"/>
                </a:solidFill>
                <a:ea typeface="ＭＳ Ｐゴシック" panose="020B0600070205080204" pitchFamily="34" charset="-128"/>
              </a:rPr>
              <a:t>(until 1970’s)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Secret code invented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Typically claimed “unbreakable” by inventor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Used by spies, ambassadors, kings, generals for crucial tasks.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Broken by enemy using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cryptanalysis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.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endParaRPr lang="en-US" altLang="ja-JP" b="1">
              <a:solidFill>
                <a:srgbClr val="0033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295400"/>
            <a:ext cx="7848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Throughout most of this history: 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cryptography = “secret writing”: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“Scramble” (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encrypt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) text such that it is hopefully unreadable by anyone except the intended receiver that can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decrypt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it.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endParaRPr lang="en-US" altLang="ja-JP" b="1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endParaRPr lang="en-US" altLang="ja-JP" b="1">
              <a:solidFill>
                <a:srgbClr val="0033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103" name="TextBox 6"/>
          <p:cNvSpPr txBox="1">
            <a:spLocks noChangeArrowheads="1"/>
          </p:cNvSpPr>
          <p:nvPr/>
        </p:nvSpPr>
        <p:spPr bwMode="auto">
          <a:xfrm>
            <a:off x="838200" y="5029200"/>
            <a:ext cx="617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sz="2400" i="1">
                <a:solidFill>
                  <a:srgbClr val="006600"/>
                </a:solidFill>
                <a:ea typeface="ＭＳ Ｐゴシック" panose="020B0600070205080204" pitchFamily="34" charset="-128"/>
              </a:rPr>
              <a:t>“Human ingenuity cannot concoct a cipher</a:t>
            </a:r>
          </a:p>
          <a:p>
            <a:r>
              <a:rPr lang="en-US" altLang="ja-JP" sz="2400" i="1">
                <a:solidFill>
                  <a:srgbClr val="006600"/>
                </a:solidFill>
                <a:ea typeface="ＭＳ Ｐゴシック" panose="020B0600070205080204" pitchFamily="34" charset="-128"/>
              </a:rPr>
              <a:t>which human ingenuity cannot resolve.”</a:t>
            </a:r>
          </a:p>
          <a:p>
            <a:endParaRPr lang="en-US" altLang="ja-JP" sz="2400" i="1">
              <a:solidFill>
                <a:srgbClr val="0066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86400" y="59436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Edgar Alan Poe, 1841</a:t>
            </a:r>
            <a:endParaRPr lang="en-US" altLang="ja-JP" b="1">
              <a:solidFill>
                <a:srgbClr val="003399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/>
      <p:bldP spid="4103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RSA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272787"/>
            <a:ext cx="7790214" cy="4600081"/>
          </a:xfrm>
        </p:spPr>
        <p:txBody>
          <a:bodyPr/>
          <a:lstStyle/>
          <a:p>
            <a:r>
              <a:rPr lang="en-US" dirty="0" smtClean="0"/>
              <a:t>Small-scale example of RSA encryption</a:t>
            </a:r>
          </a:p>
          <a:p>
            <a:pPr lvl="1"/>
            <a:r>
              <a:rPr lang="en-US" dirty="0" smtClean="0"/>
              <a:t>For p=3, q=11 </a:t>
            </a:r>
            <a:r>
              <a:rPr lang="en-US" dirty="0" smtClean="0">
                <a:sym typeface="Wingdings" pitchFamily="2" charset="2"/>
              </a:rPr>
              <a:t> n=33, z=20  d=7, e=3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130" y="2319200"/>
            <a:ext cx="8749732" cy="324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0168" y="5545308"/>
            <a:ext cx="3524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Encryption: 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C = P</a:t>
            </a:r>
            <a:r>
              <a:rPr lang="en-US" sz="2400" baseline="30000" dirty="0" smtClean="0">
                <a:solidFill>
                  <a:srgbClr val="FF2BD8"/>
                </a:solidFill>
                <a:sym typeface="Wingdings" pitchFamily="2" charset="2"/>
              </a:rPr>
              <a:t>3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 mod 33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9381" y="5548621"/>
            <a:ext cx="3524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Decryption: P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 = C</a:t>
            </a:r>
            <a:r>
              <a:rPr lang="en-US" sz="2400" baseline="30000" dirty="0" smtClean="0">
                <a:solidFill>
                  <a:srgbClr val="FF2BD8"/>
                </a:solidFill>
                <a:sym typeface="Wingdings" pitchFamily="2" charset="2"/>
              </a:rPr>
              <a:t>7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 mod 33</a:t>
            </a:r>
            <a:endParaRPr lang="en-US" dirty="0">
              <a:solidFill>
                <a:srgbClr val="FF2B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7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One-Time Pads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scheme for perfect secrecy:</a:t>
            </a:r>
          </a:p>
          <a:p>
            <a:pPr lvl="1"/>
            <a:r>
              <a:rPr lang="en-US" dirty="0" smtClean="0"/>
              <a:t>XOR message with secret pad to encrypt, decrypt</a:t>
            </a:r>
          </a:p>
          <a:p>
            <a:pPr lvl="1"/>
            <a:r>
              <a:rPr lang="en-US" dirty="0" smtClean="0"/>
              <a:t>Pad is as long as the message and can’t be reused!</a:t>
            </a:r>
          </a:p>
          <a:p>
            <a:pPr lvl="2"/>
            <a:r>
              <a:rPr lang="en-US" dirty="0" smtClean="0"/>
              <a:t>It is a “one-time” pad to guarantee secrecy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" y="3429000"/>
            <a:ext cx="8867775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 bwMode="auto">
          <a:xfrm>
            <a:off x="1423447" y="4694548"/>
            <a:ext cx="7400042" cy="245097"/>
          </a:xfrm>
          <a:prstGeom prst="roundRect">
            <a:avLst/>
          </a:prstGeom>
          <a:noFill/>
          <a:ln w="19050" cap="flat" cmpd="sng" algn="ctr">
            <a:solidFill>
              <a:srgbClr val="FF2BD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1239625" y="4892511"/>
            <a:ext cx="306371" cy="838986"/>
          </a:xfrm>
          <a:custGeom>
            <a:avLst/>
            <a:gdLst>
              <a:gd name="connsiteX0" fmla="*/ 155542 w 306371"/>
              <a:gd name="connsiteY0" fmla="*/ 0 h 838986"/>
              <a:gd name="connsiteX1" fmla="*/ 23567 w 306371"/>
              <a:gd name="connsiteY1" fmla="*/ 395926 h 838986"/>
              <a:gd name="connsiteX2" fmla="*/ 296944 w 306371"/>
              <a:gd name="connsiteY2" fmla="*/ 810705 h 838986"/>
              <a:gd name="connsiteX3" fmla="*/ 296944 w 306371"/>
              <a:gd name="connsiteY3" fmla="*/ 810705 h 838986"/>
              <a:gd name="connsiteX4" fmla="*/ 306371 w 306371"/>
              <a:gd name="connsiteY4" fmla="*/ 838986 h 8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371" h="838986">
                <a:moveTo>
                  <a:pt x="155542" y="0"/>
                </a:moveTo>
                <a:cubicBezTo>
                  <a:pt x="77771" y="130404"/>
                  <a:pt x="0" y="260808"/>
                  <a:pt x="23567" y="395926"/>
                </a:cubicBezTo>
                <a:cubicBezTo>
                  <a:pt x="47134" y="531044"/>
                  <a:pt x="296944" y="810705"/>
                  <a:pt x="296944" y="810705"/>
                </a:cubicBezTo>
                <a:lnTo>
                  <a:pt x="296944" y="810705"/>
                </a:lnTo>
                <a:lnTo>
                  <a:pt x="306371" y="838986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5988" y="5542955"/>
            <a:ext cx="55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secret pad decrypts to the wrong plaintext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One-Time Pads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177071"/>
            <a:ext cx="7790214" cy="4600081"/>
          </a:xfrm>
        </p:spPr>
        <p:txBody>
          <a:bodyPr/>
          <a:lstStyle/>
          <a:p>
            <a:r>
              <a:rPr lang="en-US" dirty="0" smtClean="0"/>
              <a:t>Alice sending Bob a one-time pad with </a:t>
            </a:r>
            <a:r>
              <a:rPr lang="en-US" sz="2400" dirty="0" smtClean="0">
                <a:solidFill>
                  <a:srgbClr val="FF0000"/>
                </a:solidFill>
              </a:rPr>
              <a:t>quantum crypto.</a:t>
            </a:r>
          </a:p>
          <a:p>
            <a:pPr lvl="1"/>
            <a:r>
              <a:rPr lang="en-US" dirty="0" smtClean="0"/>
              <a:t>Bob’s guesses yield bits; Trudy misses some</a:t>
            </a:r>
          </a:p>
          <a:p>
            <a:pPr lvl="1"/>
            <a:r>
              <a:rPr lang="en-US" dirty="0" smtClean="0"/>
              <a:t>Bob can detect Trudy since error rate increases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39464" y="2573522"/>
            <a:ext cx="5923254" cy="4025254"/>
            <a:chOff x="2440745" y="2507534"/>
            <a:chExt cx="5923254" cy="4025254"/>
          </a:xfrm>
        </p:grpSpPr>
        <p:pic>
          <p:nvPicPr>
            <p:cNvPr id="1126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0745" y="2507534"/>
              <a:ext cx="5923254" cy="4025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 bwMode="auto">
            <a:xfrm>
              <a:off x="2714921" y="3141755"/>
              <a:ext cx="273377" cy="317421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346515" y="5099901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932549" y="5092045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093617" y="5103043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377995" y="5104611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64037" y="5096752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257842" y="5098320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551647" y="5099888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137689" y="5101456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348083" y="6100731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34117" y="6092875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379563" y="6105441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549963" y="6097585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1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Crypto 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History</a:t>
            </a:r>
            <a:endParaRPr lang="en-US" altLang="ja-JP" dirty="0" smtClean="0">
              <a:ea typeface="ＭＳ Ｐゴシック" panose="020B0600070205080204" pitchFamily="34" charset="-128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57200" y="7620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1587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: Ciphers from Mary of Scots plotting assassination of queen Elizabeth broken; used as evidence to convict her of treason.</a:t>
            </a: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457200" y="1524000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1860’s (civil war):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Confederacy used good cipher (Vigenere) in a bad way. Messages routinely broken by team of young union cryptanalysts; in particular leading to a Manhattan manufacturer of plates for printing rebel currency. </a:t>
            </a:r>
          </a:p>
        </p:txBody>
      </p:sp>
      <p:sp>
        <p:nvSpPr>
          <p:cNvPr id="532486" name="Rectangle 6"/>
          <p:cNvSpPr>
            <a:spLocks noChangeArrowheads="1"/>
          </p:cNvSpPr>
          <p:nvPr/>
        </p:nvSpPr>
        <p:spPr bwMode="auto">
          <a:xfrm>
            <a:off x="457200" y="28956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1878: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New York Tribune decodes telegram proving Democrats’ attempt to buy an electoral vote in presidential election for $10K.</a:t>
            </a:r>
          </a:p>
        </p:txBody>
      </p:sp>
      <p:sp>
        <p:nvSpPr>
          <p:cNvPr id="532487" name="Rectangle 7"/>
          <p:cNvSpPr>
            <a:spLocks noChangeArrowheads="1"/>
          </p:cNvSpPr>
          <p:nvPr/>
        </p:nvSpPr>
        <p:spPr bwMode="auto">
          <a:xfrm>
            <a:off x="457200" y="3733800"/>
            <a:ext cx="7924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1914: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With aid of partial info from sunken German ships, British intelligence broke all German codes.</a:t>
            </a:r>
            <a:b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</a:b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Cracked telegram of German plan to form alliance with Mexico and conquer back territory from U.S.  As a result, U.S. joined WWI.</a:t>
            </a:r>
          </a:p>
        </p:txBody>
      </p:sp>
      <p:sp>
        <p:nvSpPr>
          <p:cNvPr id="532488" name="Rectangle 8"/>
          <p:cNvSpPr>
            <a:spLocks noChangeArrowheads="1"/>
          </p:cNvSpPr>
          <p:nvPr/>
        </p:nvSpPr>
        <p:spPr bwMode="auto">
          <a:xfrm>
            <a:off x="457200" y="5257800"/>
            <a:ext cx="7924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WWII: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Cryptanalysis used by both sides. Polish &amp; British cryptanalysts break supposedly unbreakable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Enigma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cipher using mix of ingenuity, German negligence, and mechanical computation.</a:t>
            </a:r>
            <a:b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</a:b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Churchill credits cryptanalysts with winning the war.</a:t>
            </a:r>
            <a:endParaRPr lang="en-US" altLang="ja-JP" b="1">
              <a:solidFill>
                <a:srgbClr val="00808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0" y="609600"/>
            <a:ext cx="8458200" cy="9144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532490" name="Rectangle 10"/>
          <p:cNvSpPr>
            <a:spLocks noChangeArrowheads="1"/>
          </p:cNvSpPr>
          <p:nvPr/>
        </p:nvSpPr>
        <p:spPr bwMode="auto">
          <a:xfrm>
            <a:off x="76200" y="1524000"/>
            <a:ext cx="8458200" cy="12192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532491" name="Rectangle 11"/>
          <p:cNvSpPr>
            <a:spLocks noChangeArrowheads="1"/>
          </p:cNvSpPr>
          <p:nvPr/>
        </p:nvSpPr>
        <p:spPr bwMode="auto">
          <a:xfrm>
            <a:off x="152400" y="2971800"/>
            <a:ext cx="8382000" cy="685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532492" name="Rectangle 12"/>
          <p:cNvSpPr>
            <a:spLocks noChangeArrowheads="1"/>
          </p:cNvSpPr>
          <p:nvPr/>
        </p:nvSpPr>
        <p:spPr bwMode="auto">
          <a:xfrm>
            <a:off x="228600" y="3733800"/>
            <a:ext cx="8458200" cy="12954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5" grpId="0"/>
      <p:bldP spid="532486" grpId="0"/>
      <p:bldP spid="532487" grpId="0"/>
      <p:bldP spid="532488" grpId="0"/>
      <p:bldP spid="532489" grpId="0" animBg="1"/>
      <p:bldP spid="532490" grpId="0" animBg="1"/>
      <p:bldP spid="532491" grpId="0" animBg="1"/>
      <p:bldP spid="5324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Crypto 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History</a:t>
            </a:r>
            <a:endParaRPr lang="en-US" altLang="ja-JP" dirty="0" smtClean="0">
              <a:ea typeface="ＭＳ Ｐゴシック" panose="020B0600070205080204" pitchFamily="34" charset="-128"/>
            </a:endParaRP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381000" y="7620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31825" indent="-63182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1976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: Diffie and Hellman propose new, more ambitious, notion of “public key cryptography” based on simple to state, hard to solve, computational problem.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81000" y="25146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31825" indent="-631825" eaLnBrk="0" hangingPunct="0">
              <a:tabLst>
                <a:tab pos="6318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318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318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318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318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18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18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18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18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1977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: Rivest, Shamir and Adleman (RSA) propose another public key crypto candidate.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81000" y="3479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31825" indent="-63182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1977-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: Schemes stay </a:t>
            </a:r>
            <a:r>
              <a:rPr lang="en-US" altLang="ja-JP" b="1">
                <a:solidFill>
                  <a:srgbClr val="FF0000"/>
                </a:solidFill>
                <a:ea typeface="ＭＳ Ｐゴシック" panose="020B0600070205080204" pitchFamily="34" charset="-128"/>
              </a:rPr>
              <a:t>unbroken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despite attacks with unprecedented manpower and computer cycles.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" y="4445000"/>
            <a:ext cx="8001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31825" indent="-63182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1980’s-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: Web of reductions – even more ambitious notions: CCA secure encryption, CMA secure signatures, zero knowledge, electronic cash, electronic elections and auctions, privacy preserving data mining, …. , fully homomorphic encryption (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2009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).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81000" y="59436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31825" indent="-631825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Today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: Breaking cryptography not considered top cyber security threat.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066800" y="182880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sz="2000" i="1">
                <a:solidFill>
                  <a:srgbClr val="006600"/>
                </a:solidFill>
                <a:ea typeface="ＭＳ Ｐゴシック" panose="020B0600070205080204" pitchFamily="34" charset="-128"/>
              </a:rPr>
              <a:t>“We stand today on the brink of a revolution in cryptography”</a:t>
            </a:r>
          </a:p>
          <a:p>
            <a:endParaRPr lang="en-US" altLang="ja-JP" sz="2000" i="1">
              <a:solidFill>
                <a:srgbClr val="0066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304800" y="762000"/>
            <a:ext cx="8458200" cy="16764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81000" y="2514600"/>
            <a:ext cx="8458200" cy="685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81000" y="3429000"/>
            <a:ext cx="8458200" cy="685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81000" y="4419600"/>
            <a:ext cx="8458200" cy="12192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/>
      <p:bldP spid="13" grpId="0"/>
      <p:bldP spid="14" grpId="0"/>
      <p:bldP spid="15" grpId="0"/>
      <p:bldP spid="16" grpId="0"/>
      <p:bldP spid="17" grpId="0"/>
      <p:bldP spid="532489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28600" y="2133600"/>
            <a:ext cx="2362200" cy="762000"/>
            <a:chOff x="2438400" y="2133600"/>
            <a:chExt cx="2362200" cy="762000"/>
          </a:xfrm>
        </p:grpSpPr>
        <p:sp>
          <p:nvSpPr>
            <p:cNvPr id="14363" name="Rectangle 24"/>
            <p:cNvSpPr>
              <a:spLocks noChangeArrowheads="1"/>
            </p:cNvSpPr>
            <p:nvPr/>
          </p:nvSpPr>
          <p:spPr bwMode="auto">
            <a:xfrm>
              <a:off x="2438400" y="2133600"/>
              <a:ext cx="2362200" cy="304800"/>
            </a:xfrm>
            <a:prstGeom prst="rect">
              <a:avLst/>
            </a:prstGeom>
            <a:solidFill>
              <a:srgbClr val="00B0F0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ja-JP">
                  <a:latin typeface="Courier" pitchFamily="49" charset="0"/>
                  <a:ea typeface="ＭＳ Ｐゴシック" panose="020B0600070205080204" pitchFamily="34" charset="-128"/>
                </a:rPr>
                <a:t>ASJGKJQEIREWIYU</a:t>
              </a:r>
            </a:p>
          </p:txBody>
        </p:sp>
        <p:sp>
          <p:nvSpPr>
            <p:cNvPr id="14364" name="Rectangle 11"/>
            <p:cNvSpPr>
              <a:spLocks noChangeArrowheads="1"/>
            </p:cNvSpPr>
            <p:nvPr/>
          </p:nvSpPr>
          <p:spPr bwMode="auto">
            <a:xfrm>
              <a:off x="2895600" y="2514600"/>
              <a:ext cx="1295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/>
                <a:buNone/>
              </a:pPr>
              <a:r>
                <a:rPr lang="en-US" altLang="ja-JP" b="1">
                  <a:solidFill>
                    <a:srgbClr val="CC0000"/>
                  </a:solidFill>
                  <a:ea typeface="ＭＳ Ｐゴシック" panose="020B0600070205080204" pitchFamily="34" charset="-128"/>
                </a:rPr>
                <a:t>c = E(m)</a:t>
              </a:r>
            </a:p>
          </p:txBody>
        </p:sp>
      </p:grpSp>
      <p:sp>
        <p:nvSpPr>
          <p:cNvPr id="14339" name="Rectangle 28"/>
          <p:cNvSpPr>
            <a:spLocks noChangeArrowheads="1"/>
          </p:cNvSpPr>
          <p:nvPr/>
        </p:nvSpPr>
        <p:spPr bwMode="auto">
          <a:xfrm>
            <a:off x="0" y="18288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anose="020B0600070205080204" pitchFamily="34" charset="-128"/>
              </a:rPr>
              <a:t>Encryption Schemes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762000"/>
            <a:ext cx="8153400" cy="533400"/>
          </a:xfrm>
        </p:spPr>
        <p:txBody>
          <a:bodyPr/>
          <a:lstStyle/>
          <a:p>
            <a:pPr marL="0" indent="0"/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Alice</a:t>
            </a:r>
            <a:r>
              <a:rPr lang="en-US" altLang="ja-JP" smtClean="0">
                <a:ea typeface="ＭＳ Ｐゴシック" panose="020B0600070205080204" pitchFamily="34" charset="-128"/>
              </a:rPr>
              <a:t> wants to send </a:t>
            </a:r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Bob</a:t>
            </a:r>
            <a:r>
              <a:rPr lang="en-US" altLang="ja-JP" smtClean="0">
                <a:ea typeface="ＭＳ Ｐゴシック" panose="020B0600070205080204" pitchFamily="34" charset="-128"/>
              </a:rPr>
              <a:t> a secret message.</a:t>
            </a:r>
          </a:p>
        </p:txBody>
      </p:sp>
      <p:sp>
        <p:nvSpPr>
          <p:cNvPr id="537608" name="Rectangle 8"/>
          <p:cNvSpPr>
            <a:spLocks noChangeArrowheads="1"/>
          </p:cNvSpPr>
          <p:nvPr/>
        </p:nvSpPr>
        <p:spPr bwMode="auto">
          <a:xfrm>
            <a:off x="457200" y="3352800"/>
            <a:ext cx="480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They agree in advance on 3 components: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Encryption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algorithm: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Decryption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algorithm: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</a:t>
            </a:r>
          </a:p>
        </p:txBody>
      </p:sp>
      <p:sp>
        <p:nvSpPr>
          <p:cNvPr id="537609" name="Rectangle 9"/>
          <p:cNvSpPr>
            <a:spLocks noChangeArrowheads="1"/>
          </p:cNvSpPr>
          <p:nvPr/>
        </p:nvSpPr>
        <p:spPr bwMode="auto">
          <a:xfrm>
            <a:off x="457200" y="4800600"/>
            <a:ext cx="830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To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encrypt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plaintext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, Alice sends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c = E(m,k)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to Bob.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37610" name="Rectangle 10"/>
          <p:cNvSpPr>
            <a:spLocks noChangeArrowheads="1"/>
          </p:cNvSpPr>
          <p:nvPr/>
        </p:nvSpPr>
        <p:spPr bwMode="auto">
          <a:xfrm>
            <a:off x="457200" y="5181600"/>
            <a:ext cx="830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To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decrypt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a cyphertext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, Bob computes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m’ = D(c,k)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.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37616" name="Rectangle 16"/>
          <p:cNvSpPr>
            <a:spLocks noChangeArrowheads="1"/>
          </p:cNvSpPr>
          <p:nvPr/>
        </p:nvSpPr>
        <p:spPr bwMode="auto">
          <a:xfrm>
            <a:off x="457200" y="5791200"/>
            <a:ext cx="830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A scheme is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valid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if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m’=m</a:t>
            </a:r>
          </a:p>
        </p:txBody>
      </p:sp>
      <p:sp>
        <p:nvSpPr>
          <p:cNvPr id="537617" name="Rectangle 17"/>
          <p:cNvSpPr>
            <a:spLocks noChangeArrowheads="1"/>
          </p:cNvSpPr>
          <p:nvPr/>
        </p:nvSpPr>
        <p:spPr bwMode="auto">
          <a:xfrm>
            <a:off x="457200" y="6172200"/>
            <a:ext cx="830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Intuitively, a scheme is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secure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if eavesdropper can not learn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from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.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37618" name="AutoShape 18"/>
          <p:cNvSpPr>
            <a:spLocks noChangeArrowheads="1"/>
          </p:cNvSpPr>
          <p:nvPr/>
        </p:nvSpPr>
        <p:spPr bwMode="auto">
          <a:xfrm>
            <a:off x="381000" y="5715000"/>
            <a:ext cx="8458200" cy="838200"/>
          </a:xfrm>
          <a:prstGeom prst="roundRect">
            <a:avLst>
              <a:gd name="adj" fmla="val 16667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pic>
        <p:nvPicPr>
          <p:cNvPr id="14354" name="Picture 18" descr="C:\Documents and Settings\boaz\My Documents\Boaz\My Dropbox\Courses\Crypto09\Slides\grin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28800"/>
            <a:ext cx="1319213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8" descr="C:\Documents and Settings\boaz\My Documents\Boaz\My Dropbox\Courses\Crypto09\Slides\grind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28800"/>
            <a:ext cx="1319212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257800" y="1295400"/>
            <a:ext cx="3505200" cy="381000"/>
            <a:chOff x="5562600" y="1295400"/>
            <a:chExt cx="3505200" cy="381000"/>
          </a:xfrm>
        </p:grpSpPr>
        <p:sp>
          <p:nvSpPr>
            <p:cNvPr id="14361" name="Rectangle 15"/>
            <p:cNvSpPr>
              <a:spLocks noChangeArrowheads="1"/>
            </p:cNvSpPr>
            <p:nvPr/>
          </p:nvSpPr>
          <p:spPr bwMode="auto">
            <a:xfrm>
              <a:off x="5562600" y="1295400"/>
              <a:ext cx="1219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/>
                <a:buNone/>
              </a:pPr>
              <a:r>
                <a:rPr lang="en-US" altLang="ja-JP" b="1">
                  <a:solidFill>
                    <a:srgbClr val="CC0000"/>
                  </a:solidFill>
                  <a:ea typeface="ＭＳ Ｐゴシック" panose="020B0600070205080204" pitchFamily="34" charset="-128"/>
                </a:rPr>
                <a:t>m’ = D(c)</a:t>
              </a:r>
            </a:p>
          </p:txBody>
        </p:sp>
        <p:sp>
          <p:nvSpPr>
            <p:cNvPr id="14362" name="Rectangle 22"/>
            <p:cNvSpPr>
              <a:spLocks noChangeArrowheads="1"/>
            </p:cNvSpPr>
            <p:nvPr/>
          </p:nvSpPr>
          <p:spPr bwMode="auto">
            <a:xfrm>
              <a:off x="6705600" y="1371600"/>
              <a:ext cx="2362200" cy="304800"/>
            </a:xfrm>
            <a:prstGeom prst="rect">
              <a:avLst/>
            </a:prstGeom>
            <a:solidFill>
              <a:srgbClr val="FFFF00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ja-JP">
                  <a:latin typeface="Courier" pitchFamily="49" charset="0"/>
                  <a:ea typeface="ＭＳ Ｐゴシック" panose="020B0600070205080204" pitchFamily="34" charset="-128"/>
                </a:rPr>
                <a:t>AMEX 1234567890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57200" y="1327150"/>
            <a:ext cx="2819400" cy="381000"/>
            <a:chOff x="457200" y="1326444"/>
            <a:chExt cx="2819400" cy="381000"/>
          </a:xfrm>
        </p:grpSpPr>
        <p:sp>
          <p:nvSpPr>
            <p:cNvPr id="14359" name="Rectangle 21"/>
            <p:cNvSpPr>
              <a:spLocks noChangeArrowheads="1"/>
            </p:cNvSpPr>
            <p:nvPr/>
          </p:nvSpPr>
          <p:spPr bwMode="auto">
            <a:xfrm>
              <a:off x="914400" y="1371600"/>
              <a:ext cx="2362200" cy="304800"/>
            </a:xfrm>
            <a:prstGeom prst="rect">
              <a:avLst/>
            </a:prstGeom>
            <a:solidFill>
              <a:srgbClr val="FFFF00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ja-JP">
                  <a:latin typeface="Courier" pitchFamily="49" charset="0"/>
                  <a:ea typeface="ＭＳ Ｐゴシック" panose="020B0600070205080204" pitchFamily="34" charset="-128"/>
                </a:rPr>
                <a:t>AMEX 1234567890</a:t>
              </a:r>
            </a:p>
          </p:txBody>
        </p:sp>
        <p:sp>
          <p:nvSpPr>
            <p:cNvPr id="14360" name="Rectangle 11"/>
            <p:cNvSpPr>
              <a:spLocks noChangeArrowheads="1"/>
            </p:cNvSpPr>
            <p:nvPr/>
          </p:nvSpPr>
          <p:spPr bwMode="auto">
            <a:xfrm>
              <a:off x="457200" y="1326444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/>
                <a:buNone/>
              </a:pPr>
              <a:r>
                <a:rPr lang="en-US" altLang="ja-JP" b="1">
                  <a:solidFill>
                    <a:srgbClr val="CC0000"/>
                  </a:solidFill>
                  <a:ea typeface="ＭＳ Ｐゴシック" panose="020B0600070205080204" pitchFamily="34" charset="-128"/>
                </a:rPr>
                <a:t>m:</a:t>
              </a:r>
            </a:p>
          </p:txBody>
        </p:sp>
      </p:grpSp>
      <p:pic>
        <p:nvPicPr>
          <p:cNvPr id="14355" name="Picture 19" descr="C:\Documents and Settings\boaz\My Documents\Boaz\My Dropbox\Courses\Crypto09\Slides\AliceCoop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382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20" descr="C:\Documents and Settings\boaz\My Documents\Boaz\My Dropbox\Courses\Crypto09\Slides\BobMarle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1919288"/>
            <a:ext cx="119538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ounded Rectangle 31"/>
          <p:cNvSpPr/>
          <p:nvPr/>
        </p:nvSpPr>
        <p:spPr bwMode="auto">
          <a:xfrm>
            <a:off x="457200" y="4343400"/>
            <a:ext cx="2057400" cy="381000"/>
          </a:xfrm>
          <a:prstGeom prst="roundRect">
            <a:avLst/>
          </a:prstGeom>
          <a:noFill/>
          <a:ln w="444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2075" tIns="46038" rIns="92075" bIns="46038"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457200" y="4343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Char char="n"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Secret key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: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</a:t>
            </a: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1196975" y="1981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</a:t>
            </a: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7467600" y="1981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2544E-6 L 0.42083 2.52544E-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8" grpId="0"/>
      <p:bldP spid="537609" grpId="0"/>
      <p:bldP spid="537610" grpId="0"/>
      <p:bldP spid="537616" grpId="0"/>
      <p:bldP spid="537617" grpId="0"/>
      <p:bldP spid="537618" grpId="0" animBg="1"/>
      <p:bldP spid="32" grpId="0" animBg="1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anose="020B0600070205080204" pitchFamily="34" charset="-128"/>
              </a:rPr>
              <a:t>Example 1: Caesar’s Cipher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457200"/>
          </a:xfrm>
        </p:spPr>
        <p:txBody>
          <a:bodyPr/>
          <a:lstStyle/>
          <a:p>
            <a:pPr marL="0" indent="0"/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Key:</a:t>
            </a:r>
            <a:r>
              <a:rPr lang="en-US" altLang="ja-JP" smtClean="0">
                <a:ea typeface="ＭＳ Ｐゴシック" panose="020B0600070205080204" pitchFamily="34" charset="-128"/>
              </a:rPr>
              <a:t> </a:t>
            </a:r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k = </a:t>
            </a:r>
            <a:r>
              <a:rPr lang="en-US" altLang="ja-JP" smtClean="0">
                <a:ea typeface="ＭＳ Ｐゴシック" panose="020B0600070205080204" pitchFamily="34" charset="-128"/>
              </a:rPr>
              <a:t>no. between 0 and 25.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" y="12954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Encryption: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encode the i</a:t>
            </a:r>
            <a:r>
              <a:rPr lang="en-US" altLang="ja-JP" b="1" baseline="30000">
                <a:solidFill>
                  <a:srgbClr val="003399"/>
                </a:solidFill>
                <a:ea typeface="ＭＳ Ｐゴシック" panose="020B0600070205080204" pitchFamily="34" charset="-128"/>
              </a:rPr>
              <a:t>th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letter as the (i+k) </a:t>
            </a:r>
            <a:r>
              <a:rPr lang="en-US" altLang="ja-JP" b="1" baseline="30000">
                <a:solidFill>
                  <a:srgbClr val="003399"/>
                </a:solidFill>
                <a:ea typeface="ＭＳ Ｐゴシック" panose="020B0600070205080204" pitchFamily="34" charset="-128"/>
              </a:rPr>
              <a:t>th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 letter.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905000" y="1600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336699"/>
                </a:solidFill>
                <a:ea typeface="ＭＳ Ｐゴシック" panose="020B0600070205080204" pitchFamily="34" charset="-128"/>
              </a:rPr>
              <a:t>(working mod 26: z+1=a )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609600" y="20574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Decryption: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decode the j</a:t>
            </a:r>
            <a:r>
              <a:rPr lang="en-US" altLang="ja-JP" b="1" baseline="30000">
                <a:solidFill>
                  <a:srgbClr val="003399"/>
                </a:solidFill>
                <a:ea typeface="ＭＳ Ｐゴシック" panose="020B0600070205080204" pitchFamily="34" charset="-128"/>
              </a:rPr>
              <a:t>th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letter to the (j-k) </a:t>
            </a:r>
            <a:r>
              <a:rPr lang="en-US" altLang="ja-JP" b="1" baseline="30000">
                <a:solidFill>
                  <a:srgbClr val="003399"/>
                </a:solidFill>
                <a:ea typeface="ＭＳ Ｐゴシック" panose="020B0600070205080204" pitchFamily="34" charset="-128"/>
              </a:rPr>
              <a:t>th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 letter.</a:t>
            </a:r>
          </a:p>
        </p:txBody>
      </p:sp>
      <p:sp>
        <p:nvSpPr>
          <p:cNvPr id="541703" name="Rectangle 7"/>
          <p:cNvSpPr>
            <a:spLocks noChangeArrowheads="1"/>
          </p:cNvSpPr>
          <p:nvPr/>
        </p:nvSpPr>
        <p:spPr bwMode="auto">
          <a:xfrm>
            <a:off x="2133600" y="2743200"/>
            <a:ext cx="510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 E N D   R E I N F O R C E M E N T</a:t>
            </a:r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609600" y="2743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Plain-text:</a:t>
            </a:r>
          </a:p>
        </p:txBody>
      </p:sp>
      <p:sp>
        <p:nvSpPr>
          <p:cNvPr id="541705" name="Rectangle 9"/>
          <p:cNvSpPr>
            <a:spLocks noChangeArrowheads="1"/>
          </p:cNvSpPr>
          <p:nvPr/>
        </p:nvSpPr>
        <p:spPr bwMode="auto">
          <a:xfrm>
            <a:off x="1219200" y="307657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Key: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 2</a:t>
            </a:r>
            <a:endParaRPr lang="en-US" altLang="ja-JP" b="1">
              <a:solidFill>
                <a:srgbClr val="0033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41706" name="Rectangle 10"/>
          <p:cNvSpPr>
            <a:spLocks noChangeArrowheads="1"/>
          </p:cNvSpPr>
          <p:nvPr/>
        </p:nvSpPr>
        <p:spPr bwMode="auto">
          <a:xfrm>
            <a:off x="457200" y="3429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Cipher-text:</a:t>
            </a:r>
          </a:p>
        </p:txBody>
      </p:sp>
      <p:sp>
        <p:nvSpPr>
          <p:cNvPr id="541707" name="Rectangle 11"/>
          <p:cNvSpPr>
            <a:spLocks noChangeArrowheads="1"/>
          </p:cNvSpPr>
          <p:nvPr/>
        </p:nvSpPr>
        <p:spPr bwMode="auto">
          <a:xfrm>
            <a:off x="2133600" y="3429000"/>
            <a:ext cx="510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 G P F   T F K P H Q T E G O G P V</a:t>
            </a:r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304800" y="2667000"/>
            <a:ext cx="7315200" cy="1219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541709" name="Rectangle 13"/>
          <p:cNvSpPr>
            <a:spLocks noChangeArrowheads="1"/>
          </p:cNvSpPr>
          <p:nvPr/>
        </p:nvSpPr>
        <p:spPr bwMode="auto">
          <a:xfrm>
            <a:off x="609600" y="41910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Problem: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only 26 possibilities for key – can be broken in short time.</a:t>
            </a:r>
          </a:p>
        </p:txBody>
      </p:sp>
      <p:sp>
        <p:nvSpPr>
          <p:cNvPr id="541711" name="Rectangle 15"/>
          <p:cNvSpPr>
            <a:spLocks noChangeArrowheads="1"/>
          </p:cNvSpPr>
          <p:nvPr/>
        </p:nvSpPr>
        <p:spPr bwMode="auto">
          <a:xfrm>
            <a:off x="609600" y="59436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In other words: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“security through obscurity”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does not work.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33400" y="4800600"/>
            <a:ext cx="7924800" cy="838200"/>
            <a:chOff x="336" y="3024"/>
            <a:chExt cx="4992" cy="528"/>
          </a:xfrm>
        </p:grpSpPr>
        <p:sp>
          <p:nvSpPr>
            <p:cNvPr id="15377" name="Rectangle 14"/>
            <p:cNvSpPr>
              <a:spLocks noChangeArrowheads="1"/>
            </p:cNvSpPr>
            <p:nvPr/>
          </p:nvSpPr>
          <p:spPr bwMode="auto">
            <a:xfrm>
              <a:off x="384" y="3072"/>
              <a:ext cx="494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/>
                <a:buNone/>
              </a:pPr>
              <a:r>
                <a:rPr lang="en-US" altLang="ja-JP" b="1">
                  <a:solidFill>
                    <a:srgbClr val="CC0000"/>
                  </a:solidFill>
                  <a:ea typeface="ＭＳ Ｐゴシック" panose="020B0600070205080204" pitchFamily="34" charset="-128"/>
                </a:rPr>
                <a:t>Kerchoff’s Principle (1883):</a:t>
              </a:r>
              <a:r>
                <a:rPr lang="en-US" altLang="ja-JP" b="1">
                  <a:solidFill>
                    <a:srgbClr val="003399"/>
                  </a:solidFill>
                  <a:ea typeface="ＭＳ Ｐゴシック" panose="020B0600070205080204" pitchFamily="34" charset="-128"/>
                </a:rPr>
                <a:t> System should be secure even if algorithms are known, as long as key is secret.</a:t>
              </a:r>
            </a:p>
          </p:txBody>
        </p:sp>
        <p:sp>
          <p:nvSpPr>
            <p:cNvPr id="15378" name="AutoShape 16"/>
            <p:cNvSpPr>
              <a:spLocks noChangeArrowheads="1"/>
            </p:cNvSpPr>
            <p:nvPr/>
          </p:nvSpPr>
          <p:spPr bwMode="auto">
            <a:xfrm>
              <a:off x="336" y="3024"/>
              <a:ext cx="4464" cy="528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ja-JP" altLang="ja-JP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3" grpId="0"/>
      <p:bldP spid="541704" grpId="0"/>
      <p:bldP spid="541705" grpId="0"/>
      <p:bldP spid="541706" grpId="0"/>
      <p:bldP spid="541707" grpId="0"/>
      <p:bldP spid="541708" grpId="0" animBg="1"/>
      <p:bldP spid="541709" grpId="0"/>
      <p:bldP spid="5417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anose="020B0600070205080204" pitchFamily="34" charset="-128"/>
              </a:rPr>
              <a:t>Example 2: Substitution Cipher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457200"/>
          </a:xfrm>
        </p:spPr>
        <p:txBody>
          <a:bodyPr/>
          <a:lstStyle/>
          <a:p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Key:</a:t>
            </a:r>
            <a:r>
              <a:rPr lang="en-US" altLang="ja-JP" smtClean="0">
                <a:ea typeface="ＭＳ Ｐゴシック" panose="020B0600070205080204" pitchFamily="34" charset="-128"/>
              </a:rPr>
              <a:t> </a:t>
            </a:r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k = </a:t>
            </a:r>
            <a:r>
              <a:rPr lang="en-US" altLang="ja-JP" smtClean="0">
                <a:ea typeface="ＭＳ Ｐゴシック" panose="020B0600070205080204" pitchFamily="34" charset="-128"/>
              </a:rPr>
              <a:t>table mapping each letter to another letter</a:t>
            </a:r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1524000" y="1752600"/>
            <a:ext cx="56388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ja-JP" altLang="en-US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1905000" y="1447800"/>
            <a:ext cx="0" cy="68580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ja-JP" alt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2286000" y="1447800"/>
            <a:ext cx="0" cy="68580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ja-JP" altLang="en-US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6781800" y="1447800"/>
            <a:ext cx="0" cy="68580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ja-JP" altLang="en-US"/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1584325" y="1447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1905000" y="1447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2362200" y="1447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6858000" y="1447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auto">
          <a:xfrm>
            <a:off x="1600200" y="17526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1920875" y="17526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6399" name="Rectangle 16"/>
          <p:cNvSpPr>
            <a:spLocks noChangeArrowheads="1"/>
          </p:cNvSpPr>
          <p:nvPr/>
        </p:nvSpPr>
        <p:spPr bwMode="auto">
          <a:xfrm>
            <a:off x="2378075" y="17526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6400" name="Rectangle 17"/>
          <p:cNvSpPr>
            <a:spLocks noChangeArrowheads="1"/>
          </p:cNvSpPr>
          <p:nvPr/>
        </p:nvSpPr>
        <p:spPr bwMode="auto">
          <a:xfrm>
            <a:off x="6873875" y="17526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16401" name="Rectangle 18"/>
          <p:cNvSpPr>
            <a:spLocks noChangeArrowheads="1"/>
          </p:cNvSpPr>
          <p:nvPr/>
        </p:nvSpPr>
        <p:spPr bwMode="auto">
          <a:xfrm>
            <a:off x="609600" y="24384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Encryption and decryption: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letter by letter according to table.</a:t>
            </a:r>
          </a:p>
        </p:txBody>
      </p:sp>
      <p:sp>
        <p:nvSpPr>
          <p:cNvPr id="543763" name="Rectangle 19"/>
          <p:cNvSpPr>
            <a:spLocks noChangeArrowheads="1"/>
          </p:cNvSpPr>
          <p:nvPr/>
        </p:nvSpPr>
        <p:spPr bwMode="auto">
          <a:xfrm>
            <a:off x="609600" y="29718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# of possible keys: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26! </a:t>
            </a:r>
          </a:p>
        </p:txBody>
      </p:sp>
      <p:sp>
        <p:nvSpPr>
          <p:cNvPr id="543764" name="Rectangle 20"/>
          <p:cNvSpPr>
            <a:spLocks noChangeArrowheads="1"/>
          </p:cNvSpPr>
          <p:nvPr/>
        </p:nvSpPr>
        <p:spPr bwMode="auto">
          <a:xfrm>
            <a:off x="3200400" y="29718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9999"/>
                </a:solidFill>
                <a:ea typeface="ＭＳ Ｐゴシック" panose="020B0600070205080204" pitchFamily="34" charset="-128"/>
              </a:rPr>
              <a:t>( = 403,291,461,126,605,635,584,000,000 )</a:t>
            </a:r>
          </a:p>
        </p:txBody>
      </p:sp>
      <p:sp>
        <p:nvSpPr>
          <p:cNvPr id="543765" name="Rectangle 21"/>
          <p:cNvSpPr>
            <a:spLocks noChangeArrowheads="1"/>
          </p:cNvSpPr>
          <p:nvPr/>
        </p:nvSpPr>
        <p:spPr bwMode="auto">
          <a:xfrm>
            <a:off x="609600" y="3505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sz="2000" b="1">
                <a:solidFill>
                  <a:schemeClr val="folHlink"/>
                </a:solidFill>
                <a:ea typeface="ＭＳ Ｐゴシック" panose="020B0600070205080204" pitchFamily="34" charset="-128"/>
              </a:rPr>
              <a:t>However – substitution cipher is still insecure!</a:t>
            </a:r>
          </a:p>
        </p:txBody>
      </p:sp>
      <p:sp>
        <p:nvSpPr>
          <p:cNvPr id="543766" name="Rectangle 22"/>
          <p:cNvSpPr>
            <a:spLocks noChangeArrowheads="1"/>
          </p:cNvSpPr>
          <p:nvPr/>
        </p:nvSpPr>
        <p:spPr bwMode="auto">
          <a:xfrm>
            <a:off x="609600" y="3962400"/>
            <a:ext cx="7620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Key observation: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can recover plaintext using statistics on letter frequencies.</a:t>
            </a:r>
          </a:p>
        </p:txBody>
      </p:sp>
      <p:sp>
        <p:nvSpPr>
          <p:cNvPr id="543767" name="Text Box 23"/>
          <p:cNvSpPr txBox="1">
            <a:spLocks noChangeArrowheads="1"/>
          </p:cNvSpPr>
          <p:nvPr/>
        </p:nvSpPr>
        <p:spPr bwMode="auto">
          <a:xfrm>
            <a:off x="685800" y="5029200"/>
            <a:ext cx="7467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LIVITCSWPIYVEWHEVSRIQMXLEYVEOIEWHRXEXIPFEMVEWHKVSTYLX</a:t>
            </a:r>
          </a:p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ZIXLIKIIXPIJVSZEYPERRGERIMWQLMGLMXQERIWGPSRIHMXQEREKI</a:t>
            </a:r>
          </a:p>
        </p:txBody>
      </p:sp>
      <p:sp>
        <p:nvSpPr>
          <p:cNvPr id="543768" name="Text Box 24"/>
          <p:cNvSpPr txBox="1">
            <a:spLocks noChangeArrowheads="1"/>
          </p:cNvSpPr>
          <p:nvPr/>
        </p:nvSpPr>
        <p:spPr bwMode="auto">
          <a:xfrm>
            <a:off x="685800" y="4848225"/>
            <a:ext cx="7467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He e     e         e   h     e    t t              ht</a:t>
            </a:r>
          </a:p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ethe eet e             e   h  h t   e     e  t     e</a:t>
            </a:r>
          </a:p>
        </p:txBody>
      </p:sp>
      <p:sp>
        <p:nvSpPr>
          <p:cNvPr id="543769" name="Rectangle 25"/>
          <p:cNvSpPr>
            <a:spLocks noChangeArrowheads="1"/>
          </p:cNvSpPr>
          <p:nvPr/>
        </p:nvSpPr>
        <p:spPr bwMode="auto">
          <a:xfrm>
            <a:off x="609600" y="5867400"/>
            <a:ext cx="335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– most common letter</a:t>
            </a:r>
          </a:p>
        </p:txBody>
      </p:sp>
      <p:sp>
        <p:nvSpPr>
          <p:cNvPr id="543770" name="Rectangle 26"/>
          <p:cNvSpPr>
            <a:spLocks noChangeArrowheads="1"/>
          </p:cNvSpPr>
          <p:nvPr/>
        </p:nvSpPr>
        <p:spPr bwMode="auto">
          <a:xfrm>
            <a:off x="609600" y="6096000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– most common pair</a:t>
            </a:r>
          </a:p>
        </p:txBody>
      </p:sp>
      <p:sp>
        <p:nvSpPr>
          <p:cNvPr id="543771" name="Rectangle 27"/>
          <p:cNvSpPr>
            <a:spLocks noChangeArrowheads="1"/>
          </p:cNvSpPr>
          <p:nvPr/>
        </p:nvSpPr>
        <p:spPr bwMode="auto">
          <a:xfrm>
            <a:off x="609600" y="6400800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XLI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– most common triple</a:t>
            </a:r>
          </a:p>
        </p:txBody>
      </p:sp>
      <p:sp>
        <p:nvSpPr>
          <p:cNvPr id="543772" name="Text Box 28"/>
          <p:cNvSpPr txBox="1">
            <a:spLocks noChangeArrowheads="1"/>
          </p:cNvSpPr>
          <p:nvPr/>
        </p:nvSpPr>
        <p:spPr bwMode="auto">
          <a:xfrm>
            <a:off x="685800" y="4843463"/>
            <a:ext cx="7467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Here     e r       e   h     e    t t     r    r   ht</a:t>
            </a:r>
          </a:p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ethe eet e r           e   h  h t   e     e  t     e</a:t>
            </a:r>
          </a:p>
        </p:txBody>
      </p:sp>
      <p:sp>
        <p:nvSpPr>
          <p:cNvPr id="543773" name="Rectangle 29"/>
          <p:cNvSpPr>
            <a:spLocks noChangeArrowheads="1"/>
          </p:cNvSpPr>
          <p:nvPr/>
        </p:nvSpPr>
        <p:spPr bwMode="auto">
          <a:xfrm>
            <a:off x="4267200" y="5867400"/>
            <a:ext cx="2362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altLang="ja-JP" b="1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</a:t>
            </a: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</a:t>
            </a:r>
            <a:r>
              <a:rPr lang="en-US" altLang="ja-JP" b="1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</a:t>
            </a:r>
            <a:r>
              <a:rPr lang="en-US" altLang="ja-JP" b="1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</a:t>
            </a: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</a:t>
            </a:r>
            <a:r>
              <a:rPr lang="en-US" altLang="ja-JP" b="1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X</a:t>
            </a:r>
            <a:r>
              <a:rPr lang="en-US" altLang="ja-JP" b="1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</a:t>
            </a: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43774" name="Text Box 30"/>
          <p:cNvSpPr txBox="1">
            <a:spLocks noChangeArrowheads="1"/>
          </p:cNvSpPr>
          <p:nvPr/>
        </p:nvSpPr>
        <p:spPr bwMode="auto">
          <a:xfrm>
            <a:off x="685800" y="4848225"/>
            <a:ext cx="7467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Here     e ra  a   e   ha  a ea   tat   a ra   r   ht</a:t>
            </a:r>
          </a:p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ethe eet e r  a      a e   h  h t a e     e  t a a e</a:t>
            </a:r>
          </a:p>
        </p:txBody>
      </p:sp>
      <p:sp>
        <p:nvSpPr>
          <p:cNvPr id="543775" name="Rectangle 31"/>
          <p:cNvSpPr>
            <a:spLocks noChangeArrowheads="1"/>
          </p:cNvSpPr>
          <p:nvPr/>
        </p:nvSpPr>
        <p:spPr bwMode="auto">
          <a:xfrm>
            <a:off x="4267200" y="6172200"/>
            <a:ext cx="2362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altLang="ja-JP" b="1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</a:t>
            </a: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</a:t>
            </a:r>
            <a:r>
              <a:rPr lang="en-US" altLang="ja-JP" b="1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</a:t>
            </a:r>
            <a:r>
              <a:rPr lang="en-US" altLang="ja-JP" b="1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</a:t>
            </a: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  </a:t>
            </a: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en-US" altLang="ja-JP" b="1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</a:t>
            </a: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endParaRPr lang="en-US" altLang="ja-JP" b="1">
              <a:solidFill>
                <a:srgbClr val="009999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43776" name="Text Box 32"/>
          <p:cNvSpPr txBox="1">
            <a:spLocks noChangeArrowheads="1"/>
          </p:cNvSpPr>
          <p:nvPr/>
        </p:nvSpPr>
        <p:spPr bwMode="auto">
          <a:xfrm>
            <a:off x="685800" y="4843463"/>
            <a:ext cx="7467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HereUpOnLeGrandAroseWithAGraveAndStatelyAirAndBrought</a:t>
            </a:r>
          </a:p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0099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MeTheBeetleFromAGlassCaseInWhichItWasEnclosedItWasABe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4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4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4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543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63" grpId="0"/>
      <p:bldP spid="543764" grpId="0"/>
      <p:bldP spid="543765" grpId="0"/>
      <p:bldP spid="543767" grpId="0"/>
      <p:bldP spid="543768" grpId="0"/>
      <p:bldP spid="543768" grpId="1"/>
      <p:bldP spid="543769" grpId="0"/>
      <p:bldP spid="543770" grpId="0"/>
      <p:bldP spid="543771" grpId="0"/>
      <p:bldP spid="543772" grpId="0"/>
      <p:bldP spid="543772" grpId="1"/>
      <p:bldP spid="543773" grpId="0"/>
      <p:bldP spid="543774" grpId="0"/>
      <p:bldP spid="543774" grpId="1"/>
      <p:bldP spid="543775" grpId="0"/>
      <p:bldP spid="5437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anose="020B0600070205080204" pitchFamily="34" charset="-128"/>
              </a:rPr>
              <a:t>Example 3- Vigenere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381000"/>
          </a:xfrm>
        </p:spPr>
        <p:txBody>
          <a:bodyPr/>
          <a:lstStyle/>
          <a:p>
            <a:pPr marL="0" indent="0"/>
            <a:r>
              <a:rPr lang="en-US" altLang="ja-JP" smtClean="0">
                <a:ea typeface="ＭＳ Ｐゴシック" panose="020B0600070205080204" pitchFamily="34" charset="-128"/>
              </a:rPr>
              <a:t>“Multi-Caesar Cipher” – A </a:t>
            </a:r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stateful</a:t>
            </a:r>
            <a:r>
              <a:rPr lang="en-US" altLang="ja-JP" smtClean="0">
                <a:ea typeface="ＭＳ Ｐゴシック" panose="020B0600070205080204" pitchFamily="34" charset="-128"/>
              </a:rPr>
              <a:t> cipher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" y="14478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Key: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 = (k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,k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,…,k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)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list of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numbers between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and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 25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609600" y="1981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Encryption:</a:t>
            </a:r>
          </a:p>
        </p:txBody>
      </p:sp>
      <p:sp>
        <p:nvSpPr>
          <p:cNvPr id="545798" name="Rectangle 6"/>
          <p:cNvSpPr>
            <a:spLocks noChangeArrowheads="1"/>
          </p:cNvSpPr>
          <p:nvPr/>
        </p:nvSpPr>
        <p:spPr bwMode="auto">
          <a:xfrm>
            <a:off x="2057400" y="19812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ja-JP" b="1" baseline="30000">
                <a:solidFill>
                  <a:srgbClr val="CC0000"/>
                </a:solidFill>
                <a:ea typeface="ＭＳ Ｐゴシック" panose="020B0600070205080204" pitchFamily="34" charset="-128"/>
              </a:rPr>
              <a:t>st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      letter encoded as Caesar w/ key=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1 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: 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i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 i + 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1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 (mod 26)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45799" name="Rectangle 7"/>
          <p:cNvSpPr>
            <a:spLocks noChangeArrowheads="1"/>
          </p:cNvSpPr>
          <p:nvPr/>
        </p:nvSpPr>
        <p:spPr bwMode="auto">
          <a:xfrm>
            <a:off x="2057400" y="24384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ja-JP" b="1" baseline="30000">
                <a:solidFill>
                  <a:srgbClr val="CC0000"/>
                </a:solidFill>
                <a:ea typeface="ＭＳ Ｐゴシック" panose="020B0600070205080204" pitchFamily="34" charset="-128"/>
              </a:rPr>
              <a:t>nd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     letter encoded as Caesar w/ key=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: 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i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 i + 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2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 (mod 26)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45800" name="Rectangle 8"/>
          <p:cNvSpPr>
            <a:spLocks noChangeArrowheads="1"/>
          </p:cNvSpPr>
          <p:nvPr/>
        </p:nvSpPr>
        <p:spPr bwMode="auto">
          <a:xfrm>
            <a:off x="2057400" y="32766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b="1" baseline="30000">
                <a:solidFill>
                  <a:srgbClr val="CC0000"/>
                </a:solidFill>
                <a:ea typeface="ＭＳ Ｐゴシック" panose="020B0600070205080204" pitchFamily="34" charset="-128"/>
              </a:rPr>
              <a:t>th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    letter encoded as Caesar w/ key=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m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: 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i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 i + 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 (mod 26)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45801" name="Rectangle 9"/>
          <p:cNvSpPr>
            <a:spLocks noChangeArrowheads="1"/>
          </p:cNvSpPr>
          <p:nvPr/>
        </p:nvSpPr>
        <p:spPr bwMode="auto">
          <a:xfrm>
            <a:off x="2057400" y="38100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sz="1600" b="1">
                <a:solidFill>
                  <a:srgbClr val="CC0000"/>
                </a:solidFill>
                <a:ea typeface="ＭＳ Ｐゴシック" panose="020B0600070205080204" pitchFamily="34" charset="-128"/>
              </a:rPr>
              <a:t>+1</a:t>
            </a:r>
            <a:r>
              <a:rPr lang="en-US" altLang="ja-JP" b="1" baseline="30000">
                <a:solidFill>
                  <a:srgbClr val="CC0000"/>
                </a:solidFill>
                <a:ea typeface="ＭＳ Ｐゴシック" panose="020B0600070205080204" pitchFamily="34" charset="-128"/>
              </a:rPr>
              <a:t>th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letter encoded as Caesar w/ key=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: 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i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 i + 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1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 (mod 26)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45802" name="Rectangle 10"/>
          <p:cNvSpPr>
            <a:spLocks noChangeArrowheads="1"/>
          </p:cNvSpPr>
          <p:nvPr/>
        </p:nvSpPr>
        <p:spPr bwMode="auto">
          <a:xfrm>
            <a:off x="609600" y="24384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Decryption: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In the natural way</a:t>
            </a:r>
          </a:p>
        </p:txBody>
      </p:sp>
      <p:sp>
        <p:nvSpPr>
          <p:cNvPr id="545803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…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45804" name="Rectangle 12"/>
          <p:cNvSpPr>
            <a:spLocks noChangeArrowheads="1"/>
          </p:cNvSpPr>
          <p:nvPr/>
        </p:nvSpPr>
        <p:spPr bwMode="auto">
          <a:xfrm>
            <a:off x="609600" y="30480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Important Property: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Can no longer break using letter frequencies alone.</a:t>
            </a:r>
          </a:p>
        </p:txBody>
      </p:sp>
      <p:sp>
        <p:nvSpPr>
          <p:cNvPr id="545805" name="Rectangle 13"/>
          <p:cNvSpPr>
            <a:spLocks noChangeArrowheads="1"/>
          </p:cNvSpPr>
          <p:nvPr/>
        </p:nvSpPr>
        <p:spPr bwMode="auto">
          <a:xfrm>
            <a:off x="609600" y="35814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‘e’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will be mapped to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‘e’+k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,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‘e’+k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,…,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‘e’+k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according to location.</a:t>
            </a:r>
          </a:p>
        </p:txBody>
      </p:sp>
      <p:sp>
        <p:nvSpPr>
          <p:cNvPr id="545806" name="Rectangle 14"/>
          <p:cNvSpPr>
            <a:spLocks noChangeArrowheads="1"/>
          </p:cNvSpPr>
          <p:nvPr/>
        </p:nvSpPr>
        <p:spPr bwMode="auto">
          <a:xfrm>
            <a:off x="2057400" y="19812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ja-JP" b="1" baseline="30000">
                <a:solidFill>
                  <a:srgbClr val="CC0000"/>
                </a:solidFill>
                <a:ea typeface="ＭＳ Ｐゴシック" panose="020B0600070205080204" pitchFamily="34" charset="-128"/>
              </a:rPr>
              <a:t>th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letter encoded w/ key=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(n mod m)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: 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i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 i + 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(n mod m)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(mod 26)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45807" name="Rectangle 15"/>
          <p:cNvSpPr>
            <a:spLocks noChangeArrowheads="1"/>
          </p:cNvSpPr>
          <p:nvPr/>
        </p:nvSpPr>
        <p:spPr bwMode="auto">
          <a:xfrm>
            <a:off x="609600" y="41910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Considered “unbreakable” for 300 years </a:t>
            </a:r>
            <a:r>
              <a:rPr lang="en-US" altLang="ja-JP" sz="1600" b="1">
                <a:solidFill>
                  <a:srgbClr val="336699"/>
                </a:solidFill>
                <a:ea typeface="ＭＳ Ｐゴシック" panose="020B0600070205080204" pitchFamily="34" charset="-128"/>
              </a:rPr>
              <a:t>(broken by Babbage, Kasiski 1850’s)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477000" y="196850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(Belaso, 1553)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45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45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5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45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45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45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45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8" grpId="0"/>
      <p:bldP spid="545798" grpId="1"/>
      <p:bldP spid="545799" grpId="0"/>
      <p:bldP spid="545799" grpId="1"/>
      <p:bldP spid="545800" grpId="0"/>
      <p:bldP spid="545800" grpId="1"/>
      <p:bldP spid="545801" grpId="0"/>
      <p:bldP spid="545801" grpId="1"/>
      <p:bldP spid="545802" grpId="0"/>
      <p:bldP spid="545803" grpId="0"/>
      <p:bldP spid="545803" grpId="1"/>
      <p:bldP spid="545804" grpId="0"/>
      <p:bldP spid="545804" grpId="1"/>
      <p:bldP spid="545805" grpId="0"/>
      <p:bldP spid="545805" grpId="1"/>
      <p:bldP spid="545806" grpId="0"/>
      <p:bldP spid="545807" grpId="0"/>
      <p:bldP spid="54580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anose="020B0600070205080204" pitchFamily="34" charset="-128"/>
              </a:rPr>
              <a:t>Example 3- Vigenere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381000"/>
          </a:xfrm>
        </p:spPr>
        <p:txBody>
          <a:bodyPr/>
          <a:lstStyle/>
          <a:p>
            <a:pPr marL="0" indent="0"/>
            <a:r>
              <a:rPr lang="en-US" altLang="ja-JP" smtClean="0">
                <a:ea typeface="ＭＳ Ｐゴシック" panose="020B0600070205080204" pitchFamily="34" charset="-128"/>
              </a:rPr>
              <a:t>“Multi-Caesar Cipher” – A </a:t>
            </a:r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stateful</a:t>
            </a:r>
            <a:r>
              <a:rPr lang="en-US" altLang="ja-JP" smtClean="0">
                <a:ea typeface="ＭＳ Ｐゴシック" panose="020B0600070205080204" pitchFamily="34" charset="-128"/>
              </a:rPr>
              <a:t> cipher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" y="14478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Key: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 = (k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,k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,…,k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)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list of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numbers between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and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 25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609600" y="1981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Encryption:</a:t>
            </a:r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609600" y="28194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sz="2400" b="1">
                <a:solidFill>
                  <a:schemeClr val="folHlink"/>
                </a:solidFill>
                <a:ea typeface="ＭＳ Ｐゴシック" panose="020B0600070205080204" pitchFamily="34" charset="-128"/>
              </a:rPr>
              <a:t>Breaking Vigenere:</a:t>
            </a:r>
          </a:p>
        </p:txBody>
      </p:sp>
      <p:sp>
        <p:nvSpPr>
          <p:cNvPr id="18440" name="Rectangle 14"/>
          <p:cNvSpPr>
            <a:spLocks noChangeArrowheads="1"/>
          </p:cNvSpPr>
          <p:nvPr/>
        </p:nvSpPr>
        <p:spPr bwMode="auto">
          <a:xfrm>
            <a:off x="2057400" y="19812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ja-JP" b="1" baseline="30000">
                <a:solidFill>
                  <a:srgbClr val="CC0000"/>
                </a:solidFill>
                <a:ea typeface="ＭＳ Ｐゴシック" panose="020B0600070205080204" pitchFamily="34" charset="-128"/>
              </a:rPr>
              <a:t>th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letter encoded w/ key=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(n mod m)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 : 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i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 I + k</a:t>
            </a:r>
            <a:r>
              <a:rPr lang="en-US" altLang="ja-JP" b="1" baseline="-25000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(n mod m)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(mod 26)</a:t>
            </a:r>
            <a:endParaRPr lang="en-US" altLang="ja-JP" b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441" name="Rectangle 15"/>
          <p:cNvSpPr>
            <a:spLocks noChangeArrowheads="1"/>
          </p:cNvSpPr>
          <p:nvPr/>
        </p:nvSpPr>
        <p:spPr bwMode="auto">
          <a:xfrm>
            <a:off x="6477000" y="196850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(Belaso, 1553)</a:t>
            </a:r>
          </a:p>
        </p:txBody>
      </p:sp>
      <p:sp>
        <p:nvSpPr>
          <p:cNvPr id="548881" name="Text Box 17"/>
          <p:cNvSpPr txBox="1">
            <a:spLocks noChangeArrowheads="1"/>
          </p:cNvSpPr>
          <p:nvPr/>
        </p:nvSpPr>
        <p:spPr bwMode="auto">
          <a:xfrm>
            <a:off x="762000" y="32908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LIVITC</a:t>
            </a:r>
          </a:p>
        </p:txBody>
      </p:sp>
      <p:sp>
        <p:nvSpPr>
          <p:cNvPr id="548882" name="Text Box 18"/>
          <p:cNvSpPr txBox="1">
            <a:spLocks noChangeArrowheads="1"/>
          </p:cNvSpPr>
          <p:nvPr/>
        </p:nvSpPr>
        <p:spPr bwMode="auto">
          <a:xfrm>
            <a:off x="1600200" y="32908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SWPIYV</a:t>
            </a:r>
          </a:p>
        </p:txBody>
      </p:sp>
      <p:sp>
        <p:nvSpPr>
          <p:cNvPr id="548883" name="Text Box 19"/>
          <p:cNvSpPr txBox="1">
            <a:spLocks noChangeArrowheads="1"/>
          </p:cNvSpPr>
          <p:nvPr/>
        </p:nvSpPr>
        <p:spPr bwMode="auto">
          <a:xfrm>
            <a:off x="2438400" y="32908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EWHEVS</a:t>
            </a:r>
          </a:p>
        </p:txBody>
      </p:sp>
      <p:sp>
        <p:nvSpPr>
          <p:cNvPr id="548884" name="Text Box 20"/>
          <p:cNvSpPr txBox="1">
            <a:spLocks noChangeArrowheads="1"/>
          </p:cNvSpPr>
          <p:nvPr/>
        </p:nvSpPr>
        <p:spPr bwMode="auto">
          <a:xfrm>
            <a:off x="3260725" y="32908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RIQMXL</a:t>
            </a:r>
          </a:p>
        </p:txBody>
      </p:sp>
      <p:sp>
        <p:nvSpPr>
          <p:cNvPr id="548885" name="Text Box 21"/>
          <p:cNvSpPr txBox="1">
            <a:spLocks noChangeArrowheads="1"/>
          </p:cNvSpPr>
          <p:nvPr/>
        </p:nvSpPr>
        <p:spPr bwMode="auto">
          <a:xfrm>
            <a:off x="4098925" y="32908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EYVEOI</a:t>
            </a:r>
          </a:p>
        </p:txBody>
      </p:sp>
      <p:sp>
        <p:nvSpPr>
          <p:cNvPr id="548886" name="Text Box 22"/>
          <p:cNvSpPr txBox="1">
            <a:spLocks noChangeArrowheads="1"/>
          </p:cNvSpPr>
          <p:nvPr/>
        </p:nvSpPr>
        <p:spPr bwMode="auto">
          <a:xfrm>
            <a:off x="4937125" y="32908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EWHRXE</a:t>
            </a:r>
          </a:p>
        </p:txBody>
      </p:sp>
      <p:sp>
        <p:nvSpPr>
          <p:cNvPr id="548887" name="Text Box 23"/>
          <p:cNvSpPr txBox="1">
            <a:spLocks noChangeArrowheads="1"/>
          </p:cNvSpPr>
          <p:nvPr/>
        </p:nvSpPr>
        <p:spPr bwMode="auto">
          <a:xfrm>
            <a:off x="5775325" y="32908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XIPFEM</a:t>
            </a:r>
          </a:p>
        </p:txBody>
      </p:sp>
      <p:sp>
        <p:nvSpPr>
          <p:cNvPr id="548888" name="Text Box 24"/>
          <p:cNvSpPr txBox="1">
            <a:spLocks noChangeArrowheads="1"/>
          </p:cNvSpPr>
          <p:nvPr/>
        </p:nvSpPr>
        <p:spPr bwMode="auto">
          <a:xfrm>
            <a:off x="6629400" y="32908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>
                <a:solidFill>
                  <a:srgbClr val="FF99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VEWHKV</a:t>
            </a:r>
          </a:p>
        </p:txBody>
      </p:sp>
      <p:sp>
        <p:nvSpPr>
          <p:cNvPr id="548890" name="Rectangle 26"/>
          <p:cNvSpPr>
            <a:spLocks noChangeArrowheads="1"/>
          </p:cNvSpPr>
          <p:nvPr/>
        </p:nvSpPr>
        <p:spPr bwMode="auto">
          <a:xfrm>
            <a:off x="2057400" y="38100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Step 1: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Guess the length of the key</a:t>
            </a:r>
            <a:r>
              <a:rPr lang="en-US" altLang="ja-JP" b="1">
                <a:solidFill>
                  <a:srgbClr val="3366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m</a:t>
            </a:r>
          </a:p>
        </p:txBody>
      </p:sp>
      <p:sp>
        <p:nvSpPr>
          <p:cNvPr id="548891" name="Rectangle 27"/>
          <p:cNvSpPr>
            <a:spLocks noChangeArrowheads="1"/>
          </p:cNvSpPr>
          <p:nvPr/>
        </p:nvSpPr>
        <p:spPr bwMode="auto">
          <a:xfrm>
            <a:off x="2057400" y="42672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Step 2: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Group together positions</a:t>
            </a:r>
            <a:r>
              <a:rPr lang="en-US" altLang="ja-JP" b="1">
                <a:solidFill>
                  <a:srgbClr val="3366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{1, m+1, 2m+1, 3m+1,…}</a:t>
            </a:r>
          </a:p>
        </p:txBody>
      </p:sp>
      <p:sp>
        <p:nvSpPr>
          <p:cNvPr id="548892" name="Rectangle 28"/>
          <p:cNvSpPr>
            <a:spLocks noChangeArrowheads="1"/>
          </p:cNvSpPr>
          <p:nvPr/>
        </p:nvSpPr>
        <p:spPr bwMode="auto">
          <a:xfrm>
            <a:off x="5715000" y="5257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{m-1, 2m+m-1, 3m+m-1,…}</a:t>
            </a:r>
          </a:p>
        </p:txBody>
      </p:sp>
      <p:sp>
        <p:nvSpPr>
          <p:cNvPr id="18453" name="Rectangle 30"/>
          <p:cNvSpPr>
            <a:spLocks noChangeArrowheads="1"/>
          </p:cNvSpPr>
          <p:nvPr/>
        </p:nvSpPr>
        <p:spPr bwMode="auto">
          <a:xfrm>
            <a:off x="609600" y="24384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Decryption: </a:t>
            </a:r>
            <a:r>
              <a:rPr lang="en-US" altLang="ja-JP" b="1">
                <a:solidFill>
                  <a:srgbClr val="003399"/>
                </a:solidFill>
                <a:ea typeface="ＭＳ Ｐゴシック" panose="020B0600070205080204" pitchFamily="34" charset="-128"/>
              </a:rPr>
              <a:t>In the natural way</a:t>
            </a:r>
          </a:p>
        </p:txBody>
      </p:sp>
      <p:sp>
        <p:nvSpPr>
          <p:cNvPr id="548895" name="Rectangle 31"/>
          <p:cNvSpPr>
            <a:spLocks noChangeArrowheads="1"/>
          </p:cNvSpPr>
          <p:nvPr/>
        </p:nvSpPr>
        <p:spPr bwMode="auto">
          <a:xfrm>
            <a:off x="6629400" y="4953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…</a:t>
            </a:r>
          </a:p>
        </p:txBody>
      </p:sp>
      <p:sp>
        <p:nvSpPr>
          <p:cNvPr id="548896" name="Rectangle 32"/>
          <p:cNvSpPr>
            <a:spLocks noChangeArrowheads="1"/>
          </p:cNvSpPr>
          <p:nvPr/>
        </p:nvSpPr>
        <p:spPr bwMode="auto">
          <a:xfrm>
            <a:off x="5715000" y="46482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/>
              <a:buNone/>
            </a:pPr>
            <a:r>
              <a:rPr lang="en-US" altLang="ja-JP" b="1">
                <a:solidFill>
                  <a:srgbClr val="CC0000"/>
                </a:solidFill>
                <a:ea typeface="ＭＳ Ｐゴシック" panose="020B0600070205080204" pitchFamily="34" charset="-128"/>
              </a:rPr>
              <a:t>{2, m+2, 2m+2, 3m+2,…}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09167 0.0379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48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0" y="19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18333 0.071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0" y="36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36493 0.1379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488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00" y="69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L -0.4566 0.171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5488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00" y="86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-0.54826 0.20463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5488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00" y="102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64167 0.2379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548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00" y="119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-0.27326 0.1046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5488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81" grpId="0"/>
      <p:bldP spid="548882" grpId="0"/>
      <p:bldP spid="548882" grpId="1"/>
      <p:bldP spid="548883" grpId="0"/>
      <p:bldP spid="548883" grpId="1"/>
      <p:bldP spid="548884" grpId="0"/>
      <p:bldP spid="548884" grpId="1"/>
      <p:bldP spid="548885" grpId="0"/>
      <p:bldP spid="548885" grpId="1"/>
      <p:bldP spid="548886" grpId="0"/>
      <p:bldP spid="548886" grpId="1"/>
      <p:bldP spid="548887" grpId="0"/>
      <p:bldP spid="548887" grpId="1"/>
      <p:bldP spid="548888" grpId="0"/>
      <p:bldP spid="548888" grpId="1"/>
      <p:bldP spid="548890" grpId="0"/>
      <p:bldP spid="548891" grpId="0"/>
      <p:bldP spid="548892" grpId="0"/>
      <p:bldP spid="548895" grpId="0"/>
      <p:bldP spid="548896" grpId="0"/>
    </p:bldLst>
  </p:timing>
</p:sld>
</file>

<file path=ppt/theme/theme1.xml><?xml version="1.0" encoding="utf-8"?>
<a:theme xmlns:a="http://schemas.openxmlformats.org/drawingml/2006/main" name="cs423-handouts">
  <a:themeElements>
    <a:clrScheme name="">
      <a:dk1>
        <a:srgbClr val="000000"/>
      </a:dk1>
      <a:lt1>
        <a:srgbClr val="FFFFFF"/>
      </a:lt1>
      <a:dk2>
        <a:srgbClr val="B2B2B2"/>
      </a:dk2>
      <a:lt2>
        <a:srgbClr val="010000"/>
      </a:lt2>
      <a:accent1>
        <a:srgbClr val="A50021"/>
      </a:accent1>
      <a:accent2>
        <a:srgbClr val="FFFFCC"/>
      </a:accent2>
      <a:accent3>
        <a:srgbClr val="FFFFFF"/>
      </a:accent3>
      <a:accent4>
        <a:srgbClr val="000000"/>
      </a:accent4>
      <a:accent5>
        <a:srgbClr val="CFAAAB"/>
      </a:accent5>
      <a:accent6>
        <a:srgbClr val="E7E7B9"/>
      </a:accent6>
      <a:hlink>
        <a:srgbClr val="FF6600"/>
      </a:hlink>
      <a:folHlink>
        <a:srgbClr val="660066"/>
      </a:folHlink>
    </a:clrScheme>
    <a:fontScheme name="cs423-handou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423-handout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3-handout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3-handout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3-handout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3-handout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3-handout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3-handouts 7">
        <a:dk1>
          <a:srgbClr val="000000"/>
        </a:dk1>
        <a:lt1>
          <a:srgbClr val="FFFFFF"/>
        </a:lt1>
        <a:dk2>
          <a:srgbClr val="969696"/>
        </a:dk2>
        <a:lt2>
          <a:srgbClr val="010000"/>
        </a:lt2>
        <a:accent1>
          <a:srgbClr val="A50021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E7B9"/>
      </a:accent6>
      <a:hlink>
        <a:srgbClr val="FF6600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F:\CS423\public_html\lectures\cs423-handouts.pot</Template>
  <TotalTime>22157</TotalTime>
  <Words>2339</Words>
  <Application>Microsoft Office PowerPoint</Application>
  <PresentationFormat>On-screen Show (4:3)</PresentationFormat>
  <Paragraphs>287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Monotype Sorts</vt:lpstr>
      <vt:lpstr>Courier New</vt:lpstr>
      <vt:lpstr>Courier</vt:lpstr>
      <vt:lpstr>Arial Narrow</vt:lpstr>
      <vt:lpstr>ＭＳ Ｐゴシック</vt:lpstr>
      <vt:lpstr>Arial</vt:lpstr>
      <vt:lpstr>Wingdings</vt:lpstr>
      <vt:lpstr>cs423-handouts</vt:lpstr>
      <vt:lpstr>Blockchain &amp; Business Application</vt:lpstr>
      <vt:lpstr>Cryptography</vt:lpstr>
      <vt:lpstr>Crypto History</vt:lpstr>
      <vt:lpstr>Crypto History</vt:lpstr>
      <vt:lpstr>Encryption Schemes</vt:lpstr>
      <vt:lpstr>Example 1: Caesar’s Cipher </vt:lpstr>
      <vt:lpstr>Example 2: Substitution Cipher</vt:lpstr>
      <vt:lpstr>Example 3- Vigenere</vt:lpstr>
      <vt:lpstr>Example 3- Vigenere</vt:lpstr>
      <vt:lpstr>Example 3- Vigenere</vt:lpstr>
      <vt:lpstr>Example 4 - The Enigma</vt:lpstr>
      <vt:lpstr>Post 1970’s Crypto</vt:lpstr>
      <vt:lpstr>Review of Encryption Schemes</vt:lpstr>
      <vt:lpstr>Public Key Cryptography [DH76,RSA77]</vt:lpstr>
      <vt:lpstr>Other Crypto Wonders</vt:lpstr>
      <vt:lpstr>Cryptography &amp; Security</vt:lpstr>
      <vt:lpstr>Public-Key Algorithms</vt:lpstr>
      <vt:lpstr>Public-Key Algorithms (1)</vt:lpstr>
      <vt:lpstr>RSA (1)</vt:lpstr>
      <vt:lpstr>RSA (2)</vt:lpstr>
      <vt:lpstr>One-Time Pads (1)</vt:lpstr>
      <vt:lpstr>One-Time Pads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Boaz Barak</dc:creator>
  <cp:lastModifiedBy>fatih</cp:lastModifiedBy>
  <cp:revision>634</cp:revision>
  <cp:lastPrinted>2001-02-04T13:00:50Z</cp:lastPrinted>
  <dcterms:created xsi:type="dcterms:W3CDTF">1999-11-17T14:21:04Z</dcterms:created>
  <dcterms:modified xsi:type="dcterms:W3CDTF">2020-04-22T11:04:04Z</dcterms:modified>
</cp:coreProperties>
</file>