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3" r:id="rId6"/>
    <p:sldId id="262" r:id="rId7"/>
    <p:sldId id="279" r:id="rId8"/>
    <p:sldId id="261" r:id="rId9"/>
    <p:sldId id="266" r:id="rId10"/>
    <p:sldId id="265" r:id="rId11"/>
    <p:sldId id="264" r:id="rId12"/>
    <p:sldId id="267" r:id="rId13"/>
    <p:sldId id="268" r:id="rId14"/>
    <p:sldId id="271" r:id="rId15"/>
    <p:sldId id="270" r:id="rId16"/>
    <p:sldId id="269" r:id="rId17"/>
    <p:sldId id="260" r:id="rId18"/>
    <p:sldId id="272" r:id="rId19"/>
    <p:sldId id="278" r:id="rId20"/>
    <p:sldId id="273" r:id="rId21"/>
    <p:sldId id="281" r:id="rId22"/>
    <p:sldId id="280" r:id="rId23"/>
    <p:sldId id="277" r:id="rId24"/>
    <p:sldId id="276" r:id="rId25"/>
    <p:sldId id="275" r:id="rId26"/>
    <p:sldId id="274" r:id="rId27"/>
    <p:sldId id="282" r:id="rId28"/>
    <p:sldId id="283" r:id="rId29"/>
    <p:sldId id="285" r:id="rId30"/>
    <p:sldId id="284" r:id="rId31"/>
    <p:sldId id="287" r:id="rId32"/>
    <p:sldId id="286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37" autoAdjust="0"/>
    <p:restoredTop sz="81636" autoAdjust="0"/>
  </p:normalViewPr>
  <p:slideViewPr>
    <p:cSldViewPr>
      <p:cViewPr varScale="1">
        <p:scale>
          <a:sx n="62" d="100"/>
          <a:sy n="62" d="100"/>
        </p:scale>
        <p:origin x="168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32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55C9B5-D608-42AE-8062-193B10CB78C9}" type="datetimeFigureOut">
              <a:rPr lang="tr-TR" smtClean="0"/>
              <a:pPr/>
              <a:t>9.04.2021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C2682B-52A5-450B-8C97-5A569AD811BC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MIM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C2682B-52A5-450B-8C97-5A569AD811BC}" type="slidenum">
              <a:rPr lang="tr-TR" smtClean="0"/>
              <a:pPr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86628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6A87A-7EF5-4230-8E71-8ABB09F91940}" type="datetime1">
              <a:rPr lang="tr-TR" smtClean="0"/>
              <a:t>9.04.2021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Fatih OZAYDIN, TIU-2021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1EF5-AC48-4730-A968-29A6817E239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08D6A-115F-4954-B31D-8382F3E4DEAE}" type="datetime1">
              <a:rPr lang="tr-TR" smtClean="0"/>
              <a:t>9.04.2021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Fatih OZAYDIN, TIU-2021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1EF5-AC48-4730-A968-29A6817E239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00D87-EBF0-4CA3-98B0-55199E9752F0}" type="datetime1">
              <a:rPr lang="tr-TR" smtClean="0"/>
              <a:t>9.04.2021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Fatih OZAYDIN, TIU-2021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1EF5-AC48-4730-A968-29A6817E239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676EE-B999-479A-8BBD-12862496610B}" type="datetime1">
              <a:rPr lang="tr-TR" smtClean="0"/>
              <a:t>9.04.2021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Fatih OZAYDIN, TIU-2021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1EF5-AC48-4730-A968-29A6817E239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5E2EF-D715-4845-BD04-1C8A4F0DA36A}" type="datetime1">
              <a:rPr lang="tr-TR" smtClean="0"/>
              <a:t>9.04.2021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Fatih OZAYDIN, TIU-2021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1EF5-AC48-4730-A968-29A6817E239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F4389-8FE2-4C66-9488-F13F572147E8}" type="datetime1">
              <a:rPr lang="tr-TR" smtClean="0"/>
              <a:t>9.04.2021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Fatih OZAYDIN, TIU-2021</a:t>
            </a:r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1EF5-AC48-4730-A968-29A6817E239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42CC1-B233-441A-AE4B-A0F70E7C482B}" type="datetime1">
              <a:rPr lang="tr-TR" smtClean="0"/>
              <a:t>9.04.2021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Fatih OZAYDIN, TIU-2021</a:t>
            </a:r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1EF5-AC48-4730-A968-29A6817E239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73999-B191-4331-A518-ED0D4956F6A1}" type="datetime1">
              <a:rPr lang="tr-TR" smtClean="0"/>
              <a:t>9.04.2021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Fatih OZAYDIN, TIU-2021</a:t>
            </a: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1EF5-AC48-4730-A968-29A6817E239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9B4D9-F121-4852-87DA-07B9E86F2BF0}" type="datetime1">
              <a:rPr lang="tr-TR" smtClean="0"/>
              <a:t>9.04.2021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Fatih OZAYDIN, TIU-2021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1EF5-AC48-4730-A968-29A6817E239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D2E28-9185-4822-A730-335578CD85AF}" type="datetime1">
              <a:rPr lang="tr-TR" smtClean="0"/>
              <a:t>9.04.2021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Fatih OZAYDIN, TIU-2021</a:t>
            </a:r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1EF5-AC48-4730-A968-29A6817E239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6083A-5312-40F8-AE87-4C4DD706C975}" type="datetime1">
              <a:rPr lang="tr-TR" smtClean="0"/>
              <a:t>9.04.2021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Fatih OZAYDIN, TIU-2021</a:t>
            </a:r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1EF5-AC48-4730-A968-29A6817E239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D07E4-4845-4B89-B45C-94206A0D78B8}" type="datetime1">
              <a:rPr lang="tr-TR" smtClean="0"/>
              <a:t>9.04.2021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r-TR"/>
              <a:t>Fatih OZAYDIN, TIU-2021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51EF5-AC48-4730-A968-29A6817E2396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Blockchain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&amp; </a:t>
            </a:r>
            <a:br>
              <a:rPr lang="en-US" dirty="0"/>
            </a:br>
            <a:r>
              <a:rPr lang="en-US" dirty="0"/>
              <a:t>Business Application</a:t>
            </a:r>
            <a:endParaRPr lang="tr-TR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Lecture: </a:t>
            </a:r>
          </a:p>
          <a:p>
            <a:r>
              <a:rPr lang="en-US" dirty="0"/>
              <a:t>Cryptography &amp; </a:t>
            </a:r>
            <a:r>
              <a:rPr lang="en-US" dirty="0" err="1"/>
              <a:t>Cryptocurrencies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1EF5-AC48-4730-A968-29A6817E2396}" type="slidenum">
              <a:rPr lang="tr-TR" smtClean="0"/>
              <a:pPr/>
              <a:t>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Fatih OZAYDIN, TIU-2021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Collision</a:t>
            </a:r>
            <a:r>
              <a:rPr lang="tr-TR" dirty="0"/>
              <a:t>‐</a:t>
            </a:r>
            <a:r>
              <a:rPr lang="tr-TR" dirty="0" err="1"/>
              <a:t>resistance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hash function with a 256‐bit output size:</a:t>
            </a:r>
          </a:p>
          <a:p>
            <a:pPr lvl="1"/>
            <a:r>
              <a:rPr lang="en-US" dirty="0"/>
              <a:t>Pick   </a:t>
            </a:r>
            <a:r>
              <a:rPr lang="en-US" b="1" dirty="0"/>
              <a:t>2</a:t>
            </a:r>
            <a:r>
              <a:rPr lang="en-US" b="1" baseline="30000" dirty="0"/>
              <a:t>256</a:t>
            </a:r>
            <a:r>
              <a:rPr lang="en-US" b="1" dirty="0"/>
              <a:t> + 1 </a:t>
            </a:r>
            <a:r>
              <a:rPr lang="en-US" dirty="0"/>
              <a:t> distinct values: </a:t>
            </a:r>
          </a:p>
          <a:p>
            <a:pPr lvl="2"/>
            <a:r>
              <a:rPr lang="en-US" dirty="0"/>
              <a:t>Will find collision </a:t>
            </a:r>
            <a:r>
              <a:rPr lang="en-US" b="1" dirty="0"/>
              <a:t>100%</a:t>
            </a:r>
          </a:p>
          <a:p>
            <a:pPr marL="914400" lvl="2" indent="0">
              <a:buNone/>
            </a:pPr>
            <a:r>
              <a:rPr lang="en-US" dirty="0"/>
              <a:t>	</a:t>
            </a:r>
          </a:p>
          <a:p>
            <a:pPr lvl="1"/>
            <a:r>
              <a:rPr lang="en-US" dirty="0"/>
              <a:t>What about smaller number of values?</a:t>
            </a:r>
          </a:p>
          <a:p>
            <a:pPr lvl="1"/>
            <a:r>
              <a:rPr lang="en-US" dirty="0"/>
              <a:t>Pick  </a:t>
            </a:r>
            <a:r>
              <a:rPr lang="en-US" b="1" dirty="0"/>
              <a:t>2</a:t>
            </a:r>
            <a:r>
              <a:rPr lang="en-US" b="1" baseline="30000" dirty="0"/>
              <a:t>130</a:t>
            </a:r>
            <a:r>
              <a:rPr lang="en-US" b="1" dirty="0"/>
              <a:t> + 1 </a:t>
            </a:r>
            <a:r>
              <a:rPr lang="en-US" dirty="0"/>
              <a:t>distinct values:</a:t>
            </a:r>
          </a:p>
          <a:p>
            <a:pPr lvl="2"/>
            <a:r>
              <a:rPr lang="en-US" dirty="0"/>
              <a:t>Will find collision  </a:t>
            </a:r>
            <a:r>
              <a:rPr lang="en-US" b="1" dirty="0"/>
              <a:t>99.%</a:t>
            </a:r>
            <a:r>
              <a:rPr lang="en-US" dirty="0"/>
              <a:t> !!!</a:t>
            </a:r>
          </a:p>
          <a:p>
            <a:pPr lvl="2" algn="r">
              <a:buNone/>
            </a:pPr>
            <a:endParaRPr lang="en-US" b="1" i="1" dirty="0"/>
          </a:p>
          <a:p>
            <a:pPr lvl="2" algn="r">
              <a:buNone/>
            </a:pPr>
            <a:r>
              <a:rPr lang="en-US" b="1" i="1" dirty="0"/>
              <a:t>Birthday Paradox</a:t>
            </a:r>
          </a:p>
          <a:p>
            <a:endParaRPr lang="tr-TR" dirty="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Fatih OZAYDIN, TIU-2021</a:t>
            </a: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1EF5-AC48-4730-A968-29A6817E2396}" type="slidenum">
              <a:rPr lang="tr-TR" smtClean="0"/>
              <a:pPr/>
              <a:t>10</a:t>
            </a:fld>
            <a:endParaRPr lang="tr-T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Collision</a:t>
            </a:r>
            <a:r>
              <a:rPr lang="tr-TR" dirty="0"/>
              <a:t>‐</a:t>
            </a:r>
            <a:r>
              <a:rPr lang="tr-TR" dirty="0" err="1"/>
              <a:t>resistance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100%, but can we really find collision?</a:t>
            </a:r>
          </a:p>
          <a:p>
            <a:r>
              <a:rPr lang="en-US" dirty="0"/>
              <a:t>Calculate </a:t>
            </a:r>
            <a:r>
              <a:rPr lang="en-US" b="1" dirty="0"/>
              <a:t>2</a:t>
            </a:r>
            <a:r>
              <a:rPr lang="en-US" b="1" baseline="30000" dirty="0"/>
              <a:t>256</a:t>
            </a:r>
            <a:r>
              <a:rPr lang="en-US" b="1" dirty="0"/>
              <a:t> + 1 </a:t>
            </a:r>
            <a:r>
              <a:rPr lang="en-US" dirty="0" err="1"/>
              <a:t>w.c</a:t>
            </a:r>
            <a:r>
              <a:rPr lang="en-US" dirty="0"/>
              <a:t>. or, on avg. </a:t>
            </a:r>
            <a:r>
              <a:rPr lang="en-US" b="1" dirty="0"/>
              <a:t>2</a:t>
            </a:r>
            <a:r>
              <a:rPr lang="en-US" b="1" baseline="30000" dirty="0"/>
              <a:t>128 </a:t>
            </a:r>
            <a:r>
              <a:rPr lang="en-US" b="1" dirty="0"/>
              <a:t> </a:t>
            </a:r>
            <a:r>
              <a:rPr lang="en-US" dirty="0"/>
              <a:t>Hashes</a:t>
            </a:r>
          </a:p>
          <a:p>
            <a:r>
              <a:rPr lang="en-US" dirty="0"/>
              <a:t>If a computer calculates </a:t>
            </a:r>
            <a:r>
              <a:rPr lang="en-US" b="1" dirty="0"/>
              <a:t>10K</a:t>
            </a:r>
            <a:r>
              <a:rPr lang="en-US" dirty="0"/>
              <a:t> Hashes / sec</a:t>
            </a:r>
          </a:p>
          <a:p>
            <a:r>
              <a:rPr lang="en-US" dirty="0"/>
              <a:t>Needs </a:t>
            </a:r>
            <a:r>
              <a:rPr lang="en-US" b="1" dirty="0"/>
              <a:t>2</a:t>
            </a:r>
            <a:r>
              <a:rPr lang="en-US" b="1" baseline="30000" dirty="0"/>
              <a:t>27 </a:t>
            </a:r>
            <a:r>
              <a:rPr lang="en-US" dirty="0"/>
              <a:t>years</a:t>
            </a:r>
          </a:p>
          <a:p>
            <a:r>
              <a:rPr lang="en-US" dirty="0"/>
              <a:t>Finding one in reasonable some time.. Infinitesimally </a:t>
            </a:r>
            <a:r>
              <a:rPr lang="en-US" dirty="0" err="1"/>
              <a:t>smally</a:t>
            </a:r>
            <a:r>
              <a:rPr lang="en-US" dirty="0"/>
              <a:t> small probability!</a:t>
            </a:r>
          </a:p>
          <a:p>
            <a:endParaRPr lang="en-US" dirty="0"/>
          </a:p>
          <a:p>
            <a:endParaRPr lang="tr-TR" dirty="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Fatih OZAYDIN, TIU-2021</a:t>
            </a: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1EF5-AC48-4730-A968-29A6817E2396}" type="slidenum">
              <a:rPr lang="tr-TR" smtClean="0"/>
              <a:pPr/>
              <a:t>11</a:t>
            </a:fld>
            <a:endParaRPr lang="tr-T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Collision</a:t>
            </a:r>
            <a:r>
              <a:rPr lang="tr-TR" dirty="0"/>
              <a:t>‐</a:t>
            </a:r>
            <a:r>
              <a:rPr lang="tr-TR" dirty="0" err="1"/>
              <a:t>resistance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Counter-example</a:t>
            </a:r>
          </a:p>
          <a:p>
            <a:endParaRPr lang="en-US" sz="800" dirty="0"/>
          </a:p>
          <a:p>
            <a:pPr algn="ctr">
              <a:buNone/>
            </a:pPr>
            <a:r>
              <a:rPr lang="en-US" b="1" dirty="0"/>
              <a:t>H(x) = x mod (2</a:t>
            </a:r>
            <a:r>
              <a:rPr lang="en-US" b="1" baseline="30000" dirty="0"/>
              <a:t>256</a:t>
            </a:r>
            <a:r>
              <a:rPr lang="en-US" b="1" dirty="0"/>
              <a:t>)</a:t>
            </a:r>
          </a:p>
          <a:p>
            <a:pPr>
              <a:buNone/>
            </a:pPr>
            <a:endParaRPr lang="en-US" sz="1200" dirty="0"/>
          </a:p>
          <a:p>
            <a:pPr algn="ctr">
              <a:buNone/>
            </a:pP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 = 3 </a:t>
            </a:r>
          </a:p>
          <a:p>
            <a:pPr algn="ctr">
              <a:buNone/>
            </a:pPr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/>
              <a:t> = 3 + 2</a:t>
            </a:r>
            <a:r>
              <a:rPr lang="en-US" baseline="30000" dirty="0"/>
              <a:t>256</a:t>
            </a:r>
          </a:p>
          <a:p>
            <a:pPr algn="ctr">
              <a:buNone/>
            </a:pPr>
            <a:r>
              <a:rPr lang="en-US" dirty="0"/>
              <a:t>H(x</a:t>
            </a:r>
            <a:r>
              <a:rPr lang="en-US" baseline="-25000" dirty="0"/>
              <a:t>1</a:t>
            </a:r>
            <a:r>
              <a:rPr lang="en-US" dirty="0"/>
              <a:t>) = H(x</a:t>
            </a:r>
            <a:r>
              <a:rPr lang="en-US" baseline="-25000" dirty="0"/>
              <a:t>2</a:t>
            </a:r>
            <a:r>
              <a:rPr lang="en-US" dirty="0"/>
              <a:t>) </a:t>
            </a:r>
            <a:r>
              <a:rPr lang="tr-TR" dirty="0"/>
              <a:t>=3</a:t>
            </a:r>
            <a:endParaRPr lang="en-US" dirty="0"/>
          </a:p>
          <a:p>
            <a:pPr algn="ctr">
              <a:buNone/>
            </a:pPr>
            <a:endParaRPr lang="en-US" dirty="0"/>
          </a:p>
          <a:p>
            <a:r>
              <a:rPr lang="en-US" dirty="0"/>
              <a:t>So what? Research required for Hash </a:t>
            </a:r>
            <a:r>
              <a:rPr lang="en-US" dirty="0" err="1"/>
              <a:t>func’s</a:t>
            </a:r>
            <a:r>
              <a:rPr lang="en-US" dirty="0"/>
              <a:t>!</a:t>
            </a:r>
            <a:endParaRPr lang="tr-TR" dirty="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Fatih OZAYDIN, TIU-2021</a:t>
            </a: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1EF5-AC48-4730-A968-29A6817E2396}" type="slidenum">
              <a:rPr lang="tr-TR" smtClean="0"/>
              <a:pPr/>
              <a:t>12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Collision</a:t>
            </a:r>
            <a:r>
              <a:rPr lang="tr-TR" dirty="0"/>
              <a:t>‐</a:t>
            </a:r>
            <a:r>
              <a:rPr lang="tr-TR" dirty="0" err="1"/>
              <a:t>resistance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Business Application:</a:t>
            </a:r>
            <a:endParaRPr lang="en-US" dirty="0"/>
          </a:p>
          <a:p>
            <a:pPr lvl="1"/>
            <a:r>
              <a:rPr lang="en-US" b="1" dirty="0"/>
              <a:t>Online file storage systems</a:t>
            </a:r>
          </a:p>
          <a:p>
            <a:pPr lvl="1"/>
            <a:r>
              <a:rPr lang="en-US" dirty="0"/>
              <a:t>Upload, wait, download back. </a:t>
            </a:r>
          </a:p>
          <a:p>
            <a:pPr lvl="1"/>
            <a:r>
              <a:rPr lang="en-US" dirty="0"/>
              <a:t>Is it the same?</a:t>
            </a:r>
          </a:p>
          <a:p>
            <a:r>
              <a:rPr lang="en-US" dirty="0"/>
              <a:t>Don’t keep the original file</a:t>
            </a:r>
          </a:p>
          <a:p>
            <a:r>
              <a:rPr lang="en-US" dirty="0"/>
              <a:t>Keep its Hash! </a:t>
            </a:r>
            <a:endParaRPr lang="tr-TR" dirty="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Fatih OZAYDIN, TIU-2021</a:t>
            </a: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1EF5-AC48-4730-A968-29A6817E2396}" type="slidenum">
              <a:rPr lang="tr-TR" smtClean="0"/>
              <a:pPr/>
              <a:t>13</a:t>
            </a:fld>
            <a:endParaRPr lang="tr-T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Cryptographic</a:t>
            </a:r>
            <a:br>
              <a:rPr lang="en-US" dirty="0"/>
            </a:br>
            <a:r>
              <a:rPr lang="en-US" dirty="0"/>
              <a:t>Hash Function Properties 2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additional properties:</a:t>
            </a:r>
          </a:p>
          <a:p>
            <a:pPr lvl="1"/>
            <a:r>
              <a:rPr lang="en-US" dirty="0"/>
              <a:t>1) Collision‐resistance </a:t>
            </a:r>
          </a:p>
          <a:p>
            <a:pPr lvl="1"/>
            <a:r>
              <a:rPr lang="en-US" b="1" dirty="0"/>
              <a:t>2) Hiding</a:t>
            </a:r>
          </a:p>
          <a:p>
            <a:pPr lvl="1"/>
            <a:r>
              <a:rPr lang="en-US" dirty="0"/>
              <a:t>3) Puzzle‐friendliness</a:t>
            </a:r>
          </a:p>
          <a:p>
            <a:endParaRPr lang="tr-TR" dirty="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Fatih OZAYDIN, TIU-2021</a:t>
            </a: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1EF5-AC48-4730-A968-29A6817E2396}" type="slidenum">
              <a:rPr lang="tr-TR" smtClean="0"/>
              <a:pPr/>
              <a:t>14</a:t>
            </a:fld>
            <a:endParaRPr lang="tr-T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Hiding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we’re given the output of the hash function </a:t>
            </a:r>
            <a:r>
              <a:rPr lang="en-US" b="1" i="1" dirty="0"/>
              <a:t>y = H(x)</a:t>
            </a:r>
            <a:r>
              <a:rPr lang="en-US" i="1" dirty="0"/>
              <a:t> </a:t>
            </a:r>
          </a:p>
          <a:p>
            <a:r>
              <a:rPr lang="en-US" i="1" dirty="0"/>
              <a:t>there’s no feasible </a:t>
            </a:r>
            <a:r>
              <a:rPr lang="en-US" dirty="0"/>
              <a:t>way to figure out what the input, </a:t>
            </a:r>
            <a:r>
              <a:rPr lang="en-US" b="1" i="1" dirty="0"/>
              <a:t>x</a:t>
            </a:r>
            <a:r>
              <a:rPr lang="en-US" i="1" dirty="0"/>
              <a:t> , was</a:t>
            </a:r>
          </a:p>
          <a:p>
            <a:endParaRPr lang="en-US" i="1" dirty="0"/>
          </a:p>
          <a:p>
            <a:r>
              <a:rPr lang="en-US" dirty="0"/>
              <a:t>Deterministic functions </a:t>
            </a:r>
            <a:r>
              <a:rPr lang="en-US" dirty="0">
                <a:sym typeface="Wingdings" pitchFamily="2" charset="2"/>
              </a:rPr>
              <a:t> Decrease prob.</a:t>
            </a:r>
          </a:p>
          <a:p>
            <a:r>
              <a:rPr lang="en-US" dirty="0">
                <a:sym typeface="Wingdings" pitchFamily="2" charset="2"/>
              </a:rPr>
              <a:t>Non-deterministic functions Totally secure!</a:t>
            </a:r>
            <a:endParaRPr lang="tr-TR" dirty="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Fatih OZAYDIN, TIU-2021</a:t>
            </a: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1EF5-AC48-4730-A968-29A6817E2396}" type="slidenum">
              <a:rPr lang="tr-TR" smtClean="0"/>
              <a:pPr/>
              <a:t>15</a:t>
            </a:fld>
            <a:endParaRPr lang="tr-T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Hiding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Business Application:</a:t>
            </a:r>
          </a:p>
          <a:p>
            <a:r>
              <a:rPr lang="en-US" b="1" dirty="0"/>
              <a:t>Commitments: </a:t>
            </a:r>
            <a:r>
              <a:rPr lang="en-US" dirty="0"/>
              <a:t>Digital analog of </a:t>
            </a:r>
          </a:p>
          <a:p>
            <a:pPr lvl="1"/>
            <a:r>
              <a:rPr lang="en-US" dirty="0"/>
              <a:t>taking a value, </a:t>
            </a:r>
          </a:p>
          <a:p>
            <a:pPr lvl="1"/>
            <a:r>
              <a:rPr lang="en-US" dirty="0"/>
              <a:t>sealing it in an envelope, </a:t>
            </a:r>
          </a:p>
          <a:p>
            <a:pPr lvl="1"/>
            <a:r>
              <a:rPr lang="en-US" dirty="0"/>
              <a:t>putting that envelope out on the table</a:t>
            </a:r>
          </a:p>
          <a:p>
            <a:r>
              <a:rPr lang="en-US" dirty="0"/>
              <a:t>You’ve committed yourself</a:t>
            </a:r>
          </a:p>
          <a:p>
            <a:r>
              <a:rPr lang="en-US" dirty="0"/>
              <a:t>Secret from everyone</a:t>
            </a:r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Fatih OZAYDIN, TIU-2021</a:t>
            </a: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1EF5-AC48-4730-A968-29A6817E2396}" type="slidenum">
              <a:rPr lang="tr-TR" smtClean="0"/>
              <a:pPr/>
              <a:t>16</a:t>
            </a:fld>
            <a:endParaRPr lang="tr-TR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Hiding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dirty="0"/>
              <a:t>two algorithms: </a:t>
            </a:r>
          </a:p>
          <a:p>
            <a:pPr lvl="2"/>
            <a:r>
              <a:rPr lang="en-US" b="1" dirty="0"/>
              <a:t>com := commit( </a:t>
            </a:r>
            <a:r>
              <a:rPr lang="en-US" b="1" dirty="0" err="1"/>
              <a:t>msg</a:t>
            </a:r>
            <a:r>
              <a:rPr lang="en-US" b="1" dirty="0"/>
              <a:t>, nonce ) </a:t>
            </a:r>
            <a:r>
              <a:rPr lang="en-US" dirty="0"/>
              <a:t>The commit function takes a message and secret random value, called a </a:t>
            </a:r>
            <a:r>
              <a:rPr lang="en-US" i="1" dirty="0"/>
              <a:t>nonce</a:t>
            </a:r>
            <a:r>
              <a:rPr lang="en-US" dirty="0"/>
              <a:t>, as input and returns a commitment.</a:t>
            </a:r>
          </a:p>
          <a:p>
            <a:pPr lvl="2"/>
            <a:r>
              <a:rPr lang="en-US" b="1" dirty="0"/>
              <a:t>verify( com, </a:t>
            </a:r>
            <a:r>
              <a:rPr lang="en-US" b="1" dirty="0" err="1"/>
              <a:t>msg</a:t>
            </a:r>
            <a:r>
              <a:rPr lang="en-US" b="1" dirty="0"/>
              <a:t>, nonce ) </a:t>
            </a:r>
            <a:r>
              <a:rPr lang="en-US" dirty="0"/>
              <a:t>The verify function takes a commitment, </a:t>
            </a:r>
            <a:r>
              <a:rPr lang="en-US" b="1" i="1" dirty="0"/>
              <a:t>nonce</a:t>
            </a:r>
            <a:r>
              <a:rPr lang="en-US" dirty="0"/>
              <a:t>, and message as input. It returns true if com == commit( </a:t>
            </a:r>
            <a:r>
              <a:rPr lang="en-US" dirty="0" err="1"/>
              <a:t>msg</a:t>
            </a:r>
            <a:r>
              <a:rPr lang="en-US" dirty="0"/>
              <a:t> , nonce ) and false otherwise</a:t>
            </a:r>
          </a:p>
          <a:p>
            <a:pPr lvl="1"/>
            <a:r>
              <a:rPr lang="en-US" dirty="0"/>
              <a:t>Require the following two security properties hold:</a:t>
            </a:r>
          </a:p>
          <a:p>
            <a:pPr lvl="2"/>
            <a:r>
              <a:rPr lang="en-US" dirty="0"/>
              <a:t>Hiding : Given </a:t>
            </a:r>
            <a:r>
              <a:rPr lang="en-US" b="1" dirty="0"/>
              <a:t>com</a:t>
            </a:r>
            <a:r>
              <a:rPr lang="en-US" dirty="0"/>
              <a:t> , it is infeasible to find </a:t>
            </a:r>
            <a:r>
              <a:rPr lang="en-US" b="1" dirty="0" err="1"/>
              <a:t>msg</a:t>
            </a:r>
            <a:endParaRPr lang="en-US" b="1" dirty="0"/>
          </a:p>
          <a:p>
            <a:pPr lvl="2"/>
            <a:r>
              <a:rPr lang="en-US" dirty="0"/>
              <a:t>Binding : It is infeasible to find two pairs </a:t>
            </a:r>
          </a:p>
          <a:p>
            <a:pPr lvl="2">
              <a:buNone/>
            </a:pPr>
            <a:r>
              <a:rPr lang="en-US" dirty="0"/>
              <a:t>	</a:t>
            </a:r>
            <a:r>
              <a:rPr lang="en-US" i="1" dirty="0"/>
              <a:t>(</a:t>
            </a:r>
            <a:r>
              <a:rPr lang="en-US" i="1" dirty="0" err="1"/>
              <a:t>msg</a:t>
            </a:r>
            <a:r>
              <a:rPr lang="en-US" i="1" dirty="0"/>
              <a:t>, nonce)  </a:t>
            </a:r>
            <a:r>
              <a:rPr lang="en-US" dirty="0"/>
              <a:t>&amp;  </a:t>
            </a:r>
            <a:r>
              <a:rPr lang="en-US" i="1" dirty="0"/>
              <a:t>(</a:t>
            </a:r>
            <a:r>
              <a:rPr lang="en-US" i="1" dirty="0" err="1"/>
              <a:t>msg</a:t>
            </a:r>
            <a:r>
              <a:rPr lang="en-US" i="1" dirty="0"/>
              <a:t>’, nonce’) </a:t>
            </a:r>
            <a:r>
              <a:rPr lang="en-US" dirty="0"/>
              <a:t>such that </a:t>
            </a:r>
          </a:p>
          <a:p>
            <a:pPr lvl="2">
              <a:buNone/>
            </a:pPr>
            <a:r>
              <a:rPr lang="en-US" i="1" dirty="0" err="1"/>
              <a:t>msg</a:t>
            </a:r>
            <a:r>
              <a:rPr lang="en-US" i="1" dirty="0"/>
              <a:t> ≠ </a:t>
            </a:r>
            <a:r>
              <a:rPr lang="en-US" i="1" dirty="0" err="1"/>
              <a:t>msg</a:t>
            </a:r>
            <a:r>
              <a:rPr lang="en-US" i="1" dirty="0"/>
              <a:t>’ </a:t>
            </a:r>
            <a:r>
              <a:rPr lang="en-US" dirty="0"/>
              <a:t>&amp; </a:t>
            </a:r>
            <a:r>
              <a:rPr lang="en-US" i="1" dirty="0"/>
              <a:t>commit( </a:t>
            </a:r>
            <a:r>
              <a:rPr lang="en-US" i="1" dirty="0" err="1"/>
              <a:t>msg</a:t>
            </a:r>
            <a:r>
              <a:rPr lang="en-US" i="1" dirty="0"/>
              <a:t>, nonce ) == commit( </a:t>
            </a:r>
            <a:r>
              <a:rPr lang="en-US" i="1" dirty="0" err="1"/>
              <a:t>msg</a:t>
            </a:r>
            <a:r>
              <a:rPr lang="en-US" i="1" dirty="0"/>
              <a:t>’, nonce’ )</a:t>
            </a:r>
            <a:endParaRPr lang="tr-TR" i="1" dirty="0"/>
          </a:p>
          <a:p>
            <a:endParaRPr lang="tr-TR" dirty="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Fatih OZAYDIN, TIU-2021</a:t>
            </a: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1EF5-AC48-4730-A968-29A6817E2396}" type="slidenum">
              <a:rPr lang="tr-TR" smtClean="0"/>
              <a:pPr/>
              <a:t>17</a:t>
            </a:fld>
            <a:endParaRPr lang="tr-T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Hiding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algorithms actually behave like </a:t>
            </a:r>
          </a:p>
          <a:p>
            <a:pPr>
              <a:buNone/>
            </a:pPr>
            <a:r>
              <a:rPr lang="en-US" dirty="0"/>
              <a:t>	sealing &amp; opening an envelope</a:t>
            </a:r>
          </a:p>
          <a:p>
            <a:endParaRPr lang="en-US" dirty="0"/>
          </a:p>
          <a:p>
            <a:r>
              <a:rPr lang="en-US" dirty="0"/>
              <a:t>Every time you commit to a value, choose a new random value </a:t>
            </a:r>
            <a:r>
              <a:rPr lang="en-US" i="1" dirty="0"/>
              <a:t>nonce. </a:t>
            </a:r>
            <a:endParaRPr lang="en-US" dirty="0"/>
          </a:p>
          <a:p>
            <a:r>
              <a:rPr lang="en-US" dirty="0"/>
              <a:t>In cryptography, the term nonce is used to refer to a value that can only be used once.</a:t>
            </a:r>
            <a:endParaRPr lang="tr-TR" dirty="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Fatih OZAYDIN, TIU-2021</a:t>
            </a: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1EF5-AC48-4730-A968-29A6817E2396}" type="slidenum">
              <a:rPr lang="tr-TR" smtClean="0"/>
              <a:pPr/>
              <a:t>18</a:t>
            </a:fld>
            <a:endParaRPr lang="tr-TR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Cryptographic</a:t>
            </a:r>
            <a:br>
              <a:rPr lang="en-US" dirty="0"/>
            </a:br>
            <a:r>
              <a:rPr lang="en-US" dirty="0"/>
              <a:t>Hash Function Properties 3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additional properties:</a:t>
            </a:r>
          </a:p>
          <a:p>
            <a:pPr lvl="1"/>
            <a:r>
              <a:rPr lang="en-US" dirty="0"/>
              <a:t>1) Collision‐resistance </a:t>
            </a:r>
          </a:p>
          <a:p>
            <a:pPr lvl="1"/>
            <a:r>
              <a:rPr lang="en-US" dirty="0"/>
              <a:t>2) Hiding</a:t>
            </a:r>
          </a:p>
          <a:p>
            <a:pPr lvl="1"/>
            <a:r>
              <a:rPr lang="en-US" b="1" dirty="0"/>
              <a:t>3) Puzzle‐friendliness</a:t>
            </a:r>
          </a:p>
          <a:p>
            <a:endParaRPr lang="tr-TR" dirty="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Fatih OZAYDIN, TIU-2021</a:t>
            </a: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1EF5-AC48-4730-A968-29A6817E2396}" type="slidenum">
              <a:rPr lang="tr-TR" smtClean="0"/>
              <a:pPr/>
              <a:t>19</a:t>
            </a:fld>
            <a:endParaRPr lang="tr-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Book’s Chapter 1: Introduction to Cryptography &amp; Cryptocurrencies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Fatih OZAYDIN, TIU-2021</a:t>
            </a: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1EF5-AC48-4730-A968-29A6817E2396}" type="slidenum">
              <a:rPr lang="tr-TR" smtClean="0"/>
              <a:pPr/>
              <a:t>2</a:t>
            </a:fld>
            <a:endParaRPr lang="tr-TR"/>
          </a:p>
        </p:txBody>
      </p:sp>
      <p:pic>
        <p:nvPicPr>
          <p:cNvPr id="6" name="Picture 14" descr="Image result for Bitcoin and Cryptocurrency Technologi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96" y="1857364"/>
            <a:ext cx="3000364" cy="43054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Puzzle</a:t>
            </a:r>
            <a:r>
              <a:rPr lang="tr-TR" dirty="0"/>
              <a:t>‐</a:t>
            </a:r>
            <a:r>
              <a:rPr lang="tr-TR" dirty="0" err="1"/>
              <a:t>friendliness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hash function H said to be puzzle‐friendly if:</a:t>
            </a:r>
          </a:p>
          <a:p>
            <a:pPr lvl="1"/>
            <a:r>
              <a:rPr lang="en-US" dirty="0"/>
              <a:t>For every possible n‐bit output value y , </a:t>
            </a:r>
          </a:p>
          <a:p>
            <a:pPr lvl="1"/>
            <a:r>
              <a:rPr lang="en-US" dirty="0"/>
              <a:t>if k is chosen from a distribution with high min‐entropy, </a:t>
            </a:r>
          </a:p>
          <a:p>
            <a:pPr lvl="1"/>
            <a:r>
              <a:rPr lang="en-US" dirty="0"/>
              <a:t>then it is infeasible to find x such that </a:t>
            </a:r>
          </a:p>
          <a:p>
            <a:pPr lvl="1">
              <a:buNone/>
            </a:pPr>
            <a:r>
              <a:rPr lang="en-US" dirty="0"/>
              <a:t>	H(k ‖ x) = y in time significantly less than 2</a:t>
            </a:r>
            <a:r>
              <a:rPr lang="en-US" baseline="30000" dirty="0"/>
              <a:t>n</a:t>
            </a:r>
            <a:r>
              <a:rPr lang="en-US" dirty="0"/>
              <a:t> .</a:t>
            </a:r>
            <a:endParaRPr lang="tr-TR" dirty="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Fatih OZAYDIN, TIU-2021</a:t>
            </a: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1EF5-AC48-4730-A968-29A6817E2396}" type="slidenum">
              <a:rPr lang="tr-TR" smtClean="0"/>
              <a:pPr/>
              <a:t>20</a:t>
            </a:fld>
            <a:endParaRPr lang="tr-TR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(min-entropy)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measure of how predictable an outcome is</a:t>
            </a:r>
          </a:p>
          <a:p>
            <a:r>
              <a:rPr lang="en-US" dirty="0"/>
              <a:t>High: the distribution is very spread out.</a:t>
            </a:r>
          </a:p>
          <a:p>
            <a:r>
              <a:rPr lang="en-US" dirty="0"/>
              <a:t>Means: </a:t>
            </a:r>
          </a:p>
          <a:p>
            <a:pPr lvl="1"/>
            <a:r>
              <a:rPr lang="en-US" dirty="0"/>
              <a:t>when we sample from the distribution, there’s no particular value that’s likely to occur. </a:t>
            </a:r>
          </a:p>
          <a:p>
            <a:r>
              <a:rPr lang="en-US" dirty="0"/>
              <a:t>A concrete example: </a:t>
            </a:r>
          </a:p>
          <a:p>
            <a:pPr lvl="1"/>
            <a:r>
              <a:rPr lang="en-US" dirty="0"/>
              <a:t>if </a:t>
            </a:r>
            <a:r>
              <a:rPr lang="en-US" i="1" dirty="0"/>
              <a:t>r is chosen uniformly from among 256-bit strings</a:t>
            </a:r>
          </a:p>
          <a:p>
            <a:pPr lvl="1"/>
            <a:r>
              <a:rPr lang="en-US" dirty="0"/>
              <a:t>then any particular string was chosen with probability 1/2</a:t>
            </a:r>
            <a:r>
              <a:rPr lang="en-US" baseline="30000" dirty="0"/>
              <a:t>256 </a:t>
            </a:r>
            <a:r>
              <a:rPr lang="en-US" dirty="0"/>
              <a:t> : </a:t>
            </a:r>
            <a:r>
              <a:rPr lang="tr-TR" dirty="0" err="1"/>
              <a:t>infinitesimally</a:t>
            </a:r>
            <a:r>
              <a:rPr lang="tr-TR" dirty="0"/>
              <a:t> </a:t>
            </a:r>
            <a:r>
              <a:rPr lang="tr-TR" dirty="0" err="1"/>
              <a:t>small</a:t>
            </a:r>
            <a:r>
              <a:rPr lang="tr-TR" dirty="0"/>
              <a:t> </a:t>
            </a:r>
            <a:r>
              <a:rPr lang="tr-TR" dirty="0" err="1"/>
              <a:t>value</a:t>
            </a:r>
            <a:r>
              <a:rPr lang="tr-TR" dirty="0"/>
              <a:t>.</a:t>
            </a:r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Fatih OZAYDIN, TIU-2021</a:t>
            </a: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1EF5-AC48-4730-A968-29A6817E2396}" type="slidenum">
              <a:rPr lang="tr-TR" smtClean="0"/>
              <a:pPr/>
              <a:t>21</a:t>
            </a:fld>
            <a:endParaRPr lang="tr-TR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Puzzle</a:t>
            </a:r>
            <a:r>
              <a:rPr lang="tr-TR" dirty="0"/>
              <a:t>‐</a:t>
            </a:r>
            <a:r>
              <a:rPr lang="tr-TR" dirty="0" err="1"/>
              <a:t>friendliness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Business Application:</a:t>
            </a:r>
          </a:p>
          <a:p>
            <a:pPr lvl="1"/>
            <a:r>
              <a:rPr lang="en-US" b="1" dirty="0"/>
              <a:t>Search puzzles</a:t>
            </a:r>
          </a:p>
          <a:p>
            <a:pPr lvl="1"/>
            <a:r>
              <a:rPr lang="en-US" dirty="0"/>
              <a:t>It has no </a:t>
            </a:r>
            <a:r>
              <a:rPr lang="en-US" i="1" dirty="0"/>
              <a:t>shortcut (honeybee)</a:t>
            </a:r>
          </a:p>
          <a:p>
            <a:pPr lvl="1"/>
            <a:r>
              <a:rPr lang="en-US" dirty="0"/>
              <a:t>No method to solve</a:t>
            </a:r>
          </a:p>
          <a:p>
            <a:pPr lvl="1"/>
            <a:r>
              <a:rPr lang="en-US" dirty="0"/>
              <a:t>Just search the whole space</a:t>
            </a:r>
          </a:p>
          <a:p>
            <a:pPr lvl="1"/>
            <a:endParaRPr lang="tr-TR" dirty="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Fatih OZAYDIN, TIU-2021</a:t>
            </a: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1EF5-AC48-4730-A968-29A6817E2396}" type="slidenum">
              <a:rPr lang="tr-TR" smtClean="0"/>
              <a:pPr/>
              <a:t>22</a:t>
            </a:fld>
            <a:endParaRPr lang="tr-TR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SHA-256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particular Hash function</a:t>
            </a:r>
          </a:p>
          <a:p>
            <a:r>
              <a:rPr lang="en-US" dirty="0" err="1"/>
              <a:t>Bitcoin</a:t>
            </a:r>
            <a:r>
              <a:rPr lang="en-US" dirty="0"/>
              <a:t> uses!</a:t>
            </a:r>
          </a:p>
          <a:p>
            <a:endParaRPr lang="en-US" dirty="0"/>
          </a:p>
          <a:p>
            <a:r>
              <a:rPr lang="en-US" dirty="0"/>
              <a:t>Input size: fixed or arbitrary?</a:t>
            </a:r>
          </a:p>
          <a:p>
            <a:r>
              <a:rPr lang="en-US" dirty="0"/>
              <a:t>We require arbitrary </a:t>
            </a:r>
          </a:p>
          <a:p>
            <a:pPr lvl="1">
              <a:buFont typeface="Wingdings"/>
              <a:buChar char="à"/>
            </a:pPr>
            <a:r>
              <a:rPr lang="en-US" dirty="0" err="1">
                <a:sym typeface="Wingdings" pitchFamily="2" charset="2"/>
              </a:rPr>
              <a:t>Merkle‐Damgard</a:t>
            </a:r>
            <a:r>
              <a:rPr lang="en-US" dirty="0">
                <a:sym typeface="Wingdings" pitchFamily="2" charset="2"/>
              </a:rPr>
              <a:t> transform</a:t>
            </a:r>
          </a:p>
          <a:p>
            <a:pPr lvl="1">
              <a:buFont typeface="Wingdings"/>
              <a:buChar char="à"/>
            </a:pPr>
            <a:endParaRPr lang="en-US" dirty="0">
              <a:sym typeface="Wingdings" pitchFamily="2" charset="2"/>
            </a:endParaRPr>
          </a:p>
          <a:p>
            <a:r>
              <a:rPr lang="en-US" dirty="0"/>
              <a:t>Compression function . </a:t>
            </a:r>
          </a:p>
          <a:p>
            <a:pPr lvl="1"/>
            <a:r>
              <a:rPr lang="en-US" dirty="0"/>
              <a:t>Proven: If the underlying compression function is collision resistant, then the overall hash function is collision resistant as well.</a:t>
            </a:r>
            <a:endParaRPr lang="tr-TR" dirty="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Fatih OZAYDIN, TIU-2021</a:t>
            </a: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1EF5-AC48-4730-A968-29A6817E2396}" type="slidenum">
              <a:rPr lang="tr-TR" smtClean="0"/>
              <a:pPr/>
              <a:t>23</a:t>
            </a:fld>
            <a:endParaRPr lang="tr-TR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SHA-256 works (simplified)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Fatih OZAYDIN, TIU-2021</a:t>
            </a: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1EF5-AC48-4730-A968-29A6817E2396}" type="slidenum">
              <a:rPr lang="tr-TR" smtClean="0"/>
              <a:pPr/>
              <a:t>24</a:t>
            </a:fld>
            <a:endParaRPr lang="tr-TR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675" y="2143116"/>
            <a:ext cx="9010650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Pointers &amp; Data Structures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pointer gives you a way to retrieve the information</a:t>
            </a:r>
          </a:p>
          <a:p>
            <a:r>
              <a:rPr lang="en-US" dirty="0"/>
              <a:t>A hash pointer also gives you a way to verify that the information hasn’t changed</a:t>
            </a:r>
            <a:endParaRPr lang="tr-TR" dirty="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Fatih OZAYDIN, TIU-2021</a:t>
            </a: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1EF5-AC48-4730-A968-29A6817E2396}" type="slidenum">
              <a:rPr lang="tr-TR" smtClean="0"/>
              <a:pPr/>
              <a:t>25</a:t>
            </a:fld>
            <a:endParaRPr lang="tr-TR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4071942"/>
            <a:ext cx="7943875" cy="2267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Blockchain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Fatih OZAYDIN, TIU-2021</a:t>
            </a: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1EF5-AC48-4730-A968-29A6817E2396}" type="slidenum">
              <a:rPr lang="tr-TR" smtClean="0"/>
              <a:pPr/>
              <a:t>26</a:t>
            </a:fld>
            <a:endParaRPr lang="tr-TR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5" y="2066940"/>
            <a:ext cx="897255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Blockchain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Fatih OZAYDIN, TIU-2021</a:t>
            </a: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1EF5-AC48-4730-A968-29A6817E2396}" type="slidenum">
              <a:rPr lang="tr-TR" smtClean="0"/>
              <a:pPr/>
              <a:t>27</a:t>
            </a:fld>
            <a:endParaRPr lang="tr-TR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28806"/>
            <a:ext cx="9153525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Merkle</a:t>
            </a:r>
            <a:r>
              <a:rPr lang="en-US" dirty="0"/>
              <a:t> Trees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binary tree with hash pointers</a:t>
            </a:r>
            <a:endParaRPr lang="tr-TR" dirty="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Fatih OZAYDIN, TIU-2021</a:t>
            </a: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1EF5-AC48-4730-A968-29A6817E2396}" type="slidenum">
              <a:rPr lang="tr-TR" smtClean="0"/>
              <a:pPr/>
              <a:t>28</a:t>
            </a:fld>
            <a:endParaRPr lang="tr-TR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46" y="2214554"/>
            <a:ext cx="6786578" cy="417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Merkle</a:t>
            </a:r>
            <a:r>
              <a:rPr lang="en-US" dirty="0"/>
              <a:t> Trees &amp; Proof of Membership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n nodes in tree: only log(n) items to show</a:t>
            </a:r>
            <a:endParaRPr lang="tr-TR" dirty="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Fatih OZAYDIN, TIU-2021</a:t>
            </a: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1EF5-AC48-4730-A968-29A6817E2396}" type="slidenum">
              <a:rPr lang="tr-TR" smtClean="0"/>
              <a:pPr/>
              <a:t>29</a:t>
            </a:fld>
            <a:endParaRPr lang="tr-TR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8166" y="2278042"/>
            <a:ext cx="8320114" cy="4151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Currencies require</a:t>
            </a:r>
          </a:p>
          <a:p>
            <a:pPr lvl="1"/>
            <a:r>
              <a:rPr lang="en-US" dirty="0"/>
              <a:t>Ways to control supply</a:t>
            </a:r>
          </a:p>
          <a:p>
            <a:pPr lvl="1"/>
            <a:r>
              <a:rPr lang="en-US" dirty="0"/>
              <a:t>Security to prevent cheating</a:t>
            </a:r>
          </a:p>
          <a:p>
            <a:pPr lvl="2"/>
            <a:r>
              <a:rPr lang="en-US" dirty="0"/>
              <a:t>Central banks do both</a:t>
            </a:r>
          </a:p>
          <a:p>
            <a:pPr lvl="2"/>
            <a:r>
              <a:rPr lang="en-US" dirty="0"/>
              <a:t>Security makes it more difficult for attacker not possible</a:t>
            </a:r>
          </a:p>
          <a:p>
            <a:pPr lvl="2"/>
            <a:r>
              <a:rPr lang="en-US" dirty="0"/>
              <a:t>Law enforcement needed!</a:t>
            </a:r>
          </a:p>
          <a:p>
            <a:r>
              <a:rPr lang="en-US" dirty="0" err="1"/>
              <a:t>Cryptocurrencies</a:t>
            </a:r>
            <a:r>
              <a:rPr lang="en-US" dirty="0"/>
              <a:t> (CC)</a:t>
            </a:r>
          </a:p>
          <a:p>
            <a:pPr lvl="1"/>
            <a:r>
              <a:rPr lang="en-US" dirty="0"/>
              <a:t>Pure technological methods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Crpytography</a:t>
            </a:r>
            <a:endParaRPr lang="en-US" dirty="0"/>
          </a:p>
          <a:p>
            <a:pPr lvl="1"/>
            <a:r>
              <a:rPr lang="en-US" dirty="0"/>
              <a:t>Requiring no authority</a:t>
            </a:r>
            <a:endParaRPr lang="tr-TR" dirty="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Fatih OZAYDIN, TIU-2021</a:t>
            </a: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1EF5-AC48-4730-A968-29A6817E2396}" type="slidenum">
              <a:rPr lang="tr-TR" smtClean="0"/>
              <a:pPr/>
              <a:t>3</a:t>
            </a:fld>
            <a:endParaRPr lang="tr-TR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Proof of Non-membership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Sorted </a:t>
            </a:r>
            <a:r>
              <a:rPr lang="en-US" dirty="0" err="1"/>
              <a:t>Merkle</a:t>
            </a:r>
            <a:r>
              <a:rPr lang="en-US" dirty="0"/>
              <a:t> Trees!</a:t>
            </a:r>
          </a:p>
          <a:p>
            <a:r>
              <a:rPr lang="en-US" dirty="0"/>
              <a:t>Verify the non-membership requires</a:t>
            </a:r>
          </a:p>
          <a:p>
            <a:pPr lvl="1"/>
            <a:r>
              <a:rPr lang="en-US" dirty="0"/>
              <a:t>Only logarithmic </a:t>
            </a:r>
            <a:r>
              <a:rPr lang="en-US" dirty="0" err="1"/>
              <a:t>time&amp;space</a:t>
            </a:r>
            <a:r>
              <a:rPr lang="en-US" dirty="0"/>
              <a:t>!</a:t>
            </a:r>
            <a:endParaRPr lang="tr-TR" dirty="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Fatih OZAYDIN, TIU-2021</a:t>
            </a: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1EF5-AC48-4730-A968-29A6817E2396}" type="slidenum">
              <a:rPr lang="tr-TR" smtClean="0"/>
              <a:pPr/>
              <a:t>30</a:t>
            </a:fld>
            <a:endParaRPr lang="tr-TR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basic primitives to construct CC</a:t>
            </a:r>
          </a:p>
          <a:p>
            <a:pPr lvl="1"/>
            <a:r>
              <a:rPr lang="en-US" dirty="0"/>
              <a:t>C</a:t>
            </a:r>
            <a:r>
              <a:rPr lang="tr-TR" dirty="0" err="1"/>
              <a:t>ryptographic</a:t>
            </a:r>
            <a:r>
              <a:rPr lang="tr-TR" dirty="0"/>
              <a:t> </a:t>
            </a:r>
            <a:r>
              <a:rPr lang="tr-TR" dirty="0" err="1"/>
              <a:t>hash</a:t>
            </a:r>
            <a:r>
              <a:rPr lang="tr-TR" dirty="0"/>
              <a:t> </a:t>
            </a:r>
            <a:r>
              <a:rPr lang="tr-TR" dirty="0" err="1"/>
              <a:t>function</a:t>
            </a:r>
            <a:endParaRPr lang="en-US" dirty="0"/>
          </a:p>
          <a:p>
            <a:pPr lvl="2"/>
            <a:r>
              <a:rPr lang="en-US" dirty="0"/>
              <a:t>Hash function?</a:t>
            </a:r>
          </a:p>
          <a:p>
            <a:pPr lvl="2"/>
            <a:r>
              <a:rPr lang="en-US" dirty="0"/>
              <a:t>Hash pointers</a:t>
            </a:r>
            <a:endParaRPr lang="en-US" b="1" dirty="0"/>
          </a:p>
          <a:p>
            <a:pPr lvl="1"/>
            <a:r>
              <a:rPr lang="en-US" b="1" dirty="0"/>
              <a:t>Digital Signatures</a:t>
            </a:r>
            <a:endParaRPr lang="tr-TR" b="1" dirty="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Fatih OZAYDIN, TIU-2021</a:t>
            </a: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1EF5-AC48-4730-A968-29A6817E2396}" type="slidenum">
              <a:rPr lang="tr-TR" smtClean="0"/>
              <a:pPr/>
              <a:t>31</a:t>
            </a:fld>
            <a:endParaRPr lang="tr-TR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Digital</a:t>
            </a:r>
            <a:r>
              <a:rPr lang="tr-TR" dirty="0"/>
              <a:t> </a:t>
            </a:r>
            <a:r>
              <a:rPr lang="tr-TR" dirty="0" err="1"/>
              <a:t>Signatures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Handwritten signature:</a:t>
            </a:r>
          </a:p>
          <a:p>
            <a:pPr lvl="1"/>
            <a:r>
              <a:rPr lang="en-US" dirty="0"/>
              <a:t>Only you can make your signature, but anyone who sees it can verify that it’s valid. </a:t>
            </a:r>
          </a:p>
          <a:p>
            <a:pPr lvl="1"/>
            <a:r>
              <a:rPr lang="en-US" dirty="0"/>
              <a:t>Signature to be tied to a particular document</a:t>
            </a:r>
          </a:p>
          <a:p>
            <a:endParaRPr lang="en-US" dirty="0"/>
          </a:p>
          <a:p>
            <a:r>
              <a:rPr lang="en-US" dirty="0"/>
              <a:t>Digital signatures?</a:t>
            </a:r>
            <a:endParaRPr lang="tr-TR" dirty="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Fatih OZAYDIN, TIU-2021</a:t>
            </a: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1EF5-AC48-4730-A968-29A6817E2396}" type="slidenum">
              <a:rPr lang="tr-TR" smtClean="0"/>
              <a:pPr/>
              <a:t>32</a:t>
            </a:fld>
            <a:endParaRPr lang="tr-TR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Three algorithms: 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sk</a:t>
            </a:r>
            <a:r>
              <a:rPr lang="en-US" dirty="0"/>
              <a:t>, </a:t>
            </a:r>
            <a:r>
              <a:rPr lang="en-US" dirty="0" err="1"/>
              <a:t>pk</a:t>
            </a:r>
            <a:r>
              <a:rPr lang="en-US" dirty="0"/>
              <a:t>) := </a:t>
            </a:r>
            <a:r>
              <a:rPr lang="en-US" dirty="0" err="1"/>
              <a:t>generateKeys</a:t>
            </a:r>
            <a:r>
              <a:rPr lang="en-US" dirty="0"/>
              <a:t>( </a:t>
            </a:r>
            <a:r>
              <a:rPr lang="en-US" dirty="0" err="1"/>
              <a:t>keysize</a:t>
            </a:r>
            <a:r>
              <a:rPr lang="en-US" dirty="0"/>
              <a:t> ) </a:t>
            </a:r>
          </a:p>
          <a:p>
            <a:pPr lvl="1">
              <a:buNone/>
            </a:pPr>
            <a:r>
              <a:rPr lang="en-US" dirty="0"/>
              <a:t>		</a:t>
            </a:r>
            <a:r>
              <a:rPr lang="en-US" dirty="0" err="1"/>
              <a:t>sk</a:t>
            </a:r>
            <a:r>
              <a:rPr lang="en-US" dirty="0"/>
              <a:t>: secret key, used to sign messages. </a:t>
            </a:r>
          </a:p>
          <a:p>
            <a:pPr lvl="1">
              <a:buNone/>
            </a:pPr>
            <a:r>
              <a:rPr lang="en-US" dirty="0"/>
              <a:t>		</a:t>
            </a:r>
            <a:r>
              <a:rPr lang="en-US" dirty="0" err="1"/>
              <a:t>pk</a:t>
            </a:r>
            <a:r>
              <a:rPr lang="en-US" dirty="0"/>
              <a:t>: public verification key. </a:t>
            </a:r>
          </a:p>
          <a:p>
            <a:pPr lvl="1"/>
            <a:r>
              <a:rPr lang="en-US" dirty="0"/>
              <a:t>sig := sign( </a:t>
            </a:r>
            <a:r>
              <a:rPr lang="en-US" dirty="0" err="1"/>
              <a:t>sk</a:t>
            </a:r>
            <a:r>
              <a:rPr lang="en-US" dirty="0"/>
              <a:t> , message ) </a:t>
            </a:r>
          </a:p>
          <a:p>
            <a:pPr lvl="1"/>
            <a:r>
              <a:rPr lang="en-US" dirty="0" err="1"/>
              <a:t>isValid</a:t>
            </a:r>
            <a:r>
              <a:rPr lang="en-US" dirty="0"/>
              <a:t> := verify( </a:t>
            </a:r>
            <a:r>
              <a:rPr lang="en-US" dirty="0" err="1"/>
              <a:t>pk</a:t>
            </a:r>
            <a:r>
              <a:rPr lang="en-US" dirty="0"/>
              <a:t> , message , sig ) </a:t>
            </a:r>
          </a:p>
          <a:p>
            <a:r>
              <a:rPr lang="en-US" dirty="0"/>
              <a:t>We require that following two properties hold:</a:t>
            </a:r>
          </a:p>
          <a:p>
            <a:pPr lvl="1"/>
            <a:r>
              <a:rPr lang="en-US" dirty="0"/>
              <a:t>Valid signatures must verify </a:t>
            </a:r>
          </a:p>
          <a:p>
            <a:pPr marL="457200" lvl="1" indent="0">
              <a:buNone/>
            </a:pPr>
            <a:r>
              <a:rPr lang="en-US" dirty="0"/>
              <a:t> verify( </a:t>
            </a:r>
            <a:r>
              <a:rPr lang="en-US" dirty="0" err="1"/>
              <a:t>pk</a:t>
            </a:r>
            <a:r>
              <a:rPr lang="en-US" dirty="0"/>
              <a:t> , message , sign ( </a:t>
            </a:r>
            <a:r>
              <a:rPr lang="en-US" dirty="0" err="1"/>
              <a:t>sk</a:t>
            </a:r>
            <a:r>
              <a:rPr lang="en-US" dirty="0"/>
              <a:t> , message )) == true</a:t>
            </a:r>
          </a:p>
          <a:p>
            <a:pPr lvl="1"/>
            <a:r>
              <a:rPr lang="en-US" dirty="0"/>
              <a:t>Signatures are existentially </a:t>
            </a:r>
            <a:r>
              <a:rPr lang="en-US" dirty="0" err="1"/>
              <a:t>unforgeable</a:t>
            </a:r>
            <a:endParaRPr lang="tr-TR" dirty="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Fatih OZAYDIN, TIU-2021</a:t>
            </a: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1EF5-AC48-4730-A968-29A6817E2396}" type="slidenum">
              <a:rPr lang="tr-TR" smtClean="0"/>
              <a:pPr/>
              <a:t>33</a:t>
            </a:fld>
            <a:endParaRPr lang="tr-TR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Unforgeability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Fatih OZAYDIN, TIU-2021</a:t>
            </a: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1EF5-AC48-4730-A968-29A6817E2396}" type="slidenum">
              <a:rPr lang="tr-TR" smtClean="0"/>
              <a:pPr/>
              <a:t>34</a:t>
            </a:fld>
            <a:endParaRPr lang="tr-TR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2988" y="1276371"/>
            <a:ext cx="7058025" cy="515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Concerns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Algorithm </a:t>
            </a:r>
            <a:r>
              <a:rPr lang="en-US" dirty="0">
                <a:sym typeface="Wingdings" pitchFamily="2" charset="2"/>
              </a:rPr>
              <a:t> Digital Signature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    Science  Business Application Science</a:t>
            </a:r>
          </a:p>
          <a:p>
            <a:pPr>
              <a:buNone/>
            </a:pPr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Randomness</a:t>
            </a:r>
          </a:p>
          <a:p>
            <a:pPr lvl="1"/>
            <a:r>
              <a:rPr lang="en-US" dirty="0">
                <a:sym typeface="Wingdings" pitchFamily="2" charset="2"/>
              </a:rPr>
              <a:t>Ultimate requires non-deterministic (quantum)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Message size!</a:t>
            </a:r>
          </a:p>
          <a:p>
            <a:pPr lvl="1"/>
            <a:r>
              <a:rPr lang="en-US" dirty="0">
                <a:sym typeface="Wingdings" pitchFamily="2" charset="2"/>
              </a:rPr>
              <a:t>Sign the Hash of the </a:t>
            </a:r>
            <a:r>
              <a:rPr lang="en-US" dirty="0" err="1">
                <a:sym typeface="Wingdings" pitchFamily="2" charset="2"/>
              </a:rPr>
              <a:t>msg</a:t>
            </a:r>
            <a:r>
              <a:rPr lang="en-US" dirty="0">
                <a:sym typeface="Wingdings" pitchFamily="2" charset="2"/>
              </a:rPr>
              <a:t>, not </a:t>
            </a:r>
            <a:r>
              <a:rPr lang="en-US" dirty="0" err="1">
                <a:sym typeface="Wingdings" pitchFamily="2" charset="2"/>
              </a:rPr>
              <a:t>msg</a:t>
            </a:r>
            <a:r>
              <a:rPr lang="en-US" dirty="0">
                <a:sym typeface="Wingdings" pitchFamily="2" charset="2"/>
              </a:rPr>
              <a:t>!</a:t>
            </a:r>
            <a:endParaRPr lang="tr-TR" dirty="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Fatih OZAYDIN, TIU-2021</a:t>
            </a: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1EF5-AC48-4730-A968-29A6817E2396}" type="slidenum">
              <a:rPr lang="tr-TR" smtClean="0"/>
              <a:pPr/>
              <a:t>35</a:t>
            </a:fld>
            <a:endParaRPr lang="tr-TR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Business Application:</a:t>
            </a:r>
            <a:br>
              <a:rPr lang="en-US" dirty="0"/>
            </a:br>
            <a:r>
              <a:rPr lang="en-US" dirty="0"/>
              <a:t>Signature in </a:t>
            </a:r>
            <a:r>
              <a:rPr lang="en-US" dirty="0" err="1"/>
              <a:t>Bitcoin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/>
              <a:t>ECDSA: </a:t>
            </a:r>
            <a:r>
              <a:rPr lang="fr-FR" dirty="0" err="1"/>
              <a:t>Elliptic</a:t>
            </a:r>
            <a:r>
              <a:rPr lang="fr-FR" dirty="0"/>
              <a:t> </a:t>
            </a:r>
            <a:r>
              <a:rPr lang="fr-FR" dirty="0" err="1"/>
              <a:t>Curve</a:t>
            </a:r>
            <a:r>
              <a:rPr lang="fr-FR" dirty="0"/>
              <a:t> Digital Signature </a:t>
            </a:r>
            <a:r>
              <a:rPr lang="fr-FR" dirty="0" err="1"/>
              <a:t>Algorithm</a:t>
            </a:r>
            <a:endParaRPr lang="fr-FR" dirty="0"/>
          </a:p>
          <a:p>
            <a:r>
              <a:rPr lang="fr-FR" dirty="0"/>
              <a:t>US </a:t>
            </a:r>
            <a:r>
              <a:rPr lang="fr-FR" dirty="0" err="1"/>
              <a:t>Government</a:t>
            </a:r>
            <a:r>
              <a:rPr lang="fr-FR" dirty="0"/>
              <a:t> standard</a:t>
            </a:r>
          </a:p>
          <a:p>
            <a:r>
              <a:rPr lang="fr-FR" dirty="0" err="1"/>
              <a:t>Improvement</a:t>
            </a:r>
            <a:r>
              <a:rPr lang="fr-FR" dirty="0"/>
              <a:t> over DSA</a:t>
            </a:r>
          </a:p>
          <a:p>
            <a:endParaRPr lang="fr-FR" dirty="0"/>
          </a:p>
          <a:p>
            <a:r>
              <a:rPr lang="fr-FR" dirty="0" err="1"/>
              <a:t>Bitcoin</a:t>
            </a:r>
            <a:r>
              <a:rPr lang="fr-FR" dirty="0"/>
              <a:t> uses ECDSA over </a:t>
            </a:r>
            <a:r>
              <a:rPr lang="tr-TR" dirty="0"/>
              <a:t>secp256k1</a:t>
            </a:r>
            <a:endParaRPr lang="en-US" dirty="0"/>
          </a:p>
          <a:p>
            <a:pPr lvl="1"/>
            <a:r>
              <a:rPr lang="en-US" dirty="0"/>
              <a:t>128 bit</a:t>
            </a:r>
          </a:p>
          <a:p>
            <a:pPr lvl="1"/>
            <a:r>
              <a:rPr lang="en-US" dirty="0"/>
              <a:t>To break, 2</a:t>
            </a:r>
            <a:r>
              <a:rPr lang="en-US" baseline="30000" dirty="0"/>
              <a:t>128</a:t>
            </a:r>
            <a:r>
              <a:rPr lang="en-US" dirty="0"/>
              <a:t> </a:t>
            </a:r>
            <a:r>
              <a:rPr lang="tr-TR" dirty="0" err="1"/>
              <a:t>cryptographic</a:t>
            </a:r>
            <a:r>
              <a:rPr lang="tr-TR" dirty="0"/>
              <a:t> </a:t>
            </a:r>
            <a:r>
              <a:rPr lang="tr-TR" dirty="0" err="1"/>
              <a:t>operations</a:t>
            </a:r>
            <a:r>
              <a:rPr lang="en-US" dirty="0"/>
              <a:t> required</a:t>
            </a:r>
            <a:endParaRPr lang="tr-TR" dirty="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Fatih OZAYDIN, TIU-2021</a:t>
            </a: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1EF5-AC48-4730-A968-29A6817E2396}" type="slidenum">
              <a:rPr lang="tr-TR" smtClean="0"/>
              <a:pPr/>
              <a:t>36</a:t>
            </a:fld>
            <a:endParaRPr lang="tr-T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basic primitives to construct CC</a:t>
            </a:r>
          </a:p>
          <a:p>
            <a:pPr lvl="1"/>
            <a:r>
              <a:rPr lang="en-US" dirty="0"/>
              <a:t>C</a:t>
            </a:r>
            <a:r>
              <a:rPr lang="tr-TR" dirty="0" err="1"/>
              <a:t>ryptographic</a:t>
            </a:r>
            <a:r>
              <a:rPr lang="tr-TR" dirty="0"/>
              <a:t> </a:t>
            </a:r>
            <a:r>
              <a:rPr lang="tr-TR" dirty="0" err="1"/>
              <a:t>hash</a:t>
            </a:r>
            <a:r>
              <a:rPr lang="tr-TR" dirty="0"/>
              <a:t> </a:t>
            </a:r>
            <a:r>
              <a:rPr lang="tr-TR" dirty="0" err="1"/>
              <a:t>function</a:t>
            </a:r>
            <a:endParaRPr lang="en-US" dirty="0"/>
          </a:p>
          <a:p>
            <a:pPr lvl="2"/>
            <a:r>
              <a:rPr lang="en-US" dirty="0"/>
              <a:t>Hash function?</a:t>
            </a:r>
          </a:p>
          <a:p>
            <a:pPr lvl="2"/>
            <a:r>
              <a:rPr lang="en-US" dirty="0"/>
              <a:t>Hash pointers</a:t>
            </a:r>
          </a:p>
          <a:p>
            <a:pPr lvl="1"/>
            <a:r>
              <a:rPr lang="en-US" dirty="0"/>
              <a:t>Digital Signatures</a:t>
            </a:r>
            <a:endParaRPr lang="tr-TR" dirty="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Fatih OZAYDIN, TIU-2021</a:t>
            </a: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1EF5-AC48-4730-A968-29A6817E2396}" type="slidenum">
              <a:rPr lang="tr-TR" smtClean="0"/>
              <a:pPr/>
              <a:t>4</a:t>
            </a:fld>
            <a:endParaRPr lang="tr-T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Function Properties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Input: Any string of any size.</a:t>
            </a:r>
          </a:p>
          <a:p>
            <a:r>
              <a:rPr lang="en-US" dirty="0"/>
              <a:t>Output: Fixed size. </a:t>
            </a:r>
          </a:p>
          <a:p>
            <a:pPr lvl="1"/>
            <a:r>
              <a:rPr lang="en-US" dirty="0"/>
              <a:t>This lecture: 256-bit</a:t>
            </a:r>
          </a:p>
          <a:p>
            <a:r>
              <a:rPr lang="en-US" dirty="0"/>
              <a:t>Efficiently computable:</a:t>
            </a:r>
            <a:r>
              <a:rPr lang="tr-TR" dirty="0"/>
              <a:t> </a:t>
            </a:r>
            <a:endParaRPr lang="en-US" dirty="0"/>
          </a:p>
          <a:p>
            <a:pPr lvl="1"/>
            <a:r>
              <a:rPr lang="en-US" dirty="0"/>
              <a:t>R</a:t>
            </a:r>
            <a:r>
              <a:rPr lang="tr-TR" dirty="0" err="1"/>
              <a:t>easonable</a:t>
            </a:r>
            <a:r>
              <a:rPr lang="tr-TR" dirty="0"/>
              <a:t> </a:t>
            </a:r>
            <a:r>
              <a:rPr lang="tr-TR" dirty="0" err="1"/>
              <a:t>amount</a:t>
            </a:r>
            <a:r>
              <a:rPr lang="tr-TR" dirty="0"/>
              <a:t> of time</a:t>
            </a:r>
            <a:endParaRPr lang="en-US" dirty="0"/>
          </a:p>
          <a:p>
            <a:pPr lvl="1"/>
            <a:r>
              <a:rPr lang="en-US" dirty="0"/>
              <a:t>n-bit string: Running time O(n).</a:t>
            </a:r>
            <a:endParaRPr lang="tr-TR" dirty="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Fatih OZAYDIN, TIU-2021</a:t>
            </a: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1EF5-AC48-4730-A968-29A6817E2396}" type="slidenum">
              <a:rPr lang="tr-TR" smtClean="0"/>
              <a:pPr/>
              <a:t>5</a:t>
            </a:fld>
            <a:endParaRPr lang="tr-T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Cryptographic</a:t>
            </a:r>
            <a:br>
              <a:rPr lang="en-US" dirty="0"/>
            </a:br>
            <a:r>
              <a:rPr lang="en-US" dirty="0"/>
              <a:t>Hash Function Properties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additional properties:</a:t>
            </a:r>
          </a:p>
          <a:p>
            <a:pPr lvl="1"/>
            <a:r>
              <a:rPr lang="en-US" dirty="0"/>
              <a:t>1) Collision‐resistance</a:t>
            </a:r>
          </a:p>
          <a:p>
            <a:pPr lvl="1"/>
            <a:r>
              <a:rPr lang="en-US" dirty="0"/>
              <a:t>2) Hiding</a:t>
            </a:r>
          </a:p>
          <a:p>
            <a:pPr lvl="1"/>
            <a:r>
              <a:rPr lang="en-US" dirty="0"/>
              <a:t>3) Puzzle‐friendliness</a:t>
            </a:r>
          </a:p>
          <a:p>
            <a:pPr lvl="2"/>
            <a:r>
              <a:rPr lang="en-US" dirty="0"/>
              <a:t>This is not general </a:t>
            </a:r>
            <a:r>
              <a:rPr lang="en-US"/>
              <a:t>but required for </a:t>
            </a:r>
            <a:r>
              <a:rPr lang="en-US" dirty="0"/>
              <a:t>CCs.</a:t>
            </a:r>
            <a:endParaRPr lang="tr-TR" dirty="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Fatih OZAYDIN, TIU-2021</a:t>
            </a: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1EF5-AC48-4730-A968-29A6817E2396}" type="slidenum">
              <a:rPr lang="tr-TR" smtClean="0"/>
              <a:pPr/>
              <a:t>6</a:t>
            </a:fld>
            <a:endParaRPr lang="tr-T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Cryptographic</a:t>
            </a:r>
            <a:br>
              <a:rPr lang="en-US" dirty="0"/>
            </a:br>
            <a:r>
              <a:rPr lang="en-US" dirty="0"/>
              <a:t>Hash Function Properties 1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additional properties:</a:t>
            </a:r>
          </a:p>
          <a:p>
            <a:pPr lvl="1"/>
            <a:r>
              <a:rPr lang="en-US" b="1" dirty="0"/>
              <a:t>1) Collision‐resistance </a:t>
            </a:r>
          </a:p>
          <a:p>
            <a:pPr lvl="1"/>
            <a:r>
              <a:rPr lang="en-US" dirty="0"/>
              <a:t>2) Hiding</a:t>
            </a:r>
          </a:p>
          <a:p>
            <a:pPr lvl="1"/>
            <a:r>
              <a:rPr lang="en-US" dirty="0"/>
              <a:t>3) Puzzle‐friendliness</a:t>
            </a:r>
          </a:p>
          <a:p>
            <a:endParaRPr lang="tr-TR" dirty="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Fatih OZAYDIN, TIU-2021</a:t>
            </a: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1EF5-AC48-4730-A968-29A6817E2396}" type="slidenum">
              <a:rPr lang="tr-TR" smtClean="0"/>
              <a:pPr/>
              <a:t>7</a:t>
            </a:fld>
            <a:endParaRPr lang="tr-T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Collision</a:t>
            </a:r>
            <a:r>
              <a:rPr lang="tr-TR" dirty="0"/>
              <a:t>‐</a:t>
            </a:r>
            <a:r>
              <a:rPr lang="tr-TR" dirty="0" err="1"/>
              <a:t>resistance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4071942"/>
            <a:ext cx="8229600" cy="2054221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The claim: </a:t>
            </a:r>
          </a:p>
          <a:p>
            <a:pPr lvl="1"/>
            <a:r>
              <a:rPr lang="en-US" dirty="0"/>
              <a:t>Nobody </a:t>
            </a:r>
            <a:r>
              <a:rPr lang="en-US" b="1" i="1" dirty="0"/>
              <a:t>can</a:t>
            </a:r>
            <a:r>
              <a:rPr lang="en-US" dirty="0"/>
              <a:t> </a:t>
            </a:r>
            <a:r>
              <a:rPr lang="en-US" i="1" dirty="0"/>
              <a:t>“find”</a:t>
            </a:r>
          </a:p>
          <a:p>
            <a:pPr lvl="1"/>
            <a:r>
              <a:rPr lang="en-US" dirty="0"/>
              <a:t>Not </a:t>
            </a:r>
            <a:r>
              <a:rPr lang="en-US" i="1" dirty="0"/>
              <a:t>“it does not exist”</a:t>
            </a:r>
            <a:endParaRPr lang="tr-TR" i="1" dirty="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Fatih OZAYDIN, TIU-2021</a:t>
            </a: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1EF5-AC48-4730-A968-29A6817E2396}" type="slidenum">
              <a:rPr lang="tr-TR" smtClean="0"/>
              <a:pPr/>
              <a:t>8</a:t>
            </a:fld>
            <a:endParaRPr lang="tr-TR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571612"/>
            <a:ext cx="8867775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Collision</a:t>
            </a:r>
            <a:r>
              <a:rPr lang="tr-TR" dirty="0"/>
              <a:t>‐</a:t>
            </a:r>
            <a:r>
              <a:rPr lang="tr-TR" dirty="0" err="1"/>
              <a:t>resistance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4286256"/>
            <a:ext cx="8229600" cy="1839907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For a hash function with a 256‐bit output size:</a:t>
            </a:r>
          </a:p>
          <a:p>
            <a:pPr lvl="1"/>
            <a:r>
              <a:rPr lang="en-US" dirty="0"/>
              <a:t>pick 2</a:t>
            </a:r>
            <a:r>
              <a:rPr lang="en-US" baseline="30000" dirty="0"/>
              <a:t>256</a:t>
            </a:r>
            <a:r>
              <a:rPr lang="en-US" dirty="0"/>
              <a:t> + 1 distinct values</a:t>
            </a:r>
          </a:p>
          <a:p>
            <a:pPr lvl="1"/>
            <a:r>
              <a:rPr lang="en-US" dirty="0"/>
              <a:t>Compute their hashes</a:t>
            </a:r>
          </a:p>
          <a:p>
            <a:pPr lvl="1"/>
            <a:r>
              <a:rPr lang="en-US" dirty="0"/>
              <a:t>Check if any pair is equal. Result?         </a:t>
            </a:r>
            <a:r>
              <a:rPr lang="en-US" b="1" i="1" dirty="0"/>
              <a:t>Pigeonhole Principle</a:t>
            </a:r>
            <a:endParaRPr lang="tr-TR" b="1" i="1" dirty="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Fatih OZAYDIN, TIU-2021</a:t>
            </a: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1EF5-AC48-4730-A968-29A6817E2396}" type="slidenum">
              <a:rPr lang="tr-TR" smtClean="0"/>
              <a:pPr/>
              <a:t>9</a:t>
            </a:fld>
            <a:endParaRPr lang="tr-TR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62138" y="1928802"/>
            <a:ext cx="5419725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3656</TotalTime>
  <Words>1356</Words>
  <Application>Microsoft Office PowerPoint</Application>
  <PresentationFormat>On-screen Show (4:3)</PresentationFormat>
  <Paragraphs>275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Wingdings</vt:lpstr>
      <vt:lpstr>Ofis Teması</vt:lpstr>
      <vt:lpstr>Blockchain  &amp;  Business Application</vt:lpstr>
      <vt:lpstr>Book’s Chapter 1: Introduction to Cryptography &amp; Cryptocurrencies</vt:lpstr>
      <vt:lpstr>PowerPoint Presentation</vt:lpstr>
      <vt:lpstr>PowerPoint Presentation</vt:lpstr>
      <vt:lpstr>Hash Function Properties</vt:lpstr>
      <vt:lpstr>Cryptographic Hash Function Properties</vt:lpstr>
      <vt:lpstr>Cryptographic Hash Function Properties 1</vt:lpstr>
      <vt:lpstr>Collision‐resistance</vt:lpstr>
      <vt:lpstr>Collision‐resistance</vt:lpstr>
      <vt:lpstr>Collision‐resistance</vt:lpstr>
      <vt:lpstr>Collision‐resistance</vt:lpstr>
      <vt:lpstr>Collision‐resistance</vt:lpstr>
      <vt:lpstr>Collision‐resistance</vt:lpstr>
      <vt:lpstr>Cryptographic Hash Function Properties 2</vt:lpstr>
      <vt:lpstr>Hiding</vt:lpstr>
      <vt:lpstr>Hiding</vt:lpstr>
      <vt:lpstr>Hiding</vt:lpstr>
      <vt:lpstr>Hiding</vt:lpstr>
      <vt:lpstr>Cryptographic Hash Function Properties 3</vt:lpstr>
      <vt:lpstr>Puzzle‐friendliness</vt:lpstr>
      <vt:lpstr>(min-entropy)</vt:lpstr>
      <vt:lpstr>Puzzle‐friendliness</vt:lpstr>
      <vt:lpstr>SHA-256</vt:lpstr>
      <vt:lpstr>How SHA-256 works (simplified)</vt:lpstr>
      <vt:lpstr>Hash Pointers &amp; Data Structures</vt:lpstr>
      <vt:lpstr>Blockchain</vt:lpstr>
      <vt:lpstr>Blockchain</vt:lpstr>
      <vt:lpstr>Merkle Trees</vt:lpstr>
      <vt:lpstr>Merkle Trees &amp; Proof of Membership</vt:lpstr>
      <vt:lpstr>Proof of Non-membership</vt:lpstr>
      <vt:lpstr>PowerPoint Presentation</vt:lpstr>
      <vt:lpstr>Digital Signatures</vt:lpstr>
      <vt:lpstr>PowerPoint Presentation</vt:lpstr>
      <vt:lpstr>Unforgeability</vt:lpstr>
      <vt:lpstr>Practical Concerns</vt:lpstr>
      <vt:lpstr>Business Application: Signature in Bitcoin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 &amp;  Business Application</dc:title>
  <dc:creator>sony</dc:creator>
  <cp:lastModifiedBy>Fatih Ozaydin</cp:lastModifiedBy>
  <cp:revision>21</cp:revision>
  <dcterms:created xsi:type="dcterms:W3CDTF">2019-04-04T11:20:37Z</dcterms:created>
  <dcterms:modified xsi:type="dcterms:W3CDTF">2021-04-09T06:26:52Z</dcterms:modified>
</cp:coreProperties>
</file>