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3" r:id="rId9"/>
    <p:sldId id="262" r:id="rId10"/>
    <p:sldId id="261" r:id="rId11"/>
    <p:sldId id="267" r:id="rId12"/>
    <p:sldId id="268" r:id="rId13"/>
    <p:sldId id="269" r:id="rId14"/>
    <p:sldId id="270" r:id="rId15"/>
    <p:sldId id="280" r:id="rId16"/>
    <p:sldId id="274" r:id="rId17"/>
    <p:sldId id="273" r:id="rId18"/>
    <p:sldId id="272" r:id="rId19"/>
    <p:sldId id="271" r:id="rId20"/>
    <p:sldId id="279" r:id="rId21"/>
    <p:sldId id="278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C9B5-D608-42AE-8062-193B10CB78C9}" type="datetimeFigureOut">
              <a:rPr lang="tr-TR" smtClean="0"/>
              <a:pPr/>
              <a:t>16.04.2021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82B-52A5-450B-8C97-5A569AD811B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889F-6762-4EF0-97F9-AB965AAF23BB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BB79-F8C9-4547-9A8A-928A93AC768C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B6A3-FE34-4B13-94B9-D2B1A762ECF2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2BBB-8F73-4841-8822-57DC82E6F8A7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21FE-2034-4722-88D4-70BFA6FF21DD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92F-6BBC-402D-B1D2-48CC081A87E6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E99-25D7-4D66-84A2-9D04182FE28C}" type="datetime1">
              <a:rPr lang="tr-TR" smtClean="0"/>
              <a:t>16.04.2021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695-93E7-4105-A826-27EE3BE5BF1B}" type="datetime1">
              <a:rPr lang="tr-TR" smtClean="0"/>
              <a:t>16.04.2021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9E9C-EB5B-41DA-AC0B-3644C7162906}" type="datetime1">
              <a:rPr lang="tr-TR" smtClean="0"/>
              <a:t>16.04.2021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737D-507B-429B-B830-37290D2C1F77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BBD-EAC9-4900-924B-85273211A3BC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BFE8-AABB-4D91-96B1-CD16B358AA8D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Business Application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Lecture: </a:t>
            </a:r>
          </a:p>
          <a:p>
            <a:r>
              <a:rPr lang="en-US" dirty="0"/>
              <a:t>Consensus Protocols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nodes come to consensus </a:t>
            </a:r>
            <a:br>
              <a:rPr lang="en-US" dirty="0"/>
            </a:br>
            <a:r>
              <a:rPr lang="en-US" dirty="0"/>
              <a:t>on a block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way: </a:t>
            </a:r>
          </a:p>
          <a:p>
            <a:pPr lvl="1"/>
            <a:r>
              <a:rPr lang="en-US" dirty="0"/>
              <a:t>at regular intervals, say every 10 minutes, </a:t>
            </a:r>
          </a:p>
          <a:p>
            <a:pPr lvl="1"/>
            <a:r>
              <a:rPr lang="en-US" dirty="0"/>
              <a:t>every node in the system proposes its own outstanding transaction pool to be the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</a:t>
            </a:r>
            <a:endParaRPr lang="en-US" dirty="0"/>
          </a:p>
          <a:p>
            <a:pPr lvl="1"/>
            <a:r>
              <a:rPr lang="en-US" dirty="0"/>
              <a:t>nodes execute some </a:t>
            </a:r>
            <a:r>
              <a:rPr lang="en-US" i="1" dirty="0"/>
              <a:t>consensus</a:t>
            </a:r>
            <a:r>
              <a:rPr lang="en-US" dirty="0"/>
              <a:t> </a:t>
            </a:r>
            <a:r>
              <a:rPr lang="en-US" i="1" dirty="0"/>
              <a:t>protocol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each node’s input is its own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block</a:t>
            </a:r>
            <a:endParaRPr lang="en-US" dirty="0"/>
          </a:p>
          <a:p>
            <a:pPr lvl="1"/>
            <a:r>
              <a:rPr lang="en-US" dirty="0"/>
              <a:t>some nodes may be malicious </a:t>
            </a:r>
          </a:p>
          <a:p>
            <a:pPr lvl="2"/>
            <a:r>
              <a:rPr lang="en-US" dirty="0"/>
              <a:t>put invalid transactions into their blocks</a:t>
            </a:r>
          </a:p>
          <a:p>
            <a:pPr lvl="1"/>
            <a:r>
              <a:rPr lang="en-US" dirty="0"/>
              <a:t>assume others are honest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If the consensus protocol succeeds, a valid block will be selected as the output. </a:t>
            </a:r>
          </a:p>
          <a:p>
            <a:pPr lvl="1"/>
            <a:r>
              <a:rPr lang="en-US" dirty="0"/>
              <a:t>Even if the selected block was proposed by only one node, it’s a valid output if the block is valid.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valid outstanding transaction  may not get included in the block, </a:t>
            </a:r>
          </a:p>
          <a:p>
            <a:pPr lvl="1"/>
            <a:r>
              <a:rPr lang="en-US" dirty="0"/>
              <a:t>it could just wait and get into the next block</a:t>
            </a:r>
          </a:p>
          <a:p>
            <a:r>
              <a:rPr lang="en-US" dirty="0"/>
              <a:t>This is similar to </a:t>
            </a:r>
            <a:r>
              <a:rPr lang="en-US" dirty="0" err="1"/>
              <a:t>Bitcoin</a:t>
            </a:r>
            <a:r>
              <a:rPr lang="en-US" dirty="0"/>
              <a:t>, but not exactly same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this approach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tr-TR" dirty="0" err="1"/>
              <a:t>onsens</a:t>
            </a:r>
            <a:r>
              <a:rPr lang="en-US" dirty="0"/>
              <a:t>us: A hard problem nodes might </a:t>
            </a:r>
          </a:p>
          <a:p>
            <a:pPr lvl="1"/>
            <a:r>
              <a:rPr lang="en-US" dirty="0"/>
              <a:t>crash / be malicious</a:t>
            </a:r>
          </a:p>
          <a:p>
            <a:r>
              <a:rPr lang="en-US" dirty="0"/>
              <a:t>N</a:t>
            </a:r>
            <a:r>
              <a:rPr lang="tr-TR" dirty="0" err="1"/>
              <a:t>etwork</a:t>
            </a:r>
            <a:r>
              <a:rPr lang="tr-TR" dirty="0"/>
              <a:t> is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imperfect</a:t>
            </a:r>
            <a:endParaRPr lang="en-US" dirty="0"/>
          </a:p>
          <a:p>
            <a:pPr lvl="1"/>
            <a:r>
              <a:rPr lang="en-US" dirty="0"/>
              <a:t>Not a complete graph but peer-to-peer</a:t>
            </a:r>
          </a:p>
          <a:p>
            <a:pPr lvl="1"/>
            <a:r>
              <a:rPr lang="en-US" dirty="0"/>
              <a:t>Poor internet connection</a:t>
            </a:r>
          </a:p>
          <a:p>
            <a:r>
              <a:rPr lang="en-US" dirty="0"/>
              <a:t>Huge latency</a:t>
            </a:r>
          </a:p>
          <a:p>
            <a:pPr lvl="1"/>
            <a:r>
              <a:rPr lang="en-US" dirty="0"/>
              <a:t>Distributed to all over the Internet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protocol must reach consensus in the face of two types of obstacles:</a:t>
            </a:r>
          </a:p>
          <a:p>
            <a:pPr lvl="1"/>
            <a:r>
              <a:rPr lang="en-US" dirty="0"/>
              <a:t>Imperfections in the network </a:t>
            </a:r>
          </a:p>
          <a:p>
            <a:pPr lvl="2"/>
            <a:r>
              <a:rPr lang="en-US" dirty="0"/>
              <a:t>latency (global time?)</a:t>
            </a:r>
          </a:p>
          <a:p>
            <a:pPr lvl="2"/>
            <a:r>
              <a:rPr lang="en-US" dirty="0"/>
              <a:t>nodes crashing</a:t>
            </a:r>
          </a:p>
          <a:p>
            <a:pPr lvl="1"/>
            <a:r>
              <a:rPr lang="en-US" dirty="0"/>
              <a:t>Deliberate attempts by some nodes</a:t>
            </a:r>
          </a:p>
          <a:p>
            <a:pPr lvl="1"/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Impossibility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lack of global time heavily constrains</a:t>
            </a:r>
          </a:p>
          <a:p>
            <a:r>
              <a:rPr lang="tr-TR" dirty="0" err="1"/>
              <a:t>Byzantine</a:t>
            </a:r>
            <a:r>
              <a:rPr lang="tr-TR" dirty="0"/>
              <a:t> </a:t>
            </a:r>
            <a:r>
              <a:rPr lang="tr-TR" dirty="0" err="1"/>
              <a:t>Generals</a:t>
            </a:r>
            <a:r>
              <a:rPr lang="tr-TR" dirty="0"/>
              <a:t>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Army divisions, commanded by generals</a:t>
            </a:r>
          </a:p>
          <a:p>
            <a:pPr lvl="1"/>
            <a:r>
              <a:rPr lang="en-US" dirty="0"/>
              <a:t>Generals communicate by messenger on joint plan</a:t>
            </a:r>
          </a:p>
          <a:p>
            <a:pPr lvl="1"/>
            <a:r>
              <a:rPr lang="en-US" dirty="0"/>
              <a:t>Some generals may be traitors, prevent joint plan</a:t>
            </a:r>
          </a:p>
          <a:p>
            <a:pPr lvl="1"/>
            <a:r>
              <a:rPr lang="en-US" dirty="0" err="1"/>
              <a:t>Loyals</a:t>
            </a:r>
            <a:r>
              <a:rPr lang="en-US" dirty="0"/>
              <a:t> try for consensus</a:t>
            </a:r>
          </a:p>
          <a:p>
            <a:pPr lvl="1"/>
            <a:r>
              <a:rPr lang="en-US" dirty="0"/>
              <a:t>Proven: 1/3 traitor </a:t>
            </a:r>
            <a:r>
              <a:rPr lang="en-US" dirty="0" err="1"/>
              <a:t>treshold</a:t>
            </a:r>
            <a:r>
              <a:rPr lang="en-US" dirty="0"/>
              <a:t>!</a:t>
            </a:r>
          </a:p>
          <a:p>
            <a:r>
              <a:rPr lang="en-US" dirty="0"/>
              <a:t>Bad news!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Byzantium Empire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3789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704355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Impossibility proofs are for specific models</a:t>
            </a:r>
          </a:p>
          <a:p>
            <a:r>
              <a:rPr lang="en-US" dirty="0" err="1"/>
              <a:t>Bitcoin</a:t>
            </a:r>
            <a:r>
              <a:rPr lang="en-US" dirty="0"/>
              <a:t> is beyond traditional assumptions</a:t>
            </a:r>
          </a:p>
          <a:p>
            <a:r>
              <a:rPr lang="en-US" dirty="0"/>
              <a:t>It runs better in practice than in theory!</a:t>
            </a:r>
          </a:p>
          <a:p>
            <a:pPr lvl="1"/>
            <a:r>
              <a:rPr lang="en-US" dirty="0"/>
              <a:t>Incentives: currency </a:t>
            </a:r>
            <a:r>
              <a:rPr lang="en-US" dirty="0">
                <a:sym typeface="Wingdings" pitchFamily="2" charset="2"/>
              </a:rPr>
              <a:t> natural to act honestly</a:t>
            </a:r>
          </a:p>
          <a:p>
            <a:pPr lvl="2"/>
            <a:r>
              <a:rPr lang="en-US" dirty="0">
                <a:sym typeface="Wingdings" pitchFamily="2" charset="2"/>
              </a:rPr>
              <a:t>Consensus for currency, not general</a:t>
            </a:r>
          </a:p>
          <a:p>
            <a:pPr lvl="1"/>
            <a:r>
              <a:rPr lang="en-US" dirty="0">
                <a:sym typeface="Wingdings" pitchFamily="2" charset="2"/>
              </a:rPr>
              <a:t>Randomness</a:t>
            </a:r>
          </a:p>
          <a:p>
            <a:pPr lvl="2"/>
            <a:r>
              <a:rPr lang="en-US" dirty="0">
                <a:sym typeface="Wingdings" pitchFamily="2" charset="2"/>
              </a:rPr>
              <a:t>Consensus in long time (practically 1 hour)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 without identity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Sybil attack:</a:t>
            </a:r>
          </a:p>
          <a:p>
            <a:pPr lvl="1"/>
            <a:r>
              <a:rPr lang="en-US" dirty="0" err="1"/>
              <a:t>Sybils</a:t>
            </a:r>
            <a:r>
              <a:rPr lang="en-US" dirty="0"/>
              <a:t> are just copies of nodes that a malicious adversary can create </a:t>
            </a:r>
          </a:p>
          <a:p>
            <a:pPr lvl="1"/>
            <a:r>
              <a:rPr lang="en-US" dirty="0"/>
              <a:t>to look like there are a lot of different participants,</a:t>
            </a:r>
          </a:p>
          <a:p>
            <a:pPr lvl="1"/>
            <a:r>
              <a:rPr lang="en-US" dirty="0"/>
              <a:t>in fact all those controlled by the same adversary</a:t>
            </a:r>
          </a:p>
          <a:p>
            <a:r>
              <a:rPr lang="en-US" dirty="0"/>
              <a:t>No identity</a:t>
            </a:r>
          </a:p>
          <a:p>
            <a:pPr lvl="1"/>
            <a:r>
              <a:rPr lang="en-US" dirty="0"/>
              <a:t>Lottery, ticket etc.</a:t>
            </a:r>
          </a:p>
          <a:p>
            <a:pPr lvl="1"/>
            <a:r>
              <a:rPr lang="en-US" dirty="0"/>
              <a:t>Random node selection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Sybils</a:t>
            </a:r>
            <a:r>
              <a:rPr lang="en-US" dirty="0"/>
              <a:t> may be treated as one node!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Bitcoin</a:t>
            </a:r>
            <a:r>
              <a:rPr lang="tr-TR" dirty="0"/>
              <a:t> </a:t>
            </a:r>
            <a:r>
              <a:rPr lang="tr-TR" dirty="0" err="1"/>
              <a:t>consensus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(</a:t>
            </a:r>
            <a:r>
              <a:rPr lang="tr-TR" dirty="0" err="1"/>
              <a:t>simplified</a:t>
            </a:r>
            <a:r>
              <a:rPr lang="tr-TR" dirty="0"/>
              <a:t>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Simplified: assumes selecting a random node is not vulnerable to Sybil attacks</a:t>
            </a:r>
          </a:p>
          <a:p>
            <a:pPr marL="971550" lvl="1" indent="-514350">
              <a:buAutoNum type="arabicPeriod"/>
            </a:pPr>
            <a:r>
              <a:rPr lang="en-US" dirty="0"/>
              <a:t>New transactions are broadcast to all nodes </a:t>
            </a:r>
          </a:p>
          <a:p>
            <a:pPr marL="971550" lvl="1" indent="-514350">
              <a:buAutoNum type="arabicPeriod"/>
            </a:pPr>
            <a:r>
              <a:rPr lang="en-US" dirty="0"/>
              <a:t>Each node collects new transactions into a block</a:t>
            </a:r>
          </a:p>
          <a:p>
            <a:pPr marL="971550" lvl="1" indent="-514350">
              <a:buAutoNum type="arabicPeriod"/>
            </a:pPr>
            <a:r>
              <a:rPr lang="en-US" dirty="0"/>
              <a:t>In each round a </a:t>
            </a:r>
            <a:r>
              <a:rPr lang="en-US" u="sng" dirty="0"/>
              <a:t>random</a:t>
            </a:r>
            <a:r>
              <a:rPr lang="en-US" dirty="0"/>
              <a:t> node gets to broadcast its block</a:t>
            </a:r>
          </a:p>
          <a:p>
            <a:pPr marL="971550" lvl="1" indent="-514350">
              <a:buAutoNum type="arabicPeriod"/>
            </a:pPr>
            <a:r>
              <a:rPr lang="en-US" dirty="0"/>
              <a:t>Other nodes accept the block only if all transactions in it are valid (unspent, valid signatures)</a:t>
            </a:r>
          </a:p>
          <a:p>
            <a:pPr marL="971550" lvl="1" indent="-514350">
              <a:buAutoNum type="arabicPeriod"/>
            </a:pPr>
            <a:r>
              <a:rPr lang="en-US" dirty="0"/>
              <a:t>Nodes express their acceptance of the block by including its hash in the next block they create</a:t>
            </a:r>
          </a:p>
          <a:p>
            <a:pPr marL="571500" indent="-514350">
              <a:buNone/>
            </a:pPr>
            <a:r>
              <a:rPr lang="en-US" dirty="0"/>
              <a:t>Why does this work?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malicious adversary: Alice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Stealing </a:t>
            </a:r>
            <a:r>
              <a:rPr lang="en-US" b="1" dirty="0" err="1"/>
              <a:t>Bitcoins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Can Alice simply steal </a:t>
            </a:r>
            <a:r>
              <a:rPr lang="en-US" dirty="0" err="1"/>
              <a:t>bitcoins</a:t>
            </a:r>
            <a:r>
              <a:rPr lang="en-US" dirty="0"/>
              <a:t> belonging to another user at an address she doesn’t control? </a:t>
            </a:r>
          </a:p>
          <a:p>
            <a:pPr lvl="1"/>
            <a:r>
              <a:rPr lang="en-US" dirty="0"/>
              <a:t>No. Even if it is Alice’s turn to propose the next block, she cannot steal!</a:t>
            </a:r>
          </a:p>
          <a:p>
            <a:pPr lvl="1"/>
            <a:r>
              <a:rPr lang="en-US" dirty="0"/>
              <a:t>It would require Alice to create a valid transaction that spends that coin. </a:t>
            </a:r>
          </a:p>
          <a:p>
            <a:pPr lvl="1"/>
            <a:r>
              <a:rPr lang="en-US" dirty="0"/>
              <a:t>It would require Alice to forge the owners’ signatures 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secure digital signature scheme. </a:t>
            </a:r>
          </a:p>
          <a:p>
            <a:pPr lvl="1"/>
            <a:r>
              <a:rPr lang="en-US" dirty="0"/>
              <a:t>IF underlying cryptography is solid, she cannot steal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2: How </a:t>
            </a:r>
            <a:r>
              <a:rPr lang="en-US" dirty="0" err="1"/>
              <a:t>Bitcoin</a:t>
            </a:r>
            <a:r>
              <a:rPr lang="en-US" dirty="0"/>
              <a:t> Achieves Decentralization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6" name="Picture 14" descr="Image result for Bitcoin and Cryptocurrency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96" y="1857364"/>
            <a:ext cx="3000364" cy="430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malicious adversary: Alice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Denial of service attack. </a:t>
            </a:r>
          </a:p>
          <a:p>
            <a:pPr lvl="1"/>
            <a:r>
              <a:rPr lang="en-US" dirty="0"/>
              <a:t>Say Alice really dislikes some other user Bob. </a:t>
            </a:r>
          </a:p>
          <a:p>
            <a:pPr lvl="1"/>
            <a:r>
              <a:rPr lang="en-US" dirty="0"/>
              <a:t>Alice can decide to include no transactions originating from Bob’s address in any block that she proposes</a:t>
            </a:r>
          </a:p>
          <a:p>
            <a:pPr lvl="1"/>
            <a:r>
              <a:rPr lang="en-US" dirty="0"/>
              <a:t>While this is a valid attack that Alice can try to mount, luckily it’s nothing more than a minor annoyance. </a:t>
            </a:r>
          </a:p>
          <a:p>
            <a:pPr lvl="1"/>
            <a:r>
              <a:rPr lang="en-US" dirty="0"/>
              <a:t>If Bob’s transaction doesn’t make it into the next block by Alice, he will just wait until an honest node </a:t>
            </a:r>
          </a:p>
          <a:p>
            <a:pPr lvl="1"/>
            <a:r>
              <a:rPr lang="en-US" dirty="0"/>
              <a:t>So that’s not really a good attack either.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Alice: Double Spend Attempt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08956"/>
            <a:ext cx="8153428" cy="505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Centralization</a:t>
            </a:r>
            <a:r>
              <a:rPr lang="tr-TR" dirty="0"/>
              <a:t> vs. </a:t>
            </a:r>
            <a:r>
              <a:rPr lang="tr-TR" dirty="0" err="1"/>
              <a:t>Decentralization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Internet, a famously decentralized sys.</a:t>
            </a:r>
          </a:p>
          <a:p>
            <a:r>
              <a:rPr lang="en-US" dirty="0"/>
              <a:t>E-mail/</a:t>
            </a:r>
            <a:r>
              <a:rPr lang="en-US" dirty="0" err="1"/>
              <a:t>Msgs</a:t>
            </a:r>
            <a:r>
              <a:rPr lang="en-US" dirty="0"/>
              <a:t>: decentralized or centralized?</a:t>
            </a:r>
          </a:p>
          <a:p>
            <a:pPr lvl="1"/>
            <a:r>
              <a:rPr lang="tr-TR" dirty="0" err="1"/>
              <a:t>Simple</a:t>
            </a:r>
            <a:r>
              <a:rPr lang="tr-TR" dirty="0"/>
              <a:t> Mail Transfer </a:t>
            </a:r>
            <a:r>
              <a:rPr lang="tr-TR" dirty="0" err="1"/>
              <a:t>Protocol</a:t>
            </a:r>
            <a:r>
              <a:rPr lang="en-US" dirty="0"/>
              <a:t> (SMTP)</a:t>
            </a:r>
          </a:p>
          <a:p>
            <a:pPr lvl="1"/>
            <a:r>
              <a:rPr lang="en-US" dirty="0" err="1"/>
              <a:t>Facebook</a:t>
            </a:r>
            <a:r>
              <a:rPr lang="en-US" dirty="0"/>
              <a:t>, LinkedIn?</a:t>
            </a:r>
          </a:p>
          <a:p>
            <a:pPr lvl="1"/>
            <a:endParaRPr lang="en-US" dirty="0"/>
          </a:p>
          <a:p>
            <a:r>
              <a:rPr lang="en-US" dirty="0"/>
              <a:t>Decentralization is not all or nothing!</a:t>
            </a:r>
          </a:p>
          <a:p>
            <a:r>
              <a:rPr lang="en-US" dirty="0" err="1"/>
              <a:t>Bitcoin</a:t>
            </a:r>
            <a:r>
              <a:rPr lang="en-US" dirty="0"/>
              <a:t>: Decentralized</a:t>
            </a:r>
          </a:p>
          <a:p>
            <a:pPr lvl="1"/>
            <a:r>
              <a:rPr lang="en-US" dirty="0"/>
              <a:t>Exchange, wallet </a:t>
            </a:r>
            <a:r>
              <a:rPr lang="en-US" dirty="0" err="1"/>
              <a:t>softwares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</a:t>
            </a:r>
            <a:r>
              <a:rPr lang="en-US" dirty="0" err="1"/>
              <a:t>Bitcoin</a:t>
            </a:r>
            <a:r>
              <a:rPr lang="en-US" dirty="0"/>
              <a:t> protocol achieves decentralization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Who maintains the ledger of transactions? </a:t>
            </a:r>
          </a:p>
          <a:p>
            <a:pPr marL="514350" indent="-514350">
              <a:buAutoNum type="arabicPeriod"/>
            </a:pPr>
            <a:r>
              <a:rPr lang="en-US" dirty="0"/>
              <a:t>Who has authority over which transactions are valid? </a:t>
            </a:r>
          </a:p>
          <a:p>
            <a:pPr marL="514350" indent="-514350">
              <a:buAutoNum type="arabicPeriod"/>
            </a:pPr>
            <a:r>
              <a:rPr lang="en-US" dirty="0"/>
              <a:t>Who creates new </a:t>
            </a:r>
            <a:r>
              <a:rPr lang="en-US" dirty="0" err="1"/>
              <a:t>bitcoins</a:t>
            </a:r>
            <a:r>
              <a:rPr lang="en-US" dirty="0"/>
              <a:t>?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determines how the rules of the system change?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bitcoins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acquire exchange value?</a:t>
            </a:r>
          </a:p>
          <a:p>
            <a:endParaRPr lang="en-US" dirty="0"/>
          </a:p>
          <a:p>
            <a:r>
              <a:rPr lang="en-US" dirty="0"/>
              <a:t>Questions 1-3: technical; focus of this chapter</a:t>
            </a:r>
          </a:p>
          <a:p>
            <a:pPr>
              <a:buNone/>
            </a:pPr>
            <a:r>
              <a:rPr lang="en-US" dirty="0"/>
              <a:t> 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aspects of </a:t>
            </a:r>
            <a:r>
              <a:rPr lang="en-US" dirty="0" err="1"/>
              <a:t>Bitcoin</a:t>
            </a:r>
            <a:r>
              <a:rPr lang="en-US" dirty="0"/>
              <a:t> fall on different points on the centralization/decentralization spectrum.</a:t>
            </a:r>
          </a:p>
          <a:p>
            <a:pPr lvl="1"/>
            <a:r>
              <a:rPr lang="en-US" dirty="0"/>
              <a:t>The peer‐to‐peer network is close to purely decentralized: Anybody can run a </a:t>
            </a:r>
            <a:r>
              <a:rPr lang="en-US" dirty="0" err="1"/>
              <a:t>Bitcoin</a:t>
            </a:r>
            <a:r>
              <a:rPr lang="en-US" dirty="0"/>
              <a:t> node: fairly low barrier to entry. </a:t>
            </a:r>
          </a:p>
          <a:p>
            <a:pPr lvl="1"/>
            <a:r>
              <a:rPr lang="en-US" dirty="0" err="1"/>
              <a:t>Bitcoin</a:t>
            </a:r>
            <a:r>
              <a:rPr lang="en-US" dirty="0"/>
              <a:t> mining:</a:t>
            </a:r>
            <a:r>
              <a:rPr lang="en-US" i="1" dirty="0"/>
              <a:t> </a:t>
            </a:r>
            <a:r>
              <a:rPr lang="en-US" dirty="0"/>
              <a:t>also </a:t>
            </a:r>
            <a:r>
              <a:rPr lang="en-US" i="1" dirty="0"/>
              <a:t>technically </a:t>
            </a:r>
            <a:r>
              <a:rPr lang="en-US" dirty="0"/>
              <a:t>open to anyone, but it requires a very high </a:t>
            </a:r>
            <a:r>
              <a:rPr lang="tr-TR" dirty="0" err="1"/>
              <a:t>capital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High degree of centralization / concentration of power</a:t>
            </a:r>
          </a:p>
          <a:p>
            <a:pPr lvl="1"/>
            <a:r>
              <a:rPr lang="en-US" dirty="0"/>
              <a:t>Updates to the software that </a:t>
            </a:r>
            <a:r>
              <a:rPr lang="en-US" dirty="0" err="1"/>
              <a:t>Bitcoin</a:t>
            </a:r>
            <a:r>
              <a:rPr lang="en-US" dirty="0"/>
              <a:t> nodes run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Decentralization </a:t>
            </a:r>
            <a:r>
              <a:rPr lang="en-US" sz="3600" dirty="0">
                <a:sym typeface="Wingdings" pitchFamily="2" charset="2"/>
              </a:rPr>
              <a:t> Distributed Consensus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Distributed consensus protocol: </a:t>
            </a:r>
          </a:p>
          <a:p>
            <a:r>
              <a:rPr lang="en-US" dirty="0"/>
              <a:t>There are n nodes that each have an input value. Some of these nodes are faulty or malicious. </a:t>
            </a:r>
          </a:p>
          <a:p>
            <a:r>
              <a:rPr lang="en-US" dirty="0"/>
              <a:t>A distributed consensus protocol has the following two properties:</a:t>
            </a:r>
          </a:p>
          <a:p>
            <a:pPr lvl="1"/>
            <a:r>
              <a:rPr lang="en-US" dirty="0"/>
              <a:t>It must terminate with all honest nodes in agreement on the value</a:t>
            </a:r>
          </a:p>
          <a:p>
            <a:pPr lvl="1"/>
            <a:r>
              <a:rPr lang="en-US" dirty="0"/>
              <a:t>The value must have been generated by an honest node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is Bob?</a:t>
            </a:r>
          </a:p>
          <a:p>
            <a:pPr lvl="1"/>
            <a:r>
              <a:rPr lang="en-US" dirty="0"/>
              <a:t>a variety of users are broadcasting these transactions to the network:</a:t>
            </a:r>
          </a:p>
          <a:p>
            <a:pPr lvl="1"/>
            <a:r>
              <a:rPr lang="en-US" dirty="0"/>
              <a:t>the nodes must agree on exactly which transactions were broadcast &amp;</a:t>
            </a:r>
          </a:p>
          <a:p>
            <a:pPr lvl="1"/>
            <a:r>
              <a:rPr lang="en-US" dirty="0"/>
              <a:t>the order in which these transactions happened</a:t>
            </a:r>
          </a:p>
          <a:p>
            <a:pPr lvl="1"/>
            <a:r>
              <a:rPr lang="en-US" dirty="0"/>
              <a:t>single, global ledger for the system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142984"/>
            <a:ext cx="77819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given point, all the nodes in the peer‐to‐peer network have a </a:t>
            </a:r>
            <a:r>
              <a:rPr lang="en-US" b="1" dirty="0"/>
              <a:t>ledger </a:t>
            </a:r>
          </a:p>
          <a:p>
            <a:r>
              <a:rPr lang="en-US" dirty="0"/>
              <a:t>consisting of a sequence of blocks, </a:t>
            </a:r>
          </a:p>
          <a:p>
            <a:pPr lvl="1"/>
            <a:r>
              <a:rPr lang="en-US" dirty="0"/>
              <a:t>each containing a list of transactions, </a:t>
            </a:r>
          </a:p>
          <a:p>
            <a:pPr lvl="1"/>
            <a:r>
              <a:rPr lang="en-US" dirty="0"/>
              <a:t>that they’ve reached consensus on.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each node has a pool of outstanding transactions </a:t>
            </a:r>
          </a:p>
          <a:p>
            <a:r>
              <a:rPr lang="en-US" dirty="0"/>
              <a:t>that it has heard about but have not yet been included on the block chain</a:t>
            </a:r>
          </a:p>
          <a:p>
            <a:r>
              <a:rPr lang="en-US" dirty="0"/>
              <a:t>consensus has not yet happened</a:t>
            </a:r>
          </a:p>
          <a:p>
            <a:endParaRPr lang="en-US" dirty="0"/>
          </a:p>
          <a:p>
            <a:r>
              <a:rPr lang="en-US" dirty="0"/>
              <a:t>Each node might have a slightly different version of the outstanding transaction pool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1102</Words>
  <Application>Microsoft Office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Ofis Teması</vt:lpstr>
      <vt:lpstr>Blockchain  &amp;  Business Application</vt:lpstr>
      <vt:lpstr>Chapter 2: How Bitcoin Achieves Decentralization</vt:lpstr>
      <vt:lpstr>Centralization vs. Decentralization</vt:lpstr>
      <vt:lpstr>How the Bitcoin protocol achieves decentralization</vt:lpstr>
      <vt:lpstr>PowerPoint Presentation</vt:lpstr>
      <vt:lpstr>Decentralization  Distributed Consensus</vt:lpstr>
      <vt:lpstr>PowerPoint Presentation</vt:lpstr>
      <vt:lpstr>PowerPoint Presentation</vt:lpstr>
      <vt:lpstr>PowerPoint Presentation</vt:lpstr>
      <vt:lpstr>How do nodes come to consensus  on a block</vt:lpstr>
      <vt:lpstr>PowerPoint Presentation</vt:lpstr>
      <vt:lpstr>Problems of this approach</vt:lpstr>
      <vt:lpstr>PowerPoint Presentation</vt:lpstr>
      <vt:lpstr>Impossibility results</vt:lpstr>
      <vt:lpstr>Byzantium Empire</vt:lpstr>
      <vt:lpstr>Good news?</vt:lpstr>
      <vt:lpstr>Consensus without identity</vt:lpstr>
      <vt:lpstr>Bitcoin consensus algorithm (simplified)</vt:lpstr>
      <vt:lpstr>Consider malicious adversary: Alice</vt:lpstr>
      <vt:lpstr>Consider malicious adversary: Alice</vt:lpstr>
      <vt:lpstr>Alice: Double Spend Attempt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 &amp;  Business Application</dc:title>
  <dc:creator>sony</dc:creator>
  <cp:lastModifiedBy>Fatih Ozaydin</cp:lastModifiedBy>
  <cp:revision>21</cp:revision>
  <dcterms:created xsi:type="dcterms:W3CDTF">2019-04-04T11:20:37Z</dcterms:created>
  <dcterms:modified xsi:type="dcterms:W3CDTF">2021-04-16T04:08:07Z</dcterms:modified>
</cp:coreProperties>
</file>