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9" r:id="rId9"/>
    <p:sldId id="267" r:id="rId10"/>
    <p:sldId id="268" r:id="rId11"/>
    <p:sldId id="263" r:id="rId12"/>
    <p:sldId id="262" r:id="rId13"/>
    <p:sldId id="261" r:id="rId14"/>
    <p:sldId id="260" r:id="rId15"/>
    <p:sldId id="270" r:id="rId16"/>
    <p:sldId id="291" r:id="rId17"/>
    <p:sldId id="271" r:id="rId18"/>
    <p:sldId id="279" r:id="rId19"/>
    <p:sldId id="278" r:id="rId20"/>
    <p:sldId id="277" r:id="rId21"/>
    <p:sldId id="276" r:id="rId22"/>
    <p:sldId id="275" r:id="rId23"/>
    <p:sldId id="281" r:id="rId24"/>
    <p:sldId id="280" r:id="rId25"/>
    <p:sldId id="272" r:id="rId26"/>
    <p:sldId id="274" r:id="rId27"/>
    <p:sldId id="273" r:id="rId28"/>
    <p:sldId id="282" r:id="rId29"/>
    <p:sldId id="283" r:id="rId30"/>
    <p:sldId id="290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14" autoAdjust="0"/>
    <p:restoredTop sz="94640" autoAdjust="0"/>
  </p:normalViewPr>
  <p:slideViewPr>
    <p:cSldViewPr>
      <p:cViewPr varScale="1">
        <p:scale>
          <a:sx n="93" d="100"/>
          <a:sy n="93" d="100"/>
        </p:scale>
        <p:origin x="1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C9B5-D608-42AE-8062-193B10CB78C9}" type="datetimeFigureOut">
              <a:rPr lang="tr-TR" smtClean="0"/>
              <a:pPr/>
              <a:t>16.04.2021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682B-52A5-450B-8C97-5A569AD811B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EE8B-5773-4C5B-AA5F-7735CAEBF92C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444-DFA4-4AC9-8CAA-11855A5D38B6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0CD4-04FA-49C4-BFC2-0706065D28A6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835D-D960-411A-8D98-D897BCCEA69F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ADA1-805A-4A9A-B62B-4B1DB2CDA24B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D745-29AA-408C-8A18-3859DC456A58}" type="datetime1">
              <a:rPr lang="tr-TR" smtClean="0"/>
              <a:t>16.04.2021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CD90-AD96-4DAB-BB74-60085DCE0F85}" type="datetime1">
              <a:rPr lang="tr-TR" smtClean="0"/>
              <a:t>16.04.2021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0351-6B34-48B5-A706-374A0CCB1312}" type="datetime1">
              <a:rPr lang="tr-TR" smtClean="0"/>
              <a:t>16.04.2021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2BFE-26F5-480A-9642-CA573BD89DF0}" type="datetime1">
              <a:rPr lang="tr-TR" smtClean="0"/>
              <a:t>16.04.2021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B42A-0C30-45AF-B12F-FC6F1212267C}" type="datetime1">
              <a:rPr lang="tr-TR" smtClean="0"/>
              <a:t>16.04.2021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890A-B9F9-43AB-A138-4DC6BEC96DDD}" type="datetime1">
              <a:rPr lang="tr-TR" smtClean="0"/>
              <a:t>16.04.2021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440E-CB1F-40DF-8AE7-4542504EDD01}" type="datetime1">
              <a:rPr lang="tr-TR" smtClean="0"/>
              <a:t>16.04.2021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Fatih OZAYDIN, TIU-2021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1EF5-AC48-4730-A968-29A6817E239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Blockchain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Business Application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Lecture: </a:t>
            </a:r>
            <a:endParaRPr lang="en-US" dirty="0"/>
          </a:p>
          <a:p>
            <a:r>
              <a:rPr lang="tr-TR" dirty="0" err="1"/>
              <a:t>Mechanics</a:t>
            </a:r>
            <a:r>
              <a:rPr lang="tr-TR" dirty="0"/>
              <a:t> of </a:t>
            </a:r>
            <a:r>
              <a:rPr lang="tr-TR" dirty="0" err="1"/>
              <a:t>Bitcoin</a:t>
            </a:r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Address</a:t>
            </a:r>
          </a:p>
          <a:p>
            <a:r>
              <a:rPr lang="en-US" dirty="0"/>
              <a:t>Efficient verification</a:t>
            </a:r>
          </a:p>
          <a:p>
            <a:pPr lvl="1"/>
            <a:r>
              <a:rPr lang="en-US" dirty="0"/>
              <a:t>Hash pointers</a:t>
            </a:r>
          </a:p>
          <a:p>
            <a:pPr lvl="1"/>
            <a:r>
              <a:rPr lang="en-US" dirty="0"/>
              <a:t>Sufficient to scan only referenced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latest block</a:t>
            </a:r>
          </a:p>
          <a:p>
            <a:r>
              <a:rPr lang="en-US" dirty="0"/>
              <a:t>Consolidating Funds</a:t>
            </a:r>
          </a:p>
          <a:p>
            <a:pPr lvl="1"/>
            <a:r>
              <a:rPr lang="en-US" dirty="0"/>
              <a:t>Bob receives 17 and 2, how to sum up to 19?</a:t>
            </a:r>
          </a:p>
          <a:p>
            <a:pPr lvl="1"/>
            <a:r>
              <a:rPr lang="en-US" dirty="0"/>
              <a:t>Create new self trans. with 2 inputs, 1 output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Joint Payments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Syntax</a:t>
            </a:r>
          </a:p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Address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Efficient verification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Consolidating Funds</a:t>
            </a:r>
          </a:p>
          <a:p>
            <a:r>
              <a:rPr lang="en-US" dirty="0"/>
              <a:t>Joint Payments</a:t>
            </a:r>
          </a:p>
          <a:p>
            <a:pPr lvl="1"/>
            <a:r>
              <a:rPr lang="en-US" dirty="0"/>
              <a:t>Carol and Bob pays to Alice: 2 </a:t>
            </a:r>
            <a:r>
              <a:rPr lang="en-US" dirty="0" err="1"/>
              <a:t>Inp</a:t>
            </a:r>
            <a:r>
              <a:rPr lang="en-US" dirty="0"/>
              <a:t> (signs), 1 </a:t>
            </a:r>
            <a:r>
              <a:rPr lang="en-US" dirty="0" err="1"/>
              <a:t>Outp</a:t>
            </a:r>
            <a:r>
              <a:rPr lang="en-US" dirty="0"/>
              <a:t>; </a:t>
            </a:r>
          </a:p>
          <a:p>
            <a:r>
              <a:rPr lang="en-US" dirty="0"/>
              <a:t>Transaction Syntax</a:t>
            </a:r>
          </a:p>
          <a:p>
            <a:pPr lvl="1"/>
            <a:r>
              <a:rPr lang="en-US" dirty="0"/>
              <a:t>Each transaction: Bit strings</a:t>
            </a:r>
            <a:endParaRPr lang="tr-TR" dirty="0"/>
          </a:p>
          <a:p>
            <a:pPr>
              <a:buNone/>
            </a:pP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12</a:t>
            </a:fld>
            <a:endParaRPr lang="tr-T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714356"/>
            <a:ext cx="83915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Metadata: </a:t>
            </a:r>
            <a:r>
              <a:rPr lang="en-US" dirty="0"/>
              <a:t>some housekeeping information</a:t>
            </a:r>
          </a:p>
          <a:p>
            <a:pPr lvl="1"/>
            <a:r>
              <a:rPr lang="en-US" dirty="0"/>
              <a:t>the size of the transaction, </a:t>
            </a:r>
          </a:p>
          <a:p>
            <a:pPr lvl="1"/>
            <a:r>
              <a:rPr lang="en-US" dirty="0"/>
              <a:t>the number of inputs, </a:t>
            </a:r>
          </a:p>
          <a:p>
            <a:pPr lvl="1"/>
            <a:r>
              <a:rPr lang="en-US" dirty="0"/>
              <a:t>the number of outputs. </a:t>
            </a:r>
          </a:p>
          <a:p>
            <a:pPr lvl="1"/>
            <a:r>
              <a:rPr lang="en-US" dirty="0"/>
              <a:t>the hash of the entire transaction</a:t>
            </a:r>
          </a:p>
          <a:p>
            <a:pPr lvl="2"/>
            <a:r>
              <a:rPr lang="en-US" dirty="0"/>
              <a:t>serves as a unique ID for the transaction. </a:t>
            </a:r>
          </a:p>
          <a:p>
            <a:pPr lvl="2"/>
            <a:r>
              <a:rPr lang="en-US" dirty="0"/>
              <a:t>it allows us to use hash pointers to reference </a:t>
            </a:r>
            <a:r>
              <a:rPr lang="en-US" dirty="0" err="1"/>
              <a:t>trans’s</a:t>
            </a:r>
            <a:endParaRPr lang="en-US" dirty="0"/>
          </a:p>
          <a:p>
            <a:pPr lvl="1"/>
            <a:r>
              <a:rPr lang="en-US" dirty="0"/>
              <a:t>Finally there’s a “</a:t>
            </a:r>
            <a:r>
              <a:rPr lang="en-US" dirty="0" err="1"/>
              <a:t>lock_time</a:t>
            </a:r>
            <a:r>
              <a:rPr lang="en-US" dirty="0"/>
              <a:t>”.. later.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Input(s):</a:t>
            </a:r>
          </a:p>
          <a:p>
            <a:pPr lvl="1"/>
            <a:r>
              <a:rPr lang="en-US" dirty="0"/>
              <a:t>form an array, each input has the same form. </a:t>
            </a:r>
          </a:p>
          <a:p>
            <a:pPr lvl="1"/>
            <a:r>
              <a:rPr lang="en-US" dirty="0"/>
              <a:t>specifies a previous transaction, so it contains a hash of that transaction, which acts as a hash pointer to it.</a:t>
            </a:r>
          </a:p>
          <a:p>
            <a:pPr lvl="1"/>
            <a:r>
              <a:rPr lang="en-US" dirty="0"/>
              <a:t>also contains the index of the previous transaction’s outputs that’s being claimed. </a:t>
            </a:r>
          </a:p>
          <a:p>
            <a:pPr lvl="1"/>
            <a:r>
              <a:rPr lang="en-US" dirty="0"/>
              <a:t>signature: we have to sign to show that we actually have the ability to claim those previous transaction outputs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Output(s):</a:t>
            </a:r>
          </a:p>
          <a:p>
            <a:pPr lvl="1"/>
            <a:r>
              <a:rPr lang="en-US" dirty="0"/>
              <a:t>again an array. </a:t>
            </a:r>
          </a:p>
          <a:p>
            <a:pPr lvl="1"/>
            <a:r>
              <a:rPr lang="en-US" dirty="0"/>
              <a:t>each has just two fields. </a:t>
            </a:r>
          </a:p>
          <a:p>
            <a:pPr lvl="1"/>
            <a:r>
              <a:rPr lang="en-US" dirty="0"/>
              <a:t>each have a value, </a:t>
            </a:r>
          </a:p>
          <a:p>
            <a:pPr lvl="2"/>
            <a:r>
              <a:rPr lang="en-US" dirty="0"/>
              <a:t>the sum of all the output values has to be less than or equal to the sum of all the input values. </a:t>
            </a:r>
          </a:p>
          <a:p>
            <a:pPr lvl="2"/>
            <a:r>
              <a:rPr lang="en-US" dirty="0"/>
              <a:t>If the sum of the output values is less than the sum of the input values, the difference is a transaction fee to the miner who publishes this transaction</a:t>
            </a:r>
          </a:p>
          <a:p>
            <a:pPr lvl="1"/>
            <a:r>
              <a:rPr lang="en-US" dirty="0" err="1"/>
              <a:t>reciepent</a:t>
            </a:r>
            <a:r>
              <a:rPr lang="en-US" dirty="0"/>
              <a:t> address: </a:t>
            </a:r>
            <a:r>
              <a:rPr lang="en-US" dirty="0" err="1"/>
              <a:t>pk</a:t>
            </a:r>
            <a:r>
              <a:rPr lang="en-US" dirty="0"/>
              <a:t>, hash, commands.. 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Scripts</a:t>
            </a:r>
          </a:p>
          <a:p>
            <a:pPr lvl="1"/>
            <a:r>
              <a:rPr lang="en-US" dirty="0"/>
              <a:t>Technical aspects</a:t>
            </a:r>
          </a:p>
          <a:p>
            <a:pPr lvl="1"/>
            <a:r>
              <a:rPr lang="en-US" dirty="0"/>
              <a:t>Business applications</a:t>
            </a:r>
          </a:p>
          <a:p>
            <a:pPr lvl="1"/>
            <a:endParaRPr lang="en-US" dirty="0"/>
          </a:p>
          <a:p>
            <a:r>
              <a:rPr lang="en-US" dirty="0"/>
              <a:t>Managing &amp; Protecting coins</a:t>
            </a:r>
          </a:p>
          <a:p>
            <a:pPr lvl="1"/>
            <a:r>
              <a:rPr lang="en-US" dirty="0"/>
              <a:t>Local storage</a:t>
            </a:r>
          </a:p>
          <a:p>
            <a:pPr lvl="1"/>
            <a:r>
              <a:rPr lang="en-US" dirty="0"/>
              <a:t>Hot &amp; Cold storage </a:t>
            </a:r>
          </a:p>
          <a:p>
            <a:pPr lvl="1"/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Scripts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transaction output specifies</a:t>
            </a:r>
          </a:p>
          <a:p>
            <a:pPr lvl="1"/>
            <a:r>
              <a:rPr lang="en-US" dirty="0"/>
              <a:t>A script, not just a “public key”</a:t>
            </a:r>
          </a:p>
          <a:p>
            <a:r>
              <a:rPr lang="en-US" dirty="0"/>
              <a:t>We want it to say:</a:t>
            </a:r>
          </a:p>
          <a:p>
            <a:pPr lvl="1">
              <a:buNone/>
            </a:pPr>
            <a:r>
              <a:rPr lang="en-US" dirty="0"/>
              <a:t>“this can be redeemed by a signature from the owner of address X”.. But!</a:t>
            </a:r>
          </a:p>
          <a:p>
            <a:r>
              <a:rPr lang="en-US" dirty="0"/>
              <a:t>Address: Hash of a public key</a:t>
            </a:r>
          </a:p>
          <a:p>
            <a:pPr lvl="1"/>
            <a:r>
              <a:rPr lang="en-US" dirty="0"/>
              <a:t>Does not tell the key</a:t>
            </a:r>
          </a:p>
          <a:p>
            <a:pPr lvl="1"/>
            <a:r>
              <a:rPr lang="tr-TR" dirty="0"/>
              <a:t>So, how</a:t>
            </a:r>
            <a:r>
              <a:rPr lang="en-US" dirty="0"/>
              <a:t> to check the signature</a:t>
            </a:r>
            <a:r>
              <a:rPr lang="tr-TR" dirty="0"/>
              <a:t>?</a:t>
            </a:r>
            <a:endParaRPr lang="en-US" dirty="0"/>
          </a:p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outputs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Hence, transaction m</a:t>
            </a:r>
            <a:r>
              <a:rPr lang="en-US" dirty="0" err="1"/>
              <a:t>ust</a:t>
            </a:r>
            <a:r>
              <a:rPr lang="en-US" dirty="0"/>
              <a:t> say:</a:t>
            </a:r>
          </a:p>
          <a:p>
            <a:pPr lvl="1"/>
            <a:r>
              <a:rPr lang="en-US" dirty="0"/>
              <a:t>“this can be redeemed by a public key that hashes to X, along with a signature from the owner of that public key”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000504"/>
            <a:ext cx="32289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Scripts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Language built specifically for </a:t>
            </a:r>
            <a:r>
              <a:rPr lang="en-US" dirty="0" err="1"/>
              <a:t>Bitcoin</a:t>
            </a:r>
            <a:r>
              <a:rPr lang="en-US" dirty="0"/>
              <a:t>, called “Script”</a:t>
            </a:r>
          </a:p>
          <a:p>
            <a:pPr lvl="1"/>
            <a:r>
              <a:rPr lang="en-US" dirty="0"/>
              <a:t>Stack-based</a:t>
            </a:r>
          </a:p>
          <a:p>
            <a:pPr lvl="1"/>
            <a:r>
              <a:rPr lang="en-US" dirty="0"/>
              <a:t>Simple &amp; Compact</a:t>
            </a:r>
          </a:p>
          <a:p>
            <a:pPr lvl="1"/>
            <a:r>
              <a:rPr lang="en-US" dirty="0"/>
              <a:t>Native support for cryptographic operations</a:t>
            </a:r>
          </a:p>
          <a:p>
            <a:pPr lvl="2"/>
            <a:r>
              <a:rPr lang="en-US" dirty="0"/>
              <a:t>Compute Hash functions</a:t>
            </a:r>
          </a:p>
          <a:p>
            <a:pPr lvl="2"/>
            <a:r>
              <a:rPr lang="en-US" dirty="0"/>
              <a:t>Compute signatures</a:t>
            </a:r>
          </a:p>
          <a:p>
            <a:pPr lvl="2"/>
            <a:r>
              <a:rPr lang="en-US" dirty="0"/>
              <a:t>Verify signatures</a:t>
            </a:r>
          </a:p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tr-TR" dirty="0"/>
              <a:t>3</a:t>
            </a:r>
            <a:r>
              <a:rPr lang="en-US" dirty="0"/>
              <a:t>: </a:t>
            </a:r>
            <a:r>
              <a:rPr lang="tr-TR" dirty="0" err="1"/>
              <a:t>Mechanics</a:t>
            </a:r>
            <a:r>
              <a:rPr lang="tr-TR" dirty="0"/>
              <a:t> of </a:t>
            </a:r>
            <a:r>
              <a:rPr lang="tr-TR" dirty="0" err="1"/>
              <a:t>Bitcoin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</a:t>
            </a:fld>
            <a:endParaRPr lang="tr-TR"/>
          </a:p>
        </p:txBody>
      </p:sp>
      <p:pic>
        <p:nvPicPr>
          <p:cNvPr id="6" name="Picture 14" descr="Image result for Bitcoin and Cryptocurrency Technolog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96" y="1857364"/>
            <a:ext cx="3000364" cy="4305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Stack-based</a:t>
            </a:r>
          </a:p>
          <a:p>
            <a:pPr lvl="1"/>
            <a:r>
              <a:rPr lang="en-US" dirty="0"/>
              <a:t>Each instruction executed once</a:t>
            </a:r>
          </a:p>
          <a:p>
            <a:pPr lvl="1"/>
            <a:r>
              <a:rPr lang="en-US" dirty="0"/>
              <a:t>No loops</a:t>
            </a:r>
          </a:p>
          <a:p>
            <a:pPr lvl="1"/>
            <a:r>
              <a:rPr lang="en-US" dirty="0"/>
              <a:t>Number of instructions</a:t>
            </a:r>
          </a:p>
          <a:p>
            <a:pPr lvl="2"/>
            <a:r>
              <a:rPr lang="en-US" dirty="0"/>
              <a:t>How long it can take</a:t>
            </a:r>
          </a:p>
          <a:p>
            <a:pPr lvl="2"/>
            <a:r>
              <a:rPr lang="en-US" dirty="0"/>
              <a:t>How much memory it can use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Turing-complete, by design!</a:t>
            </a:r>
          </a:p>
          <a:p>
            <a:pPr lvl="2"/>
            <a:r>
              <a:rPr lang="en-US" dirty="0"/>
              <a:t>Arbitrary miners can’t submit infinite-loops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176" y="3092449"/>
            <a:ext cx="26670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433387"/>
            <a:ext cx="1638300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two possible outcomes:</a:t>
            </a:r>
          </a:p>
          <a:p>
            <a:pPr lvl="1"/>
            <a:r>
              <a:rPr lang="en-US" dirty="0"/>
              <a:t>Execute normally with no errors </a:t>
            </a:r>
            <a:r>
              <a:rPr lang="en-US" dirty="0">
                <a:sym typeface="Wingdings" pitchFamily="2" charset="2"/>
              </a:rPr>
              <a:t> Valid, </a:t>
            </a:r>
          </a:p>
          <a:p>
            <a:pPr lvl="1"/>
            <a:r>
              <a:rPr lang="en-US" dirty="0">
                <a:sym typeface="Wingdings" pitchFamily="2" charset="2"/>
              </a:rPr>
              <a:t>Error  Invalid transaction</a:t>
            </a:r>
          </a:p>
          <a:p>
            <a:r>
              <a:rPr lang="en-US" dirty="0">
                <a:sym typeface="Wingdings" pitchFamily="2" charset="2"/>
              </a:rPr>
              <a:t>Each instruction represented by 1 Byte</a:t>
            </a:r>
          </a:p>
          <a:p>
            <a:pPr lvl="1"/>
            <a:r>
              <a:rPr lang="en-US" dirty="0">
                <a:sym typeface="Wingdings" pitchFamily="2" charset="2"/>
              </a:rPr>
              <a:t>256 in total (2</a:t>
            </a:r>
            <a:r>
              <a:rPr lang="en-US" baseline="30000" dirty="0">
                <a:sym typeface="Wingdings" pitchFamily="2" charset="2"/>
              </a:rPr>
              <a:t>8</a:t>
            </a:r>
            <a:r>
              <a:rPr lang="en-US" dirty="0">
                <a:sym typeface="Wingdings" pitchFamily="2" charset="2"/>
              </a:rPr>
              <a:t>=256)</a:t>
            </a:r>
          </a:p>
          <a:p>
            <a:pPr lvl="1"/>
            <a:r>
              <a:rPr lang="en-US" dirty="0">
                <a:sym typeface="Wingdings" pitchFamily="2" charset="2"/>
              </a:rPr>
              <a:t>15 disabled, 75 reserved (to be added later)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Basic </a:t>
            </a:r>
            <a:r>
              <a:rPr lang="en-US" dirty="0" err="1"/>
              <a:t>arihtmetic</a:t>
            </a:r>
            <a:endParaRPr lang="en-US" dirty="0"/>
          </a:p>
          <a:p>
            <a:pPr lvl="1"/>
            <a:r>
              <a:rPr lang="en-US" dirty="0"/>
              <a:t>Basic logic (if-then)</a:t>
            </a:r>
          </a:p>
          <a:p>
            <a:pPr lvl="2"/>
            <a:r>
              <a:rPr lang="en-US" dirty="0"/>
              <a:t>(Not) throwing errors</a:t>
            </a:r>
          </a:p>
          <a:p>
            <a:pPr lvl="1"/>
            <a:r>
              <a:rPr lang="en-US" dirty="0"/>
              <a:t>Crypto instructions</a:t>
            </a:r>
          </a:p>
          <a:p>
            <a:pPr lvl="2"/>
            <a:r>
              <a:rPr lang="en-US" dirty="0"/>
              <a:t>Hash functions</a:t>
            </a:r>
          </a:p>
          <a:p>
            <a:pPr lvl="2"/>
            <a:r>
              <a:rPr lang="en-US" dirty="0"/>
              <a:t>Signature operations</a:t>
            </a:r>
          </a:p>
          <a:p>
            <a:pPr lvl="2"/>
            <a:r>
              <a:rPr lang="en-US" dirty="0"/>
              <a:t>CHECKMULTISIG: Check multiple with one instruction</a:t>
            </a:r>
          </a:p>
          <a:p>
            <a:pPr lvl="1"/>
            <a:endParaRPr lang="en-US" dirty="0"/>
          </a:p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CHECKMULTISIG requires specifying </a:t>
            </a:r>
          </a:p>
          <a:p>
            <a:pPr lvl="1"/>
            <a:r>
              <a:rPr lang="en-US" dirty="0"/>
              <a:t>n public keys, </a:t>
            </a:r>
          </a:p>
          <a:p>
            <a:pPr lvl="1"/>
            <a:r>
              <a:rPr lang="en-US" dirty="0"/>
              <a:t>and a parameter t , for a threshold. </a:t>
            </a:r>
          </a:p>
          <a:p>
            <a:r>
              <a:rPr lang="en-US" dirty="0"/>
              <a:t>For this instruction to execute validly, </a:t>
            </a:r>
          </a:p>
          <a:p>
            <a:pPr lvl="1"/>
            <a:r>
              <a:rPr lang="en-US" dirty="0"/>
              <a:t>at least t signatures from t out of n of those valid </a:t>
            </a:r>
            <a:r>
              <a:rPr lang="en-US" dirty="0" err="1"/>
              <a:t>pk</a:t>
            </a:r>
            <a:endParaRPr lang="en-US" dirty="0"/>
          </a:p>
          <a:p>
            <a:pPr lvl="1"/>
            <a:r>
              <a:rPr lang="en-US" dirty="0"/>
              <a:t>t out of n specified entities must sign in order for the transaction to be valid.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87344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Script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Stack that we can push data to &amp; pop data from. </a:t>
            </a:r>
          </a:p>
          <a:p>
            <a:r>
              <a:rPr lang="en-US" dirty="0"/>
              <a:t>We won’t need any other memory or variables. </a:t>
            </a:r>
          </a:p>
          <a:p>
            <a:r>
              <a:rPr lang="en-US" dirty="0"/>
              <a:t>Two types of instructions: </a:t>
            </a:r>
          </a:p>
          <a:p>
            <a:pPr lvl="1"/>
            <a:r>
              <a:rPr lang="en-US" dirty="0"/>
              <a:t>data instructions (data pushed onto the top)</a:t>
            </a:r>
          </a:p>
          <a:p>
            <a:pPr lvl="1"/>
            <a:r>
              <a:rPr lang="en-US" dirty="0" err="1"/>
              <a:t>OpCodes</a:t>
            </a:r>
            <a:r>
              <a:rPr lang="en-US" dirty="0"/>
              <a:t> (take input data from top)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25</a:t>
            </a:fld>
            <a:endParaRPr lang="tr-TR"/>
          </a:p>
        </p:txBody>
      </p:sp>
      <p:pic>
        <p:nvPicPr>
          <p:cNvPr id="10242" name="Picture 2" descr="Image result for st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09842"/>
            <a:ext cx="3548054" cy="24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26</a:t>
            </a:fld>
            <a:endParaRPr lang="tr-TR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85728"/>
            <a:ext cx="17430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0372"/>
            <a:ext cx="86772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vs. Practice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Theory: Specify arbitrary conditions</a:t>
            </a:r>
          </a:p>
          <a:p>
            <a:r>
              <a:rPr lang="en-US" dirty="0"/>
              <a:t>Practice: 99.9% of </a:t>
            </a:r>
            <a:r>
              <a:rPr lang="en-US" dirty="0" err="1"/>
              <a:t>Bitcoin</a:t>
            </a:r>
            <a:r>
              <a:rPr lang="en-US" dirty="0"/>
              <a:t> transaction history</a:t>
            </a:r>
          </a:p>
          <a:p>
            <a:pPr lvl="1"/>
            <a:r>
              <a:rPr lang="en-US" dirty="0"/>
              <a:t>The same!</a:t>
            </a:r>
          </a:p>
          <a:p>
            <a:pPr lvl="1"/>
            <a:r>
              <a:rPr lang="en-US" dirty="0"/>
              <a:t>The above script!</a:t>
            </a:r>
          </a:p>
          <a:p>
            <a:pPr lvl="1"/>
            <a:endParaRPr lang="en-US" dirty="0"/>
          </a:p>
          <a:p>
            <a:r>
              <a:rPr lang="en-US" dirty="0"/>
              <a:t>Nodes have a “</a:t>
            </a:r>
            <a:r>
              <a:rPr lang="en-US" dirty="0" err="1"/>
              <a:t>whitelist</a:t>
            </a:r>
            <a:r>
              <a:rPr lang="en-US" dirty="0"/>
              <a:t>” of transactions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Applications of </a:t>
            </a:r>
            <a:r>
              <a:rPr lang="en-US" dirty="0" err="1"/>
              <a:t>Bitcoin</a:t>
            </a:r>
            <a:r>
              <a:rPr lang="en-US" dirty="0"/>
              <a:t> Scripts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Escrow Transactions</a:t>
            </a:r>
          </a:p>
          <a:p>
            <a:pPr lvl="1"/>
            <a:r>
              <a:rPr lang="en-US" dirty="0"/>
              <a:t>Alice to pay Bob in </a:t>
            </a:r>
            <a:r>
              <a:rPr lang="en-US" dirty="0" err="1"/>
              <a:t>Bitcoin</a:t>
            </a:r>
            <a:r>
              <a:rPr lang="en-US" dirty="0"/>
              <a:t> (after receiving goods)</a:t>
            </a:r>
          </a:p>
          <a:p>
            <a:pPr lvl="1"/>
            <a:r>
              <a:rPr lang="en-US" dirty="0"/>
              <a:t>Bob to send physical item (after receiving </a:t>
            </a:r>
            <a:r>
              <a:rPr lang="en-US" dirty="0" err="1"/>
              <a:t>Bitcoins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Alice doesn’t send directly to Bob, rather</a:t>
            </a:r>
          </a:p>
          <a:p>
            <a:pPr lvl="1"/>
            <a:r>
              <a:rPr lang="en-US" dirty="0"/>
              <a:t>creates a MULTISIG requiring 2-of-3 people to sign</a:t>
            </a:r>
          </a:p>
          <a:p>
            <a:pPr lvl="2"/>
            <a:r>
              <a:rPr lang="en-US" dirty="0"/>
              <a:t>Alice, Bob &amp; arbitrator Judy</a:t>
            </a:r>
          </a:p>
          <a:p>
            <a:pPr lvl="2"/>
            <a:r>
              <a:rPr lang="en-US" dirty="0"/>
              <a:t>This transaction added to </a:t>
            </a:r>
            <a:r>
              <a:rPr lang="en-US" dirty="0" err="1"/>
              <a:t>blockchain</a:t>
            </a:r>
            <a:endParaRPr lang="en-US" dirty="0"/>
          </a:p>
          <a:p>
            <a:pPr lvl="2"/>
            <a:r>
              <a:rPr lang="en-US" dirty="0"/>
              <a:t>Coins held in escrow between Alice, Bob, Judy</a:t>
            </a:r>
          </a:p>
          <a:p>
            <a:pPr lvl="2"/>
            <a:r>
              <a:rPr lang="en-US" dirty="0"/>
              <a:t>2-of-3 can specify where coins should go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Bob is convinced to deliver the item</a:t>
            </a:r>
          </a:p>
          <a:p>
            <a:r>
              <a:rPr lang="en-US" dirty="0"/>
              <a:t>Normal case</a:t>
            </a:r>
          </a:p>
          <a:p>
            <a:pPr lvl="1"/>
            <a:r>
              <a:rPr lang="en-US" dirty="0"/>
              <a:t>Both are honest</a:t>
            </a:r>
          </a:p>
          <a:p>
            <a:pPr lvl="1"/>
            <a:r>
              <a:rPr lang="en-US" dirty="0"/>
              <a:t>Both sign a transaction</a:t>
            </a:r>
          </a:p>
          <a:p>
            <a:pPr lvl="1"/>
            <a:r>
              <a:rPr lang="en-US" dirty="0"/>
              <a:t>Redeeming coins from escrow to Bob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dispute</a:t>
            </a:r>
          </a:p>
          <a:p>
            <a:pPr lvl="1"/>
            <a:r>
              <a:rPr lang="en-US" dirty="0"/>
              <a:t>No need to Judy to involve</a:t>
            </a:r>
          </a:p>
          <a:p>
            <a:pPr lvl="1"/>
            <a:r>
              <a:rPr lang="en-US" dirty="0"/>
              <a:t>Not much less efficient than direct transaction</a:t>
            </a:r>
          </a:p>
          <a:p>
            <a:pPr lvl="1"/>
            <a:r>
              <a:rPr lang="en-US" dirty="0"/>
              <a:t>Requires just one more transaction on the </a:t>
            </a:r>
            <a:r>
              <a:rPr lang="en-US" dirty="0" err="1"/>
              <a:t>blockchain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</a:t>
            </a:r>
            <a:r>
              <a:rPr lang="en-US" dirty="0" err="1"/>
              <a:t>irst</a:t>
            </a:r>
            <a:r>
              <a:rPr lang="en-US" dirty="0"/>
              <a:t> chapters </a:t>
            </a:r>
          </a:p>
          <a:p>
            <a:pPr lvl="1"/>
            <a:r>
              <a:rPr lang="en-US" dirty="0"/>
              <a:t>High level</a:t>
            </a:r>
          </a:p>
          <a:p>
            <a:r>
              <a:rPr lang="en-US" dirty="0"/>
              <a:t>This chapter:</a:t>
            </a:r>
          </a:p>
          <a:p>
            <a:pPr lvl="1"/>
            <a:r>
              <a:rPr lang="en-US" dirty="0"/>
              <a:t>Real data structures</a:t>
            </a:r>
          </a:p>
          <a:p>
            <a:pPr lvl="1"/>
            <a:r>
              <a:rPr lang="en-US" dirty="0"/>
              <a:t>Real scripts</a:t>
            </a:r>
          </a:p>
          <a:p>
            <a:pPr lvl="1"/>
            <a:r>
              <a:rPr lang="en-US" dirty="0"/>
              <a:t>Language of </a:t>
            </a:r>
            <a:r>
              <a:rPr lang="en-US" dirty="0" err="1"/>
              <a:t>Bitcoin</a:t>
            </a:r>
            <a:endParaRPr lang="en-US" dirty="0"/>
          </a:p>
          <a:p>
            <a:pPr lvl="1"/>
            <a:r>
              <a:rPr lang="en-US" dirty="0"/>
              <a:t>Challenging! 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1" dirty="0" err="1"/>
              <a:t>Green</a:t>
            </a:r>
            <a:r>
              <a:rPr lang="tr-TR" b="1" i="1" dirty="0"/>
              <a:t> </a:t>
            </a:r>
            <a:r>
              <a:rPr lang="tr-TR" b="1" i="1" dirty="0" err="1"/>
              <a:t>addresses</a:t>
            </a:r>
            <a:r>
              <a:rPr lang="tr-TR" b="1" i="1" dirty="0"/>
              <a:t>.</a:t>
            </a:r>
            <a:endParaRPr lang="en-US" b="1" i="1" dirty="0"/>
          </a:p>
          <a:p>
            <a:pPr lvl="1"/>
            <a:r>
              <a:rPr lang="en-US" i="1" dirty="0"/>
              <a:t>Bob is offline/can’t wait for 1 hour</a:t>
            </a:r>
          </a:p>
          <a:p>
            <a:pPr lvl="1"/>
            <a:r>
              <a:rPr lang="en-US" i="1" dirty="0"/>
              <a:t>Bob is a street food seller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Introduction of </a:t>
            </a:r>
            <a:r>
              <a:rPr lang="en-US" i="1" dirty="0"/>
              <a:t>“Bank”</a:t>
            </a:r>
          </a:p>
          <a:p>
            <a:pPr lvl="1"/>
            <a:r>
              <a:rPr lang="en-US" dirty="0"/>
              <a:t>Not a </a:t>
            </a:r>
            <a:r>
              <a:rPr lang="en-US" dirty="0" err="1"/>
              <a:t>blockchain</a:t>
            </a:r>
            <a:r>
              <a:rPr lang="en-US" dirty="0"/>
              <a:t> but a real life guarantee</a:t>
            </a:r>
          </a:p>
          <a:p>
            <a:r>
              <a:rPr lang="en-US" b="1" dirty="0"/>
              <a:t>Micro-payments</a:t>
            </a:r>
          </a:p>
          <a:p>
            <a:r>
              <a:rPr lang="en-US" b="1" dirty="0"/>
              <a:t>Smart Contracts</a:t>
            </a:r>
            <a:endParaRPr lang="tr-TR" b="1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Transactions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r>
              <a:rPr lang="en-US" dirty="0"/>
              <a:t>Simplified model of a ledger. </a:t>
            </a:r>
          </a:p>
          <a:p>
            <a:r>
              <a:rPr lang="en-US" dirty="0"/>
              <a:t>Instead of blocks, let’s suppose:</a:t>
            </a:r>
          </a:p>
          <a:p>
            <a:pPr lvl="1"/>
            <a:r>
              <a:rPr lang="en-US" dirty="0"/>
              <a:t>Individual transactions are added to the ledger one at a time.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4</a:t>
            </a:fld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000504"/>
            <a:ext cx="60769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OK;</a:t>
            </a:r>
          </a:p>
          <a:p>
            <a:r>
              <a:rPr lang="tr-TR" dirty="0"/>
              <a:t>Balance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386157"/>
            <a:ext cx="62960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Balance?</a:t>
            </a:r>
          </a:p>
          <a:p>
            <a:r>
              <a:rPr lang="en-US" dirty="0"/>
              <a:t>Does Alice have 15 coins to transfer to David?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386157"/>
            <a:ext cx="62960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2433657"/>
            <a:ext cx="56959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Issues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Address</a:t>
            </a:r>
          </a:p>
          <a:p>
            <a:r>
              <a:rPr lang="en-US" dirty="0"/>
              <a:t>Efficient verification</a:t>
            </a:r>
          </a:p>
          <a:p>
            <a:r>
              <a:rPr lang="en-US" dirty="0"/>
              <a:t>Consolidating Funds</a:t>
            </a:r>
          </a:p>
          <a:p>
            <a:r>
              <a:rPr lang="en-US" dirty="0"/>
              <a:t>Joint Payments</a:t>
            </a:r>
          </a:p>
          <a:p>
            <a:r>
              <a:rPr lang="en-US" dirty="0"/>
              <a:t>Transaction Syntax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Address: Why Alice sends to herself?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Fatih OZAYDIN, TIU-2021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1EF5-AC48-4730-A968-29A6817E2396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2433657"/>
            <a:ext cx="56959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1057</Words>
  <Application>Microsoft Office PowerPoint</Application>
  <PresentationFormat>On-screen Show (4:3)</PresentationFormat>
  <Paragraphs>225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Ofis Teması</vt:lpstr>
      <vt:lpstr>Blockchain  &amp;  Business Application</vt:lpstr>
      <vt:lpstr>Chapter 3: Mechanics of Bitcoin</vt:lpstr>
      <vt:lpstr>PowerPoint Presentation</vt:lpstr>
      <vt:lpstr>Bitcoin Transactions</vt:lpstr>
      <vt:lpstr>PowerPoint Presentation</vt:lpstr>
      <vt:lpstr>PowerPoint Presentation</vt:lpstr>
      <vt:lpstr>PowerPoint Presentation</vt:lpstr>
      <vt:lpstr>Basic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Bitcoin Scripts</vt:lpstr>
      <vt:lpstr>Transaction outputs</vt:lpstr>
      <vt:lpstr>Bitcoin Scripts</vt:lpstr>
      <vt:lpstr>Script</vt:lpstr>
      <vt:lpstr>PowerPoint Presentation</vt:lpstr>
      <vt:lpstr>PowerPoint Presentation</vt:lpstr>
      <vt:lpstr>PowerPoint Presentation</vt:lpstr>
      <vt:lpstr>PowerPoint Presentation</vt:lpstr>
      <vt:lpstr>Executing a Script</vt:lpstr>
      <vt:lpstr>PowerPoint Presentation</vt:lpstr>
      <vt:lpstr>Theory vs. Practice</vt:lpstr>
      <vt:lpstr>Business Applications of Bitcoin Scripts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 &amp;  Business Application</dc:title>
  <dc:creator>sony</dc:creator>
  <cp:lastModifiedBy>Fatih Ozaydin</cp:lastModifiedBy>
  <cp:revision>37</cp:revision>
  <dcterms:created xsi:type="dcterms:W3CDTF">2019-04-04T11:20:37Z</dcterms:created>
  <dcterms:modified xsi:type="dcterms:W3CDTF">2021-04-16T12:24:51Z</dcterms:modified>
</cp:coreProperties>
</file>