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80" r:id="rId3"/>
    <p:sldId id="523" r:id="rId4"/>
    <p:sldId id="526" r:id="rId5"/>
    <p:sldId id="520" r:id="rId6"/>
    <p:sldId id="522" r:id="rId7"/>
    <p:sldId id="546" r:id="rId8"/>
    <p:sldId id="547" r:id="rId9"/>
    <p:sldId id="525" r:id="rId10"/>
    <p:sldId id="535" r:id="rId11"/>
    <p:sldId id="521" r:id="rId12"/>
    <p:sldId id="529" r:id="rId13"/>
    <p:sldId id="518" r:id="rId14"/>
    <p:sldId id="524" r:id="rId15"/>
    <p:sldId id="542" r:id="rId16"/>
    <p:sldId id="528" r:id="rId17"/>
    <p:sldId id="545" r:id="rId18"/>
    <p:sldId id="39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FFFFCC"/>
    <a:srgbClr val="CCECFF"/>
    <a:srgbClr val="FF00FF"/>
    <a:srgbClr val="00CC00"/>
    <a:srgbClr val="FF9999"/>
    <a:srgbClr val="FF9900"/>
    <a:srgbClr val="003399"/>
    <a:srgbClr val="8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7" autoAdjust="0"/>
    <p:restoredTop sz="90146" autoAdjust="0"/>
  </p:normalViewPr>
  <p:slideViewPr>
    <p:cSldViewPr>
      <p:cViewPr>
        <p:scale>
          <a:sx n="100" d="100"/>
          <a:sy n="100" d="100"/>
        </p:scale>
        <p:origin x="-67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58C52-DCFC-45D3-A083-A5D80A2A2298}" type="doc">
      <dgm:prSet loTypeId="urn:microsoft.com/office/officeart/2005/8/layout/venn1" loCatId="relationship" qsTypeId="urn:microsoft.com/office/officeart/2005/8/quickstyle/simple1" qsCatId="simple" csTypeId="urn:microsoft.com/office/officeart/2005/8/colors/accent1_2" csCatId="accent1" phldr="1"/>
      <dgm:spPr/>
    </dgm:pt>
    <dgm:pt modelId="{4EB8C9FA-29D6-463C-ABFB-DF2AF23B8AA9}">
      <dgm:prSet phldrT="[文本]" custT="1"/>
      <dgm:spPr/>
      <dgm:t>
        <a:bodyPr/>
        <a:lstStyle/>
        <a:p>
          <a:r>
            <a:rPr lang="zh-CN" altLang="en-US" sz="1800" dirty="0" smtClean="0">
              <a:latin typeface="微软雅黑" pitchFamily="34" charset="-122"/>
              <a:ea typeface="微软雅黑" pitchFamily="34" charset="-122"/>
            </a:rPr>
            <a:t>安全稳定</a:t>
          </a:r>
          <a:endParaRPr lang="zh-CN" altLang="en-US" sz="1800" dirty="0">
            <a:latin typeface="微软雅黑" pitchFamily="34" charset="-122"/>
            <a:ea typeface="微软雅黑" pitchFamily="34" charset="-122"/>
          </a:endParaRPr>
        </a:p>
      </dgm:t>
    </dgm:pt>
    <dgm:pt modelId="{E5372764-4E1D-41FB-BD46-11DE65EE423C}" type="parTrans" cxnId="{6468D196-67BC-4127-BAA3-8D89C175A04F}">
      <dgm:prSet/>
      <dgm:spPr/>
      <dgm:t>
        <a:bodyPr/>
        <a:lstStyle/>
        <a:p>
          <a:endParaRPr lang="zh-CN" altLang="en-US" sz="1800">
            <a:latin typeface="微软雅黑" pitchFamily="34" charset="-122"/>
            <a:ea typeface="微软雅黑" pitchFamily="34" charset="-122"/>
          </a:endParaRPr>
        </a:p>
      </dgm:t>
    </dgm:pt>
    <dgm:pt modelId="{C744F8FE-85C4-4B04-911A-EF01197D6CAC}" type="sibTrans" cxnId="{6468D196-67BC-4127-BAA3-8D89C175A04F}">
      <dgm:prSet/>
      <dgm:spPr/>
      <dgm:t>
        <a:bodyPr/>
        <a:lstStyle/>
        <a:p>
          <a:endParaRPr lang="zh-CN" altLang="en-US" sz="1800">
            <a:latin typeface="微软雅黑" pitchFamily="34" charset="-122"/>
            <a:ea typeface="微软雅黑" pitchFamily="34" charset="-122"/>
          </a:endParaRPr>
        </a:p>
      </dgm:t>
    </dgm:pt>
    <dgm:pt modelId="{025B9175-974E-45C2-9DCC-04E77B77EA99}">
      <dgm:prSet phldrT="[文本]" custT="1"/>
      <dgm:spPr>
        <a:solidFill>
          <a:schemeClr val="accent2">
            <a:alpha val="50000"/>
          </a:schemeClr>
        </a:solidFill>
      </dgm:spPr>
      <dgm:t>
        <a:bodyPr/>
        <a:lstStyle/>
        <a:p>
          <a:r>
            <a:rPr lang="zh-CN" altLang="en-US" sz="1800" dirty="0" smtClean="0">
              <a:latin typeface="微软雅黑" pitchFamily="34" charset="-122"/>
              <a:ea typeface="微软雅黑" pitchFamily="34" charset="-122"/>
            </a:rPr>
            <a:t>成本节约</a:t>
          </a:r>
          <a:endParaRPr lang="zh-CN" altLang="en-US" sz="1800" dirty="0">
            <a:latin typeface="微软雅黑" pitchFamily="34" charset="-122"/>
            <a:ea typeface="微软雅黑" pitchFamily="34" charset="-122"/>
          </a:endParaRPr>
        </a:p>
      </dgm:t>
    </dgm:pt>
    <dgm:pt modelId="{025556C2-F52D-40B3-83FA-2EC752E246E6}" type="parTrans" cxnId="{230B9F89-6B59-420C-8931-5B893CC90390}">
      <dgm:prSet/>
      <dgm:spPr/>
      <dgm:t>
        <a:bodyPr/>
        <a:lstStyle/>
        <a:p>
          <a:endParaRPr lang="zh-CN" altLang="en-US" sz="1800">
            <a:latin typeface="微软雅黑" pitchFamily="34" charset="-122"/>
            <a:ea typeface="微软雅黑" pitchFamily="34" charset="-122"/>
          </a:endParaRPr>
        </a:p>
      </dgm:t>
    </dgm:pt>
    <dgm:pt modelId="{A2326509-9D4B-4604-8A59-52500CE75046}" type="sibTrans" cxnId="{230B9F89-6B59-420C-8931-5B893CC90390}">
      <dgm:prSet/>
      <dgm:spPr/>
      <dgm:t>
        <a:bodyPr/>
        <a:lstStyle/>
        <a:p>
          <a:endParaRPr lang="zh-CN" altLang="en-US" sz="1800">
            <a:latin typeface="微软雅黑" pitchFamily="34" charset="-122"/>
            <a:ea typeface="微软雅黑" pitchFamily="34" charset="-122"/>
          </a:endParaRPr>
        </a:p>
      </dgm:t>
    </dgm:pt>
    <dgm:pt modelId="{349CAF1A-A08E-43B4-8A7D-74A15A9406F8}">
      <dgm:prSet phldrT="[文本]" custT="1"/>
      <dgm:spPr>
        <a:solidFill>
          <a:srgbClr val="00B050">
            <a:alpha val="50000"/>
          </a:srgbClr>
        </a:solidFill>
      </dgm:spPr>
      <dgm:t>
        <a:bodyPr/>
        <a:lstStyle/>
        <a:p>
          <a:r>
            <a:rPr lang="zh-CN" altLang="en-US" sz="1800" dirty="0" smtClean="0">
              <a:latin typeface="微软雅黑" pitchFamily="34" charset="-122"/>
              <a:ea typeface="微软雅黑" pitchFamily="34" charset="-122"/>
            </a:rPr>
            <a:t>弹性伸缩</a:t>
          </a:r>
          <a:endParaRPr lang="zh-CN" altLang="en-US" sz="1800" dirty="0">
            <a:latin typeface="微软雅黑" pitchFamily="34" charset="-122"/>
            <a:ea typeface="微软雅黑" pitchFamily="34" charset="-122"/>
          </a:endParaRPr>
        </a:p>
      </dgm:t>
    </dgm:pt>
    <dgm:pt modelId="{02F5DAE4-CBA1-4B02-A351-4DA80B5CBCC9}" type="parTrans" cxnId="{77505800-C5D5-452B-B1BF-E3CA31BC35DB}">
      <dgm:prSet/>
      <dgm:spPr/>
      <dgm:t>
        <a:bodyPr/>
        <a:lstStyle/>
        <a:p>
          <a:endParaRPr lang="zh-CN" altLang="en-US" sz="1800">
            <a:latin typeface="微软雅黑" pitchFamily="34" charset="-122"/>
            <a:ea typeface="微软雅黑" pitchFamily="34" charset="-122"/>
          </a:endParaRPr>
        </a:p>
      </dgm:t>
    </dgm:pt>
    <dgm:pt modelId="{B4F40864-C927-41CA-8D64-D3016A2A8D93}" type="sibTrans" cxnId="{77505800-C5D5-452B-B1BF-E3CA31BC35DB}">
      <dgm:prSet/>
      <dgm:spPr/>
      <dgm:t>
        <a:bodyPr/>
        <a:lstStyle/>
        <a:p>
          <a:endParaRPr lang="zh-CN" altLang="en-US" sz="1800">
            <a:latin typeface="微软雅黑" pitchFamily="34" charset="-122"/>
            <a:ea typeface="微软雅黑" pitchFamily="34" charset="-122"/>
          </a:endParaRPr>
        </a:p>
      </dgm:t>
    </dgm:pt>
    <dgm:pt modelId="{B94F0209-E49E-4265-8B8A-219E9450F9D8}" type="pres">
      <dgm:prSet presAssocID="{80458C52-DCFC-45D3-A083-A5D80A2A2298}" presName="compositeShape" presStyleCnt="0">
        <dgm:presLayoutVars>
          <dgm:chMax val="7"/>
          <dgm:dir/>
          <dgm:resizeHandles val="exact"/>
        </dgm:presLayoutVars>
      </dgm:prSet>
      <dgm:spPr/>
    </dgm:pt>
    <dgm:pt modelId="{4FF58BAA-5D90-4428-AC20-915CB5B0D0DE}" type="pres">
      <dgm:prSet presAssocID="{4EB8C9FA-29D6-463C-ABFB-DF2AF23B8AA9}" presName="circ1" presStyleLbl="vennNode1" presStyleIdx="0" presStyleCnt="3"/>
      <dgm:spPr/>
      <dgm:t>
        <a:bodyPr/>
        <a:lstStyle/>
        <a:p>
          <a:endParaRPr lang="zh-CN" altLang="en-US"/>
        </a:p>
      </dgm:t>
    </dgm:pt>
    <dgm:pt modelId="{83968BBB-4614-42E1-B500-4C8A68FD73E8}" type="pres">
      <dgm:prSet presAssocID="{4EB8C9FA-29D6-463C-ABFB-DF2AF23B8AA9}" presName="circ1Tx" presStyleLbl="revTx" presStyleIdx="0" presStyleCnt="0">
        <dgm:presLayoutVars>
          <dgm:chMax val="0"/>
          <dgm:chPref val="0"/>
          <dgm:bulletEnabled val="1"/>
        </dgm:presLayoutVars>
      </dgm:prSet>
      <dgm:spPr/>
      <dgm:t>
        <a:bodyPr/>
        <a:lstStyle/>
        <a:p>
          <a:endParaRPr lang="zh-CN" altLang="en-US"/>
        </a:p>
      </dgm:t>
    </dgm:pt>
    <dgm:pt modelId="{97AF755F-9648-4500-A3BE-A7E019C2C7A3}" type="pres">
      <dgm:prSet presAssocID="{025B9175-974E-45C2-9DCC-04E77B77EA99}" presName="circ2" presStyleLbl="vennNode1" presStyleIdx="1" presStyleCnt="3"/>
      <dgm:spPr/>
      <dgm:t>
        <a:bodyPr/>
        <a:lstStyle/>
        <a:p>
          <a:endParaRPr lang="zh-CN" altLang="en-US"/>
        </a:p>
      </dgm:t>
    </dgm:pt>
    <dgm:pt modelId="{5C5A7FE7-9FA9-4414-B04C-488E6841E9B8}" type="pres">
      <dgm:prSet presAssocID="{025B9175-974E-45C2-9DCC-04E77B77EA99}" presName="circ2Tx" presStyleLbl="revTx" presStyleIdx="0" presStyleCnt="0">
        <dgm:presLayoutVars>
          <dgm:chMax val="0"/>
          <dgm:chPref val="0"/>
          <dgm:bulletEnabled val="1"/>
        </dgm:presLayoutVars>
      </dgm:prSet>
      <dgm:spPr/>
      <dgm:t>
        <a:bodyPr/>
        <a:lstStyle/>
        <a:p>
          <a:endParaRPr lang="zh-CN" altLang="en-US"/>
        </a:p>
      </dgm:t>
    </dgm:pt>
    <dgm:pt modelId="{DB10952B-90FA-4D3D-ACDC-3B013A76682C}" type="pres">
      <dgm:prSet presAssocID="{349CAF1A-A08E-43B4-8A7D-74A15A9406F8}" presName="circ3" presStyleLbl="vennNode1" presStyleIdx="2" presStyleCnt="3"/>
      <dgm:spPr/>
      <dgm:t>
        <a:bodyPr/>
        <a:lstStyle/>
        <a:p>
          <a:endParaRPr lang="zh-CN" altLang="en-US"/>
        </a:p>
      </dgm:t>
    </dgm:pt>
    <dgm:pt modelId="{73F53F54-BE90-4B11-9F5F-B1A9F4C0E9B1}" type="pres">
      <dgm:prSet presAssocID="{349CAF1A-A08E-43B4-8A7D-74A15A9406F8}" presName="circ3Tx" presStyleLbl="revTx" presStyleIdx="0" presStyleCnt="0">
        <dgm:presLayoutVars>
          <dgm:chMax val="0"/>
          <dgm:chPref val="0"/>
          <dgm:bulletEnabled val="1"/>
        </dgm:presLayoutVars>
      </dgm:prSet>
      <dgm:spPr/>
      <dgm:t>
        <a:bodyPr/>
        <a:lstStyle/>
        <a:p>
          <a:endParaRPr lang="zh-CN" altLang="en-US"/>
        </a:p>
      </dgm:t>
    </dgm:pt>
  </dgm:ptLst>
  <dgm:cxnLst>
    <dgm:cxn modelId="{A884A49C-7B5F-4F13-8A12-9683E120921B}" type="presOf" srcId="{025B9175-974E-45C2-9DCC-04E77B77EA99}" destId="{97AF755F-9648-4500-A3BE-A7E019C2C7A3}" srcOrd="0" destOrd="0" presId="urn:microsoft.com/office/officeart/2005/8/layout/venn1"/>
    <dgm:cxn modelId="{16366783-FE58-4380-8CF9-2246A6A84D9A}" type="presOf" srcId="{025B9175-974E-45C2-9DCC-04E77B77EA99}" destId="{5C5A7FE7-9FA9-4414-B04C-488E6841E9B8}" srcOrd="1" destOrd="0" presId="urn:microsoft.com/office/officeart/2005/8/layout/venn1"/>
    <dgm:cxn modelId="{230B9F89-6B59-420C-8931-5B893CC90390}" srcId="{80458C52-DCFC-45D3-A083-A5D80A2A2298}" destId="{025B9175-974E-45C2-9DCC-04E77B77EA99}" srcOrd="1" destOrd="0" parTransId="{025556C2-F52D-40B3-83FA-2EC752E246E6}" sibTransId="{A2326509-9D4B-4604-8A59-52500CE75046}"/>
    <dgm:cxn modelId="{C7FE40FA-AFB3-4F3C-BFEB-B7669DDF3395}" type="presOf" srcId="{80458C52-DCFC-45D3-A083-A5D80A2A2298}" destId="{B94F0209-E49E-4265-8B8A-219E9450F9D8}" srcOrd="0" destOrd="0" presId="urn:microsoft.com/office/officeart/2005/8/layout/venn1"/>
    <dgm:cxn modelId="{2E75C4FB-8932-4EA1-B0DB-4F0B754EB44E}" type="presOf" srcId="{4EB8C9FA-29D6-463C-ABFB-DF2AF23B8AA9}" destId="{4FF58BAA-5D90-4428-AC20-915CB5B0D0DE}" srcOrd="0" destOrd="0" presId="urn:microsoft.com/office/officeart/2005/8/layout/venn1"/>
    <dgm:cxn modelId="{77505800-C5D5-452B-B1BF-E3CA31BC35DB}" srcId="{80458C52-DCFC-45D3-A083-A5D80A2A2298}" destId="{349CAF1A-A08E-43B4-8A7D-74A15A9406F8}" srcOrd="2" destOrd="0" parTransId="{02F5DAE4-CBA1-4B02-A351-4DA80B5CBCC9}" sibTransId="{B4F40864-C927-41CA-8D64-D3016A2A8D93}"/>
    <dgm:cxn modelId="{6B93696C-238D-4A33-9596-568FBEE76AE2}" type="presOf" srcId="{349CAF1A-A08E-43B4-8A7D-74A15A9406F8}" destId="{DB10952B-90FA-4D3D-ACDC-3B013A76682C}" srcOrd="0" destOrd="0" presId="urn:microsoft.com/office/officeart/2005/8/layout/venn1"/>
    <dgm:cxn modelId="{6A447E47-4F03-482C-A0D0-D766368D92B0}" type="presOf" srcId="{349CAF1A-A08E-43B4-8A7D-74A15A9406F8}" destId="{73F53F54-BE90-4B11-9F5F-B1A9F4C0E9B1}" srcOrd="1" destOrd="0" presId="urn:microsoft.com/office/officeart/2005/8/layout/venn1"/>
    <dgm:cxn modelId="{6468D196-67BC-4127-BAA3-8D89C175A04F}" srcId="{80458C52-DCFC-45D3-A083-A5D80A2A2298}" destId="{4EB8C9FA-29D6-463C-ABFB-DF2AF23B8AA9}" srcOrd="0" destOrd="0" parTransId="{E5372764-4E1D-41FB-BD46-11DE65EE423C}" sibTransId="{C744F8FE-85C4-4B04-911A-EF01197D6CAC}"/>
    <dgm:cxn modelId="{B6A4901E-22D5-45A3-A855-2EBC99F738E4}" type="presOf" srcId="{4EB8C9FA-29D6-463C-ABFB-DF2AF23B8AA9}" destId="{83968BBB-4614-42E1-B500-4C8A68FD73E8}" srcOrd="1" destOrd="0" presId="urn:microsoft.com/office/officeart/2005/8/layout/venn1"/>
    <dgm:cxn modelId="{0F767F01-27DB-4A05-9BE7-420AB02C03DE}" type="presParOf" srcId="{B94F0209-E49E-4265-8B8A-219E9450F9D8}" destId="{4FF58BAA-5D90-4428-AC20-915CB5B0D0DE}" srcOrd="0" destOrd="0" presId="urn:microsoft.com/office/officeart/2005/8/layout/venn1"/>
    <dgm:cxn modelId="{267EC00F-B569-43CB-8F5A-39AADE6C8265}" type="presParOf" srcId="{B94F0209-E49E-4265-8B8A-219E9450F9D8}" destId="{83968BBB-4614-42E1-B500-4C8A68FD73E8}" srcOrd="1" destOrd="0" presId="urn:microsoft.com/office/officeart/2005/8/layout/venn1"/>
    <dgm:cxn modelId="{66AFB363-AE65-4D80-9839-001FF932461E}" type="presParOf" srcId="{B94F0209-E49E-4265-8B8A-219E9450F9D8}" destId="{97AF755F-9648-4500-A3BE-A7E019C2C7A3}" srcOrd="2" destOrd="0" presId="urn:microsoft.com/office/officeart/2005/8/layout/venn1"/>
    <dgm:cxn modelId="{F2A33596-9279-4626-859A-A91F0946FA0B}" type="presParOf" srcId="{B94F0209-E49E-4265-8B8A-219E9450F9D8}" destId="{5C5A7FE7-9FA9-4414-B04C-488E6841E9B8}" srcOrd="3" destOrd="0" presId="urn:microsoft.com/office/officeart/2005/8/layout/venn1"/>
    <dgm:cxn modelId="{B7585C83-9589-42D5-85AE-DDF9295DEFDC}" type="presParOf" srcId="{B94F0209-E49E-4265-8B8A-219E9450F9D8}" destId="{DB10952B-90FA-4D3D-ACDC-3B013A76682C}" srcOrd="4" destOrd="0" presId="urn:microsoft.com/office/officeart/2005/8/layout/venn1"/>
    <dgm:cxn modelId="{43ABA16D-3E0D-4673-91D1-34B77A2B6D4C}" type="presParOf" srcId="{B94F0209-E49E-4265-8B8A-219E9450F9D8}" destId="{73F53F54-BE90-4B11-9F5F-B1A9F4C0E9B1}"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27B2A-2815-486E-9F2C-8E82CC39879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zh-CN" altLang="en-US"/>
        </a:p>
      </dgm:t>
    </dgm:pt>
    <dgm:pt modelId="{1965BF77-9D54-4E45-A40B-8ED4FF82B432}">
      <dgm:prSet phldrT="[文本]" custT="1"/>
      <dgm:spPr/>
      <dgm:t>
        <a:bodyPr/>
        <a:lstStyle/>
        <a:p>
          <a:r>
            <a:rPr lang="zh-CN" altLang="zh-CN" sz="1600" dirty="0" smtClean="0">
              <a:latin typeface="微软雅黑" pitchFamily="34" charset="-122"/>
              <a:ea typeface="微软雅黑" pitchFamily="34" charset="-122"/>
            </a:rPr>
            <a:t>故障</a:t>
          </a:r>
          <a:r>
            <a:rPr lang="en-US" altLang="zh-CN" sz="1600" dirty="0" smtClean="0">
              <a:latin typeface="微软雅黑" pitchFamily="34" charset="-122"/>
              <a:ea typeface="微软雅黑" pitchFamily="34" charset="-122"/>
            </a:rPr>
            <a:t>100</a:t>
          </a:r>
          <a:r>
            <a:rPr lang="zh-CN" altLang="zh-CN" sz="1600" dirty="0" smtClean="0">
              <a:latin typeface="微软雅黑" pitchFamily="34" charset="-122"/>
              <a:ea typeface="微软雅黑" pitchFamily="34" charset="-122"/>
            </a:rPr>
            <a:t>倍赔偿</a:t>
          </a:r>
          <a:endParaRPr lang="zh-CN" altLang="en-US" sz="1600" dirty="0">
            <a:latin typeface="微软雅黑" pitchFamily="34" charset="-122"/>
            <a:ea typeface="微软雅黑" pitchFamily="34" charset="-122"/>
          </a:endParaRPr>
        </a:p>
      </dgm:t>
    </dgm:pt>
    <dgm:pt modelId="{F1F4CA73-DE24-4D2B-9018-20675468A295}" type="parTrans" cxnId="{529BB65A-DEA3-49B1-A9D4-9040A899F91B}">
      <dgm:prSet/>
      <dgm:spPr/>
      <dgm:t>
        <a:bodyPr/>
        <a:lstStyle/>
        <a:p>
          <a:endParaRPr lang="zh-CN" altLang="en-US" sz="1600">
            <a:latin typeface="微软雅黑" pitchFamily="34" charset="-122"/>
            <a:ea typeface="微软雅黑" pitchFamily="34" charset="-122"/>
          </a:endParaRPr>
        </a:p>
      </dgm:t>
    </dgm:pt>
    <dgm:pt modelId="{006FC824-BD20-4AEA-B7EC-87B44C0C7B3C}" type="sibTrans" cxnId="{529BB65A-DEA3-49B1-A9D4-9040A899F91B}">
      <dgm:prSet/>
      <dgm:spPr/>
      <dgm:t>
        <a:bodyPr/>
        <a:lstStyle/>
        <a:p>
          <a:endParaRPr lang="zh-CN" altLang="en-US" sz="1600">
            <a:latin typeface="微软雅黑" pitchFamily="34" charset="-122"/>
            <a:ea typeface="微软雅黑" pitchFamily="34" charset="-122"/>
          </a:endParaRPr>
        </a:p>
      </dgm:t>
    </dgm:pt>
    <dgm:pt modelId="{D06F1A7F-AE57-4D1A-A6CE-AA299A4D5430}">
      <dgm:prSet phldrT="[文本]" custT="1"/>
      <dgm:spPr>
        <a:solidFill>
          <a:schemeClr val="accent2"/>
        </a:solidFill>
      </dgm:spPr>
      <dgm:t>
        <a:bodyPr/>
        <a:lstStyle/>
        <a:p>
          <a:r>
            <a:rPr lang="en-US" altLang="zh-CN" sz="1600" dirty="0" smtClean="0">
              <a:latin typeface="微软雅黑" pitchFamily="34" charset="-122"/>
              <a:ea typeface="微软雅黑" pitchFamily="34" charset="-122"/>
            </a:rPr>
            <a:t>7*24</a:t>
          </a:r>
          <a:r>
            <a:rPr lang="zh-CN" altLang="zh-CN" sz="1600" dirty="0" smtClean="0">
              <a:latin typeface="微软雅黑" pitchFamily="34" charset="-122"/>
              <a:ea typeface="微软雅黑" pitchFamily="34" charset="-122"/>
            </a:rPr>
            <a:t>小时技术售后支持</a:t>
          </a:r>
          <a:endParaRPr lang="zh-CN" altLang="en-US" sz="1600" dirty="0">
            <a:latin typeface="微软雅黑" pitchFamily="34" charset="-122"/>
            <a:ea typeface="微软雅黑" pitchFamily="34" charset="-122"/>
          </a:endParaRPr>
        </a:p>
      </dgm:t>
    </dgm:pt>
    <dgm:pt modelId="{A1A6B975-D735-4318-BEE1-AC02C0797F5F}" type="parTrans" cxnId="{D5E1B07F-66E7-42C2-A0EB-295F509E0581}">
      <dgm:prSet/>
      <dgm:spPr/>
      <dgm:t>
        <a:bodyPr/>
        <a:lstStyle/>
        <a:p>
          <a:endParaRPr lang="zh-CN" altLang="en-US" sz="1600">
            <a:latin typeface="微软雅黑" pitchFamily="34" charset="-122"/>
            <a:ea typeface="微软雅黑" pitchFamily="34" charset="-122"/>
          </a:endParaRPr>
        </a:p>
      </dgm:t>
    </dgm:pt>
    <dgm:pt modelId="{305F767C-7193-4809-BF15-406E88EC4CD6}" type="sibTrans" cxnId="{D5E1B07F-66E7-42C2-A0EB-295F509E0581}">
      <dgm:prSet/>
      <dgm:spPr/>
      <dgm:t>
        <a:bodyPr/>
        <a:lstStyle/>
        <a:p>
          <a:endParaRPr lang="zh-CN" altLang="en-US" sz="1600">
            <a:latin typeface="微软雅黑" pitchFamily="34" charset="-122"/>
            <a:ea typeface="微软雅黑" pitchFamily="34" charset="-122"/>
          </a:endParaRPr>
        </a:p>
      </dgm:t>
    </dgm:pt>
    <dgm:pt modelId="{36F779F7-D8E7-4B6C-988A-8A5E769E948A}">
      <dgm:prSet phldrT="[文本]" custT="1"/>
      <dgm:spPr>
        <a:solidFill>
          <a:srgbClr val="00B050"/>
        </a:solidFill>
      </dgm:spPr>
      <dgm:t>
        <a:bodyPr/>
        <a:lstStyle/>
        <a:p>
          <a:r>
            <a:rPr lang="zh-CN" altLang="zh-CN" sz="1600" dirty="0" smtClean="0">
              <a:latin typeface="微软雅黑" pitchFamily="34" charset="-122"/>
              <a:ea typeface="微软雅黑" pitchFamily="34" charset="-122"/>
            </a:rPr>
            <a:t>免费快速备案</a:t>
          </a:r>
          <a:endParaRPr lang="zh-CN" altLang="en-US" sz="1600" dirty="0">
            <a:latin typeface="微软雅黑" pitchFamily="34" charset="-122"/>
            <a:ea typeface="微软雅黑" pitchFamily="34" charset="-122"/>
          </a:endParaRPr>
        </a:p>
      </dgm:t>
    </dgm:pt>
    <dgm:pt modelId="{1DEB8D1F-3779-4E38-A7F6-57ACA925C84B}" type="parTrans" cxnId="{5A9A8542-6F5B-428C-A425-9A08228EEEA4}">
      <dgm:prSet/>
      <dgm:spPr/>
      <dgm:t>
        <a:bodyPr/>
        <a:lstStyle/>
        <a:p>
          <a:endParaRPr lang="zh-CN" altLang="en-US" sz="1600">
            <a:latin typeface="微软雅黑" pitchFamily="34" charset="-122"/>
            <a:ea typeface="微软雅黑" pitchFamily="34" charset="-122"/>
          </a:endParaRPr>
        </a:p>
      </dgm:t>
    </dgm:pt>
    <dgm:pt modelId="{82B91DB4-C164-4D64-B92B-FDAA69EF8395}" type="sibTrans" cxnId="{5A9A8542-6F5B-428C-A425-9A08228EEEA4}">
      <dgm:prSet/>
      <dgm:spPr/>
      <dgm:t>
        <a:bodyPr/>
        <a:lstStyle/>
        <a:p>
          <a:endParaRPr lang="zh-CN" altLang="en-US" sz="1600">
            <a:latin typeface="微软雅黑" pitchFamily="34" charset="-122"/>
            <a:ea typeface="微软雅黑" pitchFamily="34" charset="-122"/>
          </a:endParaRPr>
        </a:p>
      </dgm:t>
    </dgm:pt>
    <dgm:pt modelId="{770CB4A8-97FA-4535-9211-1BA5D93DEF59}">
      <dgm:prSet phldrT="[文本]" custT="1"/>
      <dgm:spPr>
        <a:solidFill>
          <a:srgbClr val="7030A0"/>
        </a:solidFill>
      </dgm:spPr>
      <dgm:t>
        <a:bodyPr/>
        <a:lstStyle/>
        <a:p>
          <a:r>
            <a:rPr lang="zh-CN" altLang="zh-CN" sz="1600" dirty="0" smtClean="0">
              <a:latin typeface="微软雅黑" pitchFamily="34" charset="-122"/>
              <a:ea typeface="微软雅黑" pitchFamily="34" charset="-122"/>
            </a:rPr>
            <a:t>免费数据迁移</a:t>
          </a:r>
          <a:endParaRPr lang="zh-CN" altLang="en-US" sz="1600" dirty="0">
            <a:latin typeface="微软雅黑" pitchFamily="34" charset="-122"/>
            <a:ea typeface="微软雅黑" pitchFamily="34" charset="-122"/>
          </a:endParaRPr>
        </a:p>
      </dgm:t>
    </dgm:pt>
    <dgm:pt modelId="{AE43711F-F7C7-49C4-B525-D0041EE42E30}" type="parTrans" cxnId="{9408F160-55C4-460E-956C-27280F5EEFE5}">
      <dgm:prSet/>
      <dgm:spPr/>
      <dgm:t>
        <a:bodyPr/>
        <a:lstStyle/>
        <a:p>
          <a:endParaRPr lang="zh-CN" altLang="en-US" sz="1600">
            <a:latin typeface="微软雅黑" pitchFamily="34" charset="-122"/>
            <a:ea typeface="微软雅黑" pitchFamily="34" charset="-122"/>
          </a:endParaRPr>
        </a:p>
      </dgm:t>
    </dgm:pt>
    <dgm:pt modelId="{1684669D-7AE6-4699-AD52-BC0A605B9A6F}" type="sibTrans" cxnId="{9408F160-55C4-460E-956C-27280F5EEFE5}">
      <dgm:prSet/>
      <dgm:spPr/>
      <dgm:t>
        <a:bodyPr/>
        <a:lstStyle/>
        <a:p>
          <a:endParaRPr lang="zh-CN" altLang="en-US" sz="1600">
            <a:latin typeface="微软雅黑" pitchFamily="34" charset="-122"/>
            <a:ea typeface="微软雅黑" pitchFamily="34" charset="-122"/>
          </a:endParaRPr>
        </a:p>
      </dgm:t>
    </dgm:pt>
    <dgm:pt modelId="{52BD74F6-C921-483A-9D10-8895B6888141}">
      <dgm:prSet phldrT="[文本]" custT="1"/>
      <dgm:spPr>
        <a:solidFill>
          <a:schemeClr val="accent6"/>
        </a:solidFill>
      </dgm:spPr>
      <dgm:t>
        <a:bodyPr/>
        <a:lstStyle/>
        <a:p>
          <a:r>
            <a:rPr lang="en-US" altLang="zh-CN" sz="1600" dirty="0" smtClean="0">
              <a:latin typeface="微软雅黑" pitchFamily="34" charset="-122"/>
              <a:ea typeface="微软雅黑" pitchFamily="34" charset="-122"/>
            </a:rPr>
            <a:t>5</a:t>
          </a:r>
          <a:r>
            <a:rPr lang="zh-CN" altLang="zh-CN" sz="1600" dirty="0" smtClean="0">
              <a:latin typeface="微软雅黑" pitchFamily="34" charset="-122"/>
              <a:ea typeface="微软雅黑" pitchFamily="34" charset="-122"/>
            </a:rPr>
            <a:t>天无理由退款</a:t>
          </a:r>
          <a:endParaRPr lang="zh-CN" altLang="en-US" sz="1600" dirty="0">
            <a:latin typeface="微软雅黑" pitchFamily="34" charset="-122"/>
            <a:ea typeface="微软雅黑" pitchFamily="34" charset="-122"/>
          </a:endParaRPr>
        </a:p>
      </dgm:t>
    </dgm:pt>
    <dgm:pt modelId="{E2C19BD7-1395-4893-AC2B-D0D31A6300A9}" type="parTrans" cxnId="{A376E973-796F-44C5-8770-5B29C3593CD6}">
      <dgm:prSet/>
      <dgm:spPr/>
      <dgm:t>
        <a:bodyPr/>
        <a:lstStyle/>
        <a:p>
          <a:endParaRPr lang="zh-CN" altLang="en-US" sz="1600">
            <a:latin typeface="微软雅黑" pitchFamily="34" charset="-122"/>
            <a:ea typeface="微软雅黑" pitchFamily="34" charset="-122"/>
          </a:endParaRPr>
        </a:p>
      </dgm:t>
    </dgm:pt>
    <dgm:pt modelId="{D6C5193E-A3D8-451D-83FE-1AB254C80961}" type="sibTrans" cxnId="{A376E973-796F-44C5-8770-5B29C3593CD6}">
      <dgm:prSet/>
      <dgm:spPr/>
      <dgm:t>
        <a:bodyPr/>
        <a:lstStyle/>
        <a:p>
          <a:endParaRPr lang="zh-CN" altLang="en-US" sz="1600">
            <a:latin typeface="微软雅黑" pitchFamily="34" charset="-122"/>
            <a:ea typeface="微软雅黑" pitchFamily="34" charset="-122"/>
          </a:endParaRPr>
        </a:p>
      </dgm:t>
    </dgm:pt>
    <dgm:pt modelId="{B6D40FF8-6AA0-414A-A6A5-D4251249699C}" type="pres">
      <dgm:prSet presAssocID="{61327B2A-2815-486E-9F2C-8E82CC398799}" presName="Name0" presStyleCnt="0">
        <dgm:presLayoutVars>
          <dgm:dir/>
          <dgm:resizeHandles val="exact"/>
        </dgm:presLayoutVars>
      </dgm:prSet>
      <dgm:spPr/>
      <dgm:t>
        <a:bodyPr/>
        <a:lstStyle/>
        <a:p>
          <a:endParaRPr lang="zh-CN" altLang="en-US"/>
        </a:p>
      </dgm:t>
    </dgm:pt>
    <dgm:pt modelId="{1DB1C1B2-27CD-43EF-B4D0-A25C5A021348}" type="pres">
      <dgm:prSet presAssocID="{61327B2A-2815-486E-9F2C-8E82CC398799}" presName="cycle" presStyleCnt="0"/>
      <dgm:spPr/>
    </dgm:pt>
    <dgm:pt modelId="{9494952E-AF69-4598-9A37-409A55EB1B45}" type="pres">
      <dgm:prSet presAssocID="{1965BF77-9D54-4E45-A40B-8ED4FF82B432}" presName="nodeFirstNode" presStyleLbl="node1" presStyleIdx="0" presStyleCnt="5" custRadScaleRad="100053" custRadScaleInc="-363">
        <dgm:presLayoutVars>
          <dgm:bulletEnabled val="1"/>
        </dgm:presLayoutVars>
      </dgm:prSet>
      <dgm:spPr/>
      <dgm:t>
        <a:bodyPr/>
        <a:lstStyle/>
        <a:p>
          <a:endParaRPr lang="zh-CN" altLang="en-US"/>
        </a:p>
      </dgm:t>
    </dgm:pt>
    <dgm:pt modelId="{8E37E35A-5C97-4B29-B86A-A3BEB74337D2}" type="pres">
      <dgm:prSet presAssocID="{006FC824-BD20-4AEA-B7EC-87B44C0C7B3C}" presName="sibTransFirstNode" presStyleLbl="bgShp" presStyleIdx="0" presStyleCnt="1"/>
      <dgm:spPr/>
      <dgm:t>
        <a:bodyPr/>
        <a:lstStyle/>
        <a:p>
          <a:endParaRPr lang="zh-CN" altLang="en-US"/>
        </a:p>
      </dgm:t>
    </dgm:pt>
    <dgm:pt modelId="{D386E24F-7327-4781-9CE1-AF818EF6EB5C}" type="pres">
      <dgm:prSet presAssocID="{D06F1A7F-AE57-4D1A-A6CE-AA299A4D5430}" presName="nodeFollowingNodes" presStyleLbl="node1" presStyleIdx="1" presStyleCnt="5" custScaleX="117639">
        <dgm:presLayoutVars>
          <dgm:bulletEnabled val="1"/>
        </dgm:presLayoutVars>
      </dgm:prSet>
      <dgm:spPr/>
      <dgm:t>
        <a:bodyPr/>
        <a:lstStyle/>
        <a:p>
          <a:endParaRPr lang="zh-CN" altLang="en-US"/>
        </a:p>
      </dgm:t>
    </dgm:pt>
    <dgm:pt modelId="{FC987371-B352-423A-A821-3A45FD0F7395}" type="pres">
      <dgm:prSet presAssocID="{36F779F7-D8E7-4B6C-988A-8A5E769E948A}" presName="nodeFollowingNodes" presStyleLbl="node1" presStyleIdx="2" presStyleCnt="5">
        <dgm:presLayoutVars>
          <dgm:bulletEnabled val="1"/>
        </dgm:presLayoutVars>
      </dgm:prSet>
      <dgm:spPr/>
      <dgm:t>
        <a:bodyPr/>
        <a:lstStyle/>
        <a:p>
          <a:endParaRPr lang="zh-CN" altLang="en-US"/>
        </a:p>
      </dgm:t>
    </dgm:pt>
    <dgm:pt modelId="{BD9E7B31-21C7-4839-A8F9-EB3DAC72A4FA}" type="pres">
      <dgm:prSet presAssocID="{770CB4A8-97FA-4535-9211-1BA5D93DEF59}" presName="nodeFollowingNodes" presStyleLbl="node1" presStyleIdx="3" presStyleCnt="5">
        <dgm:presLayoutVars>
          <dgm:bulletEnabled val="1"/>
        </dgm:presLayoutVars>
      </dgm:prSet>
      <dgm:spPr/>
      <dgm:t>
        <a:bodyPr/>
        <a:lstStyle/>
        <a:p>
          <a:endParaRPr lang="zh-CN" altLang="en-US"/>
        </a:p>
      </dgm:t>
    </dgm:pt>
    <dgm:pt modelId="{E27B7633-EEF5-4980-966F-3B88E564B6A5}" type="pres">
      <dgm:prSet presAssocID="{52BD74F6-C921-483A-9D10-8895B6888141}" presName="nodeFollowingNodes" presStyleLbl="node1" presStyleIdx="4" presStyleCnt="5">
        <dgm:presLayoutVars>
          <dgm:bulletEnabled val="1"/>
        </dgm:presLayoutVars>
      </dgm:prSet>
      <dgm:spPr/>
      <dgm:t>
        <a:bodyPr/>
        <a:lstStyle/>
        <a:p>
          <a:endParaRPr lang="zh-CN" altLang="en-US"/>
        </a:p>
      </dgm:t>
    </dgm:pt>
  </dgm:ptLst>
  <dgm:cxnLst>
    <dgm:cxn modelId="{490B2885-1999-40FB-8FEE-76F49D07B576}" type="presOf" srcId="{52BD74F6-C921-483A-9D10-8895B6888141}" destId="{E27B7633-EEF5-4980-966F-3B88E564B6A5}" srcOrd="0" destOrd="0" presId="urn:microsoft.com/office/officeart/2005/8/layout/cycle3"/>
    <dgm:cxn modelId="{5A9A8542-6F5B-428C-A425-9A08228EEEA4}" srcId="{61327B2A-2815-486E-9F2C-8E82CC398799}" destId="{36F779F7-D8E7-4B6C-988A-8A5E769E948A}" srcOrd="2" destOrd="0" parTransId="{1DEB8D1F-3779-4E38-A7F6-57ACA925C84B}" sibTransId="{82B91DB4-C164-4D64-B92B-FDAA69EF8395}"/>
    <dgm:cxn modelId="{39EBE705-8880-4303-BB91-BC46036264F2}" type="presOf" srcId="{770CB4A8-97FA-4535-9211-1BA5D93DEF59}" destId="{BD9E7B31-21C7-4839-A8F9-EB3DAC72A4FA}" srcOrd="0" destOrd="0" presId="urn:microsoft.com/office/officeart/2005/8/layout/cycle3"/>
    <dgm:cxn modelId="{9408F160-55C4-460E-956C-27280F5EEFE5}" srcId="{61327B2A-2815-486E-9F2C-8E82CC398799}" destId="{770CB4A8-97FA-4535-9211-1BA5D93DEF59}" srcOrd="3" destOrd="0" parTransId="{AE43711F-F7C7-49C4-B525-D0041EE42E30}" sibTransId="{1684669D-7AE6-4699-AD52-BC0A605B9A6F}"/>
    <dgm:cxn modelId="{856AC590-DC66-43F1-95B1-662F54022FBF}" type="presOf" srcId="{1965BF77-9D54-4E45-A40B-8ED4FF82B432}" destId="{9494952E-AF69-4598-9A37-409A55EB1B45}" srcOrd="0" destOrd="0" presId="urn:microsoft.com/office/officeart/2005/8/layout/cycle3"/>
    <dgm:cxn modelId="{529BB65A-DEA3-49B1-A9D4-9040A899F91B}" srcId="{61327B2A-2815-486E-9F2C-8E82CC398799}" destId="{1965BF77-9D54-4E45-A40B-8ED4FF82B432}" srcOrd="0" destOrd="0" parTransId="{F1F4CA73-DE24-4D2B-9018-20675468A295}" sibTransId="{006FC824-BD20-4AEA-B7EC-87B44C0C7B3C}"/>
    <dgm:cxn modelId="{D5E1B07F-66E7-42C2-A0EB-295F509E0581}" srcId="{61327B2A-2815-486E-9F2C-8E82CC398799}" destId="{D06F1A7F-AE57-4D1A-A6CE-AA299A4D5430}" srcOrd="1" destOrd="0" parTransId="{A1A6B975-D735-4318-BEE1-AC02C0797F5F}" sibTransId="{305F767C-7193-4809-BF15-406E88EC4CD6}"/>
    <dgm:cxn modelId="{8691D935-AB78-4731-B686-1FB9137074DC}" type="presOf" srcId="{36F779F7-D8E7-4B6C-988A-8A5E769E948A}" destId="{FC987371-B352-423A-A821-3A45FD0F7395}" srcOrd="0" destOrd="0" presId="urn:microsoft.com/office/officeart/2005/8/layout/cycle3"/>
    <dgm:cxn modelId="{BE6FC88C-530B-4E26-B795-ABC8BC954C47}" type="presOf" srcId="{61327B2A-2815-486E-9F2C-8E82CC398799}" destId="{B6D40FF8-6AA0-414A-A6A5-D4251249699C}" srcOrd="0" destOrd="0" presId="urn:microsoft.com/office/officeart/2005/8/layout/cycle3"/>
    <dgm:cxn modelId="{2072C14E-48DD-4FB4-BBEF-C3206C7DA407}" type="presOf" srcId="{006FC824-BD20-4AEA-B7EC-87B44C0C7B3C}" destId="{8E37E35A-5C97-4B29-B86A-A3BEB74337D2}" srcOrd="0" destOrd="0" presId="urn:microsoft.com/office/officeart/2005/8/layout/cycle3"/>
    <dgm:cxn modelId="{DD8E5AFE-2A9C-4797-AEA6-55B24EACB369}" type="presOf" srcId="{D06F1A7F-AE57-4D1A-A6CE-AA299A4D5430}" destId="{D386E24F-7327-4781-9CE1-AF818EF6EB5C}" srcOrd="0" destOrd="0" presId="urn:microsoft.com/office/officeart/2005/8/layout/cycle3"/>
    <dgm:cxn modelId="{A376E973-796F-44C5-8770-5B29C3593CD6}" srcId="{61327B2A-2815-486E-9F2C-8E82CC398799}" destId="{52BD74F6-C921-483A-9D10-8895B6888141}" srcOrd="4" destOrd="0" parTransId="{E2C19BD7-1395-4893-AC2B-D0D31A6300A9}" sibTransId="{D6C5193E-A3D8-451D-83FE-1AB254C80961}"/>
    <dgm:cxn modelId="{75E62F20-34BA-46E4-A2F4-FF9691D7A8C3}" type="presParOf" srcId="{B6D40FF8-6AA0-414A-A6A5-D4251249699C}" destId="{1DB1C1B2-27CD-43EF-B4D0-A25C5A021348}" srcOrd="0" destOrd="0" presId="urn:microsoft.com/office/officeart/2005/8/layout/cycle3"/>
    <dgm:cxn modelId="{7EB00C19-6A6A-4DB2-9E69-2DBB3B85A9A8}" type="presParOf" srcId="{1DB1C1B2-27CD-43EF-B4D0-A25C5A021348}" destId="{9494952E-AF69-4598-9A37-409A55EB1B45}" srcOrd="0" destOrd="0" presId="urn:microsoft.com/office/officeart/2005/8/layout/cycle3"/>
    <dgm:cxn modelId="{CC73C7C1-B044-42A5-B41B-D48D5A83E810}" type="presParOf" srcId="{1DB1C1B2-27CD-43EF-B4D0-A25C5A021348}" destId="{8E37E35A-5C97-4B29-B86A-A3BEB74337D2}" srcOrd="1" destOrd="0" presId="urn:microsoft.com/office/officeart/2005/8/layout/cycle3"/>
    <dgm:cxn modelId="{70362276-F4F6-4A59-BF00-2496C877D2D5}" type="presParOf" srcId="{1DB1C1B2-27CD-43EF-B4D0-A25C5A021348}" destId="{D386E24F-7327-4781-9CE1-AF818EF6EB5C}" srcOrd="2" destOrd="0" presId="urn:microsoft.com/office/officeart/2005/8/layout/cycle3"/>
    <dgm:cxn modelId="{040B447E-879B-4E31-AED2-9A14499DF72B}" type="presParOf" srcId="{1DB1C1B2-27CD-43EF-B4D0-A25C5A021348}" destId="{FC987371-B352-423A-A821-3A45FD0F7395}" srcOrd="3" destOrd="0" presId="urn:microsoft.com/office/officeart/2005/8/layout/cycle3"/>
    <dgm:cxn modelId="{E9C224EC-FECF-4CF8-B456-DE65236C9641}" type="presParOf" srcId="{1DB1C1B2-27CD-43EF-B4D0-A25C5A021348}" destId="{BD9E7B31-21C7-4839-A8F9-EB3DAC72A4FA}" srcOrd="4" destOrd="0" presId="urn:microsoft.com/office/officeart/2005/8/layout/cycle3"/>
    <dgm:cxn modelId="{E8DBA814-F8C0-4EBF-8F9B-7AC6351325E3}" type="presParOf" srcId="{1DB1C1B2-27CD-43EF-B4D0-A25C5A021348}" destId="{E27B7633-EEF5-4980-966F-3B88E564B6A5}" srcOrd="5" destOrd="0" presId="urn:microsoft.com/office/officeart/2005/8/layout/cycle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F58BAA-5D90-4428-AC20-915CB5B0D0DE}">
      <dsp:nvSpPr>
        <dsp:cNvPr id="0" name=""/>
        <dsp:cNvSpPr/>
      </dsp:nvSpPr>
      <dsp:spPr>
        <a:xfrm>
          <a:off x="1072817" y="30800"/>
          <a:ext cx="1478428" cy="147842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安全稳定</a:t>
          </a:r>
          <a:endParaRPr lang="zh-CN" altLang="en-US" sz="1800" kern="1200" dirty="0">
            <a:latin typeface="微软雅黑" pitchFamily="34" charset="-122"/>
            <a:ea typeface="微软雅黑" pitchFamily="34" charset="-122"/>
          </a:endParaRPr>
        </a:p>
      </dsp:txBody>
      <dsp:txXfrm>
        <a:off x="1269941" y="289525"/>
        <a:ext cx="1084181" cy="665292"/>
      </dsp:txXfrm>
    </dsp:sp>
    <dsp:sp modelId="{97AF755F-9648-4500-A3BE-A7E019C2C7A3}">
      <dsp:nvSpPr>
        <dsp:cNvPr id="0" name=""/>
        <dsp:cNvSpPr/>
      </dsp:nvSpPr>
      <dsp:spPr>
        <a:xfrm>
          <a:off x="1606283" y="954818"/>
          <a:ext cx="1478428" cy="1478428"/>
        </a:xfrm>
        <a:prstGeom prst="ellipse">
          <a:avLst/>
        </a:prstGeom>
        <a:solidFill>
          <a:schemeClr val="accent2">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成本节约</a:t>
          </a:r>
          <a:endParaRPr lang="zh-CN" altLang="en-US" sz="1800" kern="1200" dirty="0">
            <a:latin typeface="微软雅黑" pitchFamily="34" charset="-122"/>
            <a:ea typeface="微软雅黑" pitchFamily="34" charset="-122"/>
          </a:endParaRPr>
        </a:p>
      </dsp:txBody>
      <dsp:txXfrm>
        <a:off x="2058436" y="1336746"/>
        <a:ext cx="887057" cy="813135"/>
      </dsp:txXfrm>
    </dsp:sp>
    <dsp:sp modelId="{DB10952B-90FA-4D3D-ACDC-3B013A76682C}">
      <dsp:nvSpPr>
        <dsp:cNvPr id="0" name=""/>
        <dsp:cNvSpPr/>
      </dsp:nvSpPr>
      <dsp:spPr>
        <a:xfrm>
          <a:off x="539351" y="954818"/>
          <a:ext cx="1478428" cy="1478428"/>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弹性伸缩</a:t>
          </a:r>
          <a:endParaRPr lang="zh-CN" altLang="en-US" sz="1800" kern="1200" dirty="0">
            <a:latin typeface="微软雅黑" pitchFamily="34" charset="-122"/>
            <a:ea typeface="微软雅黑" pitchFamily="34" charset="-122"/>
          </a:endParaRPr>
        </a:p>
      </dsp:txBody>
      <dsp:txXfrm>
        <a:off x="678569" y="1336746"/>
        <a:ext cx="887057" cy="81313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37E35A-5C97-4B29-B86A-A3BEB74337D2}">
      <dsp:nvSpPr>
        <dsp:cNvPr id="0" name=""/>
        <dsp:cNvSpPr/>
      </dsp:nvSpPr>
      <dsp:spPr>
        <a:xfrm>
          <a:off x="602409" y="-13909"/>
          <a:ext cx="2770604" cy="2770604"/>
        </a:xfrm>
        <a:prstGeom prst="circularArrow">
          <a:avLst>
            <a:gd name="adj1" fmla="val 5544"/>
            <a:gd name="adj2" fmla="val 330680"/>
            <a:gd name="adj3" fmla="val 13900532"/>
            <a:gd name="adj4" fmla="val 173105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94952E-AF69-4598-9A37-409A55EB1B45}">
      <dsp:nvSpPr>
        <dsp:cNvPr id="0" name=""/>
        <dsp:cNvSpPr/>
      </dsp:nvSpPr>
      <dsp:spPr>
        <a:xfrm>
          <a:off x="1374217" y="3"/>
          <a:ext cx="1226987" cy="6134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zh-CN" sz="1600" kern="1200" dirty="0" smtClean="0">
              <a:latin typeface="微软雅黑" pitchFamily="34" charset="-122"/>
              <a:ea typeface="微软雅黑" pitchFamily="34" charset="-122"/>
            </a:rPr>
            <a:t>故障</a:t>
          </a:r>
          <a:r>
            <a:rPr lang="en-US" altLang="zh-CN" sz="1600" kern="1200" dirty="0" smtClean="0">
              <a:latin typeface="微软雅黑" pitchFamily="34" charset="-122"/>
              <a:ea typeface="微软雅黑" pitchFamily="34" charset="-122"/>
            </a:rPr>
            <a:t>100</a:t>
          </a:r>
          <a:r>
            <a:rPr lang="zh-CN" altLang="zh-CN" sz="1600" kern="1200" dirty="0" smtClean="0">
              <a:latin typeface="微软雅黑" pitchFamily="34" charset="-122"/>
              <a:ea typeface="微软雅黑" pitchFamily="34" charset="-122"/>
            </a:rPr>
            <a:t>倍赔偿</a:t>
          </a:r>
          <a:endParaRPr lang="zh-CN" altLang="en-US" sz="1600" kern="1200" dirty="0">
            <a:latin typeface="微软雅黑" pitchFamily="34" charset="-122"/>
            <a:ea typeface="微软雅黑" pitchFamily="34" charset="-122"/>
          </a:endParaRPr>
        </a:p>
      </dsp:txBody>
      <dsp:txXfrm>
        <a:off x="1374217" y="3"/>
        <a:ext cx="1226987" cy="613493"/>
      </dsp:txXfrm>
    </dsp:sp>
    <dsp:sp modelId="{D386E24F-7327-4781-9CE1-AF818EF6EB5C}">
      <dsp:nvSpPr>
        <dsp:cNvPr id="0" name=""/>
        <dsp:cNvSpPr/>
      </dsp:nvSpPr>
      <dsp:spPr>
        <a:xfrm>
          <a:off x="2394164" y="817013"/>
          <a:ext cx="1443416" cy="61349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7*24</a:t>
          </a:r>
          <a:r>
            <a:rPr lang="zh-CN" altLang="zh-CN" sz="1600" kern="1200" dirty="0" smtClean="0">
              <a:latin typeface="微软雅黑" pitchFamily="34" charset="-122"/>
              <a:ea typeface="微软雅黑" pitchFamily="34" charset="-122"/>
            </a:rPr>
            <a:t>小时技术售后支持</a:t>
          </a:r>
          <a:endParaRPr lang="zh-CN" altLang="en-US" sz="1600" kern="1200" dirty="0">
            <a:latin typeface="微软雅黑" pitchFamily="34" charset="-122"/>
            <a:ea typeface="微软雅黑" pitchFamily="34" charset="-122"/>
          </a:endParaRPr>
        </a:p>
      </dsp:txBody>
      <dsp:txXfrm>
        <a:off x="2394164" y="817013"/>
        <a:ext cx="1443416" cy="613493"/>
      </dsp:txXfrm>
    </dsp:sp>
    <dsp:sp modelId="{FC987371-B352-423A-A821-3A45FD0F7395}">
      <dsp:nvSpPr>
        <dsp:cNvPr id="0" name=""/>
        <dsp:cNvSpPr/>
      </dsp:nvSpPr>
      <dsp:spPr>
        <a:xfrm>
          <a:off x="2073175" y="2137964"/>
          <a:ext cx="1226987" cy="613493"/>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zh-CN" sz="1600" kern="1200" dirty="0" smtClean="0">
              <a:latin typeface="微软雅黑" pitchFamily="34" charset="-122"/>
              <a:ea typeface="微软雅黑" pitchFamily="34" charset="-122"/>
            </a:rPr>
            <a:t>免费快速备案</a:t>
          </a:r>
          <a:endParaRPr lang="zh-CN" altLang="en-US" sz="1600" kern="1200" dirty="0">
            <a:latin typeface="微软雅黑" pitchFamily="34" charset="-122"/>
            <a:ea typeface="微软雅黑" pitchFamily="34" charset="-122"/>
          </a:endParaRPr>
        </a:p>
      </dsp:txBody>
      <dsp:txXfrm>
        <a:off x="2073175" y="2137964"/>
        <a:ext cx="1226987" cy="613493"/>
      </dsp:txXfrm>
    </dsp:sp>
    <dsp:sp modelId="{BD9E7B31-21C7-4839-A8F9-EB3DAC72A4FA}">
      <dsp:nvSpPr>
        <dsp:cNvPr id="0" name=""/>
        <dsp:cNvSpPr/>
      </dsp:nvSpPr>
      <dsp:spPr>
        <a:xfrm>
          <a:off x="684245" y="2137964"/>
          <a:ext cx="1226987" cy="613493"/>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zh-CN" sz="1600" kern="1200" dirty="0" smtClean="0">
              <a:latin typeface="微软雅黑" pitchFamily="34" charset="-122"/>
              <a:ea typeface="微软雅黑" pitchFamily="34" charset="-122"/>
            </a:rPr>
            <a:t>免费数据迁移</a:t>
          </a:r>
          <a:endParaRPr lang="zh-CN" altLang="en-US" sz="1600" kern="1200" dirty="0">
            <a:latin typeface="微软雅黑" pitchFamily="34" charset="-122"/>
            <a:ea typeface="微软雅黑" pitchFamily="34" charset="-122"/>
          </a:endParaRPr>
        </a:p>
      </dsp:txBody>
      <dsp:txXfrm>
        <a:off x="684245" y="2137964"/>
        <a:ext cx="1226987" cy="613493"/>
      </dsp:txXfrm>
    </dsp:sp>
    <dsp:sp modelId="{E27B7633-EEF5-4980-966F-3B88E564B6A5}">
      <dsp:nvSpPr>
        <dsp:cNvPr id="0" name=""/>
        <dsp:cNvSpPr/>
      </dsp:nvSpPr>
      <dsp:spPr>
        <a:xfrm>
          <a:off x="255042" y="817013"/>
          <a:ext cx="1226987" cy="613493"/>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5</a:t>
          </a:r>
          <a:r>
            <a:rPr lang="zh-CN" altLang="zh-CN" sz="1600" kern="1200" dirty="0" smtClean="0">
              <a:latin typeface="微软雅黑" pitchFamily="34" charset="-122"/>
              <a:ea typeface="微软雅黑" pitchFamily="34" charset="-122"/>
            </a:rPr>
            <a:t>天无理由退款</a:t>
          </a:r>
          <a:endParaRPr lang="zh-CN" altLang="en-US" sz="1600" kern="1200" dirty="0">
            <a:latin typeface="微软雅黑" pitchFamily="34" charset="-122"/>
            <a:ea typeface="微软雅黑" pitchFamily="34" charset="-122"/>
          </a:endParaRPr>
        </a:p>
      </dsp:txBody>
      <dsp:txXfrm>
        <a:off x="255042" y="817013"/>
        <a:ext cx="1226987" cy="61349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98A02-64A1-48A9-A917-9E687BE526B2}" type="datetimeFigureOut">
              <a:rPr lang="zh-CN" altLang="en-US" smtClean="0"/>
              <a:pPr/>
              <a:t>2012/10/20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58D6F6-58AA-4E46-8477-B5DC463A000F}" type="slidenum">
              <a:rPr lang="zh-CN" altLang="en-US" smtClean="0"/>
              <a:pPr/>
              <a:t>‹#›</a:t>
            </a:fld>
            <a:endParaRPr lang="zh-CN" altLang="en-US"/>
          </a:p>
        </p:txBody>
      </p:sp>
    </p:spTree>
    <p:extLst>
      <p:ext uri="{BB962C8B-B14F-4D97-AF65-F5344CB8AC3E}">
        <p14:creationId xmlns:p14="http://schemas.microsoft.com/office/powerpoint/2010/main" xmlns="" val="414357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E58D6F6-58AA-4E46-8477-B5DC463A000F}"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latin typeface="+mn-lt"/>
                <a:ea typeface="+mn-ea"/>
                <a:cs typeface="+mn-cs"/>
              </a:rPr>
              <a:t>IP </a:t>
            </a:r>
            <a:r>
              <a:rPr lang="zh-CN" altLang="zh-CN" sz="1200" kern="1200" dirty="0" smtClean="0">
                <a:solidFill>
                  <a:schemeClr val="tx1"/>
                </a:solidFill>
                <a:latin typeface="+mn-lt"/>
                <a:ea typeface="+mn-ea"/>
                <a:cs typeface="+mn-cs"/>
              </a:rPr>
              <a:t>的瞬时带宽 大于</a:t>
            </a:r>
            <a:r>
              <a:rPr lang="en-US" altLang="zh-CN" sz="1200" kern="1200" dirty="0" smtClean="0">
                <a:solidFill>
                  <a:schemeClr val="tx1"/>
                </a:solidFill>
                <a:latin typeface="+mn-lt"/>
                <a:ea typeface="+mn-ea"/>
                <a:cs typeface="+mn-cs"/>
              </a:rPr>
              <a:t>100M/s  </a:t>
            </a:r>
            <a:r>
              <a:rPr lang="zh-CN" altLang="zh-CN" sz="1200" kern="1200" dirty="0" smtClean="0">
                <a:solidFill>
                  <a:schemeClr val="tx1"/>
                </a:solidFill>
                <a:latin typeface="+mn-lt"/>
                <a:ea typeface="+mn-ea"/>
                <a:cs typeface="+mn-cs"/>
              </a:rPr>
              <a:t>进行清洗</a:t>
            </a: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清洗时，</a:t>
            </a:r>
            <a:r>
              <a:rPr lang="en-US" altLang="zh-CN" sz="1200" kern="1200" dirty="0" smtClean="0">
                <a:solidFill>
                  <a:schemeClr val="tx1"/>
                </a:solidFill>
                <a:latin typeface="+mn-lt"/>
                <a:ea typeface="+mn-ea"/>
                <a:cs typeface="+mn-cs"/>
              </a:rPr>
              <a:t>IP</a:t>
            </a:r>
            <a:r>
              <a:rPr lang="zh-CN" altLang="zh-CN" sz="1200" kern="1200" dirty="0" smtClean="0">
                <a:solidFill>
                  <a:schemeClr val="tx1"/>
                </a:solidFill>
                <a:latin typeface="+mn-lt"/>
                <a:ea typeface="+mn-ea"/>
                <a:cs typeface="+mn-cs"/>
              </a:rPr>
              <a:t>瞬时带宽达到</a:t>
            </a:r>
            <a:r>
              <a:rPr lang="en-US" altLang="zh-CN" sz="1200" kern="1200" dirty="0" smtClean="0">
                <a:solidFill>
                  <a:schemeClr val="tx1"/>
                </a:solidFill>
                <a:latin typeface="+mn-lt"/>
                <a:ea typeface="+mn-ea"/>
                <a:cs typeface="+mn-cs"/>
              </a:rPr>
              <a:t>1G/s</a:t>
            </a:r>
            <a:r>
              <a:rPr lang="zh-CN" altLang="zh-CN" sz="1200" kern="1200" dirty="0" smtClean="0">
                <a:solidFill>
                  <a:schemeClr val="tx1"/>
                </a:solidFill>
                <a:latin typeface="+mn-lt"/>
                <a:ea typeface="+mn-ea"/>
                <a:cs typeface="+mn-cs"/>
              </a:rPr>
              <a:t>，立刻拉黑洞</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清洗时，</a:t>
            </a:r>
            <a:r>
              <a:rPr lang="en-US" altLang="zh-CN" sz="1200" kern="1200" dirty="0" smtClean="0">
                <a:solidFill>
                  <a:schemeClr val="tx1"/>
                </a:solidFill>
                <a:latin typeface="+mn-lt"/>
                <a:ea typeface="+mn-ea"/>
                <a:cs typeface="+mn-cs"/>
              </a:rPr>
              <a:t>IP</a:t>
            </a:r>
            <a:r>
              <a:rPr lang="zh-CN" altLang="zh-CN" sz="1200" kern="1200" dirty="0" smtClean="0">
                <a:solidFill>
                  <a:schemeClr val="tx1"/>
                </a:solidFill>
                <a:latin typeface="+mn-lt"/>
                <a:ea typeface="+mn-ea"/>
                <a:cs typeface="+mn-cs"/>
              </a:rPr>
              <a:t>瞬时带宽达</a:t>
            </a:r>
            <a:r>
              <a:rPr lang="en-US" altLang="zh-CN" sz="1200" kern="1200" dirty="0" smtClean="0">
                <a:solidFill>
                  <a:schemeClr val="tx1"/>
                </a:solidFill>
                <a:latin typeface="+mn-lt"/>
                <a:ea typeface="+mn-ea"/>
                <a:cs typeface="+mn-cs"/>
              </a:rPr>
              <a:t>200M/s</a:t>
            </a:r>
            <a:r>
              <a:rPr lang="zh-CN" altLang="zh-CN" sz="1200" kern="1200" dirty="0" smtClean="0">
                <a:solidFill>
                  <a:schemeClr val="tx1"/>
                </a:solidFill>
                <a:latin typeface="+mn-lt"/>
                <a:ea typeface="+mn-ea"/>
                <a:cs typeface="+mn-cs"/>
              </a:rPr>
              <a:t>，或</a:t>
            </a:r>
            <a:r>
              <a:rPr lang="en-US" altLang="zh-CN" sz="1200" kern="1200" dirty="0" smtClean="0">
                <a:solidFill>
                  <a:schemeClr val="tx1"/>
                </a:solidFill>
                <a:latin typeface="+mn-lt"/>
                <a:ea typeface="+mn-ea"/>
                <a:cs typeface="+mn-cs"/>
              </a:rPr>
              <a:t>PPS </a:t>
            </a:r>
            <a:r>
              <a:rPr lang="zh-CN" altLang="zh-CN" sz="1200" kern="1200" dirty="0" smtClean="0">
                <a:solidFill>
                  <a:schemeClr val="tx1"/>
                </a:solidFill>
                <a:latin typeface="+mn-lt"/>
                <a:ea typeface="+mn-ea"/>
                <a:cs typeface="+mn-cs"/>
              </a:rPr>
              <a:t>达</a:t>
            </a:r>
            <a:r>
              <a:rPr lang="en-US" altLang="zh-CN" sz="1200" kern="1200" dirty="0" smtClean="0">
                <a:solidFill>
                  <a:schemeClr val="tx1"/>
                </a:solidFill>
                <a:latin typeface="+mn-lt"/>
                <a:ea typeface="+mn-ea"/>
                <a:cs typeface="+mn-cs"/>
              </a:rPr>
              <a:t>50000</a:t>
            </a:r>
            <a:r>
              <a:rPr lang="zh-CN" altLang="zh-CN" sz="1200" kern="1200" dirty="0" smtClean="0">
                <a:solidFill>
                  <a:schemeClr val="tx1"/>
                </a:solidFill>
                <a:latin typeface="+mn-lt"/>
                <a:ea typeface="+mn-ea"/>
                <a:cs typeface="+mn-cs"/>
              </a:rPr>
              <a:t>个</a:t>
            </a:r>
            <a:r>
              <a:rPr lang="en-US" altLang="zh-CN" sz="1200" kern="1200" dirty="0" smtClean="0">
                <a:solidFill>
                  <a:schemeClr val="tx1"/>
                </a:solidFill>
                <a:latin typeface="+mn-lt"/>
                <a:ea typeface="+mn-ea"/>
                <a:cs typeface="+mn-cs"/>
              </a:rPr>
              <a:t>/s, </a:t>
            </a:r>
            <a:r>
              <a:rPr lang="zh-CN" altLang="zh-CN" sz="1200" kern="1200" dirty="0" smtClean="0">
                <a:solidFill>
                  <a:schemeClr val="tx1"/>
                </a:solidFill>
                <a:latin typeface="+mn-lt"/>
                <a:ea typeface="+mn-ea"/>
                <a:cs typeface="+mn-cs"/>
              </a:rPr>
              <a:t>或</a:t>
            </a:r>
            <a:r>
              <a:rPr lang="en-US" altLang="zh-CN" sz="1200" kern="1200" dirty="0" smtClean="0">
                <a:solidFill>
                  <a:schemeClr val="tx1"/>
                </a:solidFill>
                <a:latin typeface="+mn-lt"/>
                <a:ea typeface="+mn-ea"/>
                <a:cs typeface="+mn-cs"/>
              </a:rPr>
              <a:t>10</a:t>
            </a:r>
            <a:r>
              <a:rPr lang="zh-CN" altLang="zh-CN" sz="1200" kern="1200" dirty="0" smtClean="0">
                <a:solidFill>
                  <a:schemeClr val="tx1"/>
                </a:solidFill>
                <a:latin typeface="+mn-lt"/>
                <a:ea typeface="+mn-ea"/>
                <a:cs typeface="+mn-cs"/>
              </a:rPr>
              <a:t>万并发，以上情况出现，且持续达</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分钟，立刻黑洞</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清洗过程中，</a:t>
            </a:r>
            <a:r>
              <a:rPr lang="en-US" altLang="zh-CN" sz="1200" kern="1200" dirty="0" smtClean="0">
                <a:solidFill>
                  <a:schemeClr val="tx1"/>
                </a:solidFill>
                <a:latin typeface="+mn-lt"/>
                <a:ea typeface="+mn-ea"/>
                <a:cs typeface="+mn-cs"/>
              </a:rPr>
              <a:t>IP</a:t>
            </a:r>
            <a:r>
              <a:rPr lang="zh-CN" altLang="zh-CN" sz="1200" kern="1200" dirty="0" smtClean="0">
                <a:solidFill>
                  <a:schemeClr val="tx1"/>
                </a:solidFill>
                <a:latin typeface="+mn-lt"/>
                <a:ea typeface="+mn-ea"/>
                <a:cs typeface="+mn-cs"/>
              </a:rPr>
              <a:t>瞬时带宽为</a:t>
            </a:r>
            <a:r>
              <a:rPr lang="en-US" altLang="zh-CN" sz="1200" kern="1200" dirty="0" smtClean="0">
                <a:solidFill>
                  <a:schemeClr val="tx1"/>
                </a:solidFill>
                <a:latin typeface="+mn-lt"/>
                <a:ea typeface="+mn-ea"/>
                <a:cs typeface="+mn-cs"/>
              </a:rPr>
              <a:t>100M/s~200M/s </a:t>
            </a:r>
            <a:r>
              <a:rPr lang="zh-CN" altLang="zh-CN" sz="1200" kern="1200" dirty="0" smtClean="0">
                <a:solidFill>
                  <a:schemeClr val="tx1"/>
                </a:solidFill>
                <a:latin typeface="+mn-lt"/>
                <a:ea typeface="+mn-ea"/>
                <a:cs typeface="+mn-cs"/>
              </a:rPr>
              <a:t>或</a:t>
            </a:r>
            <a:r>
              <a:rPr lang="en-US" altLang="zh-CN" sz="1200" kern="1200" dirty="0" smtClean="0">
                <a:solidFill>
                  <a:schemeClr val="tx1"/>
                </a:solidFill>
                <a:latin typeface="+mn-lt"/>
                <a:ea typeface="+mn-ea"/>
                <a:cs typeface="+mn-cs"/>
              </a:rPr>
              <a:t>PPS</a:t>
            </a:r>
            <a:r>
              <a:rPr lang="zh-CN" altLang="zh-CN" sz="1200" kern="1200" dirty="0" smtClean="0">
                <a:solidFill>
                  <a:schemeClr val="tx1"/>
                </a:solidFill>
                <a:latin typeface="+mn-lt"/>
                <a:ea typeface="+mn-ea"/>
                <a:cs typeface="+mn-cs"/>
              </a:rPr>
              <a:t>为</a:t>
            </a:r>
            <a:r>
              <a:rPr lang="en-US" altLang="zh-CN" sz="1200" kern="1200" dirty="0" smtClean="0">
                <a:solidFill>
                  <a:schemeClr val="tx1"/>
                </a:solidFill>
                <a:latin typeface="+mn-lt"/>
                <a:ea typeface="+mn-ea"/>
                <a:cs typeface="+mn-cs"/>
              </a:rPr>
              <a:t>10000~50000</a:t>
            </a:r>
            <a:r>
              <a:rPr lang="zh-CN" altLang="zh-CN" sz="1200" kern="1200" dirty="0" smtClean="0">
                <a:solidFill>
                  <a:schemeClr val="tx1"/>
                </a:solidFill>
                <a:latin typeface="+mn-lt"/>
                <a:ea typeface="+mn-ea"/>
                <a:cs typeface="+mn-cs"/>
              </a:rPr>
              <a:t>个</a:t>
            </a:r>
            <a:r>
              <a:rPr lang="en-US" altLang="zh-CN" sz="1200" kern="1200" dirty="0" smtClean="0">
                <a:solidFill>
                  <a:schemeClr val="tx1"/>
                </a:solidFill>
                <a:latin typeface="+mn-lt"/>
                <a:ea typeface="+mn-ea"/>
                <a:cs typeface="+mn-cs"/>
              </a:rPr>
              <a:t>/s </a:t>
            </a:r>
            <a:r>
              <a:rPr lang="zh-CN" altLang="zh-CN" sz="1200" kern="1200" dirty="0" smtClean="0">
                <a:solidFill>
                  <a:schemeClr val="tx1"/>
                </a:solidFill>
                <a:latin typeface="+mn-lt"/>
                <a:ea typeface="+mn-ea"/>
                <a:cs typeface="+mn-cs"/>
              </a:rPr>
              <a:t>以上情况出现，且持续</a:t>
            </a:r>
            <a:r>
              <a:rPr lang="en-US" altLang="zh-CN" sz="1200" kern="1200" dirty="0" smtClean="0">
                <a:solidFill>
                  <a:schemeClr val="tx1"/>
                </a:solidFill>
                <a:latin typeface="+mn-lt"/>
                <a:ea typeface="+mn-ea"/>
                <a:cs typeface="+mn-cs"/>
              </a:rPr>
              <a:t>20</a:t>
            </a:r>
            <a:r>
              <a:rPr lang="zh-CN" altLang="zh-CN" sz="1200" kern="1200" dirty="0" smtClean="0">
                <a:solidFill>
                  <a:schemeClr val="tx1"/>
                </a:solidFill>
                <a:latin typeface="+mn-lt"/>
                <a:ea typeface="+mn-ea"/>
                <a:cs typeface="+mn-cs"/>
              </a:rPr>
              <a:t>分钟，立刻黑洞</a:t>
            </a:r>
          </a:p>
          <a:p>
            <a:pPr lvl="0"/>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5E58D6F6-58AA-4E46-8477-B5DC463A000F}"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E07F5E6-74DC-44C7-A50A-223D0B871A3A}" type="datetime1">
              <a:rPr lang="zh-CN" altLang="en-US" smtClean="0"/>
              <a:pPr/>
              <a:t>2012/10/20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2FC88E-0369-487E-B19C-C282EECD5D2A}" type="datetime1">
              <a:rPr lang="zh-CN" altLang="en-US" smtClean="0"/>
              <a:pPr/>
              <a:t>2012/10/20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FE40CF-3B86-44BC-8F06-E5355EF86F4B}" type="datetime1">
              <a:rPr lang="zh-CN" altLang="en-US" smtClean="0"/>
              <a:pPr/>
              <a:t>2012/10/20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502F04-6701-4CBD-97DB-E415155F9AF8}" type="datetime1">
              <a:rPr lang="zh-CN" altLang="en-US" smtClean="0"/>
              <a:pPr/>
              <a:t>2012/10/20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CF4408-C265-42CA-B6E3-6BFDA63377B8}" type="datetime1">
              <a:rPr lang="zh-CN" altLang="en-US" smtClean="0"/>
              <a:pPr/>
              <a:t>2012/10/20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E3FF2F-9735-4CF4-A42E-ED73F2D64855}" type="datetime1">
              <a:rPr lang="zh-CN" altLang="en-US" smtClean="0"/>
              <a:pPr/>
              <a:t>2012/10/20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0B6051-1F4A-471C-B1F4-68B808BCD049}" type="datetime1">
              <a:rPr lang="zh-CN" altLang="en-US" smtClean="0"/>
              <a:pPr/>
              <a:t>2012/10/20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E079F5-9CD3-4865-A262-9ED1B4C0D761}" type="datetime1">
              <a:rPr lang="zh-CN" altLang="en-US" smtClean="0"/>
              <a:pPr/>
              <a:t>2012/10/20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ABFF54-5EB3-49C6-B071-1C683BA88672}" type="datetime1">
              <a:rPr lang="zh-CN" altLang="en-US" smtClean="0"/>
              <a:pPr/>
              <a:t>2012/10/20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4724773-6D54-4AEB-BAD2-FB599D53B2DD}" type="datetime1">
              <a:rPr lang="zh-CN" altLang="en-US" smtClean="0"/>
              <a:pPr/>
              <a:t>2012/10/20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8202FE-78D8-4323-8B94-B8B5E5CE806E}" type="datetime1">
              <a:rPr lang="zh-CN" altLang="en-US" smtClean="0"/>
              <a:pPr/>
              <a:t>2012/10/20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45C1C-605D-4D12-BBA4-C09CB91A3CDB}" type="datetime1">
              <a:rPr lang="zh-CN" altLang="en-US" smtClean="0"/>
              <a:pPr/>
              <a:t>2012/10/20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solidFill>
                  <a:schemeClr val="tx1"/>
                </a:solidFill>
              </a:rPr>
              <a:pPr/>
              <a:t>1</a:t>
            </a:fld>
            <a:endParaRPr lang="zh-CN" altLang="en-US" dirty="0">
              <a:solidFill>
                <a:schemeClr val="tx1"/>
              </a:solidFill>
            </a:endParaRPr>
          </a:p>
        </p:txBody>
      </p:sp>
      <p:sp>
        <p:nvSpPr>
          <p:cNvPr id="6" name="标题 3"/>
          <p:cNvSpPr>
            <a:spLocks noGrp="1"/>
          </p:cNvSpPr>
          <p:nvPr>
            <p:ph type="ctrTitle"/>
          </p:nvPr>
        </p:nvSpPr>
        <p:spPr>
          <a:xfrm>
            <a:off x="755576" y="3429000"/>
            <a:ext cx="7772400" cy="1800200"/>
          </a:xfrm>
        </p:spPr>
        <p:txBody>
          <a:bodyPr>
            <a:normAutofit/>
          </a:bodyPr>
          <a:lstStyle/>
          <a:p>
            <a:pPr algn="r"/>
            <a:r>
              <a:rPr lang="zh-CN" altLang="en-US" sz="1600" dirty="0" smtClean="0">
                <a:latin typeface="Times New Roman" pitchFamily="18" charset="0"/>
                <a:cs typeface="Times New Roman" pitchFamily="18" charset="0"/>
              </a:rPr>
              <a:t>阿里云</a:t>
            </a:r>
            <a:r>
              <a:rPr lang="en-US" altLang="zh-CN" sz="1600" dirty="0" smtClean="0">
                <a:latin typeface="Times New Roman" pitchFamily="18" charset="0"/>
                <a:cs typeface="Times New Roman" pitchFamily="18" charset="0"/>
              </a:rPr>
              <a:t>-</a:t>
            </a:r>
            <a:r>
              <a:rPr lang="zh-CN" altLang="en-US" sz="1600" dirty="0" smtClean="0">
                <a:latin typeface="Times New Roman" pitchFamily="18" charset="0"/>
                <a:cs typeface="Times New Roman" pitchFamily="18" charset="0"/>
              </a:rPr>
              <a:t>刘飞</a:t>
            </a:r>
            <a:r>
              <a:rPr lang="en-US" altLang="zh-CN" sz="1600" dirty="0" smtClean="0">
                <a:latin typeface="Times New Roman" pitchFamily="18" charset="0"/>
                <a:cs typeface="Times New Roman" pitchFamily="18" charset="0"/>
              </a:rPr>
              <a:t/>
            </a:r>
            <a:br>
              <a:rPr lang="en-US" altLang="zh-CN" sz="1600" dirty="0" smtClean="0">
                <a:latin typeface="Times New Roman" pitchFamily="18" charset="0"/>
                <a:cs typeface="Times New Roman" pitchFamily="18" charset="0"/>
              </a:rPr>
            </a:br>
            <a:r>
              <a:rPr lang="en-US" altLang="zh-CN" sz="1600" dirty="0" smtClean="0">
                <a:latin typeface="Times New Roman" pitchFamily="18" charset="0"/>
                <a:cs typeface="Times New Roman" pitchFamily="18" charset="0"/>
              </a:rPr>
              <a:t>2012</a:t>
            </a:r>
            <a:r>
              <a:rPr lang="zh-CN" altLang="en-US" sz="1600" dirty="0" smtClean="0">
                <a:latin typeface="Times New Roman" pitchFamily="18" charset="0"/>
                <a:cs typeface="Times New Roman" pitchFamily="18" charset="0"/>
              </a:rPr>
              <a:t>年</a:t>
            </a:r>
            <a:r>
              <a:rPr lang="en-US" altLang="zh-CN" sz="1600" dirty="0" smtClean="0">
                <a:latin typeface="Times New Roman" pitchFamily="18" charset="0"/>
                <a:cs typeface="Times New Roman" pitchFamily="18" charset="0"/>
              </a:rPr>
              <a:t>10</a:t>
            </a:r>
            <a:r>
              <a:rPr lang="zh-CN" altLang="en-US" sz="1600" dirty="0" smtClean="0">
                <a:latin typeface="Times New Roman" pitchFamily="18" charset="0"/>
                <a:cs typeface="Times New Roman" pitchFamily="18" charset="0"/>
              </a:rPr>
              <a:t>月</a:t>
            </a:r>
            <a:endParaRPr lang="zh-CN" altLang="en-US" sz="1600" dirty="0">
              <a:latin typeface="Times New Roman" pitchFamily="18" charset="0"/>
              <a:cs typeface="Times New Roman" pitchFamily="18" charset="0"/>
            </a:endParaRPr>
          </a:p>
        </p:txBody>
      </p:sp>
      <p:sp>
        <p:nvSpPr>
          <p:cNvPr id="4" name="TextBox 3"/>
          <p:cNvSpPr txBox="1"/>
          <p:nvPr/>
        </p:nvSpPr>
        <p:spPr>
          <a:xfrm>
            <a:off x="683568" y="2204864"/>
            <a:ext cx="7776864" cy="830997"/>
          </a:xfrm>
          <a:prstGeom prst="rect">
            <a:avLst/>
          </a:prstGeom>
          <a:noFill/>
        </p:spPr>
        <p:txBody>
          <a:bodyPr wrap="square" rtlCol="0">
            <a:spAutoFit/>
          </a:bodyPr>
          <a:lstStyle/>
          <a:p>
            <a:r>
              <a:rPr lang="zh-CN" altLang="en-US" sz="4800" b="1" dirty="0" smtClean="0"/>
              <a:t>阿里云计算开放平台与产品</a:t>
            </a:r>
            <a:endParaRPr lang="zh-CN" alt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c79a1f1-9ff8-4695-b8a4-7d48399d5ba5" descr="2B203635-D8FE-478C-B235-B69128B912D5@hz"/>
          <p:cNvPicPr>
            <a:picLocks noChangeAspect="1" noChangeArrowheads="1"/>
          </p:cNvPicPr>
          <p:nvPr/>
        </p:nvPicPr>
        <p:blipFill>
          <a:blip r:embed="rId2" cstate="print"/>
          <a:srcRect l="18566" t="20035" r="12628" b="14412"/>
          <a:stretch>
            <a:fillRect/>
          </a:stretch>
        </p:blipFill>
        <p:spPr bwMode="auto">
          <a:xfrm>
            <a:off x="3275856" y="3429000"/>
            <a:ext cx="5343816" cy="331236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203848" y="1046638"/>
            <a:ext cx="5578662" cy="2310354"/>
          </a:xfrm>
          <a:prstGeom prst="rect">
            <a:avLst/>
          </a:prstGeom>
          <a:noFill/>
          <a:ln w="9525">
            <a:noFill/>
            <a:miter lim="800000"/>
            <a:headEnd/>
            <a:tailEnd/>
          </a:ln>
        </p:spPr>
      </p:pic>
      <p:sp>
        <p:nvSpPr>
          <p:cNvPr id="15" name="矩形 14"/>
          <p:cNvSpPr/>
          <p:nvPr/>
        </p:nvSpPr>
        <p:spPr>
          <a:xfrm>
            <a:off x="107504" y="1412776"/>
            <a:ext cx="2448272" cy="3554819"/>
          </a:xfrm>
          <a:prstGeom prst="rect">
            <a:avLst/>
          </a:prstGeom>
        </p:spPr>
        <p:txBody>
          <a:bodyPr wrap="square">
            <a:spAutoFit/>
          </a:bodyPr>
          <a:lstStyle/>
          <a:p>
            <a:pPr lvl="0">
              <a:spcAft>
                <a:spcPts val="600"/>
              </a:spcAft>
              <a:buFont typeface="Arial" pitchFamily="34" charset="0"/>
              <a:buChar char="•"/>
            </a:pPr>
            <a:r>
              <a:rPr lang="en-US" altLang="zh-CN" sz="1400" dirty="0" smtClean="0">
                <a:solidFill>
                  <a:srgbClr val="C00000"/>
                </a:solidFill>
                <a:ea typeface="微软雅黑" pitchFamily="34" charset="-122"/>
              </a:rPr>
              <a:t> </a:t>
            </a:r>
            <a:r>
              <a:rPr lang="zh-CN" altLang="zh-CN" sz="1400" dirty="0" smtClean="0">
                <a:solidFill>
                  <a:srgbClr val="C00000"/>
                </a:solidFill>
                <a:ea typeface="微软雅黑" pitchFamily="34" charset="-122"/>
              </a:rPr>
              <a:t>支持非事务性的</a:t>
            </a:r>
            <a:r>
              <a:rPr lang="en-US" altLang="zh-CN" sz="1400" dirty="0" smtClean="0">
                <a:solidFill>
                  <a:srgbClr val="C00000"/>
                </a:solidFill>
                <a:ea typeface="微软雅黑" pitchFamily="34" charset="-122"/>
              </a:rPr>
              <a:t>OLAP SQL </a:t>
            </a:r>
          </a:p>
          <a:p>
            <a:pPr lvl="0">
              <a:spcAft>
                <a:spcPts val="600"/>
              </a:spcAft>
              <a:buFont typeface="Arial" pitchFamily="34" charset="0"/>
              <a:buChar char="•"/>
            </a:pPr>
            <a:r>
              <a:rPr lang="zh-CN" altLang="en-US" sz="1400" dirty="0" smtClean="0">
                <a:solidFill>
                  <a:srgbClr val="C00000"/>
                </a:solidFill>
                <a:ea typeface="微软雅黑" pitchFamily="34" charset="-122"/>
              </a:rPr>
              <a:t>以 </a:t>
            </a:r>
            <a:r>
              <a:rPr lang="en-US" altLang="zh-CN" sz="1400" dirty="0" smtClean="0">
                <a:solidFill>
                  <a:srgbClr val="C00000"/>
                </a:solidFill>
                <a:ea typeface="微软雅黑" pitchFamily="34" charset="-122"/>
              </a:rPr>
              <a:t>REST API </a:t>
            </a:r>
            <a:r>
              <a:rPr lang="zh-CN" altLang="en-US" sz="1400" dirty="0" smtClean="0">
                <a:solidFill>
                  <a:srgbClr val="C00000"/>
                </a:solidFill>
                <a:ea typeface="微软雅黑" pitchFamily="34" charset="-122"/>
              </a:rPr>
              <a:t>的 方式 提供 服务 </a:t>
            </a:r>
            <a:endParaRPr lang="zh-CN" altLang="zh-CN" sz="1400" dirty="0" smtClean="0">
              <a:solidFill>
                <a:srgbClr val="C00000"/>
              </a:solidFill>
              <a:ea typeface="微软雅黑" pitchFamily="34" charset="-122"/>
            </a:endParaRPr>
          </a:p>
          <a:p>
            <a:pPr>
              <a:spcAft>
                <a:spcPts val="600"/>
              </a:spcAft>
              <a:buFont typeface="Arial" pitchFamily="34" charset="0"/>
              <a:buChar char="•"/>
            </a:pPr>
            <a:r>
              <a:rPr lang="en-US" altLang="zh-CN" sz="1400" dirty="0" smtClean="0">
                <a:solidFill>
                  <a:srgbClr val="C00000"/>
                </a:solidFill>
                <a:ea typeface="微软雅黑" pitchFamily="34" charset="-122"/>
              </a:rPr>
              <a:t>  </a:t>
            </a:r>
            <a:r>
              <a:rPr lang="zh-CN" altLang="en-US" sz="1400" dirty="0" smtClean="0">
                <a:solidFill>
                  <a:srgbClr val="C00000"/>
                </a:solidFill>
                <a:ea typeface="微软雅黑" pitchFamily="34" charset="-122"/>
              </a:rPr>
              <a:t>处理能力强大，成本低廉，伸缩灵活，</a:t>
            </a:r>
            <a:r>
              <a:rPr lang="zh-CN" altLang="zh-CN" sz="1400" dirty="0" smtClean="0">
                <a:solidFill>
                  <a:srgbClr val="C00000"/>
                </a:solidFill>
                <a:ea typeface="微软雅黑" pitchFamily="34" charset="-122"/>
              </a:rPr>
              <a:t>可利用数千台机器的计算资源同时运算计算效率随计算资源的加入线性扩展</a:t>
            </a:r>
            <a:endParaRPr lang="en-US" altLang="zh-CN" sz="1400" dirty="0" smtClean="0">
              <a:solidFill>
                <a:srgbClr val="C00000"/>
              </a:solidFill>
              <a:ea typeface="微软雅黑" pitchFamily="34" charset="-122"/>
            </a:endParaRPr>
          </a:p>
          <a:p>
            <a:pPr lvl="0">
              <a:spcAft>
                <a:spcPts val="600"/>
              </a:spcAft>
              <a:buFont typeface="Arial" pitchFamily="34" charset="0"/>
              <a:buChar char="•"/>
            </a:pPr>
            <a:r>
              <a:rPr lang="zh-CN" altLang="zh-CN" sz="1400" dirty="0" smtClean="0">
                <a:solidFill>
                  <a:srgbClr val="C00000"/>
                </a:solidFill>
                <a:ea typeface="微软雅黑" pitchFamily="34" charset="-122"/>
              </a:rPr>
              <a:t>支持</a:t>
            </a:r>
            <a:r>
              <a:rPr lang="en-US" altLang="zh-CN" sz="1400" dirty="0" smtClean="0">
                <a:solidFill>
                  <a:srgbClr val="C00000"/>
                </a:solidFill>
                <a:ea typeface="微软雅黑" pitchFamily="34" charset="-122"/>
              </a:rPr>
              <a:t>Map</a:t>
            </a:r>
            <a:r>
              <a:rPr lang="zh-CN" altLang="zh-CN" sz="1400" dirty="0" smtClean="0">
                <a:solidFill>
                  <a:srgbClr val="C00000"/>
                </a:solidFill>
                <a:ea typeface="微软雅黑" pitchFamily="34" charset="-122"/>
              </a:rPr>
              <a:t>、</a:t>
            </a:r>
            <a:r>
              <a:rPr lang="en-US" altLang="zh-CN" sz="1400" dirty="0" smtClean="0">
                <a:solidFill>
                  <a:srgbClr val="C00000"/>
                </a:solidFill>
                <a:ea typeface="微软雅黑" pitchFamily="34" charset="-122"/>
              </a:rPr>
              <a:t>Reduce</a:t>
            </a:r>
            <a:r>
              <a:rPr lang="zh-CN" altLang="zh-CN" sz="1400" dirty="0" smtClean="0">
                <a:solidFill>
                  <a:srgbClr val="C00000"/>
                </a:solidFill>
                <a:ea typeface="微软雅黑" pitchFamily="34" charset="-122"/>
              </a:rPr>
              <a:t>、</a:t>
            </a:r>
            <a:r>
              <a:rPr lang="en-US" altLang="zh-CN" sz="1400" dirty="0" smtClean="0">
                <a:solidFill>
                  <a:srgbClr val="C00000"/>
                </a:solidFill>
                <a:ea typeface="微软雅黑" pitchFamily="34" charset="-122"/>
              </a:rPr>
              <a:t>Join</a:t>
            </a:r>
            <a:r>
              <a:rPr lang="zh-CN" altLang="zh-CN" sz="1400" dirty="0" smtClean="0">
                <a:solidFill>
                  <a:srgbClr val="C00000"/>
                </a:solidFill>
                <a:ea typeface="微软雅黑" pitchFamily="34" charset="-122"/>
              </a:rPr>
              <a:t>、</a:t>
            </a:r>
            <a:r>
              <a:rPr lang="en-US" altLang="zh-CN" sz="1400" dirty="0" smtClean="0">
                <a:solidFill>
                  <a:srgbClr val="C00000"/>
                </a:solidFill>
                <a:ea typeface="微软雅黑" pitchFamily="34" charset="-122"/>
              </a:rPr>
              <a:t>Union</a:t>
            </a:r>
            <a:r>
              <a:rPr lang="zh-CN" altLang="zh-CN" sz="1400" dirty="0" smtClean="0">
                <a:solidFill>
                  <a:srgbClr val="C00000"/>
                </a:solidFill>
                <a:ea typeface="微软雅黑" pitchFamily="34" charset="-122"/>
              </a:rPr>
              <a:t>等多种数据节点处理模式</a:t>
            </a:r>
          </a:p>
          <a:p>
            <a:pPr lvl="0">
              <a:spcAft>
                <a:spcPts val="600"/>
              </a:spcAft>
              <a:buFont typeface="Arial" pitchFamily="34" charset="0"/>
              <a:buChar char="•"/>
            </a:pPr>
            <a:r>
              <a:rPr lang="en-US" altLang="zh-CN" sz="1400" dirty="0" smtClean="0">
                <a:solidFill>
                  <a:srgbClr val="C00000"/>
                </a:solidFill>
                <a:ea typeface="微软雅黑" pitchFamily="34" charset="-122"/>
              </a:rPr>
              <a:t>  </a:t>
            </a:r>
            <a:r>
              <a:rPr lang="zh-CN" altLang="zh-CN" sz="1400" dirty="0" smtClean="0">
                <a:solidFill>
                  <a:srgbClr val="C00000"/>
                </a:solidFill>
                <a:ea typeface="微软雅黑" pitchFamily="34" charset="-122"/>
              </a:rPr>
              <a:t>支持主流编程语言：</a:t>
            </a:r>
            <a:r>
              <a:rPr lang="en-US" altLang="zh-CN" sz="1400" dirty="0" smtClean="0">
                <a:solidFill>
                  <a:srgbClr val="C00000"/>
                </a:solidFill>
                <a:ea typeface="微软雅黑" pitchFamily="34" charset="-122"/>
              </a:rPr>
              <a:t>C/C++</a:t>
            </a:r>
            <a:r>
              <a:rPr lang="zh-CN" altLang="zh-CN" sz="1400" dirty="0" smtClean="0">
                <a:solidFill>
                  <a:srgbClr val="C00000"/>
                </a:solidFill>
                <a:ea typeface="微软雅黑" pitchFamily="34" charset="-122"/>
              </a:rPr>
              <a:t>，</a:t>
            </a:r>
            <a:r>
              <a:rPr lang="en-US" altLang="zh-CN" sz="1400" dirty="0" smtClean="0">
                <a:solidFill>
                  <a:srgbClr val="C00000"/>
                </a:solidFill>
                <a:ea typeface="微软雅黑" pitchFamily="34" charset="-122"/>
              </a:rPr>
              <a:t>Java, Python</a:t>
            </a:r>
          </a:p>
          <a:p>
            <a:pPr>
              <a:spcAft>
                <a:spcPts val="600"/>
              </a:spcAft>
              <a:buFont typeface="Arial" pitchFamily="34" charset="0"/>
              <a:buChar char="•"/>
            </a:pPr>
            <a:endParaRPr lang="zh-CN" altLang="en-US" dirty="0"/>
          </a:p>
        </p:txBody>
      </p:sp>
      <p:sp>
        <p:nvSpPr>
          <p:cNvPr id="16" name="矩形 15"/>
          <p:cNvSpPr/>
          <p:nvPr/>
        </p:nvSpPr>
        <p:spPr>
          <a:xfrm>
            <a:off x="179512" y="116632"/>
            <a:ext cx="4927952" cy="584775"/>
          </a:xfrm>
          <a:prstGeom prst="rect">
            <a:avLst/>
          </a:prstGeom>
        </p:spPr>
        <p:txBody>
          <a:bodyPr wrap="none">
            <a:spAutoFit/>
          </a:bodyPr>
          <a:lstStyle/>
          <a:p>
            <a:pPr lvl="0">
              <a:spcBef>
                <a:spcPct val="0"/>
              </a:spcBef>
              <a:defRPr/>
            </a:pPr>
            <a:r>
              <a:rPr lang="zh-CN" altLang="en-US" sz="3200" b="1" dirty="0" smtClean="0">
                <a:latin typeface="宋体" pitchFamily="2" charset="-122"/>
                <a:ea typeface="宋体" pitchFamily="2" charset="-122"/>
              </a:rPr>
              <a:t>开放数据处理服务 </a:t>
            </a:r>
            <a:r>
              <a:rPr lang="en-US" altLang="zh-CN" sz="3200" b="1" dirty="0" smtClean="0">
                <a:latin typeface="宋体" pitchFamily="2" charset="-122"/>
                <a:ea typeface="宋体" pitchFamily="2" charset="-122"/>
              </a:rPr>
              <a:t>(ODPS)</a:t>
            </a:r>
          </a:p>
        </p:txBody>
      </p:sp>
      <p:sp>
        <p:nvSpPr>
          <p:cNvPr id="17" name="TextBox 16"/>
          <p:cNvSpPr txBox="1"/>
          <p:nvPr/>
        </p:nvSpPr>
        <p:spPr>
          <a:xfrm>
            <a:off x="251520" y="4797152"/>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pic>
        <p:nvPicPr>
          <p:cNvPr id="1027" name="Picture 3"/>
          <p:cNvPicPr>
            <a:picLocks noChangeAspect="1" noChangeArrowheads="1"/>
          </p:cNvPicPr>
          <p:nvPr/>
        </p:nvPicPr>
        <p:blipFill>
          <a:blip r:embed="rId4" cstate="print"/>
          <a:srcRect/>
          <a:stretch>
            <a:fillRect/>
          </a:stretch>
        </p:blipFill>
        <p:spPr bwMode="auto">
          <a:xfrm>
            <a:off x="323528" y="5373216"/>
            <a:ext cx="1409700" cy="5238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251520" y="6021288"/>
            <a:ext cx="1628775"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cstate="print"/>
          <a:srcRect/>
          <a:stretch>
            <a:fillRect/>
          </a:stretch>
        </p:blipFill>
        <p:spPr bwMode="auto">
          <a:xfrm>
            <a:off x="4308415" y="836712"/>
            <a:ext cx="4800089" cy="2604889"/>
          </a:xfrm>
          <a:prstGeom prst="rect">
            <a:avLst/>
          </a:prstGeom>
          <a:noFill/>
          <a:ln w="9525">
            <a:noFill/>
            <a:miter lim="800000"/>
            <a:headEnd/>
            <a:tailEnd/>
          </a:ln>
        </p:spPr>
      </p:pic>
      <p:pic>
        <p:nvPicPr>
          <p:cNvPr id="190467" name="Picture 3"/>
          <p:cNvPicPr>
            <a:picLocks noChangeAspect="1" noChangeArrowheads="1"/>
          </p:cNvPicPr>
          <p:nvPr/>
        </p:nvPicPr>
        <p:blipFill>
          <a:blip r:embed="rId3" cstate="print"/>
          <a:srcRect/>
          <a:stretch>
            <a:fillRect/>
          </a:stretch>
        </p:blipFill>
        <p:spPr bwMode="auto">
          <a:xfrm>
            <a:off x="4212480" y="3573016"/>
            <a:ext cx="4896024" cy="2794099"/>
          </a:xfrm>
          <a:prstGeom prst="rect">
            <a:avLst/>
          </a:prstGeom>
          <a:noFill/>
          <a:ln w="9525">
            <a:noFill/>
            <a:miter lim="800000"/>
            <a:headEnd/>
            <a:tailEnd/>
          </a:ln>
        </p:spPr>
      </p:pic>
      <p:sp>
        <p:nvSpPr>
          <p:cNvPr id="42" name="矩形 41"/>
          <p:cNvSpPr/>
          <p:nvPr/>
        </p:nvSpPr>
        <p:spPr>
          <a:xfrm>
            <a:off x="179512" y="1052736"/>
            <a:ext cx="3960440" cy="5632311"/>
          </a:xfrm>
          <a:prstGeom prst="rect">
            <a:avLst/>
          </a:prstGeom>
        </p:spPr>
        <p:txBody>
          <a:bodyPr wrap="square">
            <a:spAutoFit/>
          </a:bodyPr>
          <a:lstStyle/>
          <a:p>
            <a:pPr>
              <a:buFont typeface="Arial" pitchFamily="34" charset="0"/>
              <a:buChar char="•"/>
            </a:pPr>
            <a:r>
              <a:rPr lang="zh-CN" altLang="en-US" b="1" dirty="0" smtClean="0">
                <a:solidFill>
                  <a:srgbClr val="C00000"/>
                </a:solidFill>
                <a:latin typeface="+mn-ea"/>
              </a:rPr>
              <a:t>功能强大：</a:t>
            </a:r>
            <a:r>
              <a:rPr lang="zh-CN" altLang="en-US" dirty="0" smtClean="0">
                <a:solidFill>
                  <a:srgbClr val="C00000"/>
                </a:solidFill>
                <a:latin typeface="+mn-ea"/>
              </a:rPr>
              <a:t>分别提供</a:t>
            </a:r>
            <a:r>
              <a:rPr lang="en-US" altLang="zh-CN" dirty="0" smtClean="0">
                <a:solidFill>
                  <a:srgbClr val="C00000"/>
                </a:solidFill>
                <a:latin typeface="+mn-ea"/>
              </a:rPr>
              <a:t>4</a:t>
            </a:r>
            <a:r>
              <a:rPr lang="zh-CN" altLang="en-US" dirty="0" smtClean="0">
                <a:solidFill>
                  <a:srgbClr val="C00000"/>
                </a:solidFill>
                <a:latin typeface="+mn-ea"/>
              </a:rPr>
              <a:t>层和</a:t>
            </a:r>
            <a:r>
              <a:rPr lang="en-US" altLang="zh-CN" dirty="0" smtClean="0">
                <a:solidFill>
                  <a:srgbClr val="C00000"/>
                </a:solidFill>
                <a:latin typeface="+mn-ea"/>
              </a:rPr>
              <a:t>7</a:t>
            </a:r>
            <a:r>
              <a:rPr lang="zh-CN" altLang="en-US" dirty="0" smtClean="0">
                <a:solidFill>
                  <a:srgbClr val="C00000"/>
                </a:solidFill>
                <a:latin typeface="+mn-ea"/>
              </a:rPr>
              <a:t>层的负载均衡</a:t>
            </a:r>
            <a:endParaRPr lang="en-US" altLang="zh-CN" dirty="0" smtClean="0">
              <a:solidFill>
                <a:srgbClr val="C00000"/>
              </a:solidFill>
              <a:latin typeface="+mn-ea"/>
            </a:endParaRPr>
          </a:p>
          <a:p>
            <a:pPr>
              <a:buFont typeface="Arial" pitchFamily="34" charset="0"/>
              <a:buChar char="•"/>
            </a:pPr>
            <a:r>
              <a:rPr lang="zh-CN" altLang="en-US" b="1" dirty="0" smtClean="0">
                <a:solidFill>
                  <a:srgbClr val="C00000"/>
                </a:solidFill>
                <a:latin typeface="+mn-ea"/>
              </a:rPr>
              <a:t>无限扩容</a:t>
            </a:r>
            <a:r>
              <a:rPr lang="zh-CN" altLang="en-US" dirty="0" smtClean="0">
                <a:solidFill>
                  <a:srgbClr val="C00000"/>
                </a:solidFill>
                <a:latin typeface="+mn-ea"/>
              </a:rPr>
              <a:t>：不再受到传统负载均衡的性能，容量限制，用户不用担心负载均衡的性能</a:t>
            </a:r>
            <a:endParaRPr lang="en-US" altLang="zh-CN" dirty="0" smtClean="0">
              <a:solidFill>
                <a:srgbClr val="C00000"/>
              </a:solidFill>
              <a:latin typeface="+mn-ea"/>
            </a:endParaRPr>
          </a:p>
          <a:p>
            <a:pPr>
              <a:buFont typeface="Arial" pitchFamily="34" charset="0"/>
              <a:buChar char="•"/>
            </a:pPr>
            <a:r>
              <a:rPr lang="zh-CN" altLang="en-US" b="1" dirty="0" smtClean="0">
                <a:solidFill>
                  <a:srgbClr val="C00000"/>
                </a:solidFill>
                <a:latin typeface="+mn-ea"/>
              </a:rPr>
              <a:t>动态扩容</a:t>
            </a:r>
            <a:r>
              <a:rPr lang="zh-CN" altLang="en-US" dirty="0" smtClean="0">
                <a:solidFill>
                  <a:srgbClr val="C00000"/>
                </a:solidFill>
                <a:latin typeface="+mn-ea"/>
              </a:rPr>
              <a:t>：负载均衡集群会根据目前所处理的流量的大小，动态进行自动扩容。</a:t>
            </a:r>
            <a:endParaRPr lang="en-US" altLang="zh-CN" dirty="0" smtClean="0">
              <a:solidFill>
                <a:srgbClr val="C00000"/>
              </a:solidFill>
              <a:latin typeface="+mn-ea"/>
            </a:endParaRPr>
          </a:p>
          <a:p>
            <a:pPr>
              <a:buFont typeface="Arial" pitchFamily="34" charset="0"/>
              <a:buChar char="•"/>
            </a:pPr>
            <a:r>
              <a:rPr lang="en-US" altLang="zh-CN" b="1" dirty="0" smtClean="0">
                <a:solidFill>
                  <a:srgbClr val="C00000"/>
                </a:solidFill>
                <a:latin typeface="+mn-ea"/>
              </a:rPr>
              <a:t>Session</a:t>
            </a:r>
            <a:r>
              <a:rPr lang="zh-CN" altLang="en-US" b="1" dirty="0" smtClean="0">
                <a:solidFill>
                  <a:srgbClr val="C00000"/>
                </a:solidFill>
                <a:latin typeface="+mn-ea"/>
              </a:rPr>
              <a:t>保持</a:t>
            </a:r>
            <a:r>
              <a:rPr lang="zh-CN" altLang="en-US" dirty="0" smtClean="0">
                <a:solidFill>
                  <a:srgbClr val="C00000"/>
                </a:solidFill>
                <a:latin typeface="+mn-ea"/>
              </a:rPr>
              <a:t>：可以将用户和后台服务器绑定到同一</a:t>
            </a:r>
            <a:r>
              <a:rPr lang="en-US" altLang="zh-CN" dirty="0" smtClean="0">
                <a:solidFill>
                  <a:srgbClr val="C00000"/>
                </a:solidFill>
                <a:latin typeface="+mn-ea"/>
              </a:rPr>
              <a:t>Session</a:t>
            </a:r>
            <a:r>
              <a:rPr lang="zh-CN" altLang="en-US" dirty="0" smtClean="0">
                <a:solidFill>
                  <a:srgbClr val="C00000"/>
                </a:solidFill>
                <a:latin typeface="+mn-ea"/>
              </a:rPr>
              <a:t>，确保</a:t>
            </a:r>
            <a:r>
              <a:rPr lang="en-US" altLang="zh-CN" dirty="0" smtClean="0">
                <a:solidFill>
                  <a:srgbClr val="C00000"/>
                </a:solidFill>
                <a:latin typeface="+mn-ea"/>
              </a:rPr>
              <a:t>Session</a:t>
            </a:r>
            <a:r>
              <a:rPr lang="zh-CN" altLang="en-US" dirty="0" smtClean="0">
                <a:solidFill>
                  <a:srgbClr val="C00000"/>
                </a:solidFill>
                <a:latin typeface="+mn-ea"/>
              </a:rPr>
              <a:t>不中断。其中</a:t>
            </a:r>
            <a:r>
              <a:rPr lang="en-US" altLang="zh-CN" dirty="0" smtClean="0">
                <a:solidFill>
                  <a:srgbClr val="C00000"/>
                </a:solidFill>
                <a:latin typeface="+mn-ea"/>
              </a:rPr>
              <a:t>4</a:t>
            </a:r>
            <a:r>
              <a:rPr lang="zh-CN" altLang="en-US" dirty="0" smtClean="0">
                <a:solidFill>
                  <a:srgbClr val="C00000"/>
                </a:solidFill>
                <a:latin typeface="+mn-ea"/>
              </a:rPr>
              <a:t>层负载均衡也可以设置连接持久时间</a:t>
            </a:r>
            <a:endParaRPr lang="en-US" altLang="zh-CN" dirty="0" smtClean="0">
              <a:solidFill>
                <a:srgbClr val="C00000"/>
              </a:solidFill>
              <a:latin typeface="+mn-ea"/>
            </a:endParaRPr>
          </a:p>
          <a:p>
            <a:pPr>
              <a:buFont typeface="Arial" pitchFamily="34" charset="0"/>
              <a:buChar char="•"/>
            </a:pPr>
            <a:r>
              <a:rPr lang="zh-CN" altLang="en-US" b="1" dirty="0" smtClean="0">
                <a:solidFill>
                  <a:srgbClr val="C00000"/>
                </a:solidFill>
                <a:latin typeface="+mn-ea"/>
              </a:rPr>
              <a:t>健康检查</a:t>
            </a:r>
            <a:r>
              <a:rPr lang="zh-CN" altLang="en-US" dirty="0" smtClean="0">
                <a:solidFill>
                  <a:srgbClr val="C00000"/>
                </a:solidFill>
                <a:latin typeface="+mn-ea"/>
              </a:rPr>
              <a:t>：</a:t>
            </a:r>
            <a:r>
              <a:rPr lang="en-US" altLang="zh-CN" dirty="0" smtClean="0">
                <a:solidFill>
                  <a:srgbClr val="C00000"/>
                </a:solidFill>
                <a:latin typeface="+mn-ea"/>
              </a:rPr>
              <a:t>SLB</a:t>
            </a:r>
            <a:r>
              <a:rPr lang="zh-CN" altLang="en-US" dirty="0" smtClean="0">
                <a:solidFill>
                  <a:srgbClr val="C00000"/>
                </a:solidFill>
                <a:latin typeface="+mn-ea"/>
              </a:rPr>
              <a:t>可以按照指定规则对</a:t>
            </a:r>
            <a:r>
              <a:rPr lang="en-US" altLang="zh-CN" dirty="0" smtClean="0">
                <a:solidFill>
                  <a:srgbClr val="C00000"/>
                </a:solidFill>
                <a:latin typeface="+mn-ea"/>
              </a:rPr>
              <a:t>RS</a:t>
            </a:r>
            <a:r>
              <a:rPr lang="zh-CN" altLang="en-US" dirty="0" smtClean="0">
                <a:solidFill>
                  <a:srgbClr val="C00000"/>
                </a:solidFill>
                <a:latin typeface="+mn-ea"/>
              </a:rPr>
              <a:t>进行健康检查，一旦发现健康问题，迅速将服务切换，确保服务可用性</a:t>
            </a:r>
            <a:endParaRPr lang="en-US" altLang="zh-CN" dirty="0" smtClean="0">
              <a:solidFill>
                <a:srgbClr val="C00000"/>
              </a:solidFill>
              <a:latin typeface="+mn-ea"/>
            </a:endParaRPr>
          </a:p>
          <a:p>
            <a:pPr>
              <a:buFont typeface="Arial" pitchFamily="34" charset="0"/>
              <a:buChar char="•"/>
            </a:pPr>
            <a:r>
              <a:rPr lang="en-US" altLang="zh-CN" b="1" dirty="0" smtClean="0">
                <a:solidFill>
                  <a:srgbClr val="C00000"/>
                </a:solidFill>
                <a:latin typeface="+mn-ea"/>
              </a:rPr>
              <a:t>RS</a:t>
            </a:r>
            <a:r>
              <a:rPr lang="zh-CN" altLang="en-US" b="1" dirty="0" smtClean="0">
                <a:solidFill>
                  <a:srgbClr val="C00000"/>
                </a:solidFill>
                <a:latin typeface="+mn-ea"/>
              </a:rPr>
              <a:t>权重：</a:t>
            </a:r>
            <a:r>
              <a:rPr lang="zh-CN" altLang="en-US" dirty="0" smtClean="0">
                <a:solidFill>
                  <a:srgbClr val="C00000"/>
                </a:solidFill>
                <a:latin typeface="+mn-ea"/>
              </a:rPr>
              <a:t>可以根据后台服务器的性能设置不同的权重，</a:t>
            </a:r>
            <a:r>
              <a:rPr lang="en-US" altLang="zh-CN" dirty="0" smtClean="0">
                <a:solidFill>
                  <a:srgbClr val="C00000"/>
                </a:solidFill>
                <a:latin typeface="+mn-ea"/>
              </a:rPr>
              <a:t>SLB</a:t>
            </a:r>
            <a:r>
              <a:rPr lang="zh-CN" altLang="en-US" dirty="0" smtClean="0">
                <a:solidFill>
                  <a:srgbClr val="C00000"/>
                </a:solidFill>
                <a:latin typeface="+mn-ea"/>
              </a:rPr>
              <a:t>会将请求按权重进行分配</a:t>
            </a:r>
          </a:p>
          <a:p>
            <a:endParaRPr lang="zh-CN" altLang="en-US"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endParaRPr>
          </a:p>
          <a:p>
            <a:endParaRPr lang="zh-CN" altLang="en-US"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3" name="矩形 42"/>
          <p:cNvSpPr/>
          <p:nvPr/>
        </p:nvSpPr>
        <p:spPr>
          <a:xfrm>
            <a:off x="251520" y="260648"/>
            <a:ext cx="2686954" cy="584775"/>
          </a:xfrm>
          <a:prstGeom prst="rect">
            <a:avLst/>
          </a:prstGeom>
        </p:spPr>
        <p:txBody>
          <a:bodyPr wrap="none">
            <a:spAutoFit/>
          </a:bodyPr>
          <a:lstStyle/>
          <a:p>
            <a:r>
              <a:rPr lang="zh-CN" altLang="en-US" sz="3200" b="1" dirty="0" smtClean="0"/>
              <a:t>负载均衡</a:t>
            </a:r>
            <a:r>
              <a:rPr lang="en-US" altLang="zh-CN" sz="3200" b="1" dirty="0" smtClean="0"/>
              <a:t>(SLB)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88640"/>
            <a:ext cx="3659976" cy="584775"/>
          </a:xfrm>
          <a:prstGeom prst="rect">
            <a:avLst/>
          </a:prstGeom>
        </p:spPr>
        <p:txBody>
          <a:bodyPr wrap="none">
            <a:spAutoFit/>
          </a:bodyPr>
          <a:lstStyle/>
          <a:p>
            <a:r>
              <a:rPr lang="zh-CN" altLang="en-US" sz="3200" b="1" dirty="0" smtClean="0"/>
              <a:t>内容分发网络</a:t>
            </a:r>
            <a:r>
              <a:rPr lang="en-US" altLang="zh-CN" sz="3200" b="1" dirty="0" smtClean="0"/>
              <a:t>(CDN)</a:t>
            </a:r>
            <a:endParaRPr lang="zh-CN" altLang="en-US" sz="3200" b="1" dirty="0"/>
          </a:p>
        </p:txBody>
      </p:sp>
      <p:pic>
        <p:nvPicPr>
          <p:cNvPr id="4098" name="Picture 2"/>
          <p:cNvPicPr>
            <a:picLocks noChangeAspect="1" noChangeArrowheads="1"/>
          </p:cNvPicPr>
          <p:nvPr/>
        </p:nvPicPr>
        <p:blipFill>
          <a:blip r:embed="rId2" cstate="print"/>
          <a:srcRect/>
          <a:stretch>
            <a:fillRect/>
          </a:stretch>
        </p:blipFill>
        <p:spPr bwMode="auto">
          <a:xfrm>
            <a:off x="3995936" y="404664"/>
            <a:ext cx="4917508" cy="2808312"/>
          </a:xfrm>
          <a:prstGeom prst="rect">
            <a:avLst/>
          </a:prstGeom>
          <a:noFill/>
          <a:ln w="9525">
            <a:noFill/>
            <a:miter lim="800000"/>
            <a:headEnd/>
            <a:tailEnd/>
          </a:ln>
        </p:spPr>
      </p:pic>
      <p:sp>
        <p:nvSpPr>
          <p:cNvPr id="7" name="矩形 6"/>
          <p:cNvSpPr/>
          <p:nvPr/>
        </p:nvSpPr>
        <p:spPr>
          <a:xfrm>
            <a:off x="395536" y="1124744"/>
            <a:ext cx="2808312" cy="3539430"/>
          </a:xfrm>
          <a:prstGeom prst="rect">
            <a:avLst/>
          </a:prstGeom>
        </p:spPr>
        <p:txBody>
          <a:bodyPr wrap="square">
            <a:spAutoFit/>
          </a:bodyPr>
          <a:lstStyle/>
          <a:p>
            <a:pPr>
              <a:buFont typeface="Arial" pitchFamily="34" charset="0"/>
              <a:buChar char="•"/>
            </a:pPr>
            <a:r>
              <a:rPr lang="en-US" altLang="zh-CN" sz="1400" dirty="0" smtClean="0">
                <a:solidFill>
                  <a:srgbClr val="C00000"/>
                </a:solidFill>
                <a:latin typeface="+mn-ea"/>
              </a:rPr>
              <a:t>2</a:t>
            </a:r>
            <a:r>
              <a:rPr lang="zh-CN" altLang="zh-CN" sz="1400" dirty="0" smtClean="0">
                <a:solidFill>
                  <a:srgbClr val="C00000"/>
                </a:solidFill>
                <a:latin typeface="+mn-ea"/>
              </a:rPr>
              <a:t>层负载均衡架构</a:t>
            </a:r>
            <a:endParaRPr lang="en-US" altLang="zh-CN" sz="1400" dirty="0" smtClean="0">
              <a:solidFill>
                <a:srgbClr val="C00000"/>
              </a:solidFill>
              <a:latin typeface="+mn-ea"/>
            </a:endParaRPr>
          </a:p>
          <a:p>
            <a:pPr>
              <a:buFont typeface="Arial" pitchFamily="34" charset="0"/>
              <a:buChar char="•"/>
            </a:pPr>
            <a:endParaRPr lang="en-US" altLang="zh-CN" sz="1400" dirty="0" smtClean="0">
              <a:solidFill>
                <a:srgbClr val="C00000"/>
              </a:solidFill>
              <a:latin typeface="+mn-ea"/>
            </a:endParaRPr>
          </a:p>
          <a:p>
            <a:pPr>
              <a:buFont typeface="Arial" pitchFamily="34" charset="0"/>
              <a:buChar char="•"/>
            </a:pPr>
            <a:r>
              <a:rPr lang="zh-CN" altLang="zh-CN" sz="1400" dirty="0" smtClean="0">
                <a:solidFill>
                  <a:srgbClr val="C00000"/>
                </a:solidFill>
                <a:latin typeface="+mn-ea"/>
              </a:rPr>
              <a:t>命中率一般都在</a:t>
            </a:r>
            <a:r>
              <a:rPr lang="en-US" altLang="zh-CN" sz="1400" dirty="0" smtClean="0">
                <a:solidFill>
                  <a:srgbClr val="C00000"/>
                </a:solidFill>
                <a:latin typeface="+mn-ea"/>
              </a:rPr>
              <a:t>97%</a:t>
            </a:r>
            <a:r>
              <a:rPr lang="zh-CN" altLang="zh-CN" sz="1400" dirty="0" smtClean="0">
                <a:solidFill>
                  <a:srgbClr val="C00000"/>
                </a:solidFill>
                <a:latin typeface="+mn-ea"/>
              </a:rPr>
              <a:t>左右</a:t>
            </a:r>
            <a:r>
              <a:rPr lang="zh-CN" altLang="en-US" sz="1400" dirty="0" smtClean="0">
                <a:solidFill>
                  <a:srgbClr val="C00000"/>
                </a:solidFill>
                <a:latin typeface="+mn-ea"/>
              </a:rPr>
              <a:t>，</a:t>
            </a:r>
            <a:r>
              <a:rPr lang="zh-CN" altLang="zh-CN" sz="1400" dirty="0" smtClean="0">
                <a:solidFill>
                  <a:srgbClr val="C00000"/>
                </a:solidFill>
                <a:latin typeface="+mn-ea"/>
              </a:rPr>
              <a:t>分热点缓存的存储架构</a:t>
            </a:r>
            <a:endParaRPr lang="en-US" altLang="zh-CN" sz="1400" dirty="0" smtClean="0">
              <a:solidFill>
                <a:srgbClr val="C00000"/>
              </a:solidFill>
              <a:latin typeface="+mn-ea"/>
            </a:endParaRPr>
          </a:p>
          <a:p>
            <a:pPr>
              <a:buFont typeface="Arial" pitchFamily="34" charset="0"/>
              <a:buChar char="•"/>
            </a:pPr>
            <a:endParaRPr lang="en-US" altLang="zh-CN" sz="1400" dirty="0" smtClean="0">
              <a:solidFill>
                <a:srgbClr val="C00000"/>
              </a:solidFill>
              <a:latin typeface="+mn-ea"/>
            </a:endParaRPr>
          </a:p>
          <a:p>
            <a:pPr>
              <a:buFont typeface="Arial" pitchFamily="34" charset="0"/>
              <a:buChar char="•"/>
            </a:pPr>
            <a:r>
              <a:rPr lang="zh-CN" altLang="zh-CN" sz="1400" dirty="0" smtClean="0">
                <a:solidFill>
                  <a:srgbClr val="C00000"/>
                </a:solidFill>
                <a:latin typeface="+mn-ea"/>
              </a:rPr>
              <a:t>维护着一个准确的</a:t>
            </a:r>
            <a:r>
              <a:rPr lang="en-US" altLang="zh-CN" sz="1400" dirty="0" smtClean="0">
                <a:solidFill>
                  <a:srgbClr val="C00000"/>
                </a:solidFill>
                <a:latin typeface="+mn-ea"/>
              </a:rPr>
              <a:t>IP</a:t>
            </a:r>
            <a:r>
              <a:rPr lang="zh-CN" altLang="zh-CN" sz="1400" dirty="0" smtClean="0">
                <a:solidFill>
                  <a:srgbClr val="C00000"/>
                </a:solidFill>
                <a:latin typeface="+mn-ea"/>
              </a:rPr>
              <a:t>地理信息库</a:t>
            </a:r>
            <a:r>
              <a:rPr lang="zh-CN" altLang="en-US" sz="1400" dirty="0" smtClean="0">
                <a:solidFill>
                  <a:srgbClr val="C00000"/>
                </a:solidFill>
                <a:latin typeface="+mn-ea"/>
              </a:rPr>
              <a:t>根据这个库调度 </a:t>
            </a:r>
            <a:endParaRPr lang="en-US" altLang="zh-CN" sz="1400" dirty="0" smtClean="0">
              <a:solidFill>
                <a:srgbClr val="C00000"/>
              </a:solidFill>
              <a:latin typeface="+mn-ea"/>
            </a:endParaRPr>
          </a:p>
          <a:p>
            <a:pPr>
              <a:buFont typeface="Arial" pitchFamily="34" charset="0"/>
              <a:buChar char="•"/>
            </a:pPr>
            <a:endParaRPr lang="en-US" altLang="zh-CN" sz="1400" dirty="0" smtClean="0">
              <a:solidFill>
                <a:srgbClr val="C00000"/>
              </a:solidFill>
              <a:latin typeface="+mn-ea"/>
            </a:endParaRPr>
          </a:p>
          <a:p>
            <a:pPr>
              <a:buFont typeface="Arial" pitchFamily="34" charset="0"/>
              <a:buChar char="•"/>
            </a:pPr>
            <a:r>
              <a:rPr lang="en-US" altLang="zh-CN" sz="1400" dirty="0" smtClean="0">
                <a:solidFill>
                  <a:srgbClr val="C00000"/>
                </a:solidFill>
                <a:latin typeface="+mn-ea"/>
              </a:rPr>
              <a:t>CDN</a:t>
            </a:r>
            <a:r>
              <a:rPr lang="zh-CN" altLang="zh-CN" sz="1400" dirty="0" smtClean="0">
                <a:solidFill>
                  <a:srgbClr val="C00000"/>
                </a:solidFill>
                <a:latin typeface="+mn-ea"/>
              </a:rPr>
              <a:t>目前有将近</a:t>
            </a:r>
            <a:r>
              <a:rPr lang="en-US" altLang="zh-CN" sz="1400" dirty="0" smtClean="0">
                <a:solidFill>
                  <a:srgbClr val="C00000"/>
                </a:solidFill>
                <a:latin typeface="+mn-ea"/>
              </a:rPr>
              <a:t>100</a:t>
            </a:r>
            <a:r>
              <a:rPr lang="zh-CN" altLang="zh-CN" sz="1400" dirty="0" smtClean="0">
                <a:solidFill>
                  <a:srgbClr val="C00000"/>
                </a:solidFill>
                <a:latin typeface="+mn-ea"/>
              </a:rPr>
              <a:t>个节点</a:t>
            </a:r>
            <a:endParaRPr lang="en-US" altLang="zh-CN" sz="1400" dirty="0" smtClean="0">
              <a:solidFill>
                <a:srgbClr val="C00000"/>
              </a:solidFill>
              <a:latin typeface="+mn-ea"/>
            </a:endParaRPr>
          </a:p>
          <a:p>
            <a:r>
              <a:rPr lang="zh-CN" altLang="zh-CN" sz="1400" dirty="0" smtClean="0">
                <a:solidFill>
                  <a:srgbClr val="C00000"/>
                </a:solidFill>
                <a:latin typeface="+mn-ea"/>
              </a:rPr>
              <a:t>，分布在电信、联</a:t>
            </a:r>
            <a:r>
              <a:rPr lang="zh-CN" altLang="en-US" sz="1400" dirty="0" smtClean="0">
                <a:solidFill>
                  <a:srgbClr val="C00000"/>
                </a:solidFill>
                <a:latin typeface="+mn-ea"/>
              </a:rPr>
              <a:t>通 </a:t>
            </a:r>
            <a:r>
              <a:rPr lang="zh-CN" altLang="zh-CN" sz="1400" dirty="0" smtClean="0">
                <a:solidFill>
                  <a:srgbClr val="C00000"/>
                </a:solidFill>
                <a:latin typeface="+mn-ea"/>
              </a:rPr>
              <a:t>、移</a:t>
            </a:r>
            <a:endParaRPr lang="en-US" altLang="zh-CN" sz="1400" dirty="0" smtClean="0">
              <a:solidFill>
                <a:srgbClr val="C00000"/>
              </a:solidFill>
              <a:latin typeface="+mn-ea"/>
            </a:endParaRPr>
          </a:p>
          <a:p>
            <a:r>
              <a:rPr lang="zh-CN" altLang="zh-CN" sz="1400" dirty="0" smtClean="0">
                <a:solidFill>
                  <a:srgbClr val="C00000"/>
                </a:solidFill>
                <a:latin typeface="+mn-ea"/>
              </a:rPr>
              <a:t>动和教育网等主要的运营</a:t>
            </a:r>
            <a:endParaRPr lang="en-US" altLang="zh-CN" sz="1400" dirty="0" smtClean="0">
              <a:solidFill>
                <a:srgbClr val="C00000"/>
              </a:solidFill>
              <a:latin typeface="+mn-ea"/>
            </a:endParaRPr>
          </a:p>
          <a:p>
            <a:r>
              <a:rPr lang="zh-CN" altLang="zh-CN" sz="1400" dirty="0" smtClean="0">
                <a:solidFill>
                  <a:srgbClr val="C00000"/>
                </a:solidFill>
                <a:latin typeface="+mn-ea"/>
              </a:rPr>
              <a:t>商网络中，并且覆盖全国</a:t>
            </a:r>
            <a:endParaRPr lang="en-US" altLang="zh-CN" sz="1400" dirty="0" smtClean="0">
              <a:solidFill>
                <a:srgbClr val="C00000"/>
              </a:solidFill>
              <a:latin typeface="+mn-ea"/>
            </a:endParaRPr>
          </a:p>
          <a:p>
            <a:r>
              <a:rPr lang="zh-CN" altLang="zh-CN" sz="1400" dirty="0" smtClean="0">
                <a:solidFill>
                  <a:srgbClr val="C00000"/>
                </a:solidFill>
                <a:latin typeface="+mn-ea"/>
              </a:rPr>
              <a:t>绝大部分省市</a:t>
            </a:r>
            <a:endParaRPr lang="en-US" altLang="zh-CN" sz="1400" dirty="0" smtClean="0">
              <a:solidFill>
                <a:srgbClr val="C00000"/>
              </a:solidFill>
              <a:latin typeface="+mn-ea"/>
            </a:endParaRPr>
          </a:p>
          <a:p>
            <a:pPr>
              <a:buFont typeface="Arial" pitchFamily="34" charset="0"/>
              <a:buChar char="•"/>
            </a:pPr>
            <a:endParaRPr lang="en-US" altLang="zh-CN" sz="1400" dirty="0" smtClean="0">
              <a:solidFill>
                <a:srgbClr val="C00000"/>
              </a:solidFill>
              <a:latin typeface="+mn-ea"/>
            </a:endParaRPr>
          </a:p>
          <a:p>
            <a:pPr>
              <a:buFont typeface="Arial" pitchFamily="34" charset="0"/>
              <a:buChar char="•"/>
            </a:pPr>
            <a:r>
              <a:rPr lang="zh-CN" altLang="en-US" sz="1400" dirty="0" smtClean="0">
                <a:solidFill>
                  <a:srgbClr val="C00000"/>
                </a:solidFill>
                <a:latin typeface="+mn-ea"/>
              </a:rPr>
              <a:t>静态文件加速</a:t>
            </a:r>
            <a:endParaRPr lang="en-US" altLang="zh-CN" sz="1400" dirty="0" smtClean="0">
              <a:solidFill>
                <a:srgbClr val="C00000"/>
              </a:solidFill>
              <a:latin typeface="+mn-ea"/>
            </a:endParaRPr>
          </a:p>
          <a:p>
            <a:pPr>
              <a:buFont typeface="Arial" pitchFamily="34" charset="0"/>
              <a:buChar char="•"/>
            </a:pPr>
            <a:r>
              <a:rPr lang="zh-CN" altLang="en-US" sz="1400" smtClean="0">
                <a:solidFill>
                  <a:srgbClr val="C00000"/>
                </a:solidFill>
                <a:latin typeface="+mn-ea"/>
              </a:rPr>
              <a:t>动态文件的路由优化</a:t>
            </a:r>
            <a:endParaRPr lang="en-US" altLang="zh-CN" sz="1400" dirty="0" smtClean="0">
              <a:solidFill>
                <a:srgbClr val="C00000"/>
              </a:solidFill>
              <a:latin typeface="+mn-ea"/>
            </a:endParaRPr>
          </a:p>
        </p:txBody>
      </p:sp>
      <p:pic>
        <p:nvPicPr>
          <p:cNvPr id="4099" name="对象 1"/>
          <p:cNvPicPr>
            <a:picLocks noChangeArrowheads="1"/>
          </p:cNvPicPr>
          <p:nvPr/>
        </p:nvPicPr>
        <p:blipFill>
          <a:blip r:embed="rId3" cstate="print"/>
          <a:srcRect l="-1695" b="-159"/>
          <a:stretch>
            <a:fillRect/>
          </a:stretch>
        </p:blipFill>
        <p:spPr bwMode="auto">
          <a:xfrm>
            <a:off x="4067944" y="3212976"/>
            <a:ext cx="4478288" cy="2952328"/>
          </a:xfrm>
          <a:prstGeom prst="rect">
            <a:avLst/>
          </a:prstGeom>
          <a:noFill/>
          <a:ln w="9525">
            <a:noFill/>
            <a:miter lim="800000"/>
            <a:headEnd/>
            <a:tailEnd/>
          </a:ln>
        </p:spPr>
      </p:pic>
      <p:sp>
        <p:nvSpPr>
          <p:cNvPr id="9" name="TextBox 8"/>
          <p:cNvSpPr txBox="1"/>
          <p:nvPr/>
        </p:nvSpPr>
        <p:spPr>
          <a:xfrm>
            <a:off x="323528" y="4581128"/>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pic>
        <p:nvPicPr>
          <p:cNvPr id="4100" name="Picture 4"/>
          <p:cNvPicPr>
            <a:picLocks noChangeAspect="1" noChangeArrowheads="1"/>
          </p:cNvPicPr>
          <p:nvPr/>
        </p:nvPicPr>
        <p:blipFill>
          <a:blip r:embed="rId4" cstate="print"/>
          <a:srcRect/>
          <a:stretch>
            <a:fillRect/>
          </a:stretch>
        </p:blipFill>
        <p:spPr bwMode="auto">
          <a:xfrm>
            <a:off x="395536" y="5157192"/>
            <a:ext cx="1295400" cy="69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60648"/>
            <a:ext cx="4419800" cy="584775"/>
          </a:xfrm>
          <a:prstGeom prst="rect">
            <a:avLst/>
          </a:prstGeom>
        </p:spPr>
        <p:txBody>
          <a:bodyPr wrap="none">
            <a:spAutoFit/>
          </a:bodyPr>
          <a:lstStyle/>
          <a:p>
            <a:r>
              <a:rPr lang="zh-CN" altLang="en-US" sz="3200" b="1" dirty="0" smtClean="0"/>
              <a:t>关系型数据库服务</a:t>
            </a:r>
            <a:r>
              <a:rPr lang="en-US" altLang="zh-CN" sz="3200" b="1" dirty="0" smtClean="0"/>
              <a:t>(RDS)</a:t>
            </a:r>
          </a:p>
        </p:txBody>
      </p:sp>
      <p:pic>
        <p:nvPicPr>
          <p:cNvPr id="6" name="Picture 2" descr="图片1"/>
          <p:cNvPicPr>
            <a:picLocks noChangeAspect="1" noChangeArrowheads="1"/>
          </p:cNvPicPr>
          <p:nvPr/>
        </p:nvPicPr>
        <p:blipFill>
          <a:blip r:embed="rId2" cstate="print"/>
          <a:srcRect/>
          <a:stretch>
            <a:fillRect/>
          </a:stretch>
        </p:blipFill>
        <p:spPr bwMode="auto">
          <a:xfrm>
            <a:off x="2411760" y="1268760"/>
            <a:ext cx="6732240" cy="4968552"/>
          </a:xfrm>
          <a:prstGeom prst="rect">
            <a:avLst/>
          </a:prstGeom>
          <a:noFill/>
          <a:ln w="9525">
            <a:noFill/>
            <a:miter lim="800000"/>
            <a:headEnd/>
            <a:tailEnd/>
          </a:ln>
        </p:spPr>
      </p:pic>
      <p:sp>
        <p:nvSpPr>
          <p:cNvPr id="13" name="矩形 12"/>
          <p:cNvSpPr/>
          <p:nvPr/>
        </p:nvSpPr>
        <p:spPr>
          <a:xfrm>
            <a:off x="179512" y="1086991"/>
            <a:ext cx="4572000" cy="5078313"/>
          </a:xfrm>
          <a:prstGeom prst="rect">
            <a:avLst/>
          </a:prstGeom>
        </p:spPr>
        <p:txBody>
          <a:bodyPr>
            <a:spAutoFit/>
          </a:bodyPr>
          <a:lstStyle/>
          <a:p>
            <a:pPr>
              <a:buFont typeface="Arial" pitchFamily="34" charset="0"/>
              <a:buChar char="•"/>
            </a:pPr>
            <a:r>
              <a:rPr lang="zh-CN" altLang="en-US" dirty="0" smtClean="0">
                <a:solidFill>
                  <a:srgbClr val="C00000"/>
                </a:solidFill>
              </a:rPr>
              <a:t>按需开通，即开即用</a:t>
            </a:r>
            <a:endParaRPr lang="en-US" altLang="zh-CN" dirty="0" smtClean="0">
              <a:solidFill>
                <a:srgbClr val="C00000"/>
              </a:solidFill>
            </a:endParaRPr>
          </a:p>
          <a:p>
            <a:pPr>
              <a:buFont typeface="Arial" pitchFamily="34" charset="0"/>
              <a:buChar char="•"/>
            </a:pPr>
            <a:r>
              <a:rPr lang="zh-CN" altLang="en-US" dirty="0" smtClean="0">
                <a:solidFill>
                  <a:srgbClr val="C00000"/>
                </a:solidFill>
              </a:rPr>
              <a:t>按需计费，费用低廉</a:t>
            </a:r>
            <a:endParaRPr lang="en-US" altLang="zh-CN" dirty="0" smtClean="0">
              <a:solidFill>
                <a:srgbClr val="C00000"/>
              </a:solidFill>
            </a:endParaRPr>
          </a:p>
          <a:p>
            <a:pPr>
              <a:buFont typeface="Arial" pitchFamily="34" charset="0"/>
              <a:buChar char="•"/>
            </a:pPr>
            <a:r>
              <a:rPr lang="zh-CN" altLang="en-US" dirty="0" smtClean="0">
                <a:solidFill>
                  <a:srgbClr val="C00000"/>
                </a:solidFill>
              </a:rPr>
              <a:t>数据可靠性承诺：</a:t>
            </a:r>
            <a:r>
              <a:rPr lang="en-US" altLang="zh-CN" dirty="0" smtClean="0">
                <a:solidFill>
                  <a:srgbClr val="C00000"/>
                </a:solidFill>
              </a:rPr>
              <a:t>99.9999% </a:t>
            </a:r>
          </a:p>
          <a:p>
            <a:pPr>
              <a:buFont typeface="Arial" pitchFamily="34" charset="0"/>
              <a:buChar char="•"/>
            </a:pPr>
            <a:r>
              <a:rPr lang="zh-CN" altLang="en-US" dirty="0" smtClean="0">
                <a:solidFill>
                  <a:srgbClr val="C00000"/>
                </a:solidFill>
              </a:rPr>
              <a:t>服务可用性承诺：</a:t>
            </a:r>
            <a:r>
              <a:rPr lang="en-US" altLang="zh-CN" dirty="0" smtClean="0">
                <a:solidFill>
                  <a:srgbClr val="C00000"/>
                </a:solidFill>
              </a:rPr>
              <a:t>99.95% </a:t>
            </a:r>
            <a:r>
              <a:rPr lang="zh-CN" altLang="en-US" dirty="0" smtClean="0">
                <a:solidFill>
                  <a:srgbClr val="C00000"/>
                </a:solidFill>
              </a:rPr>
              <a:t> </a:t>
            </a:r>
          </a:p>
          <a:p>
            <a:pPr>
              <a:buFont typeface="Arial" pitchFamily="34" charset="0"/>
              <a:buChar char="•"/>
            </a:pPr>
            <a:r>
              <a:rPr lang="zh-CN" altLang="en-US" dirty="0" smtClean="0">
                <a:solidFill>
                  <a:srgbClr val="C00000"/>
                </a:solidFill>
              </a:rPr>
              <a:t>通用简单 </a:t>
            </a:r>
          </a:p>
          <a:p>
            <a:pPr>
              <a:buFont typeface="Arial" pitchFamily="34" charset="0"/>
              <a:buChar char="•"/>
            </a:pPr>
            <a:r>
              <a:rPr lang="zh-CN" altLang="en-US" dirty="0" smtClean="0">
                <a:solidFill>
                  <a:srgbClr val="C00000"/>
                </a:solidFill>
              </a:rPr>
              <a:t>简化管理 </a:t>
            </a:r>
          </a:p>
          <a:p>
            <a:pPr>
              <a:buFont typeface="Arial" pitchFamily="34" charset="0"/>
              <a:buChar char="•"/>
            </a:pPr>
            <a:r>
              <a:rPr lang="zh-CN" altLang="en-US" dirty="0" smtClean="0">
                <a:solidFill>
                  <a:srgbClr val="C00000"/>
                </a:solidFill>
              </a:rPr>
              <a:t>专业团队 </a:t>
            </a:r>
          </a:p>
          <a:p>
            <a:pPr>
              <a:buFont typeface="Arial" pitchFamily="34" charset="0"/>
              <a:buChar char="•"/>
            </a:pPr>
            <a:r>
              <a:rPr lang="zh-CN" altLang="en-US" dirty="0" smtClean="0">
                <a:solidFill>
                  <a:srgbClr val="C00000"/>
                </a:solidFill>
              </a:rPr>
              <a:t>性能调优 </a:t>
            </a:r>
          </a:p>
          <a:p>
            <a:pPr>
              <a:buFont typeface="Arial" pitchFamily="34" charset="0"/>
              <a:buChar char="•"/>
            </a:pPr>
            <a:r>
              <a:rPr lang="en-US" altLang="zh-CN" dirty="0" smtClean="0">
                <a:solidFill>
                  <a:srgbClr val="C00000"/>
                </a:solidFill>
              </a:rPr>
              <a:t>SQL</a:t>
            </a:r>
            <a:r>
              <a:rPr lang="zh-CN" altLang="en-US" dirty="0" smtClean="0">
                <a:solidFill>
                  <a:srgbClr val="C00000"/>
                </a:solidFill>
              </a:rPr>
              <a:t>优化建议 </a:t>
            </a:r>
          </a:p>
          <a:p>
            <a:pPr>
              <a:buFont typeface="Arial" pitchFamily="34" charset="0"/>
              <a:buChar char="•"/>
            </a:pPr>
            <a:r>
              <a:rPr lang="zh-CN" altLang="en-US" dirty="0" smtClean="0">
                <a:solidFill>
                  <a:srgbClr val="C00000"/>
                </a:solidFill>
              </a:rPr>
              <a:t>性能优势 </a:t>
            </a:r>
          </a:p>
          <a:p>
            <a:pPr>
              <a:buFont typeface="Arial" pitchFamily="34" charset="0"/>
              <a:buChar char="•"/>
            </a:pPr>
            <a:r>
              <a:rPr lang="zh-CN" altLang="en-US" dirty="0" smtClean="0">
                <a:solidFill>
                  <a:srgbClr val="C00000"/>
                </a:solidFill>
              </a:rPr>
              <a:t>高端服务器投入 </a:t>
            </a:r>
          </a:p>
          <a:p>
            <a:pPr>
              <a:buFont typeface="Arial" pitchFamily="34" charset="0"/>
              <a:buChar char="•"/>
            </a:pPr>
            <a:r>
              <a:rPr lang="zh-CN" altLang="en-US" dirty="0" smtClean="0">
                <a:solidFill>
                  <a:srgbClr val="C00000"/>
                </a:solidFill>
              </a:rPr>
              <a:t>双机热备 </a:t>
            </a:r>
          </a:p>
          <a:p>
            <a:pPr>
              <a:buFont typeface="Arial" pitchFamily="34" charset="0"/>
              <a:buChar char="•"/>
            </a:pPr>
            <a:r>
              <a:rPr lang="zh-CN" altLang="en-US" dirty="0" smtClean="0">
                <a:solidFill>
                  <a:srgbClr val="C00000"/>
                </a:solidFill>
              </a:rPr>
              <a:t>数据备份 </a:t>
            </a:r>
            <a:endParaRPr lang="en-US" altLang="zh-CN" dirty="0" smtClean="0">
              <a:solidFill>
                <a:srgbClr val="C00000"/>
              </a:solidFill>
            </a:endParaRPr>
          </a:p>
          <a:p>
            <a:pPr>
              <a:buFont typeface="Arial" pitchFamily="34" charset="0"/>
              <a:buChar char="•"/>
            </a:pPr>
            <a:r>
              <a:rPr lang="zh-CN" altLang="en-US" dirty="0" smtClean="0">
                <a:solidFill>
                  <a:srgbClr val="C00000"/>
                </a:solidFill>
              </a:rPr>
              <a:t>数据恢复 </a:t>
            </a:r>
            <a:endParaRPr lang="en-US" altLang="zh-CN" dirty="0" smtClean="0">
              <a:solidFill>
                <a:srgbClr val="C00000"/>
              </a:solidFill>
            </a:endParaRPr>
          </a:p>
          <a:p>
            <a:pPr>
              <a:buFont typeface="Arial" pitchFamily="34" charset="0"/>
              <a:buChar char="•"/>
            </a:pPr>
            <a:r>
              <a:rPr lang="zh-CN" altLang="en-US" dirty="0" smtClean="0">
                <a:solidFill>
                  <a:srgbClr val="C00000"/>
                </a:solidFill>
              </a:rPr>
              <a:t>多副本冗余 </a:t>
            </a:r>
          </a:p>
          <a:p>
            <a:endParaRPr lang="zh-CN" altLang="en-US" dirty="0" smtClean="0"/>
          </a:p>
          <a:p>
            <a:endParaRPr lang="zh-CN" altLang="en-US" dirty="0" smtClean="0"/>
          </a:p>
          <a:p>
            <a:r>
              <a:rPr lang="zh-CN" altLang="en-US" dirty="0" smtClean="0"/>
              <a:t> </a:t>
            </a:r>
          </a:p>
        </p:txBody>
      </p:sp>
      <p:pic>
        <p:nvPicPr>
          <p:cNvPr id="166922" name="Picture 10"/>
          <p:cNvPicPr>
            <a:picLocks noChangeAspect="1" noChangeArrowheads="1"/>
          </p:cNvPicPr>
          <p:nvPr/>
        </p:nvPicPr>
        <p:blipFill>
          <a:blip r:embed="rId3" cstate="print"/>
          <a:srcRect/>
          <a:stretch>
            <a:fillRect/>
          </a:stretch>
        </p:blipFill>
        <p:spPr bwMode="auto">
          <a:xfrm>
            <a:off x="251520" y="5877272"/>
            <a:ext cx="1543050" cy="485775"/>
          </a:xfrm>
          <a:prstGeom prst="rect">
            <a:avLst/>
          </a:prstGeom>
          <a:noFill/>
          <a:ln w="9525">
            <a:noFill/>
            <a:miter lim="800000"/>
            <a:headEnd/>
            <a:tailEnd/>
          </a:ln>
        </p:spPr>
      </p:pic>
      <p:sp>
        <p:nvSpPr>
          <p:cNvPr id="15" name="TextBox 14"/>
          <p:cNvSpPr txBox="1"/>
          <p:nvPr/>
        </p:nvSpPr>
        <p:spPr>
          <a:xfrm>
            <a:off x="179512" y="5301208"/>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pic>
        <p:nvPicPr>
          <p:cNvPr id="166923" name="Picture 11"/>
          <p:cNvPicPr>
            <a:picLocks noChangeAspect="1" noChangeArrowheads="1"/>
          </p:cNvPicPr>
          <p:nvPr/>
        </p:nvPicPr>
        <p:blipFill>
          <a:blip r:embed="rId4" cstate="print"/>
          <a:srcRect/>
          <a:stretch>
            <a:fillRect/>
          </a:stretch>
        </p:blipFill>
        <p:spPr bwMode="auto">
          <a:xfrm>
            <a:off x="2267744" y="5815793"/>
            <a:ext cx="2370584" cy="6375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60648"/>
            <a:ext cx="2501006" cy="584775"/>
          </a:xfrm>
          <a:prstGeom prst="rect">
            <a:avLst/>
          </a:prstGeom>
        </p:spPr>
        <p:txBody>
          <a:bodyPr wrap="none">
            <a:spAutoFit/>
          </a:bodyPr>
          <a:lstStyle/>
          <a:p>
            <a:r>
              <a:rPr lang="zh-CN" altLang="en-US" sz="3200" b="1" dirty="0" smtClean="0"/>
              <a:t>云盾</a:t>
            </a:r>
            <a:r>
              <a:rPr lang="en-US" altLang="zh-CN" sz="3200" b="1" dirty="0" smtClean="0"/>
              <a:t>(</a:t>
            </a:r>
            <a:r>
              <a:rPr lang="zh-CN" altLang="en-US" sz="3200" b="1" dirty="0" smtClean="0"/>
              <a:t>云安全</a:t>
            </a:r>
            <a:r>
              <a:rPr lang="en-US" altLang="zh-CN" sz="3200" b="1" dirty="0" smtClean="0"/>
              <a:t>)</a:t>
            </a:r>
          </a:p>
        </p:txBody>
      </p:sp>
      <p:sp>
        <p:nvSpPr>
          <p:cNvPr id="6" name="矩形 5"/>
          <p:cNvSpPr/>
          <p:nvPr/>
        </p:nvSpPr>
        <p:spPr>
          <a:xfrm>
            <a:off x="-36512" y="1221134"/>
            <a:ext cx="3240360" cy="5232202"/>
          </a:xfrm>
          <a:prstGeom prst="rect">
            <a:avLst/>
          </a:prstGeom>
        </p:spPr>
        <p:txBody>
          <a:bodyPr wrap="square">
            <a:spAutoFit/>
          </a:bodyPr>
          <a:lstStyle/>
          <a:p>
            <a:pPr lvl="1"/>
            <a:r>
              <a:rPr lang="zh-CN" altLang="en-US" sz="1400" b="1" dirty="0" smtClean="0">
                <a:solidFill>
                  <a:srgbClr val="C00000"/>
                </a:solidFill>
              </a:rPr>
              <a:t>页面挂马检测：</a:t>
            </a:r>
            <a:r>
              <a:rPr lang="zh-CN" altLang="zh-CN" sz="1400" dirty="0" smtClean="0">
                <a:solidFill>
                  <a:srgbClr val="C00000"/>
                </a:solidFill>
              </a:rPr>
              <a:t>能够准确判断出网站的挂马页面、篡改、暗链，并及时发出警报</a:t>
            </a:r>
            <a:endParaRPr lang="en-US" altLang="zh-CN" sz="1400" dirty="0" smtClean="0">
              <a:solidFill>
                <a:srgbClr val="C00000"/>
              </a:solidFill>
            </a:endParaRPr>
          </a:p>
          <a:p>
            <a:pPr lvl="1"/>
            <a:r>
              <a:rPr lang="zh-CN" altLang="en-US" sz="1400" b="1" dirty="0" smtClean="0">
                <a:solidFill>
                  <a:srgbClr val="C00000"/>
                </a:solidFill>
              </a:rPr>
              <a:t>网站漏洞检测：</a:t>
            </a:r>
            <a:r>
              <a:rPr lang="en-US" altLang="zh-CN" sz="1400" dirty="0" smtClean="0">
                <a:solidFill>
                  <a:srgbClr val="C00000"/>
                </a:solidFill>
              </a:rPr>
              <a:t>SQL</a:t>
            </a:r>
            <a:r>
              <a:rPr lang="zh-CN" altLang="zh-CN" sz="1400" dirty="0" smtClean="0">
                <a:solidFill>
                  <a:srgbClr val="C00000"/>
                </a:solidFill>
              </a:rPr>
              <a:t>注入漏洞、远程执行漏洞、跨站点脚本漏洞、失效的访问控制</a:t>
            </a:r>
            <a:r>
              <a:rPr lang="zh-CN" altLang="en-US" sz="1400" dirty="0" smtClean="0">
                <a:solidFill>
                  <a:srgbClr val="C00000"/>
                </a:solidFill>
              </a:rPr>
              <a:t>、</a:t>
            </a:r>
            <a:r>
              <a:rPr lang="zh-CN" altLang="zh-CN" sz="1400" dirty="0" smtClean="0">
                <a:solidFill>
                  <a:srgbClr val="C00000"/>
                </a:solidFill>
              </a:rPr>
              <a:t>缓存区溢出等</a:t>
            </a:r>
            <a:endParaRPr lang="en-US" altLang="zh-CN" sz="1400" dirty="0" smtClean="0">
              <a:solidFill>
                <a:srgbClr val="C00000"/>
              </a:solidFill>
            </a:endParaRPr>
          </a:p>
          <a:p>
            <a:pPr lvl="1"/>
            <a:r>
              <a:rPr lang="zh-CN" altLang="en-US" sz="1400" b="1" dirty="0" smtClean="0">
                <a:solidFill>
                  <a:srgbClr val="C00000"/>
                </a:solidFill>
              </a:rPr>
              <a:t>主机入侵检测：</a:t>
            </a:r>
            <a:r>
              <a:rPr lang="zh-CN" altLang="zh-CN" sz="1400" dirty="0" smtClean="0">
                <a:solidFill>
                  <a:srgbClr val="C00000"/>
                </a:solidFill>
              </a:rPr>
              <a:t>通过对系统日志的数据安全分析，第一时间发现主机攻击行为</a:t>
            </a:r>
            <a:endParaRPr lang="en-US" altLang="zh-CN" sz="1400" dirty="0" smtClean="0">
              <a:solidFill>
                <a:srgbClr val="C00000"/>
              </a:solidFill>
            </a:endParaRPr>
          </a:p>
          <a:p>
            <a:pPr lvl="1"/>
            <a:r>
              <a:rPr lang="zh-CN" altLang="en-US" sz="1400" b="1" dirty="0" smtClean="0">
                <a:solidFill>
                  <a:srgbClr val="C00000"/>
                </a:solidFill>
              </a:rPr>
              <a:t>端口安全检测：</a:t>
            </a:r>
            <a:r>
              <a:rPr lang="zh-CN" altLang="zh-CN" sz="1400" dirty="0" smtClean="0">
                <a:solidFill>
                  <a:srgbClr val="C00000"/>
                </a:solidFill>
              </a:rPr>
              <a:t>扫描探测技术，结合各种端口入侵的攻击行为，高效分析出被扫描服务器的弱点</a:t>
            </a:r>
            <a:r>
              <a:rPr lang="zh-CN" altLang="en-US" sz="1400" dirty="0" smtClean="0">
                <a:solidFill>
                  <a:srgbClr val="C00000"/>
                </a:solidFill>
              </a:rPr>
              <a:t>，</a:t>
            </a:r>
            <a:r>
              <a:rPr lang="zh-CN" altLang="zh-CN" sz="1400" dirty="0" smtClean="0">
                <a:solidFill>
                  <a:srgbClr val="C00000"/>
                </a:solidFill>
              </a:rPr>
              <a:t>得出扫描结果及对应的解决方案</a:t>
            </a:r>
            <a:endParaRPr lang="en-US" altLang="zh-CN" sz="1400" dirty="0" smtClean="0">
              <a:solidFill>
                <a:srgbClr val="C00000"/>
              </a:solidFill>
            </a:endParaRPr>
          </a:p>
          <a:p>
            <a:pPr lvl="1"/>
            <a:r>
              <a:rPr lang="zh-CN" altLang="en-US" sz="1400" b="1" dirty="0" smtClean="0">
                <a:solidFill>
                  <a:srgbClr val="C00000"/>
                </a:solidFill>
              </a:rPr>
              <a:t>防</a:t>
            </a:r>
            <a:r>
              <a:rPr lang="en-US" altLang="zh-CN" sz="1400" b="1" dirty="0" err="1" smtClean="0">
                <a:solidFill>
                  <a:srgbClr val="C00000"/>
                </a:solidFill>
              </a:rPr>
              <a:t>DDos</a:t>
            </a:r>
            <a:r>
              <a:rPr lang="zh-CN" altLang="en-US" sz="1400" b="1" dirty="0" smtClean="0">
                <a:solidFill>
                  <a:srgbClr val="C00000"/>
                </a:solidFill>
              </a:rPr>
              <a:t>服务 </a:t>
            </a:r>
            <a:endParaRPr lang="en-US" altLang="zh-CN" sz="1400" b="1" dirty="0" smtClean="0">
              <a:solidFill>
                <a:srgbClr val="C00000"/>
              </a:solidFill>
            </a:endParaRPr>
          </a:p>
          <a:p>
            <a:pPr lvl="1"/>
            <a:r>
              <a:rPr lang="zh-CN" altLang="zh-CN" sz="1400" b="1" dirty="0" smtClean="0">
                <a:solidFill>
                  <a:srgbClr val="FF0000"/>
                </a:solidFill>
              </a:rPr>
              <a:t>数据库入侵防御</a:t>
            </a:r>
            <a:r>
              <a:rPr lang="zh-CN" altLang="en-US" sz="1400" b="1" dirty="0" smtClean="0">
                <a:solidFill>
                  <a:srgbClr val="FF0000"/>
                </a:solidFill>
              </a:rPr>
              <a:t>：</a:t>
            </a:r>
            <a:r>
              <a:rPr lang="zh-CN" altLang="zh-CN" sz="1400" dirty="0" smtClean="0">
                <a:solidFill>
                  <a:srgbClr val="FF0000"/>
                </a:solidFill>
              </a:rPr>
              <a:t>通过实时监测数据库的口令登陆情况，实时发现数据库的口令入侵行为，进行自动化的阻止。</a:t>
            </a:r>
            <a:endParaRPr lang="en-US" altLang="zh-CN" sz="1400" dirty="0" smtClean="0">
              <a:solidFill>
                <a:srgbClr val="FF0000"/>
              </a:solidFill>
            </a:endParaRPr>
          </a:p>
          <a:p>
            <a:pPr lvl="1"/>
            <a:r>
              <a:rPr lang="en-US" altLang="zh-CN" sz="1400" b="1" dirty="0" err="1" smtClean="0">
                <a:solidFill>
                  <a:srgbClr val="FF0000"/>
                </a:solidFill>
              </a:rPr>
              <a:t>Sql</a:t>
            </a:r>
            <a:r>
              <a:rPr lang="zh-CN" altLang="zh-CN" sz="1400" b="1" dirty="0" smtClean="0">
                <a:solidFill>
                  <a:srgbClr val="FF0000"/>
                </a:solidFill>
              </a:rPr>
              <a:t>审计</a:t>
            </a:r>
            <a:r>
              <a:rPr lang="zh-CN" altLang="en-US" sz="1400" b="1" dirty="0" smtClean="0">
                <a:solidFill>
                  <a:srgbClr val="FF0000"/>
                </a:solidFill>
              </a:rPr>
              <a:t>：</a:t>
            </a:r>
            <a:r>
              <a:rPr lang="zh-CN" altLang="zh-CN" sz="1400" dirty="0" smtClean="0">
                <a:solidFill>
                  <a:srgbClr val="FF0000"/>
                </a:solidFill>
              </a:rPr>
              <a:t>对执行的</a:t>
            </a:r>
            <a:r>
              <a:rPr lang="en-US" altLang="zh-CN" sz="1400" dirty="0" err="1" smtClean="0">
                <a:solidFill>
                  <a:srgbClr val="FF0000"/>
                </a:solidFill>
              </a:rPr>
              <a:t>Sql</a:t>
            </a:r>
            <a:r>
              <a:rPr lang="zh-CN" altLang="zh-CN" sz="1400" dirty="0" smtClean="0">
                <a:solidFill>
                  <a:srgbClr val="FF0000"/>
                </a:solidFill>
              </a:rPr>
              <a:t>进行实时监测， 排除非法的</a:t>
            </a:r>
            <a:r>
              <a:rPr lang="en-US" altLang="zh-CN" sz="1400" dirty="0" err="1" smtClean="0">
                <a:solidFill>
                  <a:srgbClr val="FF0000"/>
                </a:solidFill>
              </a:rPr>
              <a:t>sql</a:t>
            </a:r>
            <a:r>
              <a:rPr lang="zh-CN" altLang="zh-CN" sz="1400" dirty="0" smtClean="0">
                <a:solidFill>
                  <a:srgbClr val="FF0000"/>
                </a:solidFill>
              </a:rPr>
              <a:t>访问</a:t>
            </a:r>
            <a:endParaRPr lang="en-US" altLang="zh-CN" sz="1400" dirty="0" smtClean="0">
              <a:solidFill>
                <a:srgbClr val="FF0000"/>
              </a:solidFill>
            </a:endParaRPr>
          </a:p>
          <a:p>
            <a:pPr lvl="1"/>
            <a:endParaRPr lang="en-US" altLang="zh-CN" dirty="0" smtClean="0"/>
          </a:p>
          <a:p>
            <a:pPr lvl="1"/>
            <a:endParaRPr lang="en-US" altLang="zh-CN" dirty="0" smtClean="0"/>
          </a:p>
          <a:p>
            <a:pPr lvl="1"/>
            <a:endParaRPr lang="en-US" altLang="zh-CN" dirty="0" smtClean="0"/>
          </a:p>
        </p:txBody>
      </p:sp>
      <p:pic>
        <p:nvPicPr>
          <p:cNvPr id="1026" name="Picture 1"/>
          <p:cNvPicPr>
            <a:picLocks noChangeAspect="1" noChangeArrowheads="1"/>
          </p:cNvPicPr>
          <p:nvPr/>
        </p:nvPicPr>
        <p:blipFill>
          <a:blip r:embed="rId2" cstate="print"/>
          <a:srcRect/>
          <a:stretch>
            <a:fillRect/>
          </a:stretch>
        </p:blipFill>
        <p:spPr bwMode="auto">
          <a:xfrm>
            <a:off x="3923928" y="908720"/>
            <a:ext cx="4783410" cy="2808312"/>
          </a:xfrm>
          <a:prstGeom prst="rect">
            <a:avLst/>
          </a:prstGeom>
          <a:noFill/>
          <a:ln w="9525">
            <a:noFill/>
            <a:miter lim="800000"/>
            <a:headEnd/>
            <a:tailEnd/>
          </a:ln>
        </p:spPr>
      </p:pic>
      <p:pic>
        <p:nvPicPr>
          <p:cNvPr id="1027" name="Picture 2" descr="C:\Documents and Settings\ibmuser\My Documents\My Pictures\model\五种检测机制.jpg"/>
          <p:cNvPicPr>
            <a:picLocks noChangeAspect="1" noChangeArrowheads="1"/>
          </p:cNvPicPr>
          <p:nvPr/>
        </p:nvPicPr>
        <p:blipFill>
          <a:blip r:embed="rId3" cstate="print"/>
          <a:srcRect/>
          <a:stretch>
            <a:fillRect/>
          </a:stretch>
        </p:blipFill>
        <p:spPr bwMode="auto">
          <a:xfrm>
            <a:off x="4067944" y="3789040"/>
            <a:ext cx="4680520" cy="2808312"/>
          </a:xfrm>
          <a:prstGeom prst="rect">
            <a:avLst/>
          </a:prstGeom>
          <a:noFill/>
          <a:ln w="9525">
            <a:noFill/>
            <a:miter lim="800000"/>
            <a:headEnd/>
            <a:tailEnd/>
          </a:ln>
        </p:spPr>
      </p:pic>
      <p:sp>
        <p:nvSpPr>
          <p:cNvPr id="9" name="TextBox 8"/>
          <p:cNvSpPr txBox="1"/>
          <p:nvPr/>
        </p:nvSpPr>
        <p:spPr>
          <a:xfrm>
            <a:off x="107504" y="5877272"/>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pic>
        <p:nvPicPr>
          <p:cNvPr id="1028" name="Picture 4"/>
          <p:cNvPicPr>
            <a:picLocks noChangeAspect="1" noChangeArrowheads="1"/>
          </p:cNvPicPr>
          <p:nvPr/>
        </p:nvPicPr>
        <p:blipFill>
          <a:blip r:embed="rId4" cstate="print"/>
          <a:srcRect/>
          <a:stretch>
            <a:fillRect/>
          </a:stretch>
        </p:blipFill>
        <p:spPr bwMode="auto">
          <a:xfrm>
            <a:off x="1835696" y="5877272"/>
            <a:ext cx="1398309" cy="513209"/>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3376042" y="5905078"/>
            <a:ext cx="1123950" cy="47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3131095652"/>
              </p:ext>
            </p:extLst>
          </p:nvPr>
        </p:nvGraphicFramePr>
        <p:xfrm>
          <a:off x="0" y="1441579"/>
          <a:ext cx="9108504" cy="5184577"/>
        </p:xfrm>
        <a:graphic>
          <a:graphicData uri="http://schemas.openxmlformats.org/drawingml/2006/table">
            <a:tbl>
              <a:tblPr firstRow="1" bandRow="1">
                <a:tableStyleId>{5C22544A-7EE6-4342-B048-85BDC9FD1C3A}</a:tableStyleId>
              </a:tblPr>
              <a:tblGrid>
                <a:gridCol w="6624736"/>
                <a:gridCol w="2483768"/>
              </a:tblGrid>
              <a:tr h="5184577">
                <a:tc>
                  <a:txBody>
                    <a:bodyPr/>
                    <a:lstStyle/>
                    <a:p>
                      <a:endParaRPr lang="zh-CN" altLang="en-US" sz="2200" dirty="0"/>
                    </a:p>
                  </a:txBody>
                  <a:tcPr marT="54864" marB="54864">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baseline="0" dirty="0" smtClean="0">
                        <a:solidFill>
                          <a:schemeClr val="tx2">
                            <a:lumMod val="75000"/>
                          </a:schemeClr>
                        </a:solidFill>
                      </a:endParaRPr>
                    </a:p>
                  </a:txBody>
                  <a:tcPr marT="54864" marB="54864">
                    <a:solidFill>
                      <a:schemeClr val="accent6">
                        <a:lumMod val="40000"/>
                        <a:lumOff val="60000"/>
                      </a:schemeClr>
                    </a:solidFill>
                  </a:tcPr>
                </a:tc>
              </a:tr>
            </a:tbl>
          </a:graphicData>
        </a:graphic>
      </p:graphicFrame>
      <p:sp>
        <p:nvSpPr>
          <p:cNvPr id="5" name="标题 2"/>
          <p:cNvSpPr>
            <a:spLocks noGrp="1"/>
          </p:cNvSpPr>
          <p:nvPr>
            <p:ph type="title"/>
          </p:nvPr>
        </p:nvSpPr>
        <p:spPr>
          <a:xfrm>
            <a:off x="251520" y="145435"/>
            <a:ext cx="7920880" cy="562075"/>
          </a:xfrm>
        </p:spPr>
        <p:txBody>
          <a:bodyPr>
            <a:normAutofit fontScale="90000"/>
          </a:bodyPr>
          <a:lstStyle/>
          <a:p>
            <a:r>
              <a:rPr lang="zh-CN" altLang="en-US" dirty="0" smtClean="0"/>
              <a:t>弹性计算</a:t>
            </a:r>
            <a:r>
              <a:rPr lang="en-US" altLang="zh-CN" dirty="0" smtClean="0"/>
              <a:t>——</a:t>
            </a:r>
            <a:r>
              <a:rPr lang="zh-CN" altLang="en-US" dirty="0" smtClean="0"/>
              <a:t>云监控</a:t>
            </a:r>
            <a:endParaRPr lang="zh-CN" altLang="en-US" dirty="0"/>
          </a:p>
        </p:txBody>
      </p:sp>
      <p:sp>
        <p:nvSpPr>
          <p:cNvPr id="6" name="TextBox 5"/>
          <p:cNvSpPr txBox="1"/>
          <p:nvPr/>
        </p:nvSpPr>
        <p:spPr>
          <a:xfrm>
            <a:off x="179513" y="838106"/>
            <a:ext cx="6104235" cy="430887"/>
          </a:xfrm>
          <a:prstGeom prst="rect">
            <a:avLst/>
          </a:prstGeom>
          <a:noFill/>
        </p:spPr>
        <p:txBody>
          <a:bodyPr wrap="none" lIns="0" tIns="0" rIns="0" bIns="0">
            <a:spAutoFit/>
          </a:bodyPr>
          <a:lstStyle/>
          <a:p>
            <a:pPr>
              <a:defRPr/>
            </a:pPr>
            <a:r>
              <a:rPr lang="zh-CN" altLang="en-US" sz="2800" dirty="0" smtClean="0">
                <a:solidFill>
                  <a:srgbClr val="F79646">
                    <a:lumMod val="75000"/>
                  </a:srgbClr>
                </a:solidFill>
                <a:latin typeface="微软雅黑" pitchFamily="34" charset="-122"/>
                <a:ea typeface="微软雅黑" pitchFamily="34" charset="-122"/>
              </a:rPr>
              <a:t>实时监控你的网站和服务器和故障报警</a:t>
            </a:r>
            <a:endParaRPr lang="en-US" altLang="en-US" sz="2800" dirty="0">
              <a:solidFill>
                <a:srgbClr val="F79646">
                  <a:lumMod val="75000"/>
                </a:srgbClr>
              </a:solidFill>
              <a:latin typeface="微软雅黑" pitchFamily="34" charset="-122"/>
              <a:ea typeface="微软雅黑" pitchFamily="34" charset="-122"/>
            </a:endParaRPr>
          </a:p>
        </p:txBody>
      </p:sp>
      <p:grpSp>
        <p:nvGrpSpPr>
          <p:cNvPr id="2" name="Group 3"/>
          <p:cNvGrpSpPr>
            <a:grpSpLocks/>
          </p:cNvGrpSpPr>
          <p:nvPr/>
        </p:nvGrpSpPr>
        <p:grpSpPr bwMode="auto">
          <a:xfrm>
            <a:off x="213049" y="4915794"/>
            <a:ext cx="2295525" cy="1638300"/>
            <a:chOff x="471" y="272"/>
            <a:chExt cx="1161" cy="1539"/>
          </a:xfrm>
        </p:grpSpPr>
        <p:sp>
          <p:nvSpPr>
            <p:cNvPr id="8" name="Oval 4"/>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9" name="AutoShape 5"/>
            <p:cNvSpPr>
              <a:spLocks noChangeArrowheads="1"/>
            </p:cNvSpPr>
            <p:nvPr/>
          </p:nvSpPr>
          <p:spPr bwMode="gray">
            <a:xfrm>
              <a:off x="473" y="272"/>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grpSp>
      <p:grpSp>
        <p:nvGrpSpPr>
          <p:cNvPr id="3" name="Group 6"/>
          <p:cNvGrpSpPr>
            <a:grpSpLocks/>
          </p:cNvGrpSpPr>
          <p:nvPr/>
        </p:nvGrpSpPr>
        <p:grpSpPr bwMode="auto">
          <a:xfrm>
            <a:off x="213049" y="3346073"/>
            <a:ext cx="2295525" cy="1638300"/>
            <a:chOff x="471" y="272"/>
            <a:chExt cx="1161" cy="1539"/>
          </a:xfrm>
        </p:grpSpPr>
        <p:sp>
          <p:nvSpPr>
            <p:cNvPr id="11" name="Oval 7"/>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12" name="AutoShape 8"/>
            <p:cNvSpPr>
              <a:spLocks noChangeArrowheads="1"/>
            </p:cNvSpPr>
            <p:nvPr/>
          </p:nvSpPr>
          <p:spPr bwMode="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grpSp>
      <p:grpSp>
        <p:nvGrpSpPr>
          <p:cNvPr id="7" name="Group 9"/>
          <p:cNvGrpSpPr>
            <a:grpSpLocks/>
          </p:cNvGrpSpPr>
          <p:nvPr/>
        </p:nvGrpSpPr>
        <p:grpSpPr bwMode="auto">
          <a:xfrm>
            <a:off x="213049" y="1704290"/>
            <a:ext cx="2295525" cy="1638300"/>
            <a:chOff x="471" y="272"/>
            <a:chExt cx="1161" cy="1539"/>
          </a:xfrm>
        </p:grpSpPr>
        <p:sp>
          <p:nvSpPr>
            <p:cNvPr id="14" name="Oval 10"/>
            <p:cNvSpPr>
              <a:spLocks noChangeArrowheads="1"/>
            </p:cNvSpPr>
            <p:nvPr/>
          </p:nvSpPr>
          <p:spPr bwMode="lt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15" name="AutoShape 11"/>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headEnd/>
              <a:tailEnd/>
            </a:ln>
            <a:effectLst/>
          </p:spPr>
          <p:txBody>
            <a:bodyPr wrap="none" anchor="ctr"/>
            <a:lstStyle/>
            <a:p>
              <a:endParaRPr lang="zh-CN" altLang="en-US"/>
            </a:p>
          </p:txBody>
        </p:sp>
      </p:grpSp>
      <p:sp>
        <p:nvSpPr>
          <p:cNvPr id="16" name="AutoShape 12"/>
          <p:cNvSpPr>
            <a:spLocks noChangeArrowheads="1"/>
          </p:cNvSpPr>
          <p:nvPr/>
        </p:nvSpPr>
        <p:spPr bwMode="ltGray">
          <a:xfrm>
            <a:off x="2500636" y="1441580"/>
            <a:ext cx="4087588" cy="1987420"/>
          </a:xfrm>
          <a:prstGeom prst="roundRect">
            <a:avLst>
              <a:gd name="adj" fmla="val 11505"/>
            </a:avLst>
          </a:prstGeom>
          <a:gradFill rotWithShape="1">
            <a:gsLst>
              <a:gs pos="0">
                <a:schemeClr val="accent2"/>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17" name="Text Box 13"/>
          <p:cNvSpPr txBox="1">
            <a:spLocks noChangeArrowheads="1"/>
          </p:cNvSpPr>
          <p:nvPr/>
        </p:nvSpPr>
        <p:spPr bwMode="white">
          <a:xfrm>
            <a:off x="295598" y="2427864"/>
            <a:ext cx="2128838" cy="1046440"/>
          </a:xfrm>
          <a:prstGeom prst="rect">
            <a:avLst/>
          </a:prstGeom>
          <a:noFill/>
          <a:ln w="9525" algn="ctr">
            <a:noFill/>
            <a:miter lim="800000"/>
            <a:headEnd/>
            <a:tailEnd/>
          </a:ln>
          <a:effectLst/>
        </p:spPr>
        <p:txBody>
          <a:bodyPr>
            <a:spAutoFit/>
          </a:bodyPr>
          <a:lstStyle/>
          <a:p>
            <a:pPr marL="0" lvl="1" algn="ctr">
              <a:spcBef>
                <a:spcPct val="50000"/>
              </a:spcBef>
            </a:pPr>
            <a:r>
              <a:rPr lang="en-US" altLang="zh-CN" sz="1600" b="1" dirty="0">
                <a:solidFill>
                  <a:srgbClr val="FFFFCC"/>
                </a:solidFill>
                <a:ea typeface="宋体" charset="-122"/>
              </a:rPr>
              <a:t>  </a:t>
            </a:r>
            <a:r>
              <a:rPr lang="zh-CN" altLang="en-US" sz="1600" b="1" dirty="0" smtClean="0">
                <a:solidFill>
                  <a:srgbClr val="FFFFCC"/>
                </a:solidFill>
              </a:rPr>
              <a:t>有效支持多种监控类型</a:t>
            </a:r>
            <a:endParaRPr lang="en-US" altLang="zh-CN" sz="1600" b="1" dirty="0" smtClean="0">
              <a:solidFill>
                <a:srgbClr val="FFFFCC"/>
              </a:solidFill>
            </a:endParaRPr>
          </a:p>
          <a:p>
            <a:pPr algn="ctr">
              <a:spcBef>
                <a:spcPct val="50000"/>
              </a:spcBef>
            </a:pPr>
            <a:endParaRPr lang="en-US" altLang="zh-CN" sz="2000" b="1" dirty="0">
              <a:solidFill>
                <a:srgbClr val="FFFFFF"/>
              </a:solidFill>
              <a:ea typeface="宋体" charset="-122"/>
            </a:endParaRPr>
          </a:p>
        </p:txBody>
      </p:sp>
      <p:sp>
        <p:nvSpPr>
          <p:cNvPr id="18" name="Text Box 15"/>
          <p:cNvSpPr txBox="1">
            <a:spLocks noChangeArrowheads="1"/>
          </p:cNvSpPr>
          <p:nvPr/>
        </p:nvSpPr>
        <p:spPr bwMode="white">
          <a:xfrm>
            <a:off x="295598" y="4064258"/>
            <a:ext cx="2128838" cy="584775"/>
          </a:xfrm>
          <a:prstGeom prst="rect">
            <a:avLst/>
          </a:prstGeom>
          <a:noFill/>
          <a:ln w="9525" algn="ctr">
            <a:noFill/>
            <a:miter lim="800000"/>
            <a:headEnd/>
            <a:tailEnd/>
          </a:ln>
          <a:effectLst/>
        </p:spPr>
        <p:txBody>
          <a:bodyPr>
            <a:spAutoFit/>
          </a:bodyPr>
          <a:lstStyle/>
          <a:p>
            <a:pPr marL="0" lvl="1" algn="ctr">
              <a:spcBef>
                <a:spcPct val="50000"/>
              </a:spcBef>
            </a:pPr>
            <a:r>
              <a:rPr lang="zh-CN" altLang="en-US" sz="1600" b="1" dirty="0" smtClean="0">
                <a:solidFill>
                  <a:srgbClr val="FFFFCC"/>
                </a:solidFill>
              </a:rPr>
              <a:t>简单配置即可实现云监控</a:t>
            </a:r>
            <a:endParaRPr lang="en-US" altLang="zh-CN" sz="1600" b="1" dirty="0" smtClean="0">
              <a:solidFill>
                <a:srgbClr val="FFFFCC"/>
              </a:solidFill>
            </a:endParaRPr>
          </a:p>
        </p:txBody>
      </p:sp>
      <p:sp>
        <p:nvSpPr>
          <p:cNvPr id="19" name="Text Box 16"/>
          <p:cNvSpPr txBox="1">
            <a:spLocks noChangeArrowheads="1"/>
          </p:cNvSpPr>
          <p:nvPr/>
        </p:nvSpPr>
        <p:spPr bwMode="white">
          <a:xfrm>
            <a:off x="295598" y="5675888"/>
            <a:ext cx="2128838" cy="338554"/>
          </a:xfrm>
          <a:prstGeom prst="rect">
            <a:avLst/>
          </a:prstGeom>
          <a:noFill/>
          <a:ln w="9525" algn="ctr">
            <a:noFill/>
            <a:miter lim="800000"/>
            <a:headEnd/>
            <a:tailEnd/>
          </a:ln>
          <a:effectLst/>
        </p:spPr>
        <p:txBody>
          <a:bodyPr>
            <a:spAutoFit/>
          </a:bodyPr>
          <a:lstStyle/>
          <a:p>
            <a:pPr marL="0" lvl="1" algn="ctr">
              <a:spcBef>
                <a:spcPct val="50000"/>
              </a:spcBef>
            </a:pPr>
            <a:r>
              <a:rPr lang="zh-CN" altLang="en-US" sz="1600" b="1" dirty="0" smtClean="0">
                <a:solidFill>
                  <a:srgbClr val="FFFFCC"/>
                </a:solidFill>
              </a:rPr>
              <a:t>安全可靠的监控手段</a:t>
            </a:r>
            <a:endParaRPr lang="en-US" altLang="zh-CN" sz="1600" b="1" dirty="0" smtClean="0">
              <a:solidFill>
                <a:srgbClr val="FFFFCC"/>
              </a:solidFill>
            </a:endParaRPr>
          </a:p>
        </p:txBody>
      </p:sp>
      <p:sp>
        <p:nvSpPr>
          <p:cNvPr id="20" name="AutoShape 17"/>
          <p:cNvSpPr>
            <a:spLocks noChangeArrowheads="1"/>
          </p:cNvSpPr>
          <p:nvPr/>
        </p:nvSpPr>
        <p:spPr bwMode="gray">
          <a:xfrm>
            <a:off x="2497462" y="3612773"/>
            <a:ext cx="4090763" cy="1093470"/>
          </a:xfrm>
          <a:prstGeom prst="roundRect">
            <a:avLst>
              <a:gd name="adj" fmla="val 11505"/>
            </a:avLst>
          </a:prstGeom>
          <a:gradFill rotWithShape="1">
            <a:gsLst>
              <a:gs pos="0">
                <a:schemeClr val="folHlink"/>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 name="AutoShape 19"/>
          <p:cNvSpPr>
            <a:spLocks noChangeArrowheads="1"/>
          </p:cNvSpPr>
          <p:nvPr/>
        </p:nvSpPr>
        <p:spPr bwMode="gray">
          <a:xfrm>
            <a:off x="2497462" y="5070782"/>
            <a:ext cx="4162771" cy="1382554"/>
          </a:xfrm>
          <a:prstGeom prst="roundRect">
            <a:avLst>
              <a:gd name="adj" fmla="val 11505"/>
            </a:avLst>
          </a:prstGeom>
          <a:gradFill rotWithShape="1">
            <a:gsLst>
              <a:gs pos="0">
                <a:schemeClr val="accent1"/>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2" name="AutoShape 21"/>
          <p:cNvSpPr>
            <a:spLocks noChangeArrowheads="1"/>
          </p:cNvSpPr>
          <p:nvPr/>
        </p:nvSpPr>
        <p:spPr bwMode="gray">
          <a:xfrm>
            <a:off x="2500636" y="2366933"/>
            <a:ext cx="533400" cy="4572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3" name="AutoShape 22"/>
          <p:cNvSpPr>
            <a:spLocks noChangeArrowheads="1"/>
          </p:cNvSpPr>
          <p:nvPr/>
        </p:nvSpPr>
        <p:spPr bwMode="gray">
          <a:xfrm>
            <a:off x="2508573" y="3887093"/>
            <a:ext cx="533400" cy="4572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4" name="AutoShape 23"/>
          <p:cNvSpPr>
            <a:spLocks noChangeArrowheads="1"/>
          </p:cNvSpPr>
          <p:nvPr/>
        </p:nvSpPr>
        <p:spPr bwMode="gray">
          <a:xfrm>
            <a:off x="2499048" y="5517774"/>
            <a:ext cx="533400" cy="4572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5" name="矩形 24"/>
          <p:cNvSpPr/>
          <p:nvPr/>
        </p:nvSpPr>
        <p:spPr>
          <a:xfrm>
            <a:off x="3131840" y="1408825"/>
            <a:ext cx="3384376" cy="1600438"/>
          </a:xfrm>
          <a:prstGeom prst="rect">
            <a:avLst/>
          </a:prstGeom>
        </p:spPr>
        <p:txBody>
          <a:bodyPr wrap="square">
            <a:spAutoFit/>
          </a:bodyPr>
          <a:lstStyle/>
          <a:p>
            <a:r>
              <a:rPr lang="zh-CN" altLang="en-US" sz="1400" dirty="0" smtClean="0"/>
              <a:t>站点可用性监控和服务器监控涵盖了常用的各种监控类型，有效支持诸如：</a:t>
            </a:r>
            <a:r>
              <a:rPr lang="en-US" altLang="zh-CN" sz="1400" dirty="0" smtClean="0"/>
              <a:t>URL</a:t>
            </a:r>
            <a:r>
              <a:rPr lang="zh-CN" altLang="en-US" sz="1400" dirty="0" smtClean="0"/>
              <a:t>监控、</a:t>
            </a:r>
            <a:r>
              <a:rPr lang="en-US" altLang="zh-CN" sz="1400" dirty="0" smtClean="0"/>
              <a:t>Ping</a:t>
            </a:r>
            <a:r>
              <a:rPr lang="zh-CN" altLang="en-US" sz="1400" dirty="0" smtClean="0"/>
              <a:t>监控、</a:t>
            </a:r>
            <a:r>
              <a:rPr lang="en-US" altLang="zh-CN" sz="1400" dirty="0" smtClean="0"/>
              <a:t>TCP</a:t>
            </a:r>
            <a:r>
              <a:rPr lang="zh-CN" altLang="en-US" sz="1400" dirty="0" smtClean="0"/>
              <a:t>端口监控、</a:t>
            </a:r>
            <a:r>
              <a:rPr lang="en-US" altLang="zh-CN" sz="1400" dirty="0" smtClean="0"/>
              <a:t>UDP</a:t>
            </a:r>
            <a:r>
              <a:rPr lang="zh-CN" altLang="en-US" sz="1400" dirty="0" smtClean="0"/>
              <a:t>端口监控、</a:t>
            </a:r>
            <a:r>
              <a:rPr lang="en-US" altLang="zh-CN" sz="1400" dirty="0" smtClean="0"/>
              <a:t>DNS</a:t>
            </a:r>
            <a:r>
              <a:rPr lang="zh-CN" altLang="en-US" sz="1400" dirty="0" smtClean="0"/>
              <a:t>监控、</a:t>
            </a:r>
            <a:r>
              <a:rPr lang="en-US" altLang="zh-CN" sz="1400" dirty="0" smtClean="0"/>
              <a:t>SMTP</a:t>
            </a:r>
            <a:r>
              <a:rPr lang="zh-CN" altLang="en-US" sz="1400" dirty="0" smtClean="0"/>
              <a:t>监控、</a:t>
            </a:r>
            <a:r>
              <a:rPr lang="en-US" altLang="zh-CN" sz="1400" dirty="0" smtClean="0"/>
              <a:t>FTP</a:t>
            </a:r>
            <a:r>
              <a:rPr lang="zh-CN" altLang="en-US" sz="1400" dirty="0" smtClean="0"/>
              <a:t>监控、</a:t>
            </a:r>
            <a:r>
              <a:rPr lang="en-US" altLang="zh-CN" sz="1400" dirty="0" smtClean="0"/>
              <a:t>CPU</a:t>
            </a:r>
            <a:r>
              <a:rPr lang="zh-CN" altLang="en-US" sz="1400" dirty="0" smtClean="0"/>
              <a:t>利用率监控、内存利用率监控、磁盘空间利用率监控等。除此之外，用户还可以根据自己的需要自定义监控类型</a:t>
            </a:r>
            <a:endParaRPr lang="zh-CN" altLang="en-US" sz="1400" dirty="0"/>
          </a:p>
        </p:txBody>
      </p:sp>
      <p:sp>
        <p:nvSpPr>
          <p:cNvPr id="26" name="矩形 25"/>
          <p:cNvSpPr/>
          <p:nvPr/>
        </p:nvSpPr>
        <p:spPr>
          <a:xfrm>
            <a:off x="3059832" y="3626297"/>
            <a:ext cx="3600400" cy="738664"/>
          </a:xfrm>
          <a:prstGeom prst="rect">
            <a:avLst/>
          </a:prstGeom>
        </p:spPr>
        <p:txBody>
          <a:bodyPr wrap="square">
            <a:spAutoFit/>
          </a:bodyPr>
          <a:lstStyle/>
          <a:p>
            <a:r>
              <a:rPr lang="zh-CN" altLang="en-US" sz="1400" dirty="0" smtClean="0"/>
              <a:t>针对各类服务器监控类型，无需自行配置各类监控项，只需要依照说明通过简单的配置即可实现高手也能做到的事情</a:t>
            </a:r>
            <a:endParaRPr lang="zh-CN" altLang="en-US" sz="1400" dirty="0"/>
          </a:p>
        </p:txBody>
      </p:sp>
      <p:sp>
        <p:nvSpPr>
          <p:cNvPr id="27" name="矩形 26"/>
          <p:cNvSpPr/>
          <p:nvPr/>
        </p:nvSpPr>
        <p:spPr>
          <a:xfrm>
            <a:off x="3059832" y="5049876"/>
            <a:ext cx="3600400" cy="1169551"/>
          </a:xfrm>
          <a:prstGeom prst="rect">
            <a:avLst/>
          </a:prstGeom>
        </p:spPr>
        <p:txBody>
          <a:bodyPr wrap="square">
            <a:spAutoFit/>
          </a:bodyPr>
          <a:lstStyle/>
          <a:p>
            <a:r>
              <a:rPr lang="zh-CN" altLang="en-US" sz="1400" dirty="0" smtClean="0"/>
              <a:t>我们采取您安装云监控</a:t>
            </a:r>
            <a:r>
              <a:rPr lang="en-US" altLang="zh-CN" sz="1400" dirty="0" smtClean="0"/>
              <a:t>Agent</a:t>
            </a:r>
            <a:r>
              <a:rPr lang="zh-CN" altLang="en-US" sz="1400" dirty="0" smtClean="0"/>
              <a:t>的方式进行监控数据的获取；在这种方式下，我们不会主动的去访问您的服务器，而是反过来让您的服务器主动访问我们，从而有效保证了客户服务器的安全</a:t>
            </a:r>
            <a:endParaRPr lang="zh-CN" altLang="en-US" sz="1400" dirty="0"/>
          </a:p>
        </p:txBody>
      </p:sp>
      <p:sp>
        <p:nvSpPr>
          <p:cNvPr id="28" name="TextBox 27"/>
          <p:cNvSpPr txBox="1"/>
          <p:nvPr/>
        </p:nvSpPr>
        <p:spPr>
          <a:xfrm>
            <a:off x="6767736" y="1614399"/>
            <a:ext cx="2268760" cy="1631216"/>
          </a:xfrm>
          <a:prstGeom prst="rect">
            <a:avLst/>
          </a:prstGeom>
          <a:noFill/>
        </p:spPr>
        <p:txBody>
          <a:bodyPr wrap="square" rtlCol="0">
            <a:spAutoFit/>
          </a:bodyPr>
          <a:lstStyle/>
          <a:p>
            <a:pPr>
              <a:defRPr/>
            </a:pPr>
            <a:r>
              <a:rPr lang="zh-CN" altLang="en-US" b="1" dirty="0">
                <a:solidFill>
                  <a:srgbClr val="0000FF"/>
                </a:solidFill>
              </a:rPr>
              <a:t>客户</a:t>
            </a:r>
            <a:r>
              <a:rPr lang="zh-CN" altLang="en-US" b="1" dirty="0" smtClean="0">
                <a:solidFill>
                  <a:srgbClr val="0000FF"/>
                </a:solidFill>
              </a:rPr>
              <a:t>案例：</a:t>
            </a:r>
            <a:r>
              <a:rPr lang="en-US" altLang="zh-CN" b="1" dirty="0" smtClean="0">
                <a:solidFill>
                  <a:srgbClr val="0000FF"/>
                </a:solidFill>
              </a:rPr>
              <a:t>CNTV</a:t>
            </a:r>
            <a:endParaRPr lang="en-US" altLang="zh-CN" b="1" dirty="0">
              <a:solidFill>
                <a:srgbClr val="0000FF"/>
              </a:solidFill>
            </a:endParaRPr>
          </a:p>
          <a:p>
            <a:pPr>
              <a:buFont typeface="Arial" pitchFamily="34" charset="0"/>
              <a:buChar char="•"/>
              <a:defRPr/>
            </a:pPr>
            <a:r>
              <a:rPr lang="zh-CN" altLang="en-US" sz="1600" dirty="0" smtClean="0"/>
              <a:t>提供第三方监控服务</a:t>
            </a:r>
            <a:endParaRPr lang="en-US" altLang="zh-CN" sz="1600" dirty="0" smtClean="0"/>
          </a:p>
          <a:p>
            <a:pPr>
              <a:buFont typeface="Arial" pitchFamily="34" charset="0"/>
              <a:buChar char="•"/>
              <a:defRPr/>
            </a:pPr>
            <a:r>
              <a:rPr lang="zh-CN" altLang="en-US" sz="1600" dirty="0" smtClean="0"/>
              <a:t>任何系统异常都能及时通知到用户，及时处理异常</a:t>
            </a:r>
            <a:endParaRPr lang="en-US" altLang="zh-CN" sz="1600" dirty="0" smtClean="0"/>
          </a:p>
          <a:p>
            <a:pPr>
              <a:buFont typeface="Arial" pitchFamily="34" charset="0"/>
              <a:buChar char="•"/>
              <a:defRPr/>
            </a:pPr>
            <a:endParaRPr lang="en-US" altLang="zh-CN" dirty="0" smtClean="0">
              <a:solidFill>
                <a:schemeClr val="accent1">
                  <a:lumMod val="75000"/>
                </a:schemeClr>
              </a:solidFill>
              <a:latin typeface="+mn-ea"/>
            </a:endParaRPr>
          </a:p>
        </p:txBody>
      </p:sp>
      <p:pic>
        <p:nvPicPr>
          <p:cNvPr id="29" name="Picture 4"/>
          <p:cNvPicPr>
            <a:picLocks noChangeAspect="1" noChangeArrowheads="1"/>
          </p:cNvPicPr>
          <p:nvPr/>
        </p:nvPicPr>
        <p:blipFill>
          <a:blip r:embed="rId2" cstate="print"/>
          <a:srcRect/>
          <a:stretch>
            <a:fillRect/>
          </a:stretch>
        </p:blipFill>
        <p:spPr bwMode="auto">
          <a:xfrm>
            <a:off x="7380313" y="5416421"/>
            <a:ext cx="981075" cy="5372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88640"/>
            <a:ext cx="2339102" cy="584775"/>
          </a:xfrm>
          <a:prstGeom prst="rect">
            <a:avLst/>
          </a:prstGeom>
        </p:spPr>
        <p:txBody>
          <a:bodyPr wrap="none">
            <a:spAutoFit/>
          </a:bodyPr>
          <a:lstStyle/>
          <a:p>
            <a:r>
              <a:rPr lang="zh-CN" altLang="en-US" sz="3200" b="1" dirty="0" smtClean="0"/>
              <a:t>云引擎</a:t>
            </a:r>
            <a:r>
              <a:rPr lang="en-US" altLang="zh-CN" sz="3200" b="1" dirty="0" smtClean="0"/>
              <a:t>(ACE)</a:t>
            </a:r>
            <a:endParaRPr lang="zh-CN" altLang="en-US" sz="3200" b="1" dirty="0"/>
          </a:p>
        </p:txBody>
      </p:sp>
      <p:pic>
        <p:nvPicPr>
          <p:cNvPr id="6" name="Picture 3"/>
          <p:cNvPicPr>
            <a:picLocks noChangeAspect="1" noChangeArrowheads="1"/>
          </p:cNvPicPr>
          <p:nvPr/>
        </p:nvPicPr>
        <p:blipFill>
          <a:blip r:embed="rId2" cstate="print"/>
          <a:srcRect/>
          <a:stretch>
            <a:fillRect/>
          </a:stretch>
        </p:blipFill>
        <p:spPr bwMode="auto">
          <a:xfrm>
            <a:off x="269032" y="5804495"/>
            <a:ext cx="990600" cy="504825"/>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2901847" y="5805264"/>
            <a:ext cx="1419225" cy="419100"/>
          </a:xfrm>
          <a:prstGeom prst="rect">
            <a:avLst/>
          </a:prstGeom>
          <a:noFill/>
          <a:ln w="9525">
            <a:noFill/>
            <a:miter lim="800000"/>
            <a:headEnd/>
            <a:tailEnd/>
          </a:ln>
        </p:spPr>
      </p:pic>
      <p:pic>
        <p:nvPicPr>
          <p:cNvPr id="8" name="Picture 8"/>
          <p:cNvPicPr>
            <a:picLocks noChangeAspect="1" noChangeArrowheads="1"/>
          </p:cNvPicPr>
          <p:nvPr/>
        </p:nvPicPr>
        <p:blipFill>
          <a:blip r:embed="rId4" cstate="print"/>
          <a:srcRect/>
          <a:stretch>
            <a:fillRect/>
          </a:stretch>
        </p:blipFill>
        <p:spPr bwMode="auto">
          <a:xfrm>
            <a:off x="1475656" y="5805264"/>
            <a:ext cx="1096811" cy="430394"/>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2134038" y="1412776"/>
            <a:ext cx="6902458" cy="3744416"/>
          </a:xfrm>
          <a:prstGeom prst="rect">
            <a:avLst/>
          </a:prstGeom>
          <a:noFill/>
          <a:ln w="9525">
            <a:noFill/>
            <a:miter lim="800000"/>
            <a:headEnd/>
            <a:tailEnd/>
          </a:ln>
        </p:spPr>
      </p:pic>
      <p:sp>
        <p:nvSpPr>
          <p:cNvPr id="11" name="内容占位符 2"/>
          <p:cNvSpPr>
            <a:spLocks noGrp="1"/>
          </p:cNvSpPr>
          <p:nvPr>
            <p:ph idx="1"/>
          </p:nvPr>
        </p:nvSpPr>
        <p:spPr>
          <a:xfrm>
            <a:off x="107504" y="1052736"/>
            <a:ext cx="1872208" cy="4608512"/>
          </a:xfrm>
        </p:spPr>
        <p:txBody>
          <a:bodyPr>
            <a:normAutofit/>
          </a:bodyPr>
          <a:lstStyle/>
          <a:p>
            <a:r>
              <a:rPr lang="zh-CN" altLang="en-US" sz="1400" dirty="0" smtClean="0">
                <a:solidFill>
                  <a:srgbClr val="C00000"/>
                </a:solidFill>
                <a:latin typeface="+mn-ea"/>
              </a:rPr>
              <a:t>分布式</a:t>
            </a:r>
            <a:r>
              <a:rPr lang="en-US" altLang="zh-CN" sz="1400" dirty="0" smtClean="0">
                <a:solidFill>
                  <a:srgbClr val="C00000"/>
                </a:solidFill>
                <a:latin typeface="+mn-ea"/>
              </a:rPr>
              <a:t>session</a:t>
            </a:r>
          </a:p>
          <a:p>
            <a:r>
              <a:rPr lang="zh-CN" altLang="en-US" sz="1400" dirty="0" smtClean="0">
                <a:solidFill>
                  <a:srgbClr val="C00000"/>
                </a:solidFill>
                <a:latin typeface="+mn-ea"/>
              </a:rPr>
              <a:t>分布式</a:t>
            </a:r>
            <a:r>
              <a:rPr lang="en-US" altLang="zh-CN" sz="1400" dirty="0" err="1" smtClean="0">
                <a:solidFill>
                  <a:srgbClr val="C00000"/>
                </a:solidFill>
                <a:latin typeface="+mn-ea"/>
              </a:rPr>
              <a:t>memcache</a:t>
            </a:r>
            <a:endParaRPr lang="en-US" altLang="zh-CN" sz="1400" dirty="0" smtClean="0">
              <a:solidFill>
                <a:srgbClr val="C00000"/>
              </a:solidFill>
              <a:latin typeface="+mn-ea"/>
            </a:endParaRPr>
          </a:p>
          <a:p>
            <a:r>
              <a:rPr lang="zh-CN" altLang="en-US" sz="1400" dirty="0" smtClean="0">
                <a:solidFill>
                  <a:srgbClr val="C00000"/>
                </a:solidFill>
                <a:latin typeface="+mn-ea"/>
              </a:rPr>
              <a:t>开放存储</a:t>
            </a:r>
            <a:endParaRPr lang="en-US" altLang="zh-CN" sz="1400" dirty="0" smtClean="0">
              <a:solidFill>
                <a:srgbClr val="C00000"/>
              </a:solidFill>
              <a:latin typeface="+mn-ea"/>
            </a:endParaRPr>
          </a:p>
          <a:p>
            <a:r>
              <a:rPr lang="zh-CN" altLang="en-US" sz="1400" dirty="0" smtClean="0">
                <a:solidFill>
                  <a:srgbClr val="C00000"/>
                </a:solidFill>
                <a:latin typeface="+mn-ea"/>
              </a:rPr>
              <a:t>应用管理和配置</a:t>
            </a:r>
            <a:endParaRPr lang="en-US" altLang="zh-CN" sz="1400" dirty="0" smtClean="0">
              <a:solidFill>
                <a:srgbClr val="C00000"/>
              </a:solidFill>
              <a:latin typeface="+mn-ea"/>
            </a:endParaRPr>
          </a:p>
          <a:p>
            <a:r>
              <a:rPr lang="zh-CN" altLang="en-US" sz="1400" dirty="0" smtClean="0">
                <a:solidFill>
                  <a:srgbClr val="C00000"/>
                </a:solidFill>
                <a:latin typeface="+mn-ea"/>
              </a:rPr>
              <a:t>弹性伸缩</a:t>
            </a:r>
            <a:endParaRPr lang="en-US" altLang="zh-CN" sz="1400" dirty="0" smtClean="0">
              <a:solidFill>
                <a:srgbClr val="C00000"/>
              </a:solidFill>
              <a:latin typeface="+mn-ea"/>
            </a:endParaRPr>
          </a:p>
          <a:p>
            <a:r>
              <a:rPr lang="zh-CN" altLang="en-US" sz="1400" dirty="0" smtClean="0">
                <a:solidFill>
                  <a:srgbClr val="C00000"/>
                </a:solidFill>
                <a:latin typeface="+mn-ea"/>
              </a:rPr>
              <a:t>计划任务</a:t>
            </a:r>
            <a:endParaRPr lang="en-US" altLang="zh-CN" sz="1400" dirty="0" smtClean="0">
              <a:solidFill>
                <a:srgbClr val="C00000"/>
              </a:solidFill>
              <a:latin typeface="+mn-ea"/>
            </a:endParaRPr>
          </a:p>
          <a:p>
            <a:r>
              <a:rPr lang="zh-CN" altLang="en-US" sz="1400" dirty="0" smtClean="0">
                <a:solidFill>
                  <a:srgbClr val="C00000"/>
                </a:solidFill>
                <a:latin typeface="+mn-ea"/>
              </a:rPr>
              <a:t>应用模板</a:t>
            </a:r>
            <a:endParaRPr lang="en-US" altLang="zh-CN" sz="1400" dirty="0" smtClean="0">
              <a:solidFill>
                <a:srgbClr val="C00000"/>
              </a:solidFill>
              <a:latin typeface="+mn-ea"/>
            </a:endParaRPr>
          </a:p>
          <a:p>
            <a:r>
              <a:rPr lang="zh-CN" altLang="en-US" sz="1400" dirty="0" smtClean="0">
                <a:solidFill>
                  <a:srgbClr val="C00000"/>
                </a:solidFill>
                <a:latin typeface="+mn-ea"/>
              </a:rPr>
              <a:t>顶级域名支持</a:t>
            </a:r>
            <a:endParaRPr lang="en-US" altLang="zh-CN" sz="1400" dirty="0" smtClean="0">
              <a:solidFill>
                <a:srgbClr val="C00000"/>
              </a:solidFill>
              <a:latin typeface="+mn-ea"/>
            </a:endParaRPr>
          </a:p>
          <a:p>
            <a:r>
              <a:rPr lang="zh-CN" altLang="en-US" sz="1400" dirty="0" smtClean="0">
                <a:solidFill>
                  <a:srgbClr val="C00000"/>
                </a:solidFill>
                <a:latin typeface="+mn-ea"/>
              </a:rPr>
              <a:t>调试信息输出</a:t>
            </a:r>
            <a:endParaRPr lang="en-US" altLang="zh-CN" sz="1400" dirty="0" smtClean="0">
              <a:solidFill>
                <a:srgbClr val="C00000"/>
              </a:solidFill>
              <a:latin typeface="+mn-ea"/>
            </a:endParaRPr>
          </a:p>
          <a:p>
            <a:r>
              <a:rPr lang="zh-CN" altLang="en-US" sz="1400" dirty="0" smtClean="0">
                <a:solidFill>
                  <a:srgbClr val="C00000"/>
                </a:solidFill>
                <a:latin typeface="+mn-ea"/>
              </a:rPr>
              <a:t>原生</a:t>
            </a:r>
            <a:r>
              <a:rPr lang="en-US" altLang="zh-CN" sz="1400" dirty="0" smtClean="0">
                <a:solidFill>
                  <a:srgbClr val="C00000"/>
                </a:solidFill>
                <a:latin typeface="+mn-ea"/>
              </a:rPr>
              <a:t>API</a:t>
            </a:r>
            <a:r>
              <a:rPr lang="zh-CN" altLang="en-US" sz="1400" dirty="0" smtClean="0">
                <a:solidFill>
                  <a:srgbClr val="C00000"/>
                </a:solidFill>
                <a:latin typeface="+mn-ea"/>
              </a:rPr>
              <a:t>兼容</a:t>
            </a:r>
            <a:endParaRPr lang="en-US" altLang="zh-CN" sz="1400" dirty="0" smtClean="0">
              <a:solidFill>
                <a:srgbClr val="C00000"/>
              </a:solidFill>
              <a:latin typeface="+mn-ea"/>
            </a:endParaRPr>
          </a:p>
          <a:p>
            <a:r>
              <a:rPr lang="zh-CN" altLang="en-US" sz="1400" dirty="0" smtClean="0">
                <a:solidFill>
                  <a:srgbClr val="C00000"/>
                </a:solidFill>
                <a:latin typeface="+mn-ea"/>
              </a:rPr>
              <a:t>消息队列</a:t>
            </a:r>
            <a:endParaRPr lang="en-US" altLang="zh-CN" sz="1400" dirty="0" smtClean="0">
              <a:solidFill>
                <a:srgbClr val="C00000"/>
              </a:solidFill>
              <a:latin typeface="+mn-ea"/>
            </a:endParaRPr>
          </a:p>
          <a:p>
            <a:r>
              <a:rPr lang="zh-CN" altLang="en-US" sz="1400" dirty="0" smtClean="0">
                <a:solidFill>
                  <a:srgbClr val="C00000"/>
                </a:solidFill>
                <a:latin typeface="+mn-ea"/>
              </a:rPr>
              <a:t>目前支持语言 </a:t>
            </a:r>
            <a:r>
              <a:rPr lang="en-US" altLang="zh-CN" sz="1400" dirty="0" err="1" smtClean="0">
                <a:solidFill>
                  <a:srgbClr val="C00000"/>
                </a:solidFill>
                <a:latin typeface="+mn-ea"/>
              </a:rPr>
              <a:t>PHP,NodeJS</a:t>
            </a:r>
            <a:endParaRPr lang="en-US" altLang="zh-CN" sz="1400" dirty="0" smtClean="0">
              <a:solidFill>
                <a:srgbClr val="C00000"/>
              </a:solidFill>
              <a:latin typeface="+mn-ea"/>
            </a:endParaRPr>
          </a:p>
          <a:p>
            <a:r>
              <a:rPr lang="zh-CN" altLang="en-US" sz="1400" dirty="0" smtClean="0">
                <a:solidFill>
                  <a:srgbClr val="C00000"/>
                </a:solidFill>
                <a:latin typeface="+mn-ea"/>
              </a:rPr>
              <a:t>后续支持语言 </a:t>
            </a:r>
            <a:r>
              <a:rPr lang="en-US" altLang="zh-CN" sz="1400" dirty="0" err="1" smtClean="0">
                <a:solidFill>
                  <a:srgbClr val="C00000"/>
                </a:solidFill>
                <a:latin typeface="+mn-ea"/>
              </a:rPr>
              <a:t>Java,Python,ASP.Net</a:t>
            </a:r>
            <a:endParaRPr lang="en-US" altLang="zh-CN" sz="1400" dirty="0" smtClean="0">
              <a:solidFill>
                <a:srgbClr val="C00000"/>
              </a:solidFill>
              <a:latin typeface="+mn-ea"/>
            </a:endParaRPr>
          </a:p>
        </p:txBody>
      </p:sp>
      <p:sp>
        <p:nvSpPr>
          <p:cNvPr id="12" name="TextBox 11"/>
          <p:cNvSpPr txBox="1"/>
          <p:nvPr/>
        </p:nvSpPr>
        <p:spPr>
          <a:xfrm>
            <a:off x="251520" y="5157192"/>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79512" y="260648"/>
            <a:ext cx="7920880" cy="468396"/>
          </a:xfrm>
        </p:spPr>
        <p:txBody>
          <a:bodyPr>
            <a:noAutofit/>
          </a:bodyPr>
          <a:lstStyle/>
          <a:p>
            <a:pPr algn="l"/>
            <a:r>
              <a:rPr lang="zh-CN" altLang="en-US" sz="2800" b="1" dirty="0" smtClean="0"/>
              <a:t>现场活动（</a:t>
            </a:r>
            <a:r>
              <a:rPr lang="en-US" altLang="zh-CN" sz="2800" b="1" dirty="0" smtClean="0"/>
              <a:t>2012</a:t>
            </a:r>
            <a:r>
              <a:rPr lang="zh-CN" altLang="zh-CN" sz="2800" b="1" dirty="0" smtClean="0"/>
              <a:t>开发者上云扶持</a:t>
            </a:r>
            <a:r>
              <a:rPr lang="zh-CN" altLang="en-US" sz="2800" b="1" dirty="0" smtClean="0"/>
              <a:t>计划）</a:t>
            </a:r>
            <a:endParaRPr lang="zh-CN" altLang="en-US" sz="2800" dirty="0"/>
          </a:p>
        </p:txBody>
      </p:sp>
      <p:sp>
        <p:nvSpPr>
          <p:cNvPr id="6" name="内容占位符 2"/>
          <p:cNvSpPr>
            <a:spLocks noGrp="1"/>
          </p:cNvSpPr>
          <p:nvPr>
            <p:ph idx="1"/>
          </p:nvPr>
        </p:nvSpPr>
        <p:spPr>
          <a:xfrm>
            <a:off x="251520" y="1135777"/>
            <a:ext cx="8640960" cy="792088"/>
          </a:xfrm>
        </p:spPr>
        <p:txBody>
          <a:bodyPr>
            <a:normAutofit fontScale="77500" lnSpcReduction="20000"/>
          </a:bodyPr>
          <a:lstStyle/>
          <a:p>
            <a:r>
              <a:rPr lang="zh-CN" altLang="en-US" sz="2000" dirty="0" smtClean="0">
                <a:latin typeface="微软雅黑" pitchFamily="34" charset="-122"/>
                <a:ea typeface="微软雅黑" pitchFamily="34" charset="-122"/>
              </a:rPr>
              <a:t>现场每</a:t>
            </a:r>
            <a:r>
              <a:rPr lang="zh-CN" altLang="zh-CN" sz="2000" dirty="0" smtClean="0">
                <a:latin typeface="微软雅黑" pitchFamily="34" charset="-122"/>
                <a:ea typeface="微软雅黑" pitchFamily="34" charset="-122"/>
              </a:rPr>
              <a:t>人</a:t>
            </a:r>
            <a:r>
              <a:rPr lang="zh-CN" altLang="en-US" sz="2000" dirty="0" smtClean="0">
                <a:latin typeface="微软雅黑" pitchFamily="34" charset="-122"/>
                <a:ea typeface="微软雅黑" pitchFamily="34" charset="-122"/>
              </a:rPr>
              <a:t>可以</a:t>
            </a:r>
            <a:r>
              <a:rPr lang="zh-CN" altLang="zh-CN" sz="2000" dirty="0" smtClean="0">
                <a:latin typeface="微软雅黑" pitchFamily="34" charset="-122"/>
                <a:ea typeface="微软雅黑" pitchFamily="34" charset="-122"/>
              </a:rPr>
              <a:t>领</a:t>
            </a:r>
            <a:r>
              <a:rPr lang="zh-CN" altLang="en-US" sz="2000" dirty="0" smtClean="0">
                <a:latin typeface="微软雅黑" pitchFamily="34" charset="-122"/>
                <a:ea typeface="微软雅黑" pitchFamily="34" charset="-122"/>
              </a:rPr>
              <a:t>取一份</a:t>
            </a:r>
            <a:r>
              <a:rPr lang="zh-CN" altLang="zh-CN" sz="2000" dirty="0" smtClean="0">
                <a:latin typeface="微软雅黑" pitchFamily="34" charset="-122"/>
                <a:ea typeface="微软雅黑" pitchFamily="34" charset="-122"/>
              </a:rPr>
              <a:t>价值</a:t>
            </a:r>
            <a:r>
              <a:rPr lang="en-US" altLang="zh-CN" b="1" dirty="0" smtClean="0">
                <a:solidFill>
                  <a:srgbClr val="C00000"/>
                </a:solidFill>
                <a:latin typeface="微软雅黑" pitchFamily="34" charset="-122"/>
                <a:ea typeface="微软雅黑" pitchFamily="34" charset="-122"/>
              </a:rPr>
              <a:t>80</a:t>
            </a:r>
            <a:r>
              <a:rPr lang="zh-CN" altLang="zh-CN" b="1" dirty="0" smtClean="0">
                <a:solidFill>
                  <a:srgbClr val="C00000"/>
                </a:solidFill>
                <a:latin typeface="微软雅黑" pitchFamily="34" charset="-122"/>
                <a:ea typeface="微软雅黑" pitchFamily="34" charset="-122"/>
              </a:rPr>
              <a:t>元</a:t>
            </a:r>
            <a:r>
              <a:rPr lang="zh-CN" altLang="zh-CN" sz="2000" dirty="0" smtClean="0">
                <a:latin typeface="微软雅黑" pitchFamily="34" charset="-122"/>
                <a:ea typeface="微软雅黑" pitchFamily="34" charset="-122"/>
              </a:rPr>
              <a:t>代金券（</a:t>
            </a:r>
            <a:r>
              <a:rPr lang="zh-CN" altLang="en-US" sz="2000" dirty="0" smtClean="0">
                <a:latin typeface="微软雅黑" pitchFamily="34" charset="-122"/>
                <a:ea typeface="微软雅黑" pitchFamily="34" charset="-122"/>
              </a:rPr>
              <a:t>限购</a:t>
            </a:r>
            <a:r>
              <a:rPr lang="en-US" altLang="zh-CN" sz="2000" dirty="0" smtClean="0">
                <a:latin typeface="微软雅黑" pitchFamily="34" charset="-122"/>
                <a:ea typeface="微软雅黑" pitchFamily="34" charset="-122"/>
              </a:rPr>
              <a:t>VM</a:t>
            </a:r>
            <a:r>
              <a:rPr lang="zh-CN" altLang="en-US"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数量有限）</a:t>
            </a:r>
            <a:endParaRPr lang="en-US" altLang="zh-CN" sz="2000" dirty="0" smtClean="0">
              <a:latin typeface="微软雅黑" pitchFamily="34" charset="-122"/>
              <a:ea typeface="微软雅黑" pitchFamily="34" charset="-122"/>
            </a:endParaRPr>
          </a:p>
          <a:p>
            <a:r>
              <a:rPr lang="zh-CN" altLang="zh-CN" sz="2000" dirty="0" smtClean="0">
                <a:latin typeface="微软雅黑" pitchFamily="34" charset="-122"/>
                <a:ea typeface="微软雅黑" pitchFamily="34" charset="-122"/>
              </a:rPr>
              <a:t>最低</a:t>
            </a:r>
            <a:r>
              <a:rPr lang="en-US" altLang="zh-CN" b="1" dirty="0" smtClean="0">
                <a:solidFill>
                  <a:srgbClr val="C00000"/>
                </a:solidFill>
                <a:latin typeface="微软雅黑" pitchFamily="34" charset="-122"/>
                <a:ea typeface="微软雅黑" pitchFamily="34" charset="-122"/>
              </a:rPr>
              <a:t>9</a:t>
            </a:r>
            <a:r>
              <a:rPr lang="zh-CN" altLang="zh-CN" b="1" dirty="0" smtClean="0">
                <a:solidFill>
                  <a:srgbClr val="C00000"/>
                </a:solidFill>
                <a:latin typeface="微软雅黑" pitchFamily="34" charset="-122"/>
                <a:ea typeface="微软雅黑" pitchFamily="34" charset="-122"/>
              </a:rPr>
              <a:t>元</a:t>
            </a:r>
            <a:r>
              <a:rPr lang="zh-CN" altLang="en-US" sz="2000" dirty="0" smtClean="0">
                <a:latin typeface="微软雅黑" pitchFamily="34" charset="-122"/>
                <a:ea typeface="微软雅黑" pitchFamily="34" charset="-122"/>
              </a:rPr>
              <a:t>可</a:t>
            </a:r>
            <a:r>
              <a:rPr lang="zh-CN" altLang="zh-CN" sz="2000" dirty="0" smtClean="0">
                <a:latin typeface="微软雅黑" pitchFamily="34" charset="-122"/>
                <a:ea typeface="微软雅黑" pitchFamily="34" charset="-122"/>
              </a:rPr>
              <a:t>使用一个月卓越性能的云服务器（</a:t>
            </a:r>
            <a:r>
              <a:rPr lang="zh-CN" altLang="en-US" sz="2000" dirty="0" smtClean="0">
                <a:latin typeface="微软雅黑" pitchFamily="34" charset="-122"/>
                <a:ea typeface="微软雅黑" pitchFamily="34" charset="-122"/>
              </a:rPr>
              <a:t>阿里</a:t>
            </a:r>
            <a:r>
              <a:rPr lang="zh-CN" altLang="zh-CN" sz="2000" dirty="0" smtClean="0">
                <a:latin typeface="微软雅黑" pitchFamily="34" charset="-122"/>
                <a:ea typeface="微软雅黑" pitchFamily="34" charset="-122"/>
              </a:rPr>
              <a:t>云服务器低至</a:t>
            </a:r>
            <a:r>
              <a:rPr lang="en-US" altLang="zh-CN" sz="2000" dirty="0" smtClean="0">
                <a:latin typeface="微软雅黑" pitchFamily="34" charset="-122"/>
                <a:ea typeface="微软雅黑" pitchFamily="34" charset="-122"/>
              </a:rPr>
              <a:t>89</a:t>
            </a:r>
            <a:r>
              <a:rPr lang="zh-CN" altLang="zh-CN" sz="2000" dirty="0" smtClean="0">
                <a:latin typeface="微软雅黑" pitchFamily="34" charset="-122"/>
                <a:ea typeface="微软雅黑" pitchFamily="34" charset="-122"/>
              </a:rPr>
              <a:t>元</a:t>
            </a:r>
            <a:r>
              <a:rPr lang="en-US" altLang="zh-CN" sz="2000" dirty="0" smtClean="0">
                <a:latin typeface="微软雅黑" pitchFamily="34" charset="-122"/>
                <a:ea typeface="微软雅黑" pitchFamily="34" charset="-122"/>
              </a:rPr>
              <a:t>/</a:t>
            </a:r>
            <a:r>
              <a:rPr lang="zh-CN" altLang="zh-CN" sz="2000" dirty="0" smtClean="0">
                <a:latin typeface="微软雅黑" pitchFamily="34" charset="-122"/>
                <a:ea typeface="微软雅黑" pitchFamily="34" charset="-122"/>
              </a:rPr>
              <a:t>月）</a:t>
            </a:r>
          </a:p>
        </p:txBody>
      </p:sp>
      <p:graphicFrame>
        <p:nvGraphicFramePr>
          <p:cNvPr id="7" name="图示 6"/>
          <p:cNvGraphicFramePr/>
          <p:nvPr/>
        </p:nvGraphicFramePr>
        <p:xfrm>
          <a:off x="467544" y="2791961"/>
          <a:ext cx="3624064" cy="2464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323528" y="5672281"/>
            <a:ext cx="6840760" cy="276999"/>
          </a:xfrm>
          <a:prstGeom prst="rect">
            <a:avLst/>
          </a:prstGeom>
        </p:spPr>
        <p:txBody>
          <a:bodyPr wrap="square">
            <a:spAutoFit/>
          </a:bodyPr>
          <a:lstStyle/>
          <a:p>
            <a:pPr>
              <a:buFont typeface="Arial" pitchFamily="34" charset="0"/>
              <a:buChar char="•"/>
            </a:pPr>
            <a:r>
              <a:rPr lang="zh-CN" altLang="zh-CN" sz="1200" dirty="0" smtClean="0">
                <a:latin typeface="微软雅黑" pitchFamily="34" charset="-122"/>
                <a:ea typeface="微软雅黑" pitchFamily="34" charset="-122"/>
              </a:rPr>
              <a:t>详情请关注阿里云官网（</a:t>
            </a:r>
            <a:r>
              <a:rPr lang="en-US" altLang="zh-CN" sz="1200" dirty="0" smtClean="0">
                <a:latin typeface="微软雅黑" pitchFamily="34" charset="-122"/>
                <a:ea typeface="微软雅黑" pitchFamily="34" charset="-122"/>
              </a:rPr>
              <a:t>aliyun.com</a:t>
            </a:r>
            <a:r>
              <a:rPr lang="zh-CN" altLang="zh-CN" sz="1200" dirty="0" smtClean="0">
                <a:latin typeface="微软雅黑" pitchFamily="34" charset="-122"/>
                <a:ea typeface="微软雅黑" pitchFamily="34" charset="-122"/>
              </a:rPr>
              <a:t>），最终解释权归阿里云。</a:t>
            </a:r>
            <a:endParaRPr lang="en-US" altLang="zh-CN" sz="1200" dirty="0" smtClean="0">
              <a:latin typeface="微软雅黑" pitchFamily="34" charset="-122"/>
              <a:ea typeface="微软雅黑" pitchFamily="34" charset="-122"/>
            </a:endParaRPr>
          </a:p>
        </p:txBody>
      </p:sp>
      <p:graphicFrame>
        <p:nvGraphicFramePr>
          <p:cNvPr id="9" name="图示 8"/>
          <p:cNvGraphicFramePr/>
          <p:nvPr/>
        </p:nvGraphicFramePr>
        <p:xfrm>
          <a:off x="4788024" y="2719953"/>
          <a:ext cx="4092624" cy="27520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矩形 9"/>
          <p:cNvSpPr/>
          <p:nvPr/>
        </p:nvSpPr>
        <p:spPr>
          <a:xfrm>
            <a:off x="5289753" y="2215897"/>
            <a:ext cx="2954655" cy="369332"/>
          </a:xfrm>
          <a:prstGeom prst="rect">
            <a:avLst/>
          </a:prstGeom>
        </p:spPr>
        <p:txBody>
          <a:bodyPr wrap="none">
            <a:spAutoFit/>
          </a:bodyPr>
          <a:lstStyle/>
          <a:p>
            <a:r>
              <a:rPr lang="zh-CN" altLang="en-US" dirty="0" smtClean="0">
                <a:latin typeface="微软雅黑" pitchFamily="34" charset="-122"/>
                <a:ea typeface="微软雅黑" pitchFamily="34" charset="-122"/>
              </a:rPr>
              <a:t>阿里云</a:t>
            </a:r>
            <a:r>
              <a:rPr lang="zh-CN" altLang="zh-CN" dirty="0" smtClean="0">
                <a:latin typeface="微软雅黑" pitchFamily="34" charset="-122"/>
                <a:ea typeface="微软雅黑" pitchFamily="34" charset="-122"/>
              </a:rPr>
              <a:t>“五大保障服务”：</a:t>
            </a:r>
          </a:p>
        </p:txBody>
      </p:sp>
      <p:sp>
        <p:nvSpPr>
          <p:cNvPr id="11" name="矩形 10"/>
          <p:cNvSpPr/>
          <p:nvPr/>
        </p:nvSpPr>
        <p:spPr>
          <a:xfrm>
            <a:off x="998890" y="2215897"/>
            <a:ext cx="2492990" cy="369332"/>
          </a:xfrm>
          <a:prstGeom prst="rect">
            <a:avLst/>
          </a:prstGeom>
        </p:spPr>
        <p:txBody>
          <a:bodyPr wrap="none">
            <a:spAutoFit/>
          </a:bodyPr>
          <a:lstStyle/>
          <a:p>
            <a:r>
              <a:rPr lang="zh-CN" altLang="en-US" dirty="0" smtClean="0">
                <a:latin typeface="微软雅黑" pitchFamily="34" charset="-122"/>
                <a:ea typeface="微软雅黑" pitchFamily="34" charset="-122"/>
              </a:rPr>
              <a:t>阿里云云服务器优势：</a:t>
            </a:r>
            <a:endParaRPr lang="zh-CN" altLang="zh-CN" dirty="0" smtClean="0">
              <a:latin typeface="微软雅黑" pitchFamily="34" charset="-122"/>
              <a:ea typeface="微软雅黑"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Documents and Settings\xingzhong\Local Settings\Temporary Internet Files\Content.IE5\CVT3AYRD\dglxasset[1].aspx"/>
          <p:cNvPicPr/>
          <p:nvPr/>
        </p:nvPicPr>
        <p:blipFill>
          <a:blip r:embed="rId2" cstate="print"/>
          <a:srcRect/>
          <a:stretch>
            <a:fillRect/>
          </a:stretch>
        </p:blipFill>
        <p:spPr bwMode="auto">
          <a:xfrm>
            <a:off x="2771800" y="1988840"/>
            <a:ext cx="3204102" cy="2583160"/>
          </a:xfrm>
          <a:prstGeom prst="rect">
            <a:avLst/>
          </a:prstGeom>
          <a:noFill/>
        </p:spPr>
      </p:pic>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6" name="标题 1"/>
          <p:cNvSpPr>
            <a:spLocks noGrp="1"/>
          </p:cNvSpPr>
          <p:nvPr>
            <p:ph type="title"/>
          </p:nvPr>
        </p:nvSpPr>
        <p:spPr>
          <a:xfrm>
            <a:off x="395536" y="980728"/>
            <a:ext cx="8229600" cy="1143000"/>
          </a:xfrm>
        </p:spPr>
        <p:txBody>
          <a:bodyPr/>
          <a:lstStyle/>
          <a:p>
            <a:r>
              <a:rPr lang="zh-CN" altLang="en-US" b="1" dirty="0" smtClean="0"/>
              <a:t>谢谢</a:t>
            </a:r>
            <a:endParaRPr lang="zh-CN"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3898776" cy="634082"/>
          </a:xfrm>
        </p:spPr>
        <p:txBody>
          <a:bodyPr>
            <a:normAutofit fontScale="90000"/>
          </a:bodyPr>
          <a:lstStyle/>
          <a:p>
            <a:pPr algn="l"/>
            <a:r>
              <a:rPr lang="zh-CN" altLang="en-US" dirty="0" smtClean="0">
                <a:latin typeface="微软雅黑" pitchFamily="34" charset="-122"/>
                <a:ea typeface="微软雅黑" pitchFamily="34" charset="-122"/>
              </a:rPr>
              <a:t>提纲</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微软雅黑" pitchFamily="34" charset="-122"/>
                <a:ea typeface="微软雅黑" pitchFamily="34" charset="-122"/>
              </a:rPr>
              <a:pPr/>
              <a:t>2</a:t>
            </a:fld>
            <a:endParaRPr lang="zh-CN" altLang="en-US">
              <a:latin typeface="微软雅黑" pitchFamily="34" charset="-122"/>
              <a:ea typeface="微软雅黑" pitchFamily="34" charset="-122"/>
            </a:endParaRPr>
          </a:p>
        </p:txBody>
      </p:sp>
      <p:sp>
        <p:nvSpPr>
          <p:cNvPr id="6" name="内容占位符 2"/>
          <p:cNvSpPr>
            <a:spLocks noGrp="1"/>
          </p:cNvSpPr>
          <p:nvPr>
            <p:ph idx="1"/>
          </p:nvPr>
        </p:nvSpPr>
        <p:spPr>
          <a:xfrm>
            <a:off x="467544" y="1124744"/>
            <a:ext cx="8229600" cy="4525963"/>
          </a:xfrm>
        </p:spPr>
        <p:txBody>
          <a:bodyPr>
            <a:normAutofit fontScale="70000" lnSpcReduction="20000"/>
          </a:bodyPr>
          <a:lstStyle/>
          <a:p>
            <a:pPr>
              <a:buNone/>
            </a:pPr>
            <a:endParaRPr lang="en-US" altLang="zh-CN" dirty="0" smtClean="0"/>
          </a:p>
          <a:p>
            <a:r>
              <a:rPr lang="zh-CN" altLang="en-US" dirty="0" smtClean="0"/>
              <a:t>阿里云计算开放平台</a:t>
            </a:r>
            <a:endParaRPr lang="en-US" altLang="zh-CN" dirty="0" smtClean="0"/>
          </a:p>
          <a:p>
            <a:r>
              <a:rPr lang="zh-CN" altLang="en-US" dirty="0" smtClean="0"/>
              <a:t>总体架构</a:t>
            </a:r>
            <a:endParaRPr lang="en-US" altLang="zh-CN" dirty="0" smtClean="0"/>
          </a:p>
          <a:p>
            <a:r>
              <a:rPr lang="zh-CN" altLang="en-US" dirty="0" smtClean="0"/>
              <a:t>云服务器</a:t>
            </a:r>
            <a:endParaRPr lang="en-US" altLang="zh-CN" dirty="0" smtClean="0"/>
          </a:p>
          <a:p>
            <a:r>
              <a:rPr lang="zh-CN" altLang="en-US" dirty="0" smtClean="0"/>
              <a:t>开放存储</a:t>
            </a:r>
            <a:r>
              <a:rPr lang="en-US" altLang="zh-CN" dirty="0" smtClean="0"/>
              <a:t>(OSS)</a:t>
            </a:r>
          </a:p>
          <a:p>
            <a:r>
              <a:rPr lang="zh-CN" altLang="en-US" dirty="0" smtClean="0"/>
              <a:t>开放表服务 </a:t>
            </a:r>
            <a:r>
              <a:rPr lang="en-US" altLang="zh-CN" dirty="0" smtClean="0"/>
              <a:t>(OTS)</a:t>
            </a:r>
          </a:p>
          <a:p>
            <a:r>
              <a:rPr lang="zh-CN" altLang="en-US" dirty="0" smtClean="0"/>
              <a:t>开放数据处理服务 </a:t>
            </a:r>
            <a:r>
              <a:rPr lang="en-US" altLang="zh-CN" dirty="0" smtClean="0"/>
              <a:t>(ODPS)</a:t>
            </a:r>
          </a:p>
          <a:p>
            <a:r>
              <a:rPr lang="zh-CN" altLang="en-US" dirty="0" smtClean="0"/>
              <a:t>负载均衡</a:t>
            </a:r>
            <a:r>
              <a:rPr lang="en-US" altLang="zh-CN" dirty="0" smtClean="0"/>
              <a:t>(SLB)</a:t>
            </a:r>
          </a:p>
          <a:p>
            <a:r>
              <a:rPr lang="zh-CN" altLang="en-US" dirty="0" smtClean="0"/>
              <a:t>内容分发网络 </a:t>
            </a:r>
            <a:r>
              <a:rPr lang="en-US" altLang="zh-CN" dirty="0" smtClean="0"/>
              <a:t>(CDN)</a:t>
            </a:r>
          </a:p>
          <a:p>
            <a:r>
              <a:rPr lang="zh-CN" altLang="en-US" dirty="0" smtClean="0"/>
              <a:t>关系型数据库服务</a:t>
            </a:r>
            <a:r>
              <a:rPr lang="en-US" altLang="zh-CN" dirty="0" smtClean="0"/>
              <a:t>(RDS)</a:t>
            </a:r>
          </a:p>
          <a:p>
            <a:r>
              <a:rPr lang="zh-CN" altLang="en-US" dirty="0" smtClean="0"/>
              <a:t>云盾</a:t>
            </a:r>
            <a:r>
              <a:rPr lang="en-US" altLang="zh-CN" dirty="0" smtClean="0"/>
              <a:t>(</a:t>
            </a:r>
            <a:r>
              <a:rPr lang="zh-CN" altLang="en-US" dirty="0" smtClean="0"/>
              <a:t>云安全</a:t>
            </a:r>
            <a:r>
              <a:rPr lang="en-US" altLang="zh-CN" dirty="0" smtClean="0"/>
              <a:t>)</a:t>
            </a:r>
          </a:p>
          <a:p>
            <a:r>
              <a:rPr lang="zh-CN" altLang="en-US" dirty="0" smtClean="0"/>
              <a:t>云引擎</a:t>
            </a:r>
            <a:r>
              <a:rPr lang="en-US" altLang="zh-CN" dirty="0" smtClean="0"/>
              <a:t>(ACE)</a:t>
            </a:r>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5" name="图片 4" descr="1.JPG"/>
          <p:cNvPicPr>
            <a:picLocks noChangeAspect="1"/>
          </p:cNvPicPr>
          <p:nvPr/>
        </p:nvPicPr>
        <p:blipFill>
          <a:blip r:embed="rId2" cstate="print"/>
          <a:stretch>
            <a:fillRect/>
          </a:stretch>
        </p:blipFill>
        <p:spPr>
          <a:xfrm>
            <a:off x="1143792" y="1628799"/>
            <a:ext cx="6987908" cy="4464497"/>
          </a:xfrm>
          <a:prstGeom prst="rect">
            <a:avLst/>
          </a:prstGeom>
        </p:spPr>
      </p:pic>
      <p:sp>
        <p:nvSpPr>
          <p:cNvPr id="6" name="矩形 5"/>
          <p:cNvSpPr/>
          <p:nvPr/>
        </p:nvSpPr>
        <p:spPr>
          <a:xfrm>
            <a:off x="251520" y="260648"/>
            <a:ext cx="3892412" cy="584775"/>
          </a:xfrm>
          <a:prstGeom prst="rect">
            <a:avLst/>
          </a:prstGeom>
        </p:spPr>
        <p:txBody>
          <a:bodyPr wrap="none">
            <a:spAutoFit/>
          </a:bodyPr>
          <a:lstStyle/>
          <a:p>
            <a:r>
              <a:rPr lang="zh-CN" altLang="en-US" sz="3200" b="1" dirty="0" smtClean="0"/>
              <a:t>阿里云计算开放平台</a:t>
            </a:r>
            <a:endParaRPr lang="en-US" altLang="zh-CN" sz="3200" b="1" dirty="0" smtClean="0"/>
          </a:p>
        </p:txBody>
      </p:sp>
      <p:sp>
        <p:nvSpPr>
          <p:cNvPr id="7" name="矩形 6"/>
          <p:cNvSpPr/>
          <p:nvPr/>
        </p:nvSpPr>
        <p:spPr>
          <a:xfrm>
            <a:off x="360040" y="1115452"/>
            <a:ext cx="4572000" cy="369332"/>
          </a:xfrm>
          <a:prstGeom prst="rect">
            <a:avLst/>
          </a:prstGeom>
        </p:spPr>
        <p:txBody>
          <a:bodyPr>
            <a:spAutoFit/>
          </a:bodyPr>
          <a:lstStyle/>
          <a:p>
            <a:r>
              <a:rPr lang="en-US" altLang="zh-CN" dirty="0" smtClean="0">
                <a:solidFill>
                  <a:srgbClr val="C00000"/>
                </a:solidFill>
              </a:rPr>
              <a:t>www.aliyun.com</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88640"/>
            <a:ext cx="1826141" cy="584775"/>
          </a:xfrm>
          <a:prstGeom prst="rect">
            <a:avLst/>
          </a:prstGeom>
        </p:spPr>
        <p:txBody>
          <a:bodyPr wrap="none">
            <a:spAutoFit/>
          </a:bodyPr>
          <a:lstStyle/>
          <a:p>
            <a:r>
              <a:rPr lang="zh-CN" altLang="en-US" sz="3200" dirty="0" smtClean="0"/>
              <a:t>总体架构</a:t>
            </a:r>
            <a:endParaRPr lang="en-US" altLang="zh-CN" sz="3200" dirty="0" smtClean="0"/>
          </a:p>
        </p:txBody>
      </p:sp>
      <p:sp>
        <p:nvSpPr>
          <p:cNvPr id="7" name="矩形 6"/>
          <p:cNvSpPr/>
          <p:nvPr/>
        </p:nvSpPr>
        <p:spPr>
          <a:xfrm>
            <a:off x="251520" y="1268760"/>
            <a:ext cx="2267744" cy="4955203"/>
          </a:xfrm>
          <a:prstGeom prst="rect">
            <a:avLst/>
          </a:prstGeom>
        </p:spPr>
        <p:txBody>
          <a:bodyPr wrap="square">
            <a:spAutoFit/>
          </a:bodyPr>
          <a:lstStyle/>
          <a:p>
            <a:pPr>
              <a:buFont typeface="Arial" pitchFamily="34" charset="0"/>
              <a:buChar char="•"/>
            </a:pPr>
            <a:r>
              <a:rPr lang="zh-CN" altLang="en-US" dirty="0" smtClean="0">
                <a:solidFill>
                  <a:srgbClr val="C00000"/>
                </a:solidFill>
                <a:latin typeface="+mn-ea"/>
              </a:rPr>
              <a:t>数万台服务器由飞天云计算操作系统管理。单个集群达到</a:t>
            </a:r>
            <a:r>
              <a:rPr lang="en-US" altLang="zh-CN" dirty="0" smtClean="0">
                <a:solidFill>
                  <a:srgbClr val="C00000"/>
                </a:solidFill>
                <a:latin typeface="+mn-ea"/>
              </a:rPr>
              <a:t>2500+</a:t>
            </a:r>
            <a:r>
              <a:rPr lang="zh-CN" altLang="en-US" dirty="0" smtClean="0">
                <a:solidFill>
                  <a:srgbClr val="C00000"/>
                </a:solidFill>
                <a:latin typeface="+mn-ea"/>
              </a:rPr>
              <a:t>台机器，存储</a:t>
            </a:r>
            <a:r>
              <a:rPr lang="en-US" altLang="zh-CN" dirty="0" smtClean="0">
                <a:solidFill>
                  <a:srgbClr val="C00000"/>
                </a:solidFill>
                <a:latin typeface="+mn-ea"/>
              </a:rPr>
              <a:t>40PB</a:t>
            </a:r>
            <a:r>
              <a:rPr lang="zh-CN" altLang="en-US" dirty="0" smtClean="0">
                <a:solidFill>
                  <a:srgbClr val="C00000"/>
                </a:solidFill>
                <a:latin typeface="+mn-ea"/>
              </a:rPr>
              <a:t>数据</a:t>
            </a:r>
            <a:r>
              <a:rPr lang="en-US" altLang="zh-CN" dirty="0" smtClean="0">
                <a:solidFill>
                  <a:srgbClr val="C00000"/>
                </a:solidFill>
                <a:latin typeface="+mn-ea"/>
              </a:rPr>
              <a:t>, 4</a:t>
            </a:r>
            <a:r>
              <a:rPr lang="zh-CN" altLang="en-US" dirty="0" smtClean="0">
                <a:solidFill>
                  <a:srgbClr val="C00000"/>
                </a:solidFill>
                <a:latin typeface="+mn-ea"/>
              </a:rPr>
              <a:t>万</a:t>
            </a:r>
            <a:r>
              <a:rPr lang="en-US" altLang="zh-CN" dirty="0" smtClean="0">
                <a:solidFill>
                  <a:srgbClr val="C00000"/>
                </a:solidFill>
                <a:latin typeface="+mn-ea"/>
              </a:rPr>
              <a:t>core</a:t>
            </a:r>
            <a:r>
              <a:rPr lang="zh-CN" altLang="en-US" dirty="0" smtClean="0">
                <a:solidFill>
                  <a:srgbClr val="C00000"/>
                </a:solidFill>
                <a:latin typeface="+mn-ea"/>
              </a:rPr>
              <a:t>，</a:t>
            </a:r>
            <a:r>
              <a:rPr lang="en-US" altLang="zh-CN" dirty="0" smtClean="0">
                <a:solidFill>
                  <a:srgbClr val="C00000"/>
                </a:solidFill>
                <a:latin typeface="+mn-ea"/>
              </a:rPr>
              <a:t>160T</a:t>
            </a:r>
            <a:r>
              <a:rPr lang="zh-CN" altLang="en-US" dirty="0" smtClean="0">
                <a:solidFill>
                  <a:srgbClr val="C00000"/>
                </a:solidFill>
                <a:latin typeface="+mn-ea"/>
              </a:rPr>
              <a:t>内存</a:t>
            </a:r>
            <a:endParaRPr lang="en-US" altLang="zh-CN" dirty="0" smtClean="0">
              <a:solidFill>
                <a:srgbClr val="C00000"/>
              </a:solidFill>
              <a:latin typeface="+mn-ea"/>
            </a:endParaRPr>
          </a:p>
          <a:p>
            <a:endParaRPr lang="en-US" altLang="zh-CN" dirty="0" smtClean="0">
              <a:solidFill>
                <a:srgbClr val="C00000"/>
              </a:solidFill>
              <a:latin typeface="+mn-ea"/>
            </a:endParaRPr>
          </a:p>
          <a:p>
            <a:pPr>
              <a:buFont typeface="Arial" pitchFamily="34" charset="0"/>
              <a:buChar char="•"/>
            </a:pPr>
            <a:r>
              <a:rPr lang="zh-CN" altLang="en-US" dirty="0" smtClean="0">
                <a:solidFill>
                  <a:srgbClr val="C00000"/>
                </a:solidFill>
                <a:latin typeface="+mn-ea"/>
              </a:rPr>
              <a:t>统一存储、统一调度管理，削峰填谷</a:t>
            </a:r>
            <a:endParaRPr lang="en-US" altLang="zh-CN" dirty="0" smtClean="0">
              <a:solidFill>
                <a:srgbClr val="C00000"/>
              </a:solidFill>
              <a:latin typeface="+mn-ea"/>
            </a:endParaRPr>
          </a:p>
          <a:p>
            <a:pPr>
              <a:buFont typeface="Arial" pitchFamily="34" charset="0"/>
              <a:buChar char="•"/>
            </a:pPr>
            <a:endParaRPr lang="en-US" altLang="zh-CN" dirty="0" smtClean="0">
              <a:solidFill>
                <a:srgbClr val="C00000"/>
              </a:solidFill>
              <a:latin typeface="+mn-ea"/>
            </a:endParaRPr>
          </a:p>
          <a:p>
            <a:pPr>
              <a:buFont typeface="Arial" pitchFamily="34" charset="0"/>
              <a:buChar char="•"/>
            </a:pPr>
            <a:r>
              <a:rPr lang="zh-CN" altLang="en-US" dirty="0" smtClean="0">
                <a:solidFill>
                  <a:srgbClr val="C00000"/>
                </a:solidFill>
                <a:latin typeface="+mn-ea"/>
              </a:rPr>
              <a:t>接入全国</a:t>
            </a:r>
            <a:r>
              <a:rPr lang="en-US" altLang="zh-CN" dirty="0" smtClean="0">
                <a:solidFill>
                  <a:srgbClr val="C00000"/>
                </a:solidFill>
                <a:latin typeface="+mn-ea"/>
              </a:rPr>
              <a:t>8</a:t>
            </a:r>
            <a:r>
              <a:rPr lang="zh-CN" altLang="en-US" dirty="0" smtClean="0">
                <a:solidFill>
                  <a:srgbClr val="C00000"/>
                </a:solidFill>
                <a:latin typeface="+mn-ea"/>
              </a:rPr>
              <a:t>家网络运营商，全国各地快速访问，和淘宝、支付宝一样的网络接入质量</a:t>
            </a:r>
            <a:endParaRPr lang="en-US" altLang="zh-CN" dirty="0" smtClean="0">
              <a:solidFill>
                <a:srgbClr val="C00000"/>
              </a:solidFill>
              <a:latin typeface="+mn-ea"/>
            </a:endParaRPr>
          </a:p>
          <a:p>
            <a:endParaRPr lang="en-US" altLang="zh-CN" sz="2800" dirty="0" smtClean="0">
              <a:ea typeface="微软雅黑" pitchFamily="34" charset="-122"/>
            </a:endParaRPr>
          </a:p>
          <a:p>
            <a:endParaRPr lang="en-US" altLang="zh-CN" dirty="0" smtClean="0">
              <a:ea typeface="微软雅黑" pitchFamily="34" charset="-122"/>
            </a:endParaRPr>
          </a:p>
        </p:txBody>
      </p:sp>
      <p:pic>
        <p:nvPicPr>
          <p:cNvPr id="5" name="Picture 2" descr="peitu-feitian-0308zx"/>
          <p:cNvPicPr>
            <a:picLocks noChangeAspect="1" noChangeArrowheads="1"/>
          </p:cNvPicPr>
          <p:nvPr/>
        </p:nvPicPr>
        <p:blipFill>
          <a:blip r:embed="rId2" cstate="print"/>
          <a:srcRect/>
          <a:stretch>
            <a:fillRect/>
          </a:stretch>
        </p:blipFill>
        <p:spPr bwMode="auto">
          <a:xfrm>
            <a:off x="2555776" y="1208617"/>
            <a:ext cx="6084168" cy="42613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124744"/>
            <a:ext cx="4572000" cy="3416320"/>
          </a:xfrm>
          <a:prstGeom prst="rect">
            <a:avLst/>
          </a:prstGeom>
        </p:spPr>
        <p:txBody>
          <a:bodyPr>
            <a:spAutoFit/>
          </a:bodyPr>
          <a:lstStyle/>
          <a:p>
            <a:pPr>
              <a:buFont typeface="Arial" pitchFamily="34" charset="0"/>
              <a:buChar char="•"/>
            </a:pPr>
            <a:r>
              <a:rPr lang="zh-CN" altLang="zh-CN" dirty="0" smtClean="0">
                <a:solidFill>
                  <a:srgbClr val="C00000"/>
                </a:solidFill>
              </a:rPr>
              <a:t>云服务器提供快照制作</a:t>
            </a:r>
            <a:endParaRPr lang="en-US" altLang="zh-CN" dirty="0" smtClean="0">
              <a:solidFill>
                <a:srgbClr val="C00000"/>
              </a:solidFill>
            </a:endParaRPr>
          </a:p>
          <a:p>
            <a:pPr>
              <a:buFont typeface="Arial" pitchFamily="34" charset="0"/>
              <a:buChar char="•"/>
            </a:pPr>
            <a:r>
              <a:rPr lang="zh-CN" altLang="en-US" smtClean="0">
                <a:solidFill>
                  <a:srgbClr val="C00000"/>
                </a:solidFill>
              </a:rPr>
              <a:t>快照</a:t>
            </a:r>
            <a:r>
              <a:rPr lang="zh-CN" altLang="zh-CN" smtClean="0">
                <a:solidFill>
                  <a:srgbClr val="C00000"/>
                </a:solidFill>
              </a:rPr>
              <a:t>回滚</a:t>
            </a:r>
            <a:endParaRPr lang="en-US" altLang="zh-CN" dirty="0" smtClean="0">
              <a:solidFill>
                <a:srgbClr val="C00000"/>
              </a:solidFill>
            </a:endParaRPr>
          </a:p>
          <a:p>
            <a:pPr>
              <a:buFont typeface="Arial" pitchFamily="34" charset="0"/>
              <a:buChar char="•"/>
            </a:pPr>
            <a:r>
              <a:rPr lang="zh-CN" altLang="zh-CN" dirty="0" smtClean="0">
                <a:solidFill>
                  <a:srgbClr val="C00000"/>
                </a:solidFill>
              </a:rPr>
              <a:t>自定义</a:t>
            </a:r>
            <a:r>
              <a:rPr lang="en-US" altLang="zh-CN" dirty="0" smtClean="0">
                <a:solidFill>
                  <a:srgbClr val="C00000"/>
                </a:solidFill>
              </a:rPr>
              <a:t>image</a:t>
            </a:r>
          </a:p>
          <a:p>
            <a:pPr>
              <a:buFont typeface="Arial" pitchFamily="34" charset="0"/>
              <a:buChar char="•"/>
            </a:pPr>
            <a:r>
              <a:rPr lang="zh-CN" altLang="zh-CN" dirty="0" smtClean="0">
                <a:solidFill>
                  <a:srgbClr val="C00000"/>
                </a:solidFill>
              </a:rPr>
              <a:t>故障迁移</a:t>
            </a:r>
            <a:endParaRPr lang="en-US" altLang="zh-CN" dirty="0" smtClean="0">
              <a:solidFill>
                <a:srgbClr val="C00000"/>
              </a:solidFill>
            </a:endParaRPr>
          </a:p>
          <a:p>
            <a:pPr>
              <a:buFont typeface="Arial" pitchFamily="34" charset="0"/>
              <a:buChar char="•"/>
            </a:pPr>
            <a:r>
              <a:rPr lang="zh-CN" altLang="en-US" dirty="0" smtClean="0">
                <a:solidFill>
                  <a:srgbClr val="C00000"/>
                </a:solidFill>
              </a:rPr>
              <a:t>在线迁移</a:t>
            </a:r>
            <a:endParaRPr lang="en-US" altLang="zh-CN" dirty="0" smtClean="0">
              <a:solidFill>
                <a:srgbClr val="C00000"/>
              </a:solidFill>
            </a:endParaRPr>
          </a:p>
          <a:p>
            <a:pPr>
              <a:buFont typeface="Arial" pitchFamily="34" charset="0"/>
              <a:buChar char="•"/>
            </a:pPr>
            <a:r>
              <a:rPr lang="zh-CN" altLang="zh-CN" dirty="0" smtClean="0">
                <a:solidFill>
                  <a:srgbClr val="C00000"/>
                </a:solidFill>
              </a:rPr>
              <a:t>网络组隔离</a:t>
            </a:r>
            <a:endParaRPr lang="en-US" altLang="zh-CN" dirty="0" smtClean="0">
              <a:solidFill>
                <a:srgbClr val="C00000"/>
              </a:solidFill>
            </a:endParaRPr>
          </a:p>
          <a:p>
            <a:pPr>
              <a:buFont typeface="Arial" pitchFamily="34" charset="0"/>
              <a:buChar char="•"/>
            </a:pPr>
            <a:r>
              <a:rPr lang="zh-CN" altLang="zh-CN" dirty="0" smtClean="0">
                <a:solidFill>
                  <a:srgbClr val="C00000"/>
                </a:solidFill>
              </a:rPr>
              <a:t>防</a:t>
            </a:r>
            <a:r>
              <a:rPr lang="en-US" altLang="zh-CN" dirty="0" smtClean="0">
                <a:solidFill>
                  <a:srgbClr val="C00000"/>
                </a:solidFill>
              </a:rPr>
              <a:t>ARP</a:t>
            </a:r>
            <a:r>
              <a:rPr lang="zh-CN" altLang="zh-CN" dirty="0" smtClean="0">
                <a:solidFill>
                  <a:srgbClr val="C00000"/>
                </a:solidFill>
              </a:rPr>
              <a:t>欺骗</a:t>
            </a:r>
            <a:endParaRPr lang="en-US" altLang="zh-CN" dirty="0" smtClean="0">
              <a:solidFill>
                <a:srgbClr val="C00000"/>
              </a:solidFill>
            </a:endParaRPr>
          </a:p>
          <a:p>
            <a:pPr>
              <a:buFont typeface="Arial" pitchFamily="34" charset="0"/>
              <a:buChar char="•"/>
            </a:pPr>
            <a:r>
              <a:rPr lang="zh-CN" altLang="zh-CN" dirty="0" smtClean="0">
                <a:solidFill>
                  <a:srgbClr val="C00000"/>
                </a:solidFill>
              </a:rPr>
              <a:t>自定义防火墙功能</a:t>
            </a:r>
            <a:endParaRPr lang="en-US" altLang="zh-CN" dirty="0" smtClean="0">
              <a:solidFill>
                <a:srgbClr val="C00000"/>
              </a:solidFill>
            </a:endParaRPr>
          </a:p>
          <a:p>
            <a:pPr>
              <a:buFont typeface="Arial" pitchFamily="34" charset="0"/>
              <a:buChar char="•"/>
            </a:pPr>
            <a:r>
              <a:rPr lang="zh-CN" altLang="zh-CN" dirty="0" smtClean="0">
                <a:solidFill>
                  <a:srgbClr val="C00000"/>
                </a:solidFill>
              </a:rPr>
              <a:t>支持防</a:t>
            </a:r>
            <a:r>
              <a:rPr lang="en-US" altLang="zh-CN" dirty="0" err="1" smtClean="0">
                <a:solidFill>
                  <a:srgbClr val="C00000"/>
                </a:solidFill>
              </a:rPr>
              <a:t>DDos</a:t>
            </a:r>
            <a:r>
              <a:rPr lang="zh-CN" altLang="zh-CN" dirty="0" smtClean="0">
                <a:solidFill>
                  <a:srgbClr val="C00000"/>
                </a:solidFill>
              </a:rPr>
              <a:t>攻击</a:t>
            </a:r>
            <a:endParaRPr lang="en-US" altLang="zh-CN" dirty="0" smtClean="0">
              <a:solidFill>
                <a:srgbClr val="C00000"/>
              </a:solidFill>
            </a:endParaRPr>
          </a:p>
          <a:p>
            <a:pPr>
              <a:buFont typeface="Arial" pitchFamily="34" charset="0"/>
              <a:buChar char="•"/>
            </a:pPr>
            <a:r>
              <a:rPr lang="zh-CN" altLang="zh-CN" dirty="0" smtClean="0">
                <a:solidFill>
                  <a:srgbClr val="C00000"/>
                </a:solidFill>
              </a:rPr>
              <a:t>提供流量清洗服务</a:t>
            </a:r>
            <a:endParaRPr lang="en-US" altLang="zh-CN" dirty="0" smtClean="0">
              <a:solidFill>
                <a:srgbClr val="C00000"/>
              </a:solidFill>
            </a:endParaRPr>
          </a:p>
          <a:p>
            <a:pPr>
              <a:buFont typeface="Arial" pitchFamily="34" charset="0"/>
              <a:buChar char="•"/>
            </a:pPr>
            <a:r>
              <a:rPr lang="zh-CN" altLang="en-US" dirty="0" smtClean="0">
                <a:solidFill>
                  <a:srgbClr val="C00000"/>
                </a:solidFill>
              </a:rPr>
              <a:t>动态升级</a:t>
            </a:r>
            <a:endParaRPr lang="en-US" altLang="zh-CN" dirty="0" smtClean="0">
              <a:solidFill>
                <a:srgbClr val="C00000"/>
              </a:solidFill>
            </a:endParaRPr>
          </a:p>
          <a:p>
            <a:pPr>
              <a:buFont typeface="Arial" pitchFamily="34" charset="0"/>
              <a:buChar char="•"/>
            </a:pPr>
            <a:r>
              <a:rPr lang="zh-CN" altLang="en-US" dirty="0" smtClean="0">
                <a:solidFill>
                  <a:srgbClr val="C00000"/>
                </a:solidFill>
              </a:rPr>
              <a:t>分布式文件存储</a:t>
            </a:r>
            <a:endParaRPr lang="zh-CN" altLang="en-US" dirty="0">
              <a:solidFill>
                <a:srgbClr val="C00000"/>
              </a:solidFill>
            </a:endParaRPr>
          </a:p>
        </p:txBody>
      </p:sp>
      <p:pic>
        <p:nvPicPr>
          <p:cNvPr id="6" name="Picture 2"/>
          <p:cNvPicPr>
            <a:picLocks noChangeAspect="1" noChangeArrowheads="1"/>
          </p:cNvPicPr>
          <p:nvPr/>
        </p:nvPicPr>
        <p:blipFill>
          <a:blip r:embed="rId3" cstate="print"/>
          <a:srcRect/>
          <a:stretch>
            <a:fillRect/>
          </a:stretch>
        </p:blipFill>
        <p:spPr bwMode="auto">
          <a:xfrm>
            <a:off x="3779912" y="836712"/>
            <a:ext cx="4632697" cy="3168352"/>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5364088" y="4077072"/>
            <a:ext cx="3577286" cy="2592288"/>
          </a:xfrm>
          <a:prstGeom prst="rect">
            <a:avLst/>
          </a:prstGeom>
          <a:noFill/>
          <a:ln w="9525">
            <a:noFill/>
            <a:miter lim="800000"/>
            <a:headEnd/>
            <a:tailEnd/>
          </a:ln>
        </p:spPr>
      </p:pic>
      <p:pic>
        <p:nvPicPr>
          <p:cNvPr id="8" name="Picture 3"/>
          <p:cNvPicPr>
            <a:picLocks noChangeAspect="1" noChangeArrowheads="1"/>
          </p:cNvPicPr>
          <p:nvPr/>
        </p:nvPicPr>
        <p:blipFill>
          <a:blip r:embed="rId5" cstate="print"/>
          <a:srcRect/>
          <a:stretch>
            <a:fillRect/>
          </a:stretch>
        </p:blipFill>
        <p:spPr bwMode="auto">
          <a:xfrm>
            <a:off x="2267744" y="4077072"/>
            <a:ext cx="3096344" cy="2592288"/>
          </a:xfrm>
          <a:prstGeom prst="rect">
            <a:avLst/>
          </a:prstGeom>
          <a:noFill/>
          <a:ln w="9525">
            <a:noFill/>
            <a:miter lim="800000"/>
            <a:headEnd/>
            <a:tailEnd/>
          </a:ln>
        </p:spPr>
      </p:pic>
      <p:pic>
        <p:nvPicPr>
          <p:cNvPr id="189442" name="Picture 2"/>
          <p:cNvPicPr>
            <a:picLocks noChangeAspect="1" noChangeArrowheads="1"/>
          </p:cNvPicPr>
          <p:nvPr/>
        </p:nvPicPr>
        <p:blipFill>
          <a:blip r:embed="rId6" cstate="print"/>
          <a:srcRect/>
          <a:stretch>
            <a:fillRect/>
          </a:stretch>
        </p:blipFill>
        <p:spPr bwMode="auto">
          <a:xfrm>
            <a:off x="467544" y="4782666"/>
            <a:ext cx="1466850" cy="590550"/>
          </a:xfrm>
          <a:prstGeom prst="rect">
            <a:avLst/>
          </a:prstGeom>
          <a:noFill/>
          <a:ln w="9525">
            <a:noFill/>
            <a:miter lim="800000"/>
            <a:headEnd/>
            <a:tailEnd/>
          </a:ln>
        </p:spPr>
      </p:pic>
      <p:pic>
        <p:nvPicPr>
          <p:cNvPr id="189443" name="Picture 3"/>
          <p:cNvPicPr>
            <a:picLocks noChangeAspect="1" noChangeArrowheads="1"/>
          </p:cNvPicPr>
          <p:nvPr/>
        </p:nvPicPr>
        <p:blipFill>
          <a:blip r:embed="rId7" cstate="print"/>
          <a:srcRect/>
          <a:stretch>
            <a:fillRect/>
          </a:stretch>
        </p:blipFill>
        <p:spPr bwMode="auto">
          <a:xfrm>
            <a:off x="323528" y="5373216"/>
            <a:ext cx="1666875" cy="781050"/>
          </a:xfrm>
          <a:prstGeom prst="rect">
            <a:avLst/>
          </a:prstGeom>
          <a:noFill/>
          <a:ln w="9525">
            <a:noFill/>
            <a:miter lim="800000"/>
            <a:headEnd/>
            <a:tailEnd/>
          </a:ln>
        </p:spPr>
      </p:pic>
      <p:pic>
        <p:nvPicPr>
          <p:cNvPr id="189444" name="Picture 4"/>
          <p:cNvPicPr>
            <a:picLocks noChangeAspect="1" noChangeArrowheads="1"/>
          </p:cNvPicPr>
          <p:nvPr/>
        </p:nvPicPr>
        <p:blipFill>
          <a:blip r:embed="rId8" cstate="print"/>
          <a:srcRect/>
          <a:stretch>
            <a:fillRect/>
          </a:stretch>
        </p:blipFill>
        <p:spPr bwMode="auto">
          <a:xfrm>
            <a:off x="539552" y="6246068"/>
            <a:ext cx="1390650" cy="495300"/>
          </a:xfrm>
          <a:prstGeom prst="rect">
            <a:avLst/>
          </a:prstGeom>
          <a:noFill/>
          <a:ln w="9525">
            <a:noFill/>
            <a:miter lim="800000"/>
            <a:headEnd/>
            <a:tailEnd/>
          </a:ln>
        </p:spPr>
      </p:pic>
      <p:sp>
        <p:nvSpPr>
          <p:cNvPr id="13" name="矩形 12"/>
          <p:cNvSpPr/>
          <p:nvPr/>
        </p:nvSpPr>
        <p:spPr>
          <a:xfrm>
            <a:off x="251520" y="260648"/>
            <a:ext cx="1826141" cy="584775"/>
          </a:xfrm>
          <a:prstGeom prst="rect">
            <a:avLst/>
          </a:prstGeom>
        </p:spPr>
        <p:txBody>
          <a:bodyPr wrap="none">
            <a:spAutoFit/>
          </a:bodyPr>
          <a:lstStyle/>
          <a:p>
            <a:r>
              <a:rPr lang="zh-CN" altLang="en-US" sz="3200" b="1" dirty="0" smtClean="0"/>
              <a:t>云服务器</a:t>
            </a:r>
            <a:endParaRPr lang="en-US" altLang="zh-CN" sz="32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p:cNvPicPr>
            <a:picLocks noChangeAspect="1" noChangeArrowheads="1"/>
          </p:cNvPicPr>
          <p:nvPr/>
        </p:nvPicPr>
        <p:blipFill>
          <a:blip r:embed="rId2" cstate="print"/>
          <a:srcRect/>
          <a:stretch>
            <a:fillRect/>
          </a:stretch>
        </p:blipFill>
        <p:spPr bwMode="auto">
          <a:xfrm>
            <a:off x="4139952" y="692696"/>
            <a:ext cx="4970909" cy="2397515"/>
          </a:xfrm>
          <a:prstGeom prst="rect">
            <a:avLst/>
          </a:prstGeom>
          <a:noFill/>
          <a:ln w="9525">
            <a:noFill/>
            <a:miter lim="800000"/>
            <a:headEnd/>
            <a:tailEnd/>
          </a:ln>
        </p:spPr>
      </p:pic>
      <p:pic>
        <p:nvPicPr>
          <p:cNvPr id="27" name="图片 26" descr="180.jpg"/>
          <p:cNvPicPr>
            <a:picLocks noChangeAspect="1"/>
          </p:cNvPicPr>
          <p:nvPr/>
        </p:nvPicPr>
        <p:blipFill>
          <a:blip r:embed="rId3" cstate="print"/>
          <a:stretch>
            <a:fillRect/>
          </a:stretch>
        </p:blipFill>
        <p:spPr>
          <a:xfrm>
            <a:off x="2267744" y="5301208"/>
            <a:ext cx="1080120" cy="1080120"/>
          </a:xfrm>
          <a:prstGeom prst="rect">
            <a:avLst/>
          </a:prstGeom>
        </p:spPr>
      </p:pic>
      <p:pic>
        <p:nvPicPr>
          <p:cNvPr id="29" name="Picture 2"/>
          <p:cNvPicPr>
            <a:picLocks noChangeAspect="1" noChangeArrowheads="1"/>
          </p:cNvPicPr>
          <p:nvPr/>
        </p:nvPicPr>
        <p:blipFill>
          <a:blip r:embed="rId4" cstate="print"/>
          <a:srcRect/>
          <a:stretch>
            <a:fillRect/>
          </a:stretch>
        </p:blipFill>
        <p:spPr bwMode="auto">
          <a:xfrm>
            <a:off x="107504" y="5805264"/>
            <a:ext cx="1828800" cy="533400"/>
          </a:xfrm>
          <a:prstGeom prst="rect">
            <a:avLst/>
          </a:prstGeom>
          <a:noFill/>
          <a:ln w="9525">
            <a:noFill/>
            <a:miter lim="800000"/>
            <a:headEnd/>
            <a:tailEnd/>
          </a:ln>
        </p:spPr>
      </p:pic>
      <p:sp>
        <p:nvSpPr>
          <p:cNvPr id="30" name="TextBox 29"/>
          <p:cNvSpPr txBox="1"/>
          <p:nvPr/>
        </p:nvSpPr>
        <p:spPr>
          <a:xfrm>
            <a:off x="251520" y="5085184"/>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sp>
        <p:nvSpPr>
          <p:cNvPr id="31" name="矩形 30"/>
          <p:cNvSpPr/>
          <p:nvPr/>
        </p:nvSpPr>
        <p:spPr>
          <a:xfrm>
            <a:off x="107504" y="616327"/>
            <a:ext cx="4572000" cy="4108817"/>
          </a:xfrm>
          <a:prstGeom prst="rect">
            <a:avLst/>
          </a:prstGeom>
        </p:spPr>
        <p:txBody>
          <a:bodyPr>
            <a:spAutoFit/>
          </a:bodyPr>
          <a:lstStyle/>
          <a:p>
            <a:pPr>
              <a:lnSpc>
                <a:spcPct val="150000"/>
              </a:lnSpc>
              <a:buClr>
                <a:srgbClr val="FF6600"/>
              </a:buClr>
            </a:pPr>
            <a:endParaRPr lang="en-US" altLang="zh-CN" dirty="0" smtClean="0">
              <a:solidFill>
                <a:srgbClr val="C00000"/>
              </a:solidFill>
              <a:latin typeface="微软雅黑" pitchFamily="34" charset="-122"/>
            </a:endParaRPr>
          </a:p>
          <a:p>
            <a:pPr>
              <a:buClr>
                <a:srgbClr val="FF6600"/>
              </a:buClr>
              <a:buFont typeface="Arial" pitchFamily="34" charset="0"/>
              <a:buChar char="•"/>
            </a:pPr>
            <a:r>
              <a:rPr lang="en-US" altLang="zh-CN" dirty="0" smtClean="0">
                <a:solidFill>
                  <a:srgbClr val="C00000"/>
                </a:solidFill>
                <a:latin typeface="+mn-ea"/>
              </a:rPr>
              <a:t>REST</a:t>
            </a:r>
            <a:r>
              <a:rPr lang="zh-CN" altLang="en-US" dirty="0" smtClean="0">
                <a:solidFill>
                  <a:srgbClr val="C00000"/>
                </a:solidFill>
                <a:latin typeface="+mn-ea"/>
              </a:rPr>
              <a:t>协议处理 </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架构在云计算平台之上，从容面对</a:t>
            </a:r>
            <a:endParaRPr lang="en-US" altLang="zh-CN" dirty="0" smtClean="0">
              <a:solidFill>
                <a:srgbClr val="C00000"/>
              </a:solidFill>
              <a:latin typeface="+mn-ea"/>
            </a:endParaRPr>
          </a:p>
          <a:p>
            <a:pPr>
              <a:buClr>
                <a:srgbClr val="FF6600"/>
              </a:buClr>
            </a:pPr>
            <a:r>
              <a:rPr lang="zh-CN" altLang="en-US" dirty="0" smtClean="0">
                <a:solidFill>
                  <a:srgbClr val="C00000"/>
                </a:solidFill>
                <a:latin typeface="+mn-ea"/>
              </a:rPr>
              <a:t>爆发性的增长</a:t>
            </a:r>
            <a:endParaRPr lang="en-US" altLang="zh-CN" dirty="0" smtClean="0">
              <a:solidFill>
                <a:srgbClr val="C00000"/>
              </a:solidFill>
              <a:latin typeface="+mn-ea"/>
            </a:endParaRPr>
          </a:p>
          <a:p>
            <a:pPr>
              <a:buClr>
                <a:srgbClr val="FF6600"/>
              </a:buClr>
              <a:buFont typeface="Arial" pitchFamily="34" charset="0"/>
              <a:buChar char="•"/>
            </a:pPr>
            <a:r>
              <a:rPr lang="en-US" altLang="zh-CN" dirty="0" smtClean="0">
                <a:solidFill>
                  <a:srgbClr val="C00000"/>
                </a:solidFill>
                <a:latin typeface="+mn-ea"/>
              </a:rPr>
              <a:t>Key-Value</a:t>
            </a:r>
            <a:r>
              <a:rPr lang="zh-CN" altLang="en-US" dirty="0" smtClean="0">
                <a:solidFill>
                  <a:srgbClr val="C00000"/>
                </a:solidFill>
                <a:latin typeface="+mn-ea"/>
              </a:rPr>
              <a:t>引擎，数据对象结构化</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三份数据冗余备份，存储于不同交</a:t>
            </a:r>
            <a:endParaRPr lang="en-US" altLang="zh-CN" dirty="0" smtClean="0">
              <a:solidFill>
                <a:srgbClr val="C00000"/>
              </a:solidFill>
              <a:latin typeface="+mn-ea"/>
            </a:endParaRPr>
          </a:p>
          <a:p>
            <a:pPr>
              <a:buClr>
                <a:srgbClr val="FF6600"/>
              </a:buClr>
            </a:pPr>
            <a:r>
              <a:rPr lang="zh-CN" altLang="en-US" dirty="0" smtClean="0">
                <a:solidFill>
                  <a:srgbClr val="C00000"/>
                </a:solidFill>
                <a:latin typeface="+mn-ea"/>
              </a:rPr>
              <a:t>换机的不同机器中</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提供对称加密验证，数据不会被窃</a:t>
            </a:r>
            <a:endParaRPr lang="en-US" altLang="zh-CN" dirty="0" smtClean="0">
              <a:solidFill>
                <a:srgbClr val="C00000"/>
              </a:solidFill>
              <a:latin typeface="+mn-ea"/>
            </a:endParaRPr>
          </a:p>
          <a:p>
            <a:pPr>
              <a:buClr>
                <a:srgbClr val="FF6600"/>
              </a:buClr>
            </a:pPr>
            <a:r>
              <a:rPr lang="zh-CN" altLang="en-US" dirty="0" smtClean="0">
                <a:solidFill>
                  <a:srgbClr val="C00000"/>
                </a:solidFill>
                <a:latin typeface="+mn-ea"/>
              </a:rPr>
              <a:t>取。</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阿里云开放存储服务支持异地备份</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高于</a:t>
            </a:r>
            <a:r>
              <a:rPr lang="en-US" altLang="zh-CN" dirty="0" smtClean="0">
                <a:solidFill>
                  <a:srgbClr val="C00000"/>
                </a:solidFill>
                <a:latin typeface="+mn-ea"/>
              </a:rPr>
              <a:t>99.9%</a:t>
            </a:r>
            <a:r>
              <a:rPr lang="zh-CN" altLang="en-US" dirty="0" smtClean="0">
                <a:solidFill>
                  <a:srgbClr val="C00000"/>
                </a:solidFill>
                <a:latin typeface="+mn-ea"/>
              </a:rPr>
              <a:t>的可用性</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数据</a:t>
            </a:r>
            <a:r>
              <a:rPr lang="en-US" altLang="zh-CN" dirty="0" smtClean="0">
                <a:solidFill>
                  <a:srgbClr val="C00000"/>
                </a:solidFill>
                <a:latin typeface="+mn-ea"/>
              </a:rPr>
              <a:t>99.99999999%</a:t>
            </a:r>
            <a:r>
              <a:rPr lang="zh-CN" altLang="en-US" dirty="0" smtClean="0">
                <a:solidFill>
                  <a:srgbClr val="C00000"/>
                </a:solidFill>
                <a:latin typeface="+mn-ea"/>
              </a:rPr>
              <a:t>可靠</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跨地域的数据中心同步</a:t>
            </a:r>
            <a:endParaRPr lang="en-US" altLang="zh-CN" dirty="0" smtClean="0">
              <a:solidFill>
                <a:srgbClr val="C00000"/>
              </a:solidFill>
              <a:latin typeface="+mn-ea"/>
            </a:endParaRPr>
          </a:p>
          <a:p>
            <a:pPr>
              <a:buClr>
                <a:srgbClr val="FF6600"/>
              </a:buClr>
              <a:buFont typeface="Arial" pitchFamily="34" charset="0"/>
              <a:buChar char="•"/>
            </a:pPr>
            <a:r>
              <a:rPr lang="zh-CN" altLang="en-US" dirty="0" smtClean="0">
                <a:solidFill>
                  <a:srgbClr val="C00000"/>
                </a:solidFill>
                <a:latin typeface="+mn-ea"/>
              </a:rPr>
              <a:t>优质网络保障，应对突发性的大量访问</a:t>
            </a:r>
            <a:endParaRPr lang="en-US" altLang="zh-CN" dirty="0" smtClean="0">
              <a:solidFill>
                <a:srgbClr val="C00000"/>
              </a:solidFill>
              <a:latin typeface="+mn-ea"/>
            </a:endParaRPr>
          </a:p>
        </p:txBody>
      </p:sp>
      <p:pic>
        <p:nvPicPr>
          <p:cNvPr id="191491" name="Picture 3"/>
          <p:cNvPicPr>
            <a:picLocks noChangeAspect="1" noChangeArrowheads="1"/>
          </p:cNvPicPr>
          <p:nvPr/>
        </p:nvPicPr>
        <p:blipFill>
          <a:blip r:embed="rId5" cstate="print"/>
          <a:srcRect/>
          <a:stretch>
            <a:fillRect/>
          </a:stretch>
        </p:blipFill>
        <p:spPr bwMode="auto">
          <a:xfrm>
            <a:off x="4219723" y="2996952"/>
            <a:ext cx="4528741" cy="2593327"/>
          </a:xfrm>
          <a:prstGeom prst="rect">
            <a:avLst/>
          </a:prstGeom>
          <a:noFill/>
          <a:ln w="9525">
            <a:noFill/>
            <a:miter lim="800000"/>
            <a:headEnd/>
            <a:tailEnd/>
          </a:ln>
        </p:spPr>
      </p:pic>
      <p:sp>
        <p:nvSpPr>
          <p:cNvPr id="33" name="矩形 32"/>
          <p:cNvSpPr/>
          <p:nvPr/>
        </p:nvSpPr>
        <p:spPr>
          <a:xfrm>
            <a:off x="179512" y="188640"/>
            <a:ext cx="3671198" cy="584775"/>
          </a:xfrm>
          <a:prstGeom prst="rect">
            <a:avLst/>
          </a:prstGeom>
        </p:spPr>
        <p:txBody>
          <a:bodyPr wrap="none">
            <a:spAutoFit/>
          </a:bodyPr>
          <a:lstStyle/>
          <a:p>
            <a:r>
              <a:rPr lang="zh-CN" altLang="en-US" sz="3200" b="1" dirty="0" smtClean="0"/>
              <a:t>开放存储服务 </a:t>
            </a:r>
            <a:r>
              <a:rPr lang="en-US" altLang="zh-CN" sz="3200" b="1" dirty="0" smtClean="0"/>
              <a:t>(OSS)</a:t>
            </a:r>
          </a:p>
        </p:txBody>
      </p:sp>
      <p:pic>
        <p:nvPicPr>
          <p:cNvPr id="191492" name="Picture 4"/>
          <p:cNvPicPr>
            <a:picLocks noChangeAspect="1" noChangeArrowheads="1"/>
          </p:cNvPicPr>
          <p:nvPr/>
        </p:nvPicPr>
        <p:blipFill>
          <a:blip r:embed="rId6" cstate="print"/>
          <a:srcRect/>
          <a:stretch>
            <a:fillRect/>
          </a:stretch>
        </p:blipFill>
        <p:spPr bwMode="auto">
          <a:xfrm>
            <a:off x="3795514" y="5661248"/>
            <a:ext cx="1352550" cy="60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539552" y="1043444"/>
            <a:ext cx="7920880"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altLang="zh-CN" sz="2000" b="1" dirty="0" smtClean="0">
                <a:latin typeface="Times New Roman" pitchFamily="18" charset="0"/>
                <a:ea typeface="华文中宋" pitchFamily="2" charset="-122"/>
                <a:cs typeface="Times New Roman" pitchFamily="18" charset="0"/>
              </a:rPr>
              <a:t>http://&lt;bucket</a:t>
            </a:r>
            <a:r>
              <a:rPr lang="en-US" altLang="zh-CN" sz="2000" b="1" dirty="0">
                <a:latin typeface="Times New Roman" pitchFamily="18" charset="0"/>
                <a:ea typeface="华文中宋" pitchFamily="2" charset="-122"/>
                <a:cs typeface="Times New Roman" pitchFamily="18" charset="0"/>
              </a:rPr>
              <a:t>&gt;</a:t>
            </a:r>
            <a:r>
              <a:rPr lang="en-US" altLang="zh-CN" sz="2000" b="1" dirty="0" smtClean="0">
                <a:latin typeface="Times New Roman" pitchFamily="18" charset="0"/>
                <a:ea typeface="华文中宋" pitchFamily="2" charset="-122"/>
                <a:cs typeface="Times New Roman" pitchFamily="18" charset="0"/>
              </a:rPr>
              <a:t>.oss.aliyuncs.com/&lt;object&gt;</a:t>
            </a:r>
            <a:endParaRPr lang="zh-CN" altLang="en-US" sz="2000" b="1" dirty="0">
              <a:latin typeface="Times New Roman" pitchFamily="18" charset="0"/>
              <a:ea typeface="华文中宋" pitchFamily="2" charset="-122"/>
              <a:cs typeface="Times New Roman" pitchFamily="18" charset="0"/>
            </a:endParaRPr>
          </a:p>
        </p:txBody>
      </p:sp>
      <p:sp>
        <p:nvSpPr>
          <p:cNvPr id="27" name="圆角矩形 26"/>
          <p:cNvSpPr/>
          <p:nvPr/>
        </p:nvSpPr>
        <p:spPr>
          <a:xfrm>
            <a:off x="2281640" y="3118026"/>
            <a:ext cx="2362368" cy="533157"/>
          </a:xfrm>
          <a:prstGeom prst="roundRect">
            <a:avLst/>
          </a:prstGeom>
          <a:solidFill>
            <a:schemeClr val="accent1"/>
          </a:solidFill>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latin typeface="Times New Roman" pitchFamily="18" charset="0"/>
                <a:ea typeface="华文中宋" pitchFamily="2" charset="-122"/>
                <a:cs typeface="Times New Roman" pitchFamily="18" charset="0"/>
              </a:rPr>
              <a:t>协议接入层</a:t>
            </a:r>
            <a:endParaRPr lang="en-US" altLang="zh-CN" sz="1600" b="1" dirty="0" smtClean="0">
              <a:latin typeface="Times New Roman" pitchFamily="18" charset="0"/>
              <a:ea typeface="华文中宋" pitchFamily="2" charset="-122"/>
              <a:cs typeface="Times New Roman" pitchFamily="18" charset="0"/>
            </a:endParaRPr>
          </a:p>
          <a:p>
            <a:pPr algn="ctr"/>
            <a:r>
              <a:rPr lang="en-US" altLang="zh-CN" sz="1600" dirty="0" smtClean="0">
                <a:latin typeface="Times New Roman" pitchFamily="18" charset="0"/>
                <a:ea typeface="华文中宋" pitchFamily="2" charset="-122"/>
                <a:cs typeface="Times New Roman" pitchFamily="18" charset="0"/>
              </a:rPr>
              <a:t>RESTful</a:t>
            </a:r>
            <a:endParaRPr lang="zh-CN" altLang="en-US" sz="1600" dirty="0">
              <a:latin typeface="Times New Roman" pitchFamily="18" charset="0"/>
              <a:ea typeface="华文中宋" pitchFamily="2" charset="-122"/>
              <a:cs typeface="Times New Roman" pitchFamily="18" charset="0"/>
            </a:endParaRPr>
          </a:p>
        </p:txBody>
      </p:sp>
      <p:sp>
        <p:nvSpPr>
          <p:cNvPr id="28" name="圆角矩形 27"/>
          <p:cNvSpPr/>
          <p:nvPr/>
        </p:nvSpPr>
        <p:spPr>
          <a:xfrm>
            <a:off x="2281640" y="2118357"/>
            <a:ext cx="2362368" cy="466512"/>
          </a:xfrm>
          <a:prstGeom prst="roundRect">
            <a:avLst/>
          </a:prstGeom>
          <a:solidFill>
            <a:schemeClr val="accent1"/>
          </a:solidFill>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smtClean="0">
                <a:latin typeface="Times New Roman" pitchFamily="18" charset="0"/>
                <a:ea typeface="华文中宋" pitchFamily="2" charset="-122"/>
                <a:cs typeface="Times New Roman" pitchFamily="18" charset="0"/>
              </a:rPr>
              <a:t>LB / LVS</a:t>
            </a:r>
            <a:endParaRPr lang="zh-CN" altLang="en-US" b="1" dirty="0">
              <a:latin typeface="Times New Roman" pitchFamily="18" charset="0"/>
              <a:ea typeface="华文中宋" pitchFamily="2" charset="-122"/>
              <a:cs typeface="Times New Roman" pitchFamily="18" charset="0"/>
            </a:endParaRPr>
          </a:p>
        </p:txBody>
      </p:sp>
      <p:sp>
        <p:nvSpPr>
          <p:cNvPr id="29" name="圆角矩形 28"/>
          <p:cNvSpPr/>
          <p:nvPr/>
        </p:nvSpPr>
        <p:spPr>
          <a:xfrm>
            <a:off x="2281640" y="4117695"/>
            <a:ext cx="2362368" cy="533157"/>
          </a:xfrm>
          <a:prstGeom prst="roundRect">
            <a:avLst/>
          </a:prstGeom>
          <a:solidFill>
            <a:schemeClr val="accent1"/>
          </a:solidFill>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latin typeface="Times New Roman" pitchFamily="18" charset="0"/>
                <a:ea typeface="华文中宋" pitchFamily="2" charset="-122"/>
                <a:cs typeface="Times New Roman" pitchFamily="18" charset="0"/>
              </a:rPr>
              <a:t>数据访问层</a:t>
            </a:r>
            <a:endParaRPr lang="en-US" altLang="zh-CN" sz="1600" b="1" dirty="0" smtClean="0">
              <a:latin typeface="Times New Roman" pitchFamily="18" charset="0"/>
              <a:ea typeface="华文中宋" pitchFamily="2" charset="-122"/>
              <a:cs typeface="Times New Roman" pitchFamily="18" charset="0"/>
            </a:endParaRPr>
          </a:p>
          <a:p>
            <a:pPr algn="ctr"/>
            <a:r>
              <a:rPr lang="en-US" altLang="zh-CN" sz="1600" dirty="0" smtClean="0">
                <a:latin typeface="Times New Roman" pitchFamily="18" charset="0"/>
                <a:ea typeface="华文中宋" pitchFamily="2" charset="-122"/>
                <a:cs typeface="Times New Roman" pitchFamily="18" charset="0"/>
              </a:rPr>
              <a:t>Key-Value</a:t>
            </a:r>
            <a:r>
              <a:rPr lang="zh-CN" altLang="en-US" sz="1600" dirty="0" smtClean="0">
                <a:latin typeface="Times New Roman" pitchFamily="18" charset="0"/>
                <a:ea typeface="华文中宋" pitchFamily="2" charset="-122"/>
                <a:cs typeface="Times New Roman" pitchFamily="18" charset="0"/>
              </a:rPr>
              <a:t>引擎</a:t>
            </a:r>
            <a:endParaRPr lang="zh-CN" altLang="en-US" sz="1600" dirty="0">
              <a:latin typeface="Times New Roman" pitchFamily="18" charset="0"/>
              <a:ea typeface="华文中宋" pitchFamily="2" charset="-122"/>
              <a:cs typeface="Times New Roman" pitchFamily="18" charset="0"/>
            </a:endParaRPr>
          </a:p>
        </p:txBody>
      </p:sp>
      <p:sp>
        <p:nvSpPr>
          <p:cNvPr id="30" name="圆角矩形 29"/>
          <p:cNvSpPr/>
          <p:nvPr/>
        </p:nvSpPr>
        <p:spPr>
          <a:xfrm>
            <a:off x="2281640" y="4984075"/>
            <a:ext cx="2362368" cy="533157"/>
          </a:xfrm>
          <a:prstGeom prst="roundRect">
            <a:avLst/>
          </a:prstGeom>
          <a:solidFill>
            <a:schemeClr val="accent1"/>
          </a:solidFill>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latin typeface="Times New Roman" pitchFamily="18" charset="0"/>
                <a:ea typeface="华文中宋" pitchFamily="2" charset="-122"/>
                <a:cs typeface="Times New Roman" pitchFamily="18" charset="0"/>
              </a:rPr>
              <a:t>持久存储层</a:t>
            </a:r>
            <a:endParaRPr lang="en-US" altLang="zh-CN" sz="1600" b="1" dirty="0" smtClean="0">
              <a:latin typeface="Times New Roman" pitchFamily="18" charset="0"/>
              <a:ea typeface="华文中宋" pitchFamily="2" charset="-122"/>
              <a:cs typeface="Times New Roman" pitchFamily="18" charset="0"/>
            </a:endParaRPr>
          </a:p>
          <a:p>
            <a:pPr algn="ctr"/>
            <a:r>
              <a:rPr lang="en-US" altLang="zh-CN" sz="1600" dirty="0" err="1" smtClean="0">
                <a:latin typeface="Times New Roman" pitchFamily="18" charset="0"/>
                <a:ea typeface="华文中宋" pitchFamily="2" charset="-122"/>
                <a:cs typeface="Times New Roman" pitchFamily="18" charset="0"/>
              </a:rPr>
              <a:t>Pangu</a:t>
            </a:r>
            <a:endParaRPr lang="zh-CN" altLang="en-US" sz="1600" dirty="0">
              <a:latin typeface="Times New Roman" pitchFamily="18" charset="0"/>
              <a:ea typeface="华文中宋" pitchFamily="2" charset="-122"/>
              <a:cs typeface="Times New Roman" pitchFamily="18" charset="0"/>
            </a:endParaRPr>
          </a:p>
        </p:txBody>
      </p:sp>
      <p:sp>
        <p:nvSpPr>
          <p:cNvPr id="31" name="TextBox 30"/>
          <p:cNvSpPr txBox="1"/>
          <p:nvPr/>
        </p:nvSpPr>
        <p:spPr>
          <a:xfrm>
            <a:off x="1187624" y="2195572"/>
            <a:ext cx="1249402" cy="369332"/>
          </a:xfrm>
          <a:prstGeom prst="rect">
            <a:avLst/>
          </a:prstGeom>
          <a:noFill/>
        </p:spPr>
        <p:txBody>
          <a:bodyPr wrap="square" rtlCol="0">
            <a:spAutoFit/>
          </a:bodyPr>
          <a:lstStyle/>
          <a:p>
            <a:r>
              <a:rPr lang="zh-CN" altLang="en-US" dirty="0" smtClean="0">
                <a:latin typeface="Times New Roman" pitchFamily="18" charset="0"/>
                <a:ea typeface="华文中宋" pitchFamily="2" charset="-122"/>
                <a:cs typeface="Times New Roman" pitchFamily="18" charset="0"/>
              </a:rPr>
              <a:t>负载均衡</a:t>
            </a:r>
            <a:endParaRPr lang="zh-CN" altLang="en-US" dirty="0">
              <a:latin typeface="Times New Roman" pitchFamily="18" charset="0"/>
              <a:ea typeface="华文中宋" pitchFamily="2" charset="-122"/>
              <a:cs typeface="Times New Roman" pitchFamily="18" charset="0"/>
            </a:endParaRPr>
          </a:p>
        </p:txBody>
      </p:sp>
      <p:cxnSp>
        <p:nvCxnSpPr>
          <p:cNvPr id="32" name="直接箭头连接符 31"/>
          <p:cNvCxnSpPr>
            <a:endCxn id="28" idx="0"/>
          </p:cNvCxnSpPr>
          <p:nvPr/>
        </p:nvCxnSpPr>
        <p:spPr>
          <a:xfrm>
            <a:off x="3462824" y="1651845"/>
            <a:ext cx="0" cy="4665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stCxn id="28" idx="2"/>
            <a:endCxn id="27" idx="0"/>
          </p:cNvCxnSpPr>
          <p:nvPr/>
        </p:nvCxnSpPr>
        <p:spPr>
          <a:xfrm>
            <a:off x="3462824" y="2584870"/>
            <a:ext cx="0" cy="5331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a:stCxn id="27" idx="2"/>
            <a:endCxn id="29" idx="0"/>
          </p:cNvCxnSpPr>
          <p:nvPr/>
        </p:nvCxnSpPr>
        <p:spPr>
          <a:xfrm>
            <a:off x="3462824" y="3651183"/>
            <a:ext cx="0" cy="4665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a:stCxn id="29" idx="2"/>
            <a:endCxn id="30" idx="0"/>
          </p:cNvCxnSpPr>
          <p:nvPr/>
        </p:nvCxnSpPr>
        <p:spPr>
          <a:xfrm>
            <a:off x="3462824" y="4650852"/>
            <a:ext cx="0" cy="3332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23528" y="3234462"/>
            <a:ext cx="2160240" cy="338554"/>
          </a:xfrm>
          <a:prstGeom prst="rect">
            <a:avLst/>
          </a:prstGeom>
          <a:noFill/>
        </p:spPr>
        <p:txBody>
          <a:bodyPr wrap="square" rtlCol="0">
            <a:spAutoFit/>
          </a:bodyPr>
          <a:lstStyle/>
          <a:p>
            <a:r>
              <a:rPr lang="zh-CN" altLang="en-US" sz="1600" dirty="0" smtClean="0">
                <a:latin typeface="Times New Roman" pitchFamily="18" charset="0"/>
                <a:ea typeface="华文中宋" pitchFamily="2" charset="-122"/>
                <a:cs typeface="Times New Roman" pitchFamily="18" charset="0"/>
              </a:rPr>
              <a:t>协议处理、访问控制</a:t>
            </a:r>
            <a:endParaRPr lang="zh-CN" altLang="en-US" sz="1600" dirty="0">
              <a:latin typeface="Times New Roman" pitchFamily="18" charset="0"/>
              <a:ea typeface="华文中宋" pitchFamily="2" charset="-122"/>
              <a:cs typeface="Times New Roman" pitchFamily="18" charset="0"/>
            </a:endParaRPr>
          </a:p>
        </p:txBody>
      </p:sp>
      <p:sp>
        <p:nvSpPr>
          <p:cNvPr id="37" name="TextBox 36"/>
          <p:cNvSpPr txBox="1"/>
          <p:nvPr/>
        </p:nvSpPr>
        <p:spPr>
          <a:xfrm>
            <a:off x="899592" y="4221088"/>
            <a:ext cx="1368152" cy="369332"/>
          </a:xfrm>
          <a:prstGeom prst="rect">
            <a:avLst/>
          </a:prstGeom>
          <a:noFill/>
        </p:spPr>
        <p:txBody>
          <a:bodyPr wrap="square" rtlCol="0">
            <a:spAutoFit/>
          </a:bodyPr>
          <a:lstStyle/>
          <a:p>
            <a:r>
              <a:rPr lang="zh-CN" altLang="en-US" dirty="0" smtClean="0">
                <a:latin typeface="Times New Roman" pitchFamily="18" charset="0"/>
                <a:ea typeface="华文中宋" pitchFamily="2" charset="-122"/>
                <a:cs typeface="Times New Roman" pitchFamily="18" charset="0"/>
              </a:rPr>
              <a:t>分区、索引</a:t>
            </a:r>
            <a:endParaRPr lang="zh-CN" altLang="en-US" dirty="0">
              <a:latin typeface="Times New Roman" pitchFamily="18" charset="0"/>
              <a:ea typeface="华文中宋" pitchFamily="2" charset="-122"/>
              <a:cs typeface="Times New Roman" pitchFamily="18" charset="0"/>
            </a:endParaRPr>
          </a:p>
        </p:txBody>
      </p:sp>
      <p:sp>
        <p:nvSpPr>
          <p:cNvPr id="38" name="TextBox 37"/>
          <p:cNvSpPr txBox="1"/>
          <p:nvPr/>
        </p:nvSpPr>
        <p:spPr>
          <a:xfrm>
            <a:off x="251520" y="5075892"/>
            <a:ext cx="2016224" cy="369332"/>
          </a:xfrm>
          <a:prstGeom prst="rect">
            <a:avLst/>
          </a:prstGeom>
          <a:noFill/>
        </p:spPr>
        <p:txBody>
          <a:bodyPr wrap="square" rtlCol="0">
            <a:spAutoFit/>
          </a:bodyPr>
          <a:lstStyle/>
          <a:p>
            <a:r>
              <a:rPr lang="zh-CN" altLang="en-US" dirty="0" smtClean="0">
                <a:latin typeface="Times New Roman" pitchFamily="18" charset="0"/>
                <a:ea typeface="华文中宋" pitchFamily="2" charset="-122"/>
                <a:cs typeface="Times New Roman" pitchFamily="18" charset="0"/>
              </a:rPr>
              <a:t>持久、冗余、容错</a:t>
            </a:r>
            <a:endParaRPr lang="zh-CN" altLang="en-US" dirty="0">
              <a:latin typeface="Times New Roman" pitchFamily="18" charset="0"/>
              <a:ea typeface="华文中宋" pitchFamily="2" charset="-122"/>
              <a:cs typeface="Times New Roman" pitchFamily="18" charset="0"/>
            </a:endParaRPr>
          </a:p>
        </p:txBody>
      </p:sp>
      <p:cxnSp>
        <p:nvCxnSpPr>
          <p:cNvPr id="39" name="直接连接符 38"/>
          <p:cNvCxnSpPr/>
          <p:nvPr/>
        </p:nvCxnSpPr>
        <p:spPr>
          <a:xfrm>
            <a:off x="1025922" y="2784803"/>
            <a:ext cx="3404589" cy="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0" name="圆角矩形标注 39"/>
          <p:cNvSpPr/>
          <p:nvPr/>
        </p:nvSpPr>
        <p:spPr>
          <a:xfrm>
            <a:off x="5580112" y="1844824"/>
            <a:ext cx="3240360" cy="1080120"/>
          </a:xfrm>
          <a:prstGeom prst="wedgeRoundRectCallout">
            <a:avLst>
              <a:gd name="adj1" fmla="val -80564"/>
              <a:gd name="adj2" fmla="val 74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CN" sz="1600" dirty="0" smtClean="0">
                <a:latin typeface="Times New Roman" pitchFamily="18" charset="0"/>
                <a:ea typeface="华文中宋" pitchFamily="2" charset="-122"/>
                <a:cs typeface="Times New Roman" pitchFamily="18" charset="0"/>
              </a:rPr>
              <a:t>RESTful</a:t>
            </a:r>
            <a:r>
              <a:rPr lang="zh-CN" altLang="en-US" sz="1600" dirty="0" smtClean="0">
                <a:latin typeface="Times New Roman" pitchFamily="18" charset="0"/>
                <a:ea typeface="华文中宋" pitchFamily="2" charset="-122"/>
                <a:cs typeface="Times New Roman" pitchFamily="18" charset="0"/>
              </a:rPr>
              <a:t>协议处理</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资源使用计量</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防攻击策略</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授权、认证</a:t>
            </a:r>
            <a:endParaRPr lang="zh-CN" altLang="en-US" sz="1600" dirty="0">
              <a:latin typeface="Times New Roman" pitchFamily="18" charset="0"/>
              <a:ea typeface="华文中宋" pitchFamily="2" charset="-122"/>
              <a:cs typeface="Times New Roman" pitchFamily="18" charset="0"/>
            </a:endParaRPr>
          </a:p>
        </p:txBody>
      </p:sp>
      <p:sp>
        <p:nvSpPr>
          <p:cNvPr id="41" name="圆角矩形标注 40"/>
          <p:cNvSpPr/>
          <p:nvPr/>
        </p:nvSpPr>
        <p:spPr>
          <a:xfrm>
            <a:off x="5580112" y="3212976"/>
            <a:ext cx="3240360" cy="1080120"/>
          </a:xfrm>
          <a:prstGeom prst="wedgeRoundRectCallout">
            <a:avLst>
              <a:gd name="adj1" fmla="val -80195"/>
              <a:gd name="adj2" fmla="val 543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海量、分布式的</a:t>
            </a:r>
            <a:r>
              <a:rPr lang="en-US" altLang="zh-CN" sz="1600" dirty="0" smtClean="0">
                <a:latin typeface="Times New Roman" pitchFamily="18" charset="0"/>
                <a:ea typeface="华文中宋" pitchFamily="2" charset="-122"/>
                <a:cs typeface="Times New Roman" pitchFamily="18" charset="0"/>
              </a:rPr>
              <a:t>KV</a:t>
            </a:r>
            <a:r>
              <a:rPr lang="zh-CN" altLang="en-US" sz="1600" dirty="0" smtClean="0">
                <a:latin typeface="Times New Roman" pitchFamily="18" charset="0"/>
                <a:ea typeface="华文中宋" pitchFamily="2" charset="-122"/>
                <a:cs typeface="Times New Roman" pitchFamily="18" charset="0"/>
              </a:rPr>
              <a:t>存储</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可扩展至数千台服务器</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en-US" altLang="zh-CN" sz="1600" dirty="0" err="1" smtClean="0">
                <a:latin typeface="Times New Roman" pitchFamily="18" charset="0"/>
                <a:ea typeface="华文中宋" pitchFamily="2" charset="-122"/>
                <a:cs typeface="Times New Roman" pitchFamily="18" charset="0"/>
              </a:rPr>
              <a:t>KVMaster</a:t>
            </a:r>
            <a:r>
              <a:rPr lang="en-US" altLang="zh-CN" sz="1600" dirty="0" smtClean="0">
                <a:latin typeface="Times New Roman" pitchFamily="18" charset="0"/>
                <a:ea typeface="华文中宋" pitchFamily="2" charset="-122"/>
                <a:cs typeface="Times New Roman" pitchFamily="18" charset="0"/>
              </a:rPr>
              <a:t>/</a:t>
            </a:r>
            <a:r>
              <a:rPr lang="en-US" altLang="zh-CN" sz="1600" dirty="0" err="1" smtClean="0">
                <a:latin typeface="Times New Roman" pitchFamily="18" charset="0"/>
                <a:ea typeface="华文中宋" pitchFamily="2" charset="-122"/>
                <a:cs typeface="Times New Roman" pitchFamily="18" charset="0"/>
              </a:rPr>
              <a:t>KVServer</a:t>
            </a:r>
            <a:r>
              <a:rPr lang="en-US" altLang="zh-CN" sz="1600" dirty="0" smtClean="0">
                <a:latin typeface="Times New Roman" pitchFamily="18" charset="0"/>
                <a:ea typeface="华文中宋" pitchFamily="2" charset="-122"/>
                <a:cs typeface="Times New Roman" pitchFamily="18" charset="0"/>
              </a:rPr>
              <a:t>/</a:t>
            </a:r>
            <a:r>
              <a:rPr lang="en-US" altLang="zh-CN" sz="1600" dirty="0" err="1" smtClean="0">
                <a:latin typeface="Times New Roman" pitchFamily="18" charset="0"/>
                <a:ea typeface="华文中宋" pitchFamily="2" charset="-122"/>
                <a:cs typeface="Times New Roman" pitchFamily="18" charset="0"/>
              </a:rPr>
              <a:t>Nuwa</a:t>
            </a:r>
            <a:endParaRPr lang="zh-CN" altLang="en-US" sz="1600" dirty="0">
              <a:latin typeface="Times New Roman" pitchFamily="18" charset="0"/>
              <a:ea typeface="华文中宋" pitchFamily="2" charset="-122"/>
              <a:cs typeface="Times New Roman" pitchFamily="18" charset="0"/>
            </a:endParaRPr>
          </a:p>
        </p:txBody>
      </p:sp>
      <p:sp>
        <p:nvSpPr>
          <p:cNvPr id="42" name="圆角矩形标注 41"/>
          <p:cNvSpPr/>
          <p:nvPr/>
        </p:nvSpPr>
        <p:spPr>
          <a:xfrm>
            <a:off x="5580112" y="4509120"/>
            <a:ext cx="3240360" cy="1080120"/>
          </a:xfrm>
          <a:prstGeom prst="wedgeRoundRectCallout">
            <a:avLst>
              <a:gd name="adj1" fmla="val -79458"/>
              <a:gd name="adj2" fmla="val 120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基于分布式文件系统</a:t>
            </a:r>
            <a:r>
              <a:rPr lang="en-US" altLang="zh-CN" sz="1600" dirty="0" err="1" smtClean="0">
                <a:latin typeface="Times New Roman" pitchFamily="18" charset="0"/>
                <a:ea typeface="华文中宋" pitchFamily="2" charset="-122"/>
                <a:cs typeface="Times New Roman" pitchFamily="18" charset="0"/>
              </a:rPr>
              <a:t>Pangu</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en-US" altLang="zh-CN" sz="1600" dirty="0" smtClean="0">
                <a:latin typeface="Times New Roman" pitchFamily="18" charset="0"/>
                <a:ea typeface="华文中宋" pitchFamily="2" charset="-122"/>
                <a:cs typeface="Times New Roman" pitchFamily="18" charset="0"/>
              </a:rPr>
              <a:t>Master-Slave</a:t>
            </a:r>
            <a:r>
              <a:rPr lang="zh-CN" altLang="en-US" sz="1600" dirty="0" smtClean="0">
                <a:latin typeface="Times New Roman" pitchFamily="18" charset="0"/>
                <a:ea typeface="华文中宋" pitchFamily="2" charset="-122"/>
                <a:cs typeface="Times New Roman" pitchFamily="18" charset="0"/>
              </a:rPr>
              <a:t>，基于</a:t>
            </a:r>
            <a:r>
              <a:rPr lang="en-US" altLang="zh-CN" sz="1600" dirty="0" err="1" smtClean="0">
                <a:latin typeface="Times New Roman" pitchFamily="18" charset="0"/>
                <a:ea typeface="华文中宋" pitchFamily="2" charset="-122"/>
                <a:cs typeface="Times New Roman" pitchFamily="18" charset="0"/>
              </a:rPr>
              <a:t>Paxos</a:t>
            </a:r>
            <a:r>
              <a:rPr lang="zh-CN" altLang="en-US" sz="1600" dirty="0" smtClean="0">
                <a:latin typeface="Times New Roman" pitchFamily="18" charset="0"/>
                <a:ea typeface="华文中宋" pitchFamily="2" charset="-122"/>
                <a:cs typeface="Times New Roman" pitchFamily="18" charset="0"/>
              </a:rPr>
              <a:t>的多</a:t>
            </a:r>
            <a:r>
              <a:rPr lang="en-US" altLang="zh-CN" sz="1600" dirty="0" smtClean="0">
                <a:latin typeface="Times New Roman" pitchFamily="18" charset="0"/>
                <a:ea typeface="华文中宋" pitchFamily="2" charset="-122"/>
                <a:cs typeface="Times New Roman" pitchFamily="18" charset="0"/>
              </a:rPr>
              <a:t>Master</a:t>
            </a:r>
            <a:r>
              <a:rPr lang="zh-CN" altLang="en-US" sz="1600" dirty="0" smtClean="0">
                <a:latin typeface="Times New Roman" pitchFamily="18" charset="0"/>
                <a:ea typeface="华文中宋" pitchFamily="2" charset="-122"/>
                <a:cs typeface="Times New Roman" pitchFamily="18" charset="0"/>
              </a:rPr>
              <a:t>设计。</a:t>
            </a:r>
            <a:endParaRPr lang="en-US" altLang="zh-CN" sz="1600" dirty="0" smtClean="0">
              <a:latin typeface="Times New Roman" pitchFamily="18" charset="0"/>
              <a:ea typeface="华文中宋" pitchFamily="2" charset="-122"/>
              <a:cs typeface="Times New Roman" pitchFamily="18" charset="0"/>
            </a:endParaRPr>
          </a:p>
          <a:p>
            <a:pPr marL="342900" indent="-342900">
              <a:buAutoNum type="arabicPeriod"/>
            </a:pPr>
            <a:r>
              <a:rPr lang="zh-CN" altLang="en-US" sz="1600" dirty="0" smtClean="0">
                <a:latin typeface="Times New Roman" pitchFamily="18" charset="0"/>
                <a:ea typeface="华文中宋" pitchFamily="2" charset="-122"/>
                <a:cs typeface="Times New Roman" pitchFamily="18" charset="0"/>
              </a:rPr>
              <a:t>三份拷贝分布不同机架存储</a:t>
            </a:r>
            <a:endParaRPr lang="zh-CN" altLang="en-US" sz="1600" dirty="0">
              <a:latin typeface="Times New Roman" pitchFamily="18" charset="0"/>
              <a:ea typeface="华文中宋" pitchFamily="2" charset="-122"/>
              <a:cs typeface="Times New Roman" pitchFamily="18" charset="0"/>
            </a:endParaRPr>
          </a:p>
        </p:txBody>
      </p:sp>
      <p:sp>
        <p:nvSpPr>
          <p:cNvPr id="43" name="矩形 42"/>
          <p:cNvSpPr/>
          <p:nvPr/>
        </p:nvSpPr>
        <p:spPr>
          <a:xfrm>
            <a:off x="179512" y="188640"/>
            <a:ext cx="4495141" cy="584775"/>
          </a:xfrm>
          <a:prstGeom prst="rect">
            <a:avLst/>
          </a:prstGeom>
        </p:spPr>
        <p:txBody>
          <a:bodyPr wrap="none">
            <a:spAutoFit/>
          </a:bodyPr>
          <a:lstStyle/>
          <a:p>
            <a:r>
              <a:rPr lang="zh-CN" altLang="en-US" sz="3200" b="1" dirty="0" smtClean="0"/>
              <a:t>开放存储服务 </a:t>
            </a:r>
            <a:r>
              <a:rPr lang="en-US" altLang="zh-CN" sz="3200" b="1" dirty="0" smtClean="0"/>
              <a:t>(</a:t>
            </a:r>
            <a:r>
              <a:rPr lang="en-US" altLang="zh-CN" sz="3200" b="1" dirty="0" smtClean="0"/>
              <a:t>OSS)</a:t>
            </a:r>
            <a:r>
              <a:rPr lang="zh-CN" altLang="en-US" sz="3200" b="1" dirty="0" smtClean="0"/>
              <a:t>架构</a:t>
            </a:r>
            <a:endParaRPr lang="en-US" altLang="zh-CN"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370380" y="1856825"/>
            <a:ext cx="7488832" cy="660073"/>
          </a:xfrm>
          <a:prstGeom prst="roundRect">
            <a:avLst/>
          </a:prstGeom>
          <a:gradFill>
            <a:gsLst>
              <a:gs pos="100000">
                <a:schemeClr val="accent5">
                  <a:lumMod val="20000"/>
                  <a:lumOff val="80000"/>
                </a:schemeClr>
              </a:gs>
              <a:gs pos="100000">
                <a:schemeClr val="accent1">
                  <a:tint val="50000"/>
                  <a:shade val="100000"/>
                  <a:satMod val="35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latin typeface="Times New Roman" pitchFamily="18" charset="0"/>
              <a:ea typeface="华文中宋" pitchFamily="2" charset="-122"/>
              <a:cs typeface="Times New Roman" pitchFamily="18" charset="0"/>
            </a:endParaRPr>
          </a:p>
        </p:txBody>
      </p:sp>
      <p:sp>
        <p:nvSpPr>
          <p:cNvPr id="7" name="圆角矩形 6"/>
          <p:cNvSpPr/>
          <p:nvPr/>
        </p:nvSpPr>
        <p:spPr>
          <a:xfrm>
            <a:off x="1370380" y="4761148"/>
            <a:ext cx="504056" cy="360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M</a:t>
            </a:r>
            <a:endParaRPr lang="zh-CN" altLang="en-US" dirty="0">
              <a:latin typeface="Times New Roman" pitchFamily="18" charset="0"/>
              <a:ea typeface="华文中宋" pitchFamily="2" charset="-122"/>
              <a:cs typeface="Times New Roman" pitchFamily="18" charset="0"/>
            </a:endParaRPr>
          </a:p>
        </p:txBody>
      </p:sp>
      <p:sp>
        <p:nvSpPr>
          <p:cNvPr id="8" name="圆角矩形 7"/>
          <p:cNvSpPr/>
          <p:nvPr/>
        </p:nvSpPr>
        <p:spPr>
          <a:xfrm>
            <a:off x="1370380" y="5661248"/>
            <a:ext cx="504056" cy="360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M</a:t>
            </a:r>
            <a:endParaRPr lang="zh-CN" altLang="en-US" dirty="0">
              <a:latin typeface="Times New Roman" pitchFamily="18" charset="0"/>
              <a:ea typeface="华文中宋" pitchFamily="2" charset="-122"/>
              <a:cs typeface="Times New Roman" pitchFamily="18" charset="0"/>
            </a:endParaRPr>
          </a:p>
        </p:txBody>
      </p:sp>
      <p:sp>
        <p:nvSpPr>
          <p:cNvPr id="9" name="圆角矩形 8"/>
          <p:cNvSpPr/>
          <p:nvPr/>
        </p:nvSpPr>
        <p:spPr>
          <a:xfrm>
            <a:off x="2594516" y="5181194"/>
            <a:ext cx="504056" cy="3600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M</a:t>
            </a:r>
            <a:endParaRPr lang="zh-CN" altLang="en-US" dirty="0">
              <a:latin typeface="Times New Roman" pitchFamily="18" charset="0"/>
              <a:ea typeface="华文中宋" pitchFamily="2" charset="-122"/>
              <a:cs typeface="Times New Roman" pitchFamily="18" charset="0"/>
            </a:endParaRPr>
          </a:p>
        </p:txBody>
      </p:sp>
      <p:sp>
        <p:nvSpPr>
          <p:cNvPr id="10" name="TextBox 9"/>
          <p:cNvSpPr txBox="1"/>
          <p:nvPr/>
        </p:nvSpPr>
        <p:spPr>
          <a:xfrm>
            <a:off x="1802428" y="5181194"/>
            <a:ext cx="1008112" cy="369332"/>
          </a:xfrm>
          <a:prstGeom prst="rect">
            <a:avLst/>
          </a:prstGeom>
          <a:noFill/>
        </p:spPr>
        <p:txBody>
          <a:bodyPr wrap="square" rtlCol="0">
            <a:spAutoFit/>
          </a:bodyPr>
          <a:lstStyle/>
          <a:p>
            <a:r>
              <a:rPr lang="en-US" altLang="zh-CN" dirty="0" err="1" smtClean="0">
                <a:latin typeface="Times New Roman" pitchFamily="18" charset="0"/>
                <a:ea typeface="华文中宋" pitchFamily="2" charset="-122"/>
                <a:cs typeface="Times New Roman" pitchFamily="18" charset="0"/>
              </a:rPr>
              <a:t>Paxos</a:t>
            </a:r>
            <a:endParaRPr lang="zh-CN" altLang="en-US" dirty="0">
              <a:latin typeface="Times New Roman" pitchFamily="18" charset="0"/>
              <a:ea typeface="华文中宋" pitchFamily="2" charset="-122"/>
              <a:cs typeface="Times New Roman" pitchFamily="18" charset="0"/>
            </a:endParaRPr>
          </a:p>
        </p:txBody>
      </p:sp>
      <p:cxnSp>
        <p:nvCxnSpPr>
          <p:cNvPr id="11" name="直接连接符 10"/>
          <p:cNvCxnSpPr>
            <a:stCxn id="7" idx="2"/>
            <a:endCxn id="8" idx="0"/>
          </p:cNvCxnSpPr>
          <p:nvPr/>
        </p:nvCxnSpPr>
        <p:spPr>
          <a:xfrm>
            <a:off x="1622408" y="5121188"/>
            <a:ext cx="0" cy="540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接连接符 11"/>
          <p:cNvCxnSpPr>
            <a:stCxn id="7" idx="3"/>
            <a:endCxn id="9" idx="0"/>
          </p:cNvCxnSpPr>
          <p:nvPr/>
        </p:nvCxnSpPr>
        <p:spPr>
          <a:xfrm>
            <a:off x="1874436" y="4941168"/>
            <a:ext cx="972108" cy="2400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8" idx="3"/>
            <a:endCxn id="9" idx="2"/>
          </p:cNvCxnSpPr>
          <p:nvPr/>
        </p:nvCxnSpPr>
        <p:spPr>
          <a:xfrm flipV="1">
            <a:off x="1874436" y="5541235"/>
            <a:ext cx="972108" cy="300033"/>
          </a:xfrm>
          <a:prstGeom prst="line">
            <a:avLst/>
          </a:prstGeom>
        </p:spPr>
        <p:style>
          <a:lnRef idx="2">
            <a:schemeClr val="accent1"/>
          </a:lnRef>
          <a:fillRef idx="0">
            <a:schemeClr val="accent1"/>
          </a:fillRef>
          <a:effectRef idx="1">
            <a:schemeClr val="accent1"/>
          </a:effectRef>
          <a:fontRef idx="minor">
            <a:schemeClr val="tx1"/>
          </a:fontRef>
        </p:style>
      </p:cxnSp>
      <p:sp>
        <p:nvSpPr>
          <p:cNvPr id="14" name="椭圆 13"/>
          <p:cNvSpPr/>
          <p:nvPr/>
        </p:nvSpPr>
        <p:spPr>
          <a:xfrm>
            <a:off x="3674636" y="4761148"/>
            <a:ext cx="5184576" cy="1200133"/>
          </a:xfrm>
          <a:prstGeom prst="ellipse">
            <a:avLst/>
          </a:prstGeom>
          <a:gradFill>
            <a:gsLst>
              <a:gs pos="100000">
                <a:schemeClr val="accent4">
                  <a:lumMod val="60000"/>
                  <a:lumOff val="4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Times New Roman" pitchFamily="18" charset="0"/>
              <a:ea typeface="华文中宋" pitchFamily="2" charset="-122"/>
              <a:cs typeface="Times New Roman" pitchFamily="18" charset="0"/>
            </a:endParaRPr>
          </a:p>
        </p:txBody>
      </p:sp>
      <p:grpSp>
        <p:nvGrpSpPr>
          <p:cNvPr id="15" name="组合 11"/>
          <p:cNvGrpSpPr/>
          <p:nvPr/>
        </p:nvGrpSpPr>
        <p:grpSpPr>
          <a:xfrm>
            <a:off x="4250700" y="5001175"/>
            <a:ext cx="504056" cy="577434"/>
            <a:chOff x="3563888" y="1844824"/>
            <a:chExt cx="504056" cy="692921"/>
          </a:xfrm>
        </p:grpSpPr>
        <p:sp>
          <p:nvSpPr>
            <p:cNvPr id="16" name="圆角矩形 15"/>
            <p:cNvSpPr/>
            <p:nvPr/>
          </p:nvSpPr>
          <p:spPr>
            <a:xfrm>
              <a:off x="3563888" y="1844824"/>
              <a:ext cx="504056" cy="432048"/>
            </a:xfrm>
            <a:prstGeom prst="roundRect">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CS</a:t>
              </a:r>
              <a:endParaRPr lang="zh-CN" altLang="en-US" dirty="0">
                <a:latin typeface="Times New Roman" pitchFamily="18" charset="0"/>
                <a:ea typeface="华文中宋" pitchFamily="2" charset="-122"/>
                <a:cs typeface="Times New Roman" pitchFamily="18" charset="0"/>
              </a:endParaRPr>
            </a:p>
          </p:txBody>
        </p:sp>
        <p:sp>
          <p:nvSpPr>
            <p:cNvPr id="17" name="圆柱形 16"/>
            <p:cNvSpPr/>
            <p:nvPr/>
          </p:nvSpPr>
          <p:spPr>
            <a:xfrm>
              <a:off x="3690214" y="2177705"/>
              <a:ext cx="288032" cy="360040"/>
            </a:xfrm>
            <a:prstGeom prst="can">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Times New Roman" pitchFamily="18" charset="0"/>
                <a:ea typeface="华文中宋" pitchFamily="2" charset="-122"/>
                <a:cs typeface="Times New Roman" pitchFamily="18" charset="0"/>
              </a:endParaRPr>
            </a:p>
          </p:txBody>
        </p:sp>
      </p:grpSp>
      <p:grpSp>
        <p:nvGrpSpPr>
          <p:cNvPr id="18" name="组合 14"/>
          <p:cNvGrpSpPr/>
          <p:nvPr/>
        </p:nvGrpSpPr>
        <p:grpSpPr>
          <a:xfrm>
            <a:off x="5186804" y="5301208"/>
            <a:ext cx="504056" cy="577434"/>
            <a:chOff x="3563888" y="1844824"/>
            <a:chExt cx="504056" cy="692921"/>
          </a:xfrm>
        </p:grpSpPr>
        <p:sp>
          <p:nvSpPr>
            <p:cNvPr id="19" name="圆角矩形 18"/>
            <p:cNvSpPr/>
            <p:nvPr/>
          </p:nvSpPr>
          <p:spPr>
            <a:xfrm>
              <a:off x="3563888" y="1844824"/>
              <a:ext cx="504056" cy="432048"/>
            </a:xfrm>
            <a:prstGeom prst="roundRect">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CS</a:t>
              </a:r>
              <a:endParaRPr lang="zh-CN" altLang="en-US" dirty="0">
                <a:latin typeface="Times New Roman" pitchFamily="18" charset="0"/>
                <a:ea typeface="华文中宋" pitchFamily="2" charset="-122"/>
                <a:cs typeface="Times New Roman" pitchFamily="18" charset="0"/>
              </a:endParaRPr>
            </a:p>
          </p:txBody>
        </p:sp>
        <p:sp>
          <p:nvSpPr>
            <p:cNvPr id="20" name="圆柱形 19"/>
            <p:cNvSpPr/>
            <p:nvPr/>
          </p:nvSpPr>
          <p:spPr>
            <a:xfrm>
              <a:off x="3690214" y="2177705"/>
              <a:ext cx="288032" cy="360040"/>
            </a:xfrm>
            <a:prstGeom prst="can">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Times New Roman" pitchFamily="18" charset="0"/>
                <a:ea typeface="华文中宋" pitchFamily="2" charset="-122"/>
                <a:cs typeface="Times New Roman" pitchFamily="18" charset="0"/>
              </a:endParaRPr>
            </a:p>
          </p:txBody>
        </p:sp>
      </p:grpSp>
      <p:grpSp>
        <p:nvGrpSpPr>
          <p:cNvPr id="21" name="组合 17"/>
          <p:cNvGrpSpPr/>
          <p:nvPr/>
        </p:nvGrpSpPr>
        <p:grpSpPr>
          <a:xfrm>
            <a:off x="5978892" y="4821155"/>
            <a:ext cx="504056" cy="577434"/>
            <a:chOff x="3563888" y="1844824"/>
            <a:chExt cx="504056" cy="692921"/>
          </a:xfrm>
        </p:grpSpPr>
        <p:sp>
          <p:nvSpPr>
            <p:cNvPr id="22" name="圆角矩形 21"/>
            <p:cNvSpPr/>
            <p:nvPr/>
          </p:nvSpPr>
          <p:spPr>
            <a:xfrm>
              <a:off x="3563888" y="1844824"/>
              <a:ext cx="504056" cy="432048"/>
            </a:xfrm>
            <a:prstGeom prst="roundRect">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CS</a:t>
              </a:r>
              <a:endParaRPr lang="zh-CN" altLang="en-US" dirty="0">
                <a:latin typeface="Times New Roman" pitchFamily="18" charset="0"/>
                <a:ea typeface="华文中宋" pitchFamily="2" charset="-122"/>
                <a:cs typeface="Times New Roman" pitchFamily="18" charset="0"/>
              </a:endParaRPr>
            </a:p>
          </p:txBody>
        </p:sp>
        <p:sp>
          <p:nvSpPr>
            <p:cNvPr id="23" name="圆柱形 22"/>
            <p:cNvSpPr/>
            <p:nvPr/>
          </p:nvSpPr>
          <p:spPr>
            <a:xfrm>
              <a:off x="3690214" y="2177705"/>
              <a:ext cx="288032" cy="360040"/>
            </a:xfrm>
            <a:prstGeom prst="can">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Times New Roman" pitchFamily="18" charset="0"/>
                <a:ea typeface="华文中宋" pitchFamily="2" charset="-122"/>
                <a:cs typeface="Times New Roman" pitchFamily="18" charset="0"/>
              </a:endParaRPr>
            </a:p>
          </p:txBody>
        </p:sp>
      </p:grpSp>
      <p:grpSp>
        <p:nvGrpSpPr>
          <p:cNvPr id="24" name="组合 20"/>
          <p:cNvGrpSpPr/>
          <p:nvPr/>
        </p:nvGrpSpPr>
        <p:grpSpPr>
          <a:xfrm>
            <a:off x="6770980" y="5301208"/>
            <a:ext cx="504056" cy="577434"/>
            <a:chOff x="3563888" y="1844824"/>
            <a:chExt cx="504056" cy="692921"/>
          </a:xfrm>
        </p:grpSpPr>
        <p:sp>
          <p:nvSpPr>
            <p:cNvPr id="25" name="圆角矩形 24"/>
            <p:cNvSpPr/>
            <p:nvPr/>
          </p:nvSpPr>
          <p:spPr>
            <a:xfrm>
              <a:off x="3563888" y="1844824"/>
              <a:ext cx="504056" cy="432048"/>
            </a:xfrm>
            <a:prstGeom prst="roundRect">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CS</a:t>
              </a:r>
              <a:endParaRPr lang="zh-CN" altLang="en-US" dirty="0">
                <a:latin typeface="Times New Roman" pitchFamily="18" charset="0"/>
                <a:ea typeface="华文中宋" pitchFamily="2" charset="-122"/>
                <a:cs typeface="Times New Roman" pitchFamily="18" charset="0"/>
              </a:endParaRPr>
            </a:p>
          </p:txBody>
        </p:sp>
        <p:sp>
          <p:nvSpPr>
            <p:cNvPr id="26" name="圆柱形 25"/>
            <p:cNvSpPr/>
            <p:nvPr/>
          </p:nvSpPr>
          <p:spPr>
            <a:xfrm>
              <a:off x="3690214" y="2177705"/>
              <a:ext cx="288032" cy="360040"/>
            </a:xfrm>
            <a:prstGeom prst="can">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Times New Roman" pitchFamily="18" charset="0"/>
                <a:ea typeface="华文中宋" pitchFamily="2" charset="-122"/>
                <a:cs typeface="Times New Roman" pitchFamily="18" charset="0"/>
              </a:endParaRPr>
            </a:p>
          </p:txBody>
        </p:sp>
      </p:grpSp>
      <p:grpSp>
        <p:nvGrpSpPr>
          <p:cNvPr id="27" name="组合 23"/>
          <p:cNvGrpSpPr/>
          <p:nvPr/>
        </p:nvGrpSpPr>
        <p:grpSpPr>
          <a:xfrm>
            <a:off x="7746434" y="5001175"/>
            <a:ext cx="504056" cy="577434"/>
            <a:chOff x="3563888" y="1844824"/>
            <a:chExt cx="504056" cy="692921"/>
          </a:xfrm>
        </p:grpSpPr>
        <p:sp>
          <p:nvSpPr>
            <p:cNvPr id="28" name="圆角矩形 27"/>
            <p:cNvSpPr/>
            <p:nvPr/>
          </p:nvSpPr>
          <p:spPr>
            <a:xfrm>
              <a:off x="3563888" y="1844824"/>
              <a:ext cx="504056" cy="432048"/>
            </a:xfrm>
            <a:prstGeom prst="roundRect">
              <a:avLst/>
            </a:prstGeom>
            <a:gradFill>
              <a:gsLst>
                <a:gs pos="100000">
                  <a:schemeClr val="accent5">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ea typeface="华文中宋" pitchFamily="2" charset="-122"/>
                  <a:cs typeface="Times New Roman" pitchFamily="18" charset="0"/>
                </a:rPr>
                <a:t>CS</a:t>
              </a:r>
              <a:endParaRPr lang="zh-CN" altLang="en-US" dirty="0">
                <a:latin typeface="Times New Roman" pitchFamily="18" charset="0"/>
                <a:ea typeface="华文中宋" pitchFamily="2" charset="-122"/>
                <a:cs typeface="Times New Roman" pitchFamily="18" charset="0"/>
              </a:endParaRPr>
            </a:p>
          </p:txBody>
        </p:sp>
        <p:sp>
          <p:nvSpPr>
            <p:cNvPr id="29" name="圆柱形 28"/>
            <p:cNvSpPr/>
            <p:nvPr/>
          </p:nvSpPr>
          <p:spPr>
            <a:xfrm>
              <a:off x="3690214" y="2177705"/>
              <a:ext cx="288032" cy="360040"/>
            </a:xfrm>
            <a:prstGeom prst="can">
              <a:avLst/>
            </a:prstGeom>
            <a:gradFill>
              <a:gsLst>
                <a:gs pos="10000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Times New Roman" pitchFamily="18" charset="0"/>
                <a:ea typeface="华文中宋" pitchFamily="2" charset="-122"/>
                <a:cs typeface="Times New Roman" pitchFamily="18" charset="0"/>
              </a:endParaRPr>
            </a:p>
          </p:txBody>
        </p:sp>
      </p:grpSp>
      <p:cxnSp>
        <p:nvCxnSpPr>
          <p:cNvPr id="30" name="直接箭头连接符 29"/>
          <p:cNvCxnSpPr>
            <a:stCxn id="9" idx="3"/>
            <a:endCxn id="14" idx="2"/>
          </p:cNvCxnSpPr>
          <p:nvPr/>
        </p:nvCxnSpPr>
        <p:spPr>
          <a:xfrm>
            <a:off x="3098572" y="5361214"/>
            <a:ext cx="576064" cy="0"/>
          </a:xfrm>
          <a:prstGeom prst="straightConnector1">
            <a:avLst/>
          </a:prstGeom>
          <a:ln>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圆角矩形 30"/>
          <p:cNvSpPr/>
          <p:nvPr/>
        </p:nvSpPr>
        <p:spPr>
          <a:xfrm>
            <a:off x="3458612" y="2792929"/>
            <a:ext cx="5400600" cy="1680187"/>
          </a:xfrm>
          <a:prstGeom prst="roundRect">
            <a:avLst/>
          </a:prstGeom>
          <a:gradFill>
            <a:gsLst>
              <a:gs pos="100000">
                <a:schemeClr val="accent5">
                  <a:lumMod val="40000"/>
                  <a:lumOff val="60000"/>
                </a:schemeClr>
              </a:gs>
              <a:gs pos="100000">
                <a:schemeClr val="accent1">
                  <a:tint val="50000"/>
                  <a:shade val="100000"/>
                  <a:satMod val="350000"/>
                </a:schemeClr>
              </a:gs>
            </a:gsLst>
            <a:lin ang="16200000" scaled="0"/>
          </a:gradFill>
          <a:ln w="25400">
            <a:solidFill>
              <a:schemeClr val="bg2">
                <a:lumMod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latin typeface="Times New Roman" pitchFamily="18" charset="0"/>
              <a:ea typeface="华文中宋" pitchFamily="2" charset="-122"/>
              <a:cs typeface="Times New Roman" pitchFamily="18" charset="0"/>
            </a:endParaRPr>
          </a:p>
        </p:txBody>
      </p:sp>
      <p:sp>
        <p:nvSpPr>
          <p:cNvPr id="32" name="圆角矩形 31"/>
          <p:cNvSpPr/>
          <p:nvPr/>
        </p:nvSpPr>
        <p:spPr>
          <a:xfrm>
            <a:off x="1350948" y="3272983"/>
            <a:ext cx="1584176" cy="480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Times New Roman" pitchFamily="18" charset="0"/>
                <a:ea typeface="华文中宋" pitchFamily="2" charset="-122"/>
                <a:cs typeface="Times New Roman" pitchFamily="18" charset="0"/>
              </a:rPr>
              <a:t>女娲</a:t>
            </a:r>
            <a:endParaRPr lang="en-US" altLang="zh-CN" sz="1600" dirty="0" smtClean="0">
              <a:latin typeface="Times New Roman" pitchFamily="18" charset="0"/>
              <a:ea typeface="华文中宋" pitchFamily="2" charset="-122"/>
              <a:cs typeface="Times New Roman" pitchFamily="18" charset="0"/>
            </a:endParaRPr>
          </a:p>
        </p:txBody>
      </p:sp>
      <p:sp>
        <p:nvSpPr>
          <p:cNvPr id="33" name="圆角矩形 32"/>
          <p:cNvSpPr/>
          <p:nvPr/>
        </p:nvSpPr>
        <p:spPr>
          <a:xfrm>
            <a:off x="3674636" y="3873049"/>
            <a:ext cx="1440160" cy="480053"/>
          </a:xfrm>
          <a:prstGeom prst="roundRect">
            <a:avLst/>
          </a:prstGeom>
          <a:gradFill>
            <a:gsLst>
              <a:gs pos="100000">
                <a:schemeClr val="accent3">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err="1" smtClean="0">
                <a:latin typeface="Times New Roman" pitchFamily="18" charset="0"/>
                <a:ea typeface="华文中宋" pitchFamily="2" charset="-122"/>
                <a:cs typeface="Times New Roman" pitchFamily="18" charset="0"/>
              </a:rPr>
              <a:t>KVServer</a:t>
            </a:r>
            <a:endParaRPr lang="zh-CN" altLang="en-US" sz="1600" dirty="0">
              <a:latin typeface="Times New Roman" pitchFamily="18" charset="0"/>
              <a:ea typeface="华文中宋" pitchFamily="2" charset="-122"/>
              <a:cs typeface="Times New Roman" pitchFamily="18" charset="0"/>
            </a:endParaRPr>
          </a:p>
        </p:txBody>
      </p:sp>
      <p:sp>
        <p:nvSpPr>
          <p:cNvPr id="34" name="圆角矩形 33"/>
          <p:cNvSpPr/>
          <p:nvPr/>
        </p:nvSpPr>
        <p:spPr>
          <a:xfrm>
            <a:off x="5474836" y="3873049"/>
            <a:ext cx="1440160" cy="480053"/>
          </a:xfrm>
          <a:prstGeom prst="roundRect">
            <a:avLst/>
          </a:prstGeom>
          <a:gradFill>
            <a:gsLst>
              <a:gs pos="100000">
                <a:schemeClr val="accent3">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err="1" smtClean="0">
                <a:latin typeface="Times New Roman" pitchFamily="18" charset="0"/>
                <a:ea typeface="华文中宋" pitchFamily="2" charset="-122"/>
                <a:cs typeface="Times New Roman" pitchFamily="18" charset="0"/>
              </a:rPr>
              <a:t>KVServer</a:t>
            </a:r>
            <a:endParaRPr lang="zh-CN" altLang="en-US" sz="1600" dirty="0">
              <a:latin typeface="Times New Roman" pitchFamily="18" charset="0"/>
              <a:ea typeface="华文中宋" pitchFamily="2" charset="-122"/>
              <a:cs typeface="Times New Roman" pitchFamily="18" charset="0"/>
            </a:endParaRPr>
          </a:p>
        </p:txBody>
      </p:sp>
      <p:sp>
        <p:nvSpPr>
          <p:cNvPr id="35" name="圆角矩形 34"/>
          <p:cNvSpPr/>
          <p:nvPr/>
        </p:nvSpPr>
        <p:spPr>
          <a:xfrm>
            <a:off x="7275036" y="3873049"/>
            <a:ext cx="1440160" cy="480053"/>
          </a:xfrm>
          <a:prstGeom prst="roundRect">
            <a:avLst/>
          </a:prstGeom>
          <a:gradFill>
            <a:gsLst>
              <a:gs pos="100000">
                <a:schemeClr val="accent3">
                  <a:lumMod val="7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err="1" smtClean="0">
                <a:latin typeface="Times New Roman" pitchFamily="18" charset="0"/>
                <a:ea typeface="华文中宋" pitchFamily="2" charset="-122"/>
                <a:cs typeface="Times New Roman" pitchFamily="18" charset="0"/>
              </a:rPr>
              <a:t>KVServer</a:t>
            </a:r>
            <a:endParaRPr lang="zh-CN" altLang="en-US" sz="1600" dirty="0">
              <a:latin typeface="Times New Roman" pitchFamily="18" charset="0"/>
              <a:ea typeface="华文中宋" pitchFamily="2" charset="-122"/>
              <a:cs typeface="Times New Roman" pitchFamily="18" charset="0"/>
            </a:endParaRPr>
          </a:p>
        </p:txBody>
      </p:sp>
      <p:sp>
        <p:nvSpPr>
          <p:cNvPr id="36" name="圆角矩形 35"/>
          <p:cNvSpPr/>
          <p:nvPr/>
        </p:nvSpPr>
        <p:spPr>
          <a:xfrm>
            <a:off x="3818652" y="2852936"/>
            <a:ext cx="1584176" cy="480053"/>
          </a:xfrm>
          <a:prstGeom prst="roundRect">
            <a:avLst/>
          </a:prstGeom>
          <a:gradFill>
            <a:gsLst>
              <a:gs pos="100000">
                <a:srgbClr val="0070C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err="1" smtClean="0">
                <a:latin typeface="Times New Roman" pitchFamily="18" charset="0"/>
                <a:ea typeface="华文中宋" pitchFamily="2" charset="-122"/>
                <a:cs typeface="Times New Roman" pitchFamily="18" charset="0"/>
              </a:rPr>
              <a:t>KVMaster</a:t>
            </a:r>
            <a:endParaRPr lang="zh-CN" altLang="en-US" sz="1600" dirty="0">
              <a:latin typeface="Times New Roman" pitchFamily="18" charset="0"/>
              <a:ea typeface="华文中宋" pitchFamily="2" charset="-122"/>
              <a:cs typeface="Times New Roman" pitchFamily="18" charset="0"/>
            </a:endParaRPr>
          </a:p>
        </p:txBody>
      </p:sp>
      <p:cxnSp>
        <p:nvCxnSpPr>
          <p:cNvPr id="37" name="直接箭头连接符 36"/>
          <p:cNvCxnSpPr>
            <a:stCxn id="36" idx="2"/>
            <a:endCxn id="33" idx="0"/>
          </p:cNvCxnSpPr>
          <p:nvPr/>
        </p:nvCxnSpPr>
        <p:spPr>
          <a:xfrm flipH="1">
            <a:off x="4394716" y="3332989"/>
            <a:ext cx="216024" cy="5400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stCxn id="36" idx="2"/>
            <a:endCxn id="34" idx="0"/>
          </p:cNvCxnSpPr>
          <p:nvPr/>
        </p:nvCxnSpPr>
        <p:spPr>
          <a:xfrm>
            <a:off x="4610740" y="3332989"/>
            <a:ext cx="1584176" cy="5400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a:stCxn id="36" idx="2"/>
            <a:endCxn id="35" idx="0"/>
          </p:cNvCxnSpPr>
          <p:nvPr/>
        </p:nvCxnSpPr>
        <p:spPr>
          <a:xfrm>
            <a:off x="4610740" y="3332989"/>
            <a:ext cx="3384376" cy="5400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直接连接符 39"/>
          <p:cNvCxnSpPr>
            <a:stCxn id="32" idx="2"/>
            <a:endCxn id="33" idx="1"/>
          </p:cNvCxnSpPr>
          <p:nvPr/>
        </p:nvCxnSpPr>
        <p:spPr>
          <a:xfrm>
            <a:off x="2143036" y="3753036"/>
            <a:ext cx="1531600" cy="36004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2" idx="3"/>
            <a:endCxn id="36" idx="1"/>
          </p:cNvCxnSpPr>
          <p:nvPr/>
        </p:nvCxnSpPr>
        <p:spPr>
          <a:xfrm flipV="1">
            <a:off x="2935124" y="3092962"/>
            <a:ext cx="883528" cy="42004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2" name="圆角矩形 41"/>
          <p:cNvSpPr/>
          <p:nvPr/>
        </p:nvSpPr>
        <p:spPr>
          <a:xfrm>
            <a:off x="1730420" y="1976838"/>
            <a:ext cx="1152128" cy="420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latin typeface="Times New Roman" pitchFamily="18" charset="0"/>
                <a:ea typeface="华文中宋" pitchFamily="2" charset="-122"/>
                <a:cs typeface="Times New Roman" pitchFamily="18" charset="0"/>
              </a:rPr>
              <a:t>WS</a:t>
            </a:r>
            <a:endParaRPr lang="zh-CN" altLang="en-US" sz="1600" dirty="0">
              <a:latin typeface="Times New Roman" pitchFamily="18" charset="0"/>
              <a:ea typeface="华文中宋" pitchFamily="2" charset="-122"/>
              <a:cs typeface="Times New Roman" pitchFamily="18" charset="0"/>
            </a:endParaRPr>
          </a:p>
        </p:txBody>
      </p:sp>
      <p:sp>
        <p:nvSpPr>
          <p:cNvPr id="43" name="圆角矩形 42"/>
          <p:cNvSpPr/>
          <p:nvPr/>
        </p:nvSpPr>
        <p:spPr>
          <a:xfrm>
            <a:off x="3674636" y="1976838"/>
            <a:ext cx="1152128" cy="420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latin typeface="Times New Roman" pitchFamily="18" charset="0"/>
                <a:ea typeface="华文中宋" pitchFamily="2" charset="-122"/>
                <a:cs typeface="Times New Roman" pitchFamily="18" charset="0"/>
              </a:rPr>
              <a:t>WS</a:t>
            </a:r>
            <a:endParaRPr lang="zh-CN" altLang="en-US" sz="1600" dirty="0">
              <a:latin typeface="Times New Roman" pitchFamily="18" charset="0"/>
              <a:ea typeface="华文中宋" pitchFamily="2" charset="-122"/>
              <a:cs typeface="Times New Roman" pitchFamily="18" charset="0"/>
            </a:endParaRPr>
          </a:p>
        </p:txBody>
      </p:sp>
      <p:sp>
        <p:nvSpPr>
          <p:cNvPr id="44" name="圆角矩形 43"/>
          <p:cNvSpPr/>
          <p:nvPr/>
        </p:nvSpPr>
        <p:spPr>
          <a:xfrm>
            <a:off x="5618852" y="1976838"/>
            <a:ext cx="1152128" cy="420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latin typeface="Times New Roman" pitchFamily="18" charset="0"/>
                <a:ea typeface="华文中宋" pitchFamily="2" charset="-122"/>
                <a:cs typeface="Times New Roman" pitchFamily="18" charset="0"/>
              </a:rPr>
              <a:t>WS</a:t>
            </a:r>
            <a:endParaRPr lang="zh-CN" altLang="en-US" sz="1600" dirty="0">
              <a:latin typeface="Times New Roman" pitchFamily="18" charset="0"/>
              <a:ea typeface="华文中宋" pitchFamily="2" charset="-122"/>
              <a:cs typeface="Times New Roman" pitchFamily="18" charset="0"/>
            </a:endParaRPr>
          </a:p>
        </p:txBody>
      </p:sp>
      <p:sp>
        <p:nvSpPr>
          <p:cNvPr id="45" name="圆角矩形 44"/>
          <p:cNvSpPr/>
          <p:nvPr/>
        </p:nvSpPr>
        <p:spPr>
          <a:xfrm>
            <a:off x="7419052" y="1976838"/>
            <a:ext cx="1152128" cy="420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latin typeface="Times New Roman" pitchFamily="18" charset="0"/>
                <a:ea typeface="华文中宋" pitchFamily="2" charset="-122"/>
                <a:cs typeface="Times New Roman" pitchFamily="18" charset="0"/>
              </a:rPr>
              <a:t>WS</a:t>
            </a:r>
            <a:endParaRPr lang="zh-CN" altLang="en-US" sz="1600" dirty="0">
              <a:latin typeface="Times New Roman" pitchFamily="18" charset="0"/>
              <a:ea typeface="华文中宋" pitchFamily="2" charset="-122"/>
              <a:cs typeface="Times New Roman" pitchFamily="18" charset="0"/>
            </a:endParaRPr>
          </a:p>
        </p:txBody>
      </p:sp>
      <p:cxnSp>
        <p:nvCxnSpPr>
          <p:cNvPr id="46" name="直接连接符 45"/>
          <p:cNvCxnSpPr/>
          <p:nvPr/>
        </p:nvCxnSpPr>
        <p:spPr>
          <a:xfrm>
            <a:off x="182756" y="259899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18252" y="1208753"/>
            <a:ext cx="2592288" cy="400110"/>
          </a:xfrm>
          <a:prstGeom prst="rect">
            <a:avLst/>
          </a:prstGeom>
          <a:noFill/>
        </p:spPr>
        <p:txBody>
          <a:bodyPr wrap="square" rtlCol="0">
            <a:spAutoFit/>
          </a:bodyPr>
          <a:lstStyle/>
          <a:p>
            <a:r>
              <a:rPr lang="zh-CN" altLang="en-US" sz="2000" dirty="0" smtClean="0">
                <a:latin typeface="Times New Roman" pitchFamily="18" charset="0"/>
                <a:ea typeface="华文中宋" pitchFamily="2" charset="-122"/>
                <a:cs typeface="Times New Roman" pitchFamily="18" charset="0"/>
              </a:rPr>
              <a:t>协议接入层</a:t>
            </a:r>
            <a:endParaRPr lang="zh-CN" altLang="en-US" sz="2000" dirty="0">
              <a:latin typeface="Times New Roman" pitchFamily="18" charset="0"/>
              <a:ea typeface="华文中宋" pitchFamily="2" charset="-122"/>
              <a:cs typeface="Times New Roman" pitchFamily="18" charset="0"/>
            </a:endParaRPr>
          </a:p>
        </p:txBody>
      </p:sp>
      <p:sp>
        <p:nvSpPr>
          <p:cNvPr id="48" name="TextBox 47"/>
          <p:cNvSpPr txBox="1"/>
          <p:nvPr/>
        </p:nvSpPr>
        <p:spPr>
          <a:xfrm>
            <a:off x="218252" y="2648913"/>
            <a:ext cx="2592288" cy="400110"/>
          </a:xfrm>
          <a:prstGeom prst="rect">
            <a:avLst/>
          </a:prstGeom>
          <a:noFill/>
        </p:spPr>
        <p:txBody>
          <a:bodyPr wrap="square" rtlCol="0">
            <a:spAutoFit/>
          </a:bodyPr>
          <a:lstStyle/>
          <a:p>
            <a:r>
              <a:rPr lang="zh-CN" altLang="en-US" sz="2000" dirty="0" smtClean="0">
                <a:latin typeface="Times New Roman" pitchFamily="18" charset="0"/>
                <a:ea typeface="华文中宋" pitchFamily="2" charset="-122"/>
                <a:cs typeface="Times New Roman" pitchFamily="18" charset="0"/>
              </a:rPr>
              <a:t>数据访问层</a:t>
            </a:r>
            <a:endParaRPr lang="zh-CN" altLang="en-US" sz="2000" dirty="0">
              <a:latin typeface="Times New Roman" pitchFamily="18" charset="0"/>
              <a:ea typeface="华文中宋" pitchFamily="2" charset="-122"/>
              <a:cs typeface="Times New Roman" pitchFamily="18" charset="0"/>
            </a:endParaRPr>
          </a:p>
        </p:txBody>
      </p:sp>
      <p:sp>
        <p:nvSpPr>
          <p:cNvPr id="49" name="TextBox 48"/>
          <p:cNvSpPr txBox="1"/>
          <p:nvPr/>
        </p:nvSpPr>
        <p:spPr>
          <a:xfrm>
            <a:off x="218252" y="5169193"/>
            <a:ext cx="2592288" cy="400110"/>
          </a:xfrm>
          <a:prstGeom prst="rect">
            <a:avLst/>
          </a:prstGeom>
          <a:noFill/>
        </p:spPr>
        <p:txBody>
          <a:bodyPr wrap="square" rtlCol="0">
            <a:spAutoFit/>
          </a:bodyPr>
          <a:lstStyle/>
          <a:p>
            <a:r>
              <a:rPr lang="zh-CN" altLang="en-US" sz="2000" dirty="0" smtClean="0">
                <a:latin typeface="Times New Roman" pitchFamily="18" charset="0"/>
                <a:ea typeface="华文中宋" pitchFamily="2" charset="-122"/>
                <a:cs typeface="Times New Roman" pitchFamily="18" charset="0"/>
              </a:rPr>
              <a:t>持久存储层</a:t>
            </a:r>
            <a:endParaRPr lang="zh-CN" altLang="en-US" sz="2000" dirty="0">
              <a:latin typeface="Times New Roman" pitchFamily="18" charset="0"/>
              <a:ea typeface="华文中宋" pitchFamily="2" charset="-122"/>
              <a:cs typeface="Times New Roman" pitchFamily="18" charset="0"/>
            </a:endParaRPr>
          </a:p>
        </p:txBody>
      </p:sp>
      <p:cxnSp>
        <p:nvCxnSpPr>
          <p:cNvPr id="50" name="直接连接符 49"/>
          <p:cNvCxnSpPr/>
          <p:nvPr/>
        </p:nvCxnSpPr>
        <p:spPr>
          <a:xfrm>
            <a:off x="179512" y="4566252"/>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179512" y="188640"/>
            <a:ext cx="4495141" cy="584775"/>
          </a:xfrm>
          <a:prstGeom prst="rect">
            <a:avLst/>
          </a:prstGeom>
        </p:spPr>
        <p:txBody>
          <a:bodyPr wrap="none">
            <a:spAutoFit/>
          </a:bodyPr>
          <a:lstStyle/>
          <a:p>
            <a:r>
              <a:rPr lang="zh-CN" altLang="en-US" sz="3200" b="1" dirty="0" smtClean="0"/>
              <a:t>开放存储服务 </a:t>
            </a:r>
            <a:r>
              <a:rPr lang="en-US" altLang="zh-CN" sz="3200" b="1" dirty="0" smtClean="0"/>
              <a:t>(</a:t>
            </a:r>
            <a:r>
              <a:rPr lang="en-US" altLang="zh-CN" sz="3200" b="1" dirty="0" smtClean="0"/>
              <a:t>OSS)</a:t>
            </a:r>
            <a:r>
              <a:rPr lang="zh-CN" altLang="en-US" sz="3200" b="1" dirty="0" smtClean="0"/>
              <a:t>架构</a:t>
            </a:r>
            <a:endParaRPr lang="en-US" altLang="zh-CN" sz="32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60648"/>
            <a:ext cx="3988784" cy="584775"/>
          </a:xfrm>
          <a:prstGeom prst="rect">
            <a:avLst/>
          </a:prstGeom>
        </p:spPr>
        <p:txBody>
          <a:bodyPr wrap="none">
            <a:spAutoFit/>
          </a:bodyPr>
          <a:lstStyle/>
          <a:p>
            <a:r>
              <a:rPr lang="zh-CN" altLang="en-US" sz="3200" b="1" dirty="0" smtClean="0"/>
              <a:t>开放表结构服务</a:t>
            </a:r>
            <a:r>
              <a:rPr lang="en-US" altLang="zh-CN" sz="3200" b="1" dirty="0" smtClean="0"/>
              <a:t>(OTS)</a:t>
            </a:r>
          </a:p>
        </p:txBody>
      </p:sp>
      <p:sp>
        <p:nvSpPr>
          <p:cNvPr id="6" name="矩形 5"/>
          <p:cNvSpPr/>
          <p:nvPr/>
        </p:nvSpPr>
        <p:spPr>
          <a:xfrm>
            <a:off x="216024" y="908721"/>
            <a:ext cx="2915816" cy="4678204"/>
          </a:xfrm>
          <a:prstGeom prst="rect">
            <a:avLst/>
          </a:prstGeom>
        </p:spPr>
        <p:txBody>
          <a:bodyPr wrap="square">
            <a:spAutoFit/>
          </a:bodyPr>
          <a:lstStyle/>
          <a:p>
            <a:r>
              <a:rPr lang="zh-CN" altLang="zh-CN" sz="1400" b="1" dirty="0" smtClean="0">
                <a:solidFill>
                  <a:srgbClr val="C00000"/>
                </a:solidFill>
              </a:rPr>
              <a:t>大规模：</a:t>
            </a:r>
            <a:r>
              <a:rPr lang="zh-CN" altLang="en-US" sz="1400" dirty="0" smtClean="0">
                <a:solidFill>
                  <a:srgbClr val="C00000"/>
                </a:solidFill>
              </a:rPr>
              <a:t>基于 阿里云云操作系统 </a:t>
            </a:r>
            <a:endParaRPr lang="en-US" altLang="zh-CN" sz="1400" dirty="0" smtClean="0">
              <a:solidFill>
                <a:srgbClr val="C00000"/>
              </a:solidFill>
            </a:endParaRPr>
          </a:p>
          <a:p>
            <a:r>
              <a:rPr lang="zh-CN" altLang="en-US" sz="1400" b="1" dirty="0" smtClean="0">
                <a:solidFill>
                  <a:srgbClr val="C00000"/>
                </a:solidFill>
              </a:rPr>
              <a:t>通用性 ：</a:t>
            </a:r>
            <a:r>
              <a:rPr lang="zh-CN" altLang="en-US" sz="1400" dirty="0" smtClean="0">
                <a:solidFill>
                  <a:srgbClr val="C00000"/>
                </a:solidFill>
              </a:rPr>
              <a:t>支持 表 ，视图，事务 ，增删更新 查 等 功能 ，支持 </a:t>
            </a:r>
            <a:r>
              <a:rPr lang="en-US" altLang="zh-CN" sz="1400" dirty="0" smtClean="0">
                <a:solidFill>
                  <a:srgbClr val="C00000"/>
                </a:solidFill>
              </a:rPr>
              <a:t>partition, </a:t>
            </a:r>
            <a:r>
              <a:rPr lang="en-US" altLang="zh-CN" sz="1400" dirty="0" err="1" smtClean="0">
                <a:solidFill>
                  <a:srgbClr val="C00000"/>
                </a:solidFill>
              </a:rPr>
              <a:t>primay</a:t>
            </a:r>
            <a:r>
              <a:rPr lang="en-US" altLang="zh-CN" sz="1400" dirty="0" smtClean="0">
                <a:solidFill>
                  <a:srgbClr val="C00000"/>
                </a:solidFill>
              </a:rPr>
              <a:t> key</a:t>
            </a:r>
          </a:p>
          <a:p>
            <a:r>
              <a:rPr lang="zh-CN" altLang="zh-CN" sz="1400" b="1" dirty="0" smtClean="0">
                <a:solidFill>
                  <a:srgbClr val="C00000"/>
                </a:solidFill>
              </a:rPr>
              <a:t>高可用：</a:t>
            </a:r>
            <a:r>
              <a:rPr lang="zh-CN" altLang="zh-CN" sz="1400" dirty="0" smtClean="0">
                <a:solidFill>
                  <a:srgbClr val="C00000"/>
                </a:solidFill>
              </a:rPr>
              <a:t>通过自动故障迁移</a:t>
            </a:r>
            <a:endParaRPr lang="en-US" altLang="zh-CN" sz="1400" dirty="0" smtClean="0">
              <a:solidFill>
                <a:srgbClr val="C00000"/>
              </a:solidFill>
            </a:endParaRPr>
          </a:p>
          <a:p>
            <a:pPr lvl="0"/>
            <a:r>
              <a:rPr lang="zh-CN" altLang="zh-CN" sz="1400" dirty="0" smtClean="0">
                <a:solidFill>
                  <a:srgbClr val="C00000"/>
                </a:solidFill>
              </a:rPr>
              <a:t>来提供</a:t>
            </a:r>
            <a:r>
              <a:rPr lang="zh-CN" altLang="en-US" sz="1400" dirty="0" smtClean="0">
                <a:solidFill>
                  <a:srgbClr val="C00000"/>
                </a:solidFill>
              </a:rPr>
              <a:t>高</a:t>
            </a:r>
            <a:r>
              <a:rPr lang="zh-CN" altLang="zh-CN" sz="1400" dirty="0" smtClean="0">
                <a:solidFill>
                  <a:srgbClr val="C00000"/>
                </a:solidFill>
              </a:rPr>
              <a:t>可用性；通过</a:t>
            </a:r>
            <a:endParaRPr lang="en-US" altLang="zh-CN" sz="1400" dirty="0" smtClean="0">
              <a:solidFill>
                <a:srgbClr val="C00000"/>
              </a:solidFill>
            </a:endParaRPr>
          </a:p>
          <a:p>
            <a:pPr lvl="0"/>
            <a:r>
              <a:rPr lang="zh-CN" altLang="zh-CN" sz="1400" dirty="0" smtClean="0">
                <a:solidFill>
                  <a:srgbClr val="C00000"/>
                </a:solidFill>
              </a:rPr>
              <a:t>存储的冗余备份来确保数据</a:t>
            </a:r>
            <a:endParaRPr lang="en-US" altLang="zh-CN" sz="1400" dirty="0" smtClean="0">
              <a:solidFill>
                <a:srgbClr val="C00000"/>
              </a:solidFill>
            </a:endParaRPr>
          </a:p>
          <a:p>
            <a:pPr lvl="0"/>
            <a:r>
              <a:rPr lang="zh-CN" altLang="zh-CN" sz="1400" dirty="0" smtClean="0">
                <a:solidFill>
                  <a:srgbClr val="C00000"/>
                </a:solidFill>
              </a:rPr>
              <a:t>的安全。</a:t>
            </a:r>
          </a:p>
          <a:p>
            <a:pPr lvl="0"/>
            <a:r>
              <a:rPr lang="zh-CN" altLang="zh-CN" sz="1400" b="1" dirty="0" smtClean="0">
                <a:solidFill>
                  <a:srgbClr val="C00000"/>
                </a:solidFill>
              </a:rPr>
              <a:t>实时性：</a:t>
            </a:r>
            <a:r>
              <a:rPr lang="zh-CN" altLang="zh-CN" sz="1400" dirty="0" smtClean="0">
                <a:solidFill>
                  <a:srgbClr val="C00000"/>
                </a:solidFill>
              </a:rPr>
              <a:t>支持实时的数据插</a:t>
            </a:r>
            <a:endParaRPr lang="en-US" altLang="zh-CN" sz="1400" dirty="0" smtClean="0">
              <a:solidFill>
                <a:srgbClr val="C00000"/>
              </a:solidFill>
            </a:endParaRPr>
          </a:p>
          <a:p>
            <a:pPr lvl="0"/>
            <a:r>
              <a:rPr lang="zh-CN" altLang="zh-CN" sz="1400" dirty="0" smtClean="0">
                <a:solidFill>
                  <a:srgbClr val="C00000"/>
                </a:solidFill>
              </a:rPr>
              <a:t>入、删除和更新；支持实时</a:t>
            </a:r>
            <a:endParaRPr lang="en-US" altLang="zh-CN" sz="1400" dirty="0" smtClean="0">
              <a:solidFill>
                <a:srgbClr val="C00000"/>
              </a:solidFill>
            </a:endParaRPr>
          </a:p>
          <a:p>
            <a:pPr lvl="0"/>
            <a:r>
              <a:rPr lang="zh-CN" altLang="zh-CN" sz="1400" dirty="0" smtClean="0">
                <a:solidFill>
                  <a:srgbClr val="C00000"/>
                </a:solidFill>
              </a:rPr>
              <a:t>的随机查询、范围查询和偏</a:t>
            </a:r>
            <a:endParaRPr lang="en-US" altLang="zh-CN" sz="1400" dirty="0" smtClean="0">
              <a:solidFill>
                <a:srgbClr val="C00000"/>
              </a:solidFill>
            </a:endParaRPr>
          </a:p>
          <a:p>
            <a:pPr lvl="0"/>
            <a:r>
              <a:rPr lang="zh-CN" altLang="zh-CN" sz="1400" dirty="0" smtClean="0">
                <a:solidFill>
                  <a:srgbClr val="C00000"/>
                </a:solidFill>
              </a:rPr>
              <a:t>移查询，并可通过视图和分</a:t>
            </a:r>
            <a:endParaRPr lang="en-US" altLang="zh-CN" sz="1400" dirty="0" smtClean="0">
              <a:solidFill>
                <a:srgbClr val="C00000"/>
              </a:solidFill>
            </a:endParaRPr>
          </a:p>
          <a:p>
            <a:pPr lvl="0"/>
            <a:r>
              <a:rPr lang="zh-CN" altLang="zh-CN" sz="1400" dirty="0" smtClean="0">
                <a:solidFill>
                  <a:srgbClr val="C00000"/>
                </a:solidFill>
              </a:rPr>
              <a:t>页的方式让查询更高效。</a:t>
            </a:r>
          </a:p>
          <a:p>
            <a:r>
              <a:rPr lang="zh-CN" altLang="zh-CN" sz="1400" b="1" dirty="0" smtClean="0">
                <a:solidFill>
                  <a:srgbClr val="C00000"/>
                </a:solidFill>
              </a:rPr>
              <a:t>一致性：</a:t>
            </a:r>
            <a:r>
              <a:rPr lang="zh-CN" altLang="zh-CN" sz="1400" dirty="0" smtClean="0">
                <a:solidFill>
                  <a:srgbClr val="C00000"/>
                </a:solidFill>
              </a:rPr>
              <a:t>通过数据分区内的</a:t>
            </a:r>
            <a:endParaRPr lang="en-US" altLang="zh-CN" sz="1400" dirty="0" smtClean="0">
              <a:solidFill>
                <a:srgbClr val="C00000"/>
              </a:solidFill>
            </a:endParaRPr>
          </a:p>
          <a:p>
            <a:r>
              <a:rPr lang="zh-CN" altLang="zh-CN" sz="1400" dirty="0" smtClean="0">
                <a:solidFill>
                  <a:srgbClr val="C00000"/>
                </a:solidFill>
              </a:rPr>
              <a:t>事务，使得数据的更改和查</a:t>
            </a:r>
            <a:endParaRPr lang="en-US" altLang="zh-CN" sz="1400" dirty="0" smtClean="0">
              <a:solidFill>
                <a:srgbClr val="C00000"/>
              </a:solidFill>
            </a:endParaRPr>
          </a:p>
          <a:p>
            <a:r>
              <a:rPr lang="zh-CN" altLang="zh-CN" sz="1400" dirty="0" smtClean="0">
                <a:solidFill>
                  <a:srgbClr val="C00000"/>
                </a:solidFill>
              </a:rPr>
              <a:t>询保持强一致性</a:t>
            </a:r>
            <a:endParaRPr lang="en-US" altLang="zh-CN" sz="1400" dirty="0" smtClean="0">
              <a:solidFill>
                <a:srgbClr val="C00000"/>
              </a:solidFill>
            </a:endParaRPr>
          </a:p>
          <a:p>
            <a:pPr lvl="0"/>
            <a:r>
              <a:rPr lang="zh-CN" altLang="zh-CN" sz="1400" b="1" dirty="0" smtClean="0">
                <a:solidFill>
                  <a:srgbClr val="C00000"/>
                </a:solidFill>
              </a:rPr>
              <a:t>宜用性：</a:t>
            </a:r>
            <a:r>
              <a:rPr lang="zh-CN" altLang="zh-CN" sz="1400" dirty="0" smtClean="0">
                <a:solidFill>
                  <a:srgbClr val="C00000"/>
                </a:solidFill>
              </a:rPr>
              <a:t>通过提供多语言</a:t>
            </a:r>
            <a:r>
              <a:rPr lang="en-US" altLang="zh-CN" sz="1400" dirty="0" smtClean="0">
                <a:solidFill>
                  <a:srgbClr val="C00000"/>
                </a:solidFill>
              </a:rPr>
              <a:t>SDK</a:t>
            </a:r>
          </a:p>
          <a:p>
            <a:pPr lvl="0"/>
            <a:r>
              <a:rPr lang="zh-CN" altLang="zh-CN" sz="1400" dirty="0" smtClean="0">
                <a:solidFill>
                  <a:srgbClr val="C00000"/>
                </a:solidFill>
              </a:rPr>
              <a:t>（包括</a:t>
            </a:r>
            <a:r>
              <a:rPr lang="en-US" altLang="zh-CN" sz="1400" dirty="0" smtClean="0">
                <a:solidFill>
                  <a:srgbClr val="C00000"/>
                </a:solidFill>
              </a:rPr>
              <a:t>C++</a:t>
            </a:r>
            <a:r>
              <a:rPr lang="zh-CN" altLang="zh-CN" sz="1400" dirty="0" smtClean="0">
                <a:solidFill>
                  <a:srgbClr val="C00000"/>
                </a:solidFill>
              </a:rPr>
              <a:t>、</a:t>
            </a:r>
            <a:r>
              <a:rPr lang="en-US" altLang="zh-CN" sz="1400" dirty="0" smtClean="0">
                <a:solidFill>
                  <a:srgbClr val="C00000"/>
                </a:solidFill>
              </a:rPr>
              <a:t>Python</a:t>
            </a:r>
            <a:r>
              <a:rPr lang="zh-CN" altLang="zh-CN" sz="1400" dirty="0" smtClean="0">
                <a:solidFill>
                  <a:srgbClr val="C00000"/>
                </a:solidFill>
              </a:rPr>
              <a:t>、</a:t>
            </a:r>
            <a:r>
              <a:rPr lang="en-US" altLang="zh-CN" sz="1400" dirty="0" smtClean="0">
                <a:solidFill>
                  <a:srgbClr val="C00000"/>
                </a:solidFill>
              </a:rPr>
              <a:t>C#</a:t>
            </a:r>
            <a:r>
              <a:rPr lang="zh-CN" altLang="zh-CN" sz="1400" dirty="0" smtClean="0">
                <a:solidFill>
                  <a:srgbClr val="C00000"/>
                </a:solidFill>
              </a:rPr>
              <a:t>等）</a:t>
            </a:r>
            <a:endParaRPr lang="en-US" altLang="zh-CN" sz="1400" dirty="0" smtClean="0">
              <a:solidFill>
                <a:srgbClr val="C00000"/>
              </a:solidFill>
            </a:endParaRPr>
          </a:p>
          <a:p>
            <a:pPr lvl="0"/>
            <a:r>
              <a:rPr lang="zh-CN" altLang="zh-CN" sz="1400" dirty="0" smtClean="0">
                <a:solidFill>
                  <a:srgbClr val="C00000"/>
                </a:solidFill>
              </a:rPr>
              <a:t>让用户的开发更便捷。</a:t>
            </a:r>
          </a:p>
          <a:p>
            <a:pPr lvl="0"/>
            <a:r>
              <a:rPr lang="zh-CN" altLang="zh-CN" sz="1400" b="1" dirty="0" smtClean="0">
                <a:solidFill>
                  <a:srgbClr val="C00000"/>
                </a:solidFill>
              </a:rPr>
              <a:t>经济性：</a:t>
            </a:r>
            <a:r>
              <a:rPr lang="zh-CN" altLang="zh-CN" sz="1400" dirty="0" smtClean="0">
                <a:solidFill>
                  <a:srgbClr val="C00000"/>
                </a:solidFill>
              </a:rPr>
              <a:t>仅按用户的实际资</a:t>
            </a:r>
            <a:endParaRPr lang="en-US" altLang="zh-CN" sz="1400" dirty="0" smtClean="0">
              <a:solidFill>
                <a:srgbClr val="C00000"/>
              </a:solidFill>
            </a:endParaRPr>
          </a:p>
          <a:p>
            <a:pPr lvl="0"/>
            <a:r>
              <a:rPr lang="zh-CN" altLang="zh-CN" sz="1400" dirty="0" smtClean="0">
                <a:solidFill>
                  <a:srgbClr val="C00000"/>
                </a:solidFill>
              </a:rPr>
              <a:t>源使用进行计费</a:t>
            </a:r>
            <a:r>
              <a:rPr lang="zh-CN" altLang="zh-CN" dirty="0" smtClean="0">
                <a:solidFill>
                  <a:srgbClr val="C00000"/>
                </a:solidFill>
              </a:rPr>
              <a:t>。</a:t>
            </a:r>
          </a:p>
        </p:txBody>
      </p:sp>
      <p:pic>
        <p:nvPicPr>
          <p:cNvPr id="4" name="图片 3" descr="arch"/>
          <p:cNvPicPr/>
          <p:nvPr/>
        </p:nvPicPr>
        <p:blipFill>
          <a:blip r:embed="rId2" cstate="print"/>
          <a:srcRect/>
          <a:stretch>
            <a:fillRect/>
          </a:stretch>
        </p:blipFill>
        <p:spPr bwMode="auto">
          <a:xfrm>
            <a:off x="3131840" y="1268760"/>
            <a:ext cx="5220501" cy="4392487"/>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123728" y="5877272"/>
            <a:ext cx="1047750" cy="752475"/>
          </a:xfrm>
          <a:prstGeom prst="rect">
            <a:avLst/>
          </a:prstGeom>
          <a:noFill/>
          <a:ln w="9525">
            <a:noFill/>
            <a:miter lim="800000"/>
            <a:headEnd/>
            <a:tailEnd/>
          </a:ln>
        </p:spPr>
      </p:pic>
      <p:sp>
        <p:nvSpPr>
          <p:cNvPr id="7" name="TextBox 6"/>
          <p:cNvSpPr txBox="1"/>
          <p:nvPr/>
        </p:nvSpPr>
        <p:spPr>
          <a:xfrm>
            <a:off x="251520" y="5949280"/>
            <a:ext cx="1656184" cy="523220"/>
          </a:xfrm>
          <a:prstGeom prst="rect">
            <a:avLst/>
          </a:prstGeom>
          <a:noFill/>
        </p:spPr>
        <p:txBody>
          <a:bodyPr wrap="square" rtlCol="0">
            <a:spAutoFit/>
          </a:bodyPr>
          <a:lstStyle/>
          <a:p>
            <a:r>
              <a:rPr lang="zh-CN" altLang="en-US" sz="2800" b="1" dirty="0" smtClean="0">
                <a:solidFill>
                  <a:schemeClr val="accent6"/>
                </a:solidFill>
              </a:rPr>
              <a:t>客户案例</a:t>
            </a:r>
            <a:endParaRPr lang="zh-CN" altLang="en-US" sz="2800" b="1" dirty="0">
              <a:solidFill>
                <a:schemeClr val="accent6"/>
              </a:solidFill>
            </a:endParaRPr>
          </a:p>
        </p:txBody>
      </p:sp>
      <p:sp>
        <p:nvSpPr>
          <p:cNvPr id="8" name="TextBox 7"/>
          <p:cNvSpPr txBox="1"/>
          <p:nvPr/>
        </p:nvSpPr>
        <p:spPr>
          <a:xfrm>
            <a:off x="3275856" y="5949280"/>
            <a:ext cx="864096" cy="707886"/>
          </a:xfrm>
          <a:prstGeom prst="rect">
            <a:avLst/>
          </a:prstGeom>
          <a:noFill/>
        </p:spPr>
        <p:txBody>
          <a:bodyPr wrap="square" rtlCol="0">
            <a:spAutoFit/>
          </a:bodyPr>
          <a:lstStyle/>
          <a:p>
            <a:r>
              <a:rPr lang="zh-CN" altLang="en-US" sz="2000" b="1" dirty="0" smtClean="0">
                <a:solidFill>
                  <a:schemeClr val="tx2"/>
                </a:solidFill>
              </a:rPr>
              <a:t>阿里</a:t>
            </a:r>
            <a:endParaRPr lang="en-US" altLang="zh-CN" sz="2000" b="1" dirty="0" smtClean="0">
              <a:solidFill>
                <a:schemeClr val="tx2"/>
              </a:solidFill>
            </a:endParaRPr>
          </a:p>
          <a:p>
            <a:r>
              <a:rPr lang="zh-CN" altLang="en-US" sz="2000" b="1" dirty="0" smtClean="0">
                <a:solidFill>
                  <a:schemeClr val="tx2"/>
                </a:solidFill>
              </a:rPr>
              <a:t>邮箱</a:t>
            </a:r>
            <a:endParaRPr lang="zh-CN" altLang="en-US" sz="2000" b="1"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10820</TotalTime>
  <Words>1428</Words>
  <Application>Microsoft Office PowerPoint</Application>
  <PresentationFormat>全屏显示(4:3)</PresentationFormat>
  <Paragraphs>231</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阿里云-刘飞 2012年10月</vt:lpstr>
      <vt:lpstr>提纲</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弹性计算——云监控</vt:lpstr>
      <vt:lpstr>幻灯片 16</vt:lpstr>
      <vt:lpstr>现场活动（2012开发者上云扶持计划）</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王学集</dc:creator>
  <cp:lastModifiedBy>刘飞</cp:lastModifiedBy>
  <cp:revision>1120</cp:revision>
  <dcterms:modified xsi:type="dcterms:W3CDTF">2012-10-19T21:38:07Z</dcterms:modified>
</cp:coreProperties>
</file>