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4" r:id="rId3"/>
    <p:sldId id="293" r:id="rId4"/>
    <p:sldId id="307" r:id="rId5"/>
    <p:sldId id="265" r:id="rId6"/>
    <p:sldId id="294" r:id="rId7"/>
    <p:sldId id="266" r:id="rId8"/>
    <p:sldId id="267" r:id="rId9"/>
    <p:sldId id="278" r:id="rId10"/>
    <p:sldId id="276" r:id="rId11"/>
    <p:sldId id="257" r:id="rId12"/>
    <p:sldId id="282" r:id="rId13"/>
    <p:sldId id="280" r:id="rId14"/>
    <p:sldId id="285" r:id="rId15"/>
    <p:sldId id="286" r:id="rId16"/>
    <p:sldId id="295" r:id="rId17"/>
    <p:sldId id="268" r:id="rId18"/>
    <p:sldId id="275" r:id="rId19"/>
    <p:sldId id="292" r:id="rId20"/>
    <p:sldId id="305" r:id="rId21"/>
    <p:sldId id="296" r:id="rId22"/>
    <p:sldId id="297" r:id="rId23"/>
    <p:sldId id="298" r:id="rId24"/>
    <p:sldId id="299" r:id="rId25"/>
    <p:sldId id="300" r:id="rId26"/>
    <p:sldId id="301" r:id="rId27"/>
    <p:sldId id="288" r:id="rId28"/>
    <p:sldId id="304" r:id="rId29"/>
    <p:sldId id="287" r:id="rId30"/>
    <p:sldId id="290" r:id="rId31"/>
    <p:sldId id="289" r:id="rId32"/>
    <p:sldId id="308" r:id="rId33"/>
    <p:sldId id="306" r:id="rId34"/>
    <p:sldId id="309" r:id="rId35"/>
    <p:sldId id="310" r:id="rId36"/>
    <p:sldId id="277" r:id="rId37"/>
    <p:sldId id="302" r:id="rId38"/>
    <p:sldId id="303" r:id="rId39"/>
    <p:sldId id="311" r:id="rId40"/>
    <p:sldId id="272" r:id="rId41"/>
    <p:sldId id="274" r:id="rId42"/>
    <p:sldId id="279" r:id="rId43"/>
    <p:sldId id="271" r:id="rId44"/>
    <p:sldId id="273" r:id="rId45"/>
    <p:sldId id="312" r:id="rId46"/>
    <p:sldId id="28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43B8-2E69-4EDB-BCA7-0AAD2A9831B3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AB12-3363-4C62-B238-292C822E5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方便改进和维护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开发人员无障碍使用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突然断电？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AB12-3363-4C62-B238-292C822E523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xutaozhe" TargetMode="External"/><Relationship Id="rId2" Type="http://schemas.openxmlformats.org/officeDocument/2006/relationships/hyperlink" Target="https://github.com/everydo/zt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ibo.com/panjunyo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ZTQ</a:t>
            </a:r>
            <a:r>
              <a:rPr lang="zh-CN" altLang="en-US" dirty="0" smtClean="0"/>
              <a:t>异步任务队列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潘俊勇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易度云办公 </a:t>
            </a:r>
            <a:r>
              <a:rPr lang="en-US" altLang="zh-CN" dirty="0" smtClean="0"/>
              <a:t>everydo.com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之上的队列方案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RedisMQ</a:t>
            </a:r>
            <a:r>
              <a:rPr lang="zh-CN" altLang="en-US" dirty="0" smtClean="0"/>
              <a:t>：需要另外一个</a:t>
            </a:r>
            <a:r>
              <a:rPr lang="en-US" altLang="zh-CN" dirty="0" smtClean="0"/>
              <a:t>server</a:t>
            </a:r>
          </a:p>
          <a:p>
            <a:r>
              <a:rPr lang="en-US" altLang="zh-CN" dirty="0" err="1" smtClean="0"/>
              <a:t>Resque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之作，</a:t>
            </a:r>
            <a:r>
              <a:rPr lang="en-US" altLang="zh-CN" dirty="0" smtClean="0"/>
              <a:t>Ruby</a:t>
            </a:r>
          </a:p>
          <a:p>
            <a:r>
              <a:rPr lang="en-US" altLang="zh-CN" dirty="0" smtClean="0"/>
              <a:t>Pyres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Resque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 Clone</a:t>
            </a:r>
          </a:p>
          <a:p>
            <a:pPr lvl="1"/>
            <a:r>
              <a:rPr lang="zh-CN" altLang="en-US" dirty="0" smtClean="0"/>
              <a:t>使用复杂，不够</a:t>
            </a:r>
            <a:r>
              <a:rPr lang="en-US" altLang="zh-CN" dirty="0" err="1" smtClean="0"/>
              <a:t>pythonic</a:t>
            </a:r>
            <a:endParaRPr lang="en-US" altLang="zh-CN" dirty="0" smtClean="0"/>
          </a:p>
          <a:p>
            <a:r>
              <a:rPr lang="en-US" altLang="zh-CN" dirty="0" smtClean="0"/>
              <a:t>Celery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目标太大，潜在维护成本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ZTQ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 - Task </a:t>
            </a:r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 smtClean="0"/>
              <a:t>For Python</a:t>
            </a:r>
          </a:p>
          <a:p>
            <a:r>
              <a:rPr lang="zh-CN" altLang="en-US" dirty="0" smtClean="0"/>
              <a:t>开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r>
              <a:rPr lang="zh-CN" altLang="en-US" dirty="0" smtClean="0"/>
              <a:t>来自生产系统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易度云查看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</a:t>
            </a:r>
            <a:r>
              <a:rPr lang="zh-CN" altLang="en-US" dirty="0" smtClean="0"/>
              <a:t>度云办公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文档转换、索引、日志记录、消息发送、邮件发送、短信发送、</a:t>
            </a:r>
            <a:r>
              <a:rPr lang="zh-CN" altLang="en-US" dirty="0" smtClean="0"/>
              <a:t>垃圾清理、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压缩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</a:t>
            </a:r>
            <a:r>
              <a:rPr lang="zh-CN" altLang="en-US" dirty="0" smtClean="0"/>
              <a:t>简单</a:t>
            </a:r>
            <a:endParaRPr lang="en-US" altLang="zh-CN" dirty="0" smtClean="0"/>
          </a:p>
          <a:p>
            <a:r>
              <a:rPr lang="zh-CN" altLang="en-US" dirty="0" smtClean="0"/>
              <a:t>容易使用</a:t>
            </a:r>
            <a:endParaRPr lang="en-US" altLang="zh-CN" dirty="0" smtClean="0"/>
          </a:p>
          <a:p>
            <a:r>
              <a:rPr lang="zh-CN" altLang="en-US" dirty="0" smtClean="0"/>
              <a:t>可靠</a:t>
            </a:r>
            <a:endParaRPr lang="en-US" altLang="zh-CN" dirty="0" smtClean="0"/>
          </a:p>
          <a:p>
            <a:r>
              <a:rPr lang="zh-CN" altLang="en-US" dirty="0" smtClean="0"/>
              <a:t>可管理</a:t>
            </a:r>
            <a:r>
              <a:rPr lang="zh-CN" altLang="en-US" dirty="0" smtClean="0"/>
              <a:t>：拥塞、出错</a:t>
            </a:r>
            <a:endParaRPr lang="en-US" altLang="zh-CN" dirty="0" smtClean="0"/>
          </a:p>
          <a:p>
            <a:r>
              <a:rPr lang="zh-CN" altLang="en-US" dirty="0" smtClean="0"/>
              <a:t>容易调试</a:t>
            </a:r>
            <a:endParaRPr lang="en-US" altLang="zh-CN" dirty="0" smtClean="0"/>
          </a:p>
          <a:p>
            <a:r>
              <a:rPr lang="zh-CN" altLang="en-US" dirty="0" smtClean="0"/>
              <a:t>灵活</a:t>
            </a:r>
            <a:r>
              <a:rPr lang="zh-CN" altLang="en-US" dirty="0" smtClean="0"/>
              <a:t>调度，高效利用</a:t>
            </a:r>
            <a:r>
              <a:rPr lang="zh-CN" altLang="en-US" dirty="0" smtClean="0"/>
              <a:t>服务器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模块关系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3357562"/>
            <a:ext cx="6429420" cy="857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（数据存储、进程通信）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00166" y="5000636"/>
            <a:ext cx="114300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072198" y="5000636"/>
            <a:ext cx="114300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WorkerN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14744" y="5000636"/>
            <a:ext cx="114300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86314" y="1928802"/>
            <a:ext cx="2286016" cy="7143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监控后台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6285718" y="300037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7276" y="2857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下达命令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6142842" y="464344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0826" y="4429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执行命令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rot="5400000" flipH="1" flipV="1">
            <a:off x="4036215" y="4464851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0562" y="4357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报告状态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rot="5400000" flipH="1" flipV="1">
            <a:off x="4750595" y="2821777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00496" y="2786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查看状态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28728" y="1857364"/>
            <a:ext cx="1500198" cy="785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1714480" y="300037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1678761" y="460772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8662" y="2857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放入任务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100" y="4357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处理任务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71670" y="28574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查询、优先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5072066" y="300037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9256" y="2857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错误处理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857224" y="4857760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1" grpId="0"/>
      <p:bldP spid="27" grpId="0"/>
      <p:bldP spid="28" grpId="0"/>
      <p:bldP spid="29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组成包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000232" y="2143116"/>
            <a:ext cx="2214578" cy="15039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ztq_worker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worker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4786314" y="2143116"/>
            <a:ext cx="2428892" cy="14287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ztq_console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监控服务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可选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3315220" y="4286256"/>
            <a:ext cx="2542664" cy="142876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ztq_core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核心</a:t>
            </a:r>
            <a:r>
              <a:rPr lang="en-US" altLang="zh-CN" sz="2400" dirty="0" smtClean="0"/>
              <a:t>API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85720" y="4214818"/>
            <a:ext cx="1714480" cy="11430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队列任务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1" idx="3"/>
          </p:cNvCxnSpPr>
          <p:nvPr/>
        </p:nvCxnSpPr>
        <p:spPr>
          <a:xfrm rot="5400000">
            <a:off x="1714464" y="3929050"/>
            <a:ext cx="1143008" cy="57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3500430" y="3643314"/>
            <a:ext cx="64294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5322099" y="3607595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57950" y="3714752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pyramid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57686" y="6215082"/>
            <a:ext cx="79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redis</a:t>
            </a:r>
            <a:endParaRPr lang="zh-CN" altLang="en-US" sz="2400" dirty="0"/>
          </a:p>
        </p:txBody>
      </p:sp>
      <p:cxnSp>
        <p:nvCxnSpPr>
          <p:cNvPr id="25" name="直接箭头连接符 24"/>
          <p:cNvCxnSpPr>
            <a:stCxn id="10" idx="2"/>
            <a:endCxn id="23" idx="0"/>
          </p:cNvCxnSpPr>
          <p:nvPr/>
        </p:nvCxnSpPr>
        <p:spPr>
          <a:xfrm rot="16200000" flipH="1">
            <a:off x="4420730" y="5880838"/>
            <a:ext cx="500066" cy="16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918" y="3857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ztq_core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ztq_worker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首先：定义队列任务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#  </a:t>
            </a:r>
            <a:r>
              <a:rPr lang="en-US" altLang="zh-CN" dirty="0" err="1" smtClean="0"/>
              <a:t>ztq_demo</a:t>
            </a:r>
            <a:r>
              <a:rPr lang="en-US" altLang="zh-CN" dirty="0" smtClean="0"/>
              <a:t>/tasks.py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import time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from </a:t>
            </a:r>
            <a:r>
              <a:rPr lang="en-US" altLang="zh-CN" dirty="0" err="1" smtClean="0">
                <a:solidFill>
                  <a:srgbClr val="FF0000"/>
                </a:solidFill>
              </a:rPr>
              <a:t>ztq_core</a:t>
            </a:r>
            <a:r>
              <a:rPr lang="en-US" altLang="zh-CN" dirty="0" smtClean="0">
                <a:solidFill>
                  <a:srgbClr val="FF0000"/>
                </a:solidFill>
              </a:rPr>
              <a:t> import </a:t>
            </a:r>
            <a:r>
              <a:rPr lang="en-US" altLang="zh-CN" dirty="0" err="1" smtClean="0">
                <a:solidFill>
                  <a:srgbClr val="FF0000"/>
                </a:solidFill>
              </a:rPr>
              <a:t>async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CN" dirty="0" err="1" smtClean="0">
                <a:solidFill>
                  <a:srgbClr val="FF0000"/>
                </a:solidFill>
              </a:rPr>
              <a:t>async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                   </a:t>
            </a:r>
            <a:r>
              <a:rPr lang="en-US" altLang="zh-CN" dirty="0" smtClean="0"/>
              <a:t># </a:t>
            </a:r>
            <a:r>
              <a:rPr lang="zh-CN" altLang="en-US" dirty="0" smtClean="0"/>
              <a:t>使用默认队列</a:t>
            </a:r>
            <a:r>
              <a:rPr lang="en-US" altLang="zh-CN" dirty="0" smtClean="0"/>
              <a:t>default</a:t>
            </a:r>
          </a:p>
          <a:p>
            <a:pPr>
              <a:buNone/>
            </a:pPr>
            <a:r>
              <a:rPr lang="en-US" altLang="zh-CN" dirty="0" smtClean="0"/>
              <a:t>def send(body):</a:t>
            </a:r>
          </a:p>
          <a:p>
            <a:pPr>
              <a:buNone/>
            </a:pPr>
            <a:r>
              <a:rPr lang="en-US" altLang="zh-CN" dirty="0" smtClean="0"/>
              <a:t>       print ‘START: ‘, body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(5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print ‘END:’, body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CN" dirty="0" err="1" smtClean="0">
                <a:solidFill>
                  <a:srgbClr val="FF0000"/>
                </a:solidFill>
              </a:rPr>
              <a:t>async</a:t>
            </a:r>
            <a:r>
              <a:rPr lang="en-US" altLang="zh-CN" dirty="0" smtClean="0">
                <a:solidFill>
                  <a:srgbClr val="FF0000"/>
                </a:solidFill>
              </a:rPr>
              <a:t>(queue=‘mail’)            </a:t>
            </a:r>
            <a:r>
              <a:rPr lang="en-US" altLang="zh-CN" dirty="0" smtClean="0"/>
              <a:t># </a:t>
            </a:r>
            <a:r>
              <a:rPr lang="zh-CN" altLang="en-US" dirty="0" smtClean="0"/>
              <a:t>使用队列</a:t>
            </a:r>
            <a:r>
              <a:rPr lang="en-US" altLang="zh-CN" dirty="0" smtClean="0"/>
              <a:t>mail</a:t>
            </a:r>
          </a:p>
          <a:p>
            <a:pPr>
              <a:buNone/>
            </a:pPr>
            <a:r>
              <a:rPr lang="en-US" altLang="zh-CN" dirty="0" smtClean="0"/>
              <a:t>def </a:t>
            </a:r>
            <a:r>
              <a:rPr lang="en-US" altLang="zh-CN" dirty="0" err="1" smtClean="0"/>
              <a:t>send_failed</a:t>
            </a:r>
            <a:r>
              <a:rPr lang="en-US" altLang="zh-CN" dirty="0" smtClean="0"/>
              <a:t>(body):</a:t>
            </a:r>
          </a:p>
          <a:p>
            <a:pPr>
              <a:buNone/>
            </a:pPr>
            <a:r>
              <a:rPr lang="en-US" altLang="zh-CN" dirty="0" smtClean="0"/>
              <a:t>       print ‘FAIL START’, body</a:t>
            </a:r>
          </a:p>
          <a:p>
            <a:pPr>
              <a:buNone/>
            </a:pPr>
            <a:r>
              <a:rPr lang="en-US" altLang="zh-CN" dirty="0" smtClean="0"/>
              <a:t>       raise Exception(‘connection error’)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接下来：运行</a:t>
            </a:r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  <a:solidFill>
            <a:schemeClr val="bg1">
              <a:lumMod val="85000"/>
            </a:schemeClr>
          </a:solidFill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# </a:t>
            </a:r>
            <a:r>
              <a:rPr lang="zh-CN" altLang="en-US" dirty="0" smtClean="0">
                <a:solidFill>
                  <a:srgbClr val="FF0000"/>
                </a:solidFill>
              </a:rPr>
              <a:t>运行：</a:t>
            </a:r>
            <a:r>
              <a:rPr lang="en-US" altLang="zh-CN" dirty="0" smtClean="0">
                <a:solidFill>
                  <a:srgbClr val="FF0000"/>
                </a:solidFill>
              </a:rPr>
              <a:t>bin/</a:t>
            </a:r>
            <a:r>
              <a:rPr lang="en-US" altLang="zh-CN" dirty="0" err="1" smtClean="0">
                <a:solidFill>
                  <a:srgbClr val="FF0000"/>
                </a:solidFill>
              </a:rPr>
              <a:t>ztq_worker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worker.ini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[server]</a:t>
            </a:r>
          </a:p>
          <a:p>
            <a:pPr>
              <a:buNone/>
            </a:pPr>
            <a:r>
              <a:rPr lang="en-US" altLang="zh-CN" dirty="0" smtClean="0"/>
              <a:t>host = </a:t>
            </a:r>
            <a:r>
              <a:rPr lang="en-US" altLang="zh-CN" dirty="0" err="1" smtClean="0"/>
              <a:t>localhost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port = 6379</a:t>
            </a:r>
          </a:p>
          <a:p>
            <a:pPr>
              <a:buNone/>
            </a:pPr>
            <a:r>
              <a:rPr lang="en-US" altLang="zh-CN" dirty="0" smtClean="0"/>
              <a:t>db = 0</a:t>
            </a:r>
          </a:p>
          <a:p>
            <a:pPr>
              <a:buNone/>
            </a:pPr>
            <a:r>
              <a:rPr lang="en-US" altLang="zh-CN" dirty="0" smtClean="0"/>
              <a:t>alias = w01</a:t>
            </a:r>
          </a:p>
          <a:p>
            <a:pPr>
              <a:buNone/>
            </a:pPr>
            <a:r>
              <a:rPr lang="en-US" altLang="zh-CN" dirty="0" err="1" smtClean="0"/>
              <a:t>active_config</a:t>
            </a:r>
            <a:r>
              <a:rPr lang="en-US" altLang="zh-CN" dirty="0" smtClean="0"/>
              <a:t> = false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modules = </a:t>
            </a:r>
            <a:r>
              <a:rPr lang="en-US" altLang="zh-CN" dirty="0" err="1" smtClean="0">
                <a:solidFill>
                  <a:srgbClr val="FF0000"/>
                </a:solidFill>
              </a:rPr>
              <a:t>ztq_demo.tasks</a:t>
            </a:r>
            <a:r>
              <a:rPr lang="en-US" altLang="zh-CN" dirty="0" smtClean="0"/>
              <a:t>                </a:t>
            </a:r>
            <a:r>
              <a:rPr lang="en-US" altLang="zh-CN" dirty="0" smtClean="0"/>
              <a:t># </a:t>
            </a:r>
            <a:r>
              <a:rPr lang="zh-CN" altLang="en-US" dirty="0" smtClean="0"/>
              <a:t>所有需要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模块，每个一行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[queues]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default= 0         </a:t>
            </a:r>
            <a:r>
              <a:rPr lang="en-US" altLang="zh-CN" dirty="0" smtClean="0"/>
              <a:t> # default</a:t>
            </a:r>
            <a:r>
              <a:rPr lang="zh-CN" altLang="en-US" dirty="0" smtClean="0"/>
              <a:t>队列，起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个处理线程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mail = 0, 0        </a:t>
            </a:r>
            <a:r>
              <a:rPr lang="en-US" altLang="zh-CN" dirty="0" smtClean="0"/>
              <a:t>  # mail</a:t>
            </a:r>
            <a:r>
              <a:rPr lang="zh-CN" altLang="en-US" dirty="0" smtClean="0"/>
              <a:t>队列，起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个处理线程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[log]</a:t>
            </a:r>
          </a:p>
          <a:p>
            <a:pPr>
              <a:buNone/>
            </a:pPr>
            <a:r>
              <a:rPr lang="en-US" altLang="zh-CN" dirty="0" err="1" smtClean="0"/>
              <a:t>handler_file</a:t>
            </a:r>
            <a:r>
              <a:rPr lang="en-US" altLang="zh-CN" dirty="0" smtClean="0"/>
              <a:t> = ./ztq_worker.log</a:t>
            </a:r>
          </a:p>
          <a:p>
            <a:pPr>
              <a:buNone/>
            </a:pPr>
            <a:r>
              <a:rPr lang="en-US" altLang="zh-CN" dirty="0" smtClean="0"/>
              <a:t>level =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最后：测试异步运行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ztq_core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ztq_demo.tasks</a:t>
            </a:r>
            <a:r>
              <a:rPr lang="en-US" altLang="zh-CN" dirty="0" smtClean="0"/>
              <a:t> </a:t>
            </a:r>
            <a:r>
              <a:rPr lang="en-US" altLang="zh-CN" dirty="0" smtClean="0"/>
              <a:t>import send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ztq_core.setup_redis</a:t>
            </a:r>
            <a:r>
              <a:rPr lang="en-US" altLang="zh-CN" dirty="0" smtClean="0">
                <a:solidFill>
                  <a:srgbClr val="FF0000"/>
                </a:solidFill>
              </a:rPr>
              <a:t>(‘default’, ‘</a:t>
            </a:r>
            <a:r>
              <a:rPr lang="en-US" altLang="zh-CN" dirty="0" err="1" smtClean="0">
                <a:solidFill>
                  <a:srgbClr val="FF0000"/>
                </a:solidFill>
              </a:rPr>
              <a:t>localhost</a:t>
            </a:r>
            <a:r>
              <a:rPr lang="en-US" altLang="zh-CN" dirty="0" smtClean="0">
                <a:solidFill>
                  <a:srgbClr val="FF0000"/>
                </a:solidFill>
              </a:rPr>
              <a:t>’,  6379, 0)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send(‘hello, world’)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动态指定</a:t>
            </a:r>
            <a:r>
              <a:rPr lang="en-US" altLang="zh-CN" dirty="0" smtClean="0"/>
              <a:t>queue</a:t>
            </a:r>
          </a:p>
          <a:p>
            <a:pPr>
              <a:buNone/>
            </a:pPr>
            <a:r>
              <a:rPr lang="en-US" altLang="zh-CN" dirty="0" smtClean="0"/>
              <a:t>send(‘hello world from mail’, </a:t>
            </a:r>
            <a:r>
              <a:rPr lang="en-US" altLang="zh-CN" dirty="0" err="1" smtClean="0">
                <a:solidFill>
                  <a:srgbClr val="FF0000"/>
                </a:solidFill>
              </a:rPr>
              <a:t>ztq_queue</a:t>
            </a:r>
            <a:r>
              <a:rPr lang="en-US" altLang="zh-CN" dirty="0" smtClean="0">
                <a:solidFill>
                  <a:srgbClr val="FF0000"/>
                </a:solidFill>
              </a:rPr>
              <a:t>=‘mail’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好，喘口气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小窥下监控后台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服务中的耗时操作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PDF</a:t>
            </a:r>
          </a:p>
          <a:p>
            <a:r>
              <a:rPr lang="zh-CN" altLang="en-US" dirty="0" smtClean="0"/>
              <a:t>网页</a:t>
            </a:r>
            <a:r>
              <a:rPr lang="zh-CN" altLang="en-US" dirty="0" smtClean="0"/>
              <a:t>抓取</a:t>
            </a:r>
            <a:endParaRPr lang="en-US" altLang="zh-CN" dirty="0" smtClean="0"/>
          </a:p>
          <a:p>
            <a:r>
              <a:rPr lang="zh-CN" altLang="en-US" dirty="0" smtClean="0"/>
              <a:t>游戏数据备份</a:t>
            </a:r>
            <a:endParaRPr lang="en-US" altLang="zh-CN" dirty="0" smtClean="0"/>
          </a:p>
          <a:p>
            <a:r>
              <a:rPr lang="zh-CN" altLang="en-US" dirty="0" smtClean="0"/>
              <a:t>邮件发送</a:t>
            </a:r>
            <a:endParaRPr lang="en-US" altLang="zh-CN" dirty="0" smtClean="0"/>
          </a:p>
          <a:p>
            <a:r>
              <a:rPr lang="zh-CN" altLang="en-US" dirty="0" smtClean="0"/>
              <a:t>短信发送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爆炸形 2 3"/>
          <p:cNvSpPr/>
          <p:nvPr/>
        </p:nvSpPr>
        <p:spPr>
          <a:xfrm>
            <a:off x="5072066" y="3786190"/>
            <a:ext cx="3214710" cy="192882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主线程卡</a:t>
            </a:r>
            <a:r>
              <a:rPr lang="zh-CN" altLang="en-US" dirty="0" smtClean="0"/>
              <a:t>死！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pip install </a:t>
            </a:r>
            <a:r>
              <a:rPr lang="en-US" altLang="zh-CN" dirty="0" err="1" smtClean="0"/>
              <a:t>ztq_console</a:t>
            </a:r>
            <a:endParaRPr lang="en-US" altLang="zh-CN" dirty="0" smtClean="0"/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pserve</a:t>
            </a:r>
            <a:r>
              <a:rPr lang="en-US" altLang="zh-CN" dirty="0" smtClean="0"/>
              <a:t> app.ini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81" y="1785926"/>
            <a:ext cx="89058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队列情况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001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69" y="1714488"/>
            <a:ext cx="90011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队列执行日志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0011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运行日志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857364"/>
            <a:ext cx="90011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更多特性。。。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抢占式执行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后插入先执行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如果任务已经在队列，会优先</a:t>
            </a:r>
          </a:p>
          <a:p>
            <a:pPr>
              <a:buNone/>
            </a:pPr>
            <a:r>
              <a:rPr lang="en-US" altLang="zh-CN" dirty="0" smtClean="0"/>
              <a:t>send (body,   </a:t>
            </a:r>
            <a:r>
              <a:rPr lang="en-US" altLang="zh-CN" dirty="0" err="1" smtClean="0">
                <a:solidFill>
                  <a:srgbClr val="FF0000"/>
                </a:solidFill>
              </a:rPr>
              <a:t>ztq_first</a:t>
            </a:r>
            <a:r>
              <a:rPr lang="en-US" altLang="zh-CN" dirty="0" smtClean="0">
                <a:solidFill>
                  <a:srgbClr val="FF0000"/>
                </a:solidFill>
              </a:rPr>
              <a:t>=True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Ping: </a:t>
            </a:r>
            <a:r>
              <a:rPr lang="zh-CN" altLang="en-US" dirty="0" smtClean="0"/>
              <a:t>探测任务状态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altLang="zh-CN" dirty="0" smtClean="0"/>
              <a:t># running:   </a:t>
            </a:r>
            <a:r>
              <a:rPr lang="zh-CN" altLang="en-US" dirty="0" smtClean="0"/>
              <a:t>运行；     </a:t>
            </a:r>
            <a:r>
              <a:rPr lang="en-US" altLang="zh-CN" dirty="0" smtClean="0"/>
              <a:t>queue:</a:t>
            </a:r>
            <a:r>
              <a:rPr lang="zh-CN" altLang="en-US" dirty="0" smtClean="0"/>
              <a:t>排队中；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# error:        </a:t>
            </a:r>
            <a:r>
              <a:rPr lang="zh-CN" altLang="en-US" dirty="0" smtClean="0"/>
              <a:t>出错；     </a:t>
            </a:r>
            <a:r>
              <a:rPr lang="en-US" altLang="zh-CN" dirty="0" smtClean="0"/>
              <a:t>none: </a:t>
            </a:r>
            <a:r>
              <a:rPr lang="zh-CN" altLang="en-US" dirty="0" smtClean="0"/>
              <a:t>不存在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ztq_core.ping_task</a:t>
            </a:r>
            <a:r>
              <a:rPr lang="en-US" altLang="zh-CN" dirty="0" smtClean="0"/>
              <a:t>(send</a:t>
            </a:r>
            <a:r>
              <a:rPr lang="en-US" altLang="zh-CN" dirty="0" smtClean="0"/>
              <a:t>, body)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ztq_first</a:t>
            </a:r>
            <a:r>
              <a:rPr lang="zh-CN" altLang="en-US" dirty="0" smtClean="0"/>
              <a:t>存在就优先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ztq_run</a:t>
            </a:r>
            <a:r>
              <a:rPr lang="zh-CN" altLang="en-US" dirty="0" smtClean="0"/>
              <a:t>不存在就运行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ztq_core.ping_task</a:t>
            </a:r>
            <a:r>
              <a:rPr lang="en-US" altLang="zh-CN" dirty="0" smtClean="0"/>
              <a:t>(send</a:t>
            </a:r>
            <a:r>
              <a:rPr lang="en-US" altLang="zh-CN" dirty="0" smtClean="0"/>
              <a:t>, body,</a:t>
            </a:r>
          </a:p>
          <a:p>
            <a:pPr>
              <a:buNone/>
            </a:pPr>
            <a:r>
              <a:rPr lang="en-US" altLang="zh-CN" dirty="0" smtClean="0"/>
              <a:t>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ztq_first</a:t>
            </a:r>
            <a:r>
              <a:rPr lang="en-US" altLang="zh-CN" dirty="0" smtClean="0">
                <a:solidFill>
                  <a:srgbClr val="FF0000"/>
                </a:solidFill>
              </a:rPr>
              <a:t>=True, 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ztq_run</a:t>
            </a:r>
            <a:r>
              <a:rPr lang="en-US" altLang="zh-CN" dirty="0" smtClean="0">
                <a:solidFill>
                  <a:srgbClr val="FF0000"/>
                </a:solidFill>
              </a:rPr>
              <a:t>=True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事务：</a:t>
            </a:r>
            <a:r>
              <a:rPr lang="en-US" altLang="zh-CN" dirty="0" smtClean="0"/>
              <a:t>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import transaction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ztq_core.enable_transaction</a:t>
            </a:r>
            <a:r>
              <a:rPr lang="en-US" altLang="zh-CN" dirty="0" smtClean="0">
                <a:solidFill>
                  <a:srgbClr val="FF0000"/>
                </a:solidFill>
              </a:rPr>
              <a:t>(True)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send_mail</a:t>
            </a:r>
            <a:r>
              <a:rPr lang="en-US" altLang="zh-CN" dirty="0" smtClean="0"/>
              <a:t>(from1, to1, body1)</a:t>
            </a:r>
          </a:p>
          <a:p>
            <a:pPr>
              <a:buNone/>
            </a:pPr>
            <a:r>
              <a:rPr lang="en-US" altLang="zh-CN" dirty="0" err="1" smtClean="0"/>
              <a:t>send_mail</a:t>
            </a:r>
            <a:r>
              <a:rPr lang="en-US" altLang="zh-CN" dirty="0" smtClean="0"/>
              <a:t>(from2, to2, body2)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transaction.commit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send_mail</a:t>
            </a:r>
            <a:r>
              <a:rPr lang="en-US" altLang="zh-CN" dirty="0" smtClean="0"/>
              <a:t>(from2, to2, body2, </a:t>
            </a:r>
            <a:r>
              <a:rPr lang="en-US" altLang="zh-CN" dirty="0" err="1" smtClean="0">
                <a:solidFill>
                  <a:srgbClr val="FF0000"/>
                </a:solidFill>
              </a:rPr>
              <a:t>ztq_transaction</a:t>
            </a:r>
            <a:r>
              <a:rPr lang="en-US" altLang="zh-CN" dirty="0" smtClean="0">
                <a:solidFill>
                  <a:srgbClr val="FF0000"/>
                </a:solidFill>
              </a:rPr>
              <a:t>=False</a:t>
            </a:r>
            <a:r>
              <a:rPr lang="en-US" altLang="zh-CN" dirty="0" smtClean="0"/>
              <a:t>)     # </a:t>
            </a:r>
            <a:r>
              <a:rPr lang="zh-CN" altLang="en-US" dirty="0" smtClean="0"/>
              <a:t>非事务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解决之道：</a:t>
            </a:r>
            <a:r>
              <a:rPr lang="zh-CN" altLang="en-US" dirty="0" smtClean="0"/>
              <a:t>异步执行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071538" y="2428868"/>
            <a:ext cx="150019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571736" y="2428868"/>
            <a:ext cx="1500198" cy="5000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071934" y="2428868"/>
            <a:ext cx="150019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572132" y="2428868"/>
            <a:ext cx="150019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488" y="1928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071538" y="4429132"/>
            <a:ext cx="150019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716633">
            <a:off x="2500298" y="5143512"/>
            <a:ext cx="1500198" cy="500066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643174" y="4429132"/>
            <a:ext cx="150019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143372" y="4429132"/>
            <a:ext cx="150019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585789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异步：在另外的协程、线程、进程、服务器运行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Cron</a:t>
            </a:r>
            <a:r>
              <a:rPr lang="zh-CN" altLang="en-US" dirty="0" smtClean="0"/>
              <a:t>：定时任务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async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redis_wrap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ztq_core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has_cron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add_cron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(queue='clock-0')</a:t>
            </a:r>
          </a:p>
          <a:p>
            <a:pPr>
              <a:buNone/>
            </a:pPr>
            <a:r>
              <a:rPr lang="en-US" altLang="zh-CN" dirty="0" smtClean="0"/>
              <a:t>def </a:t>
            </a:r>
            <a:r>
              <a:rPr lang="en-US" altLang="zh-CN" dirty="0" err="1" smtClean="0"/>
              <a:t>bgrewriteaof</a:t>
            </a:r>
            <a:r>
              <a:rPr lang="en-US" altLang="zh-CN" dirty="0" smtClean="0"/>
              <a:t>():</a:t>
            </a:r>
          </a:p>
          <a:p>
            <a:pPr>
              <a:buNone/>
            </a:pPr>
            <a:r>
              <a:rPr lang="en-US" altLang="zh-CN" dirty="0" smtClean="0"/>
              <a:t>    """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AOF</a:t>
            </a:r>
            <a:r>
              <a:rPr lang="zh-CN" altLang="en-US" dirty="0" smtClean="0"/>
              <a:t>文件压缩 </a:t>
            </a:r>
            <a:r>
              <a:rPr lang="en-US" altLang="zh-CN" dirty="0" smtClean="0"/>
              <a:t>"""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redis_wrap.get_redis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redis.bgrewriteaof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自动定时压缩</a:t>
            </a:r>
            <a:r>
              <a:rPr lang="en-US" altLang="zh-CN" dirty="0" err="1" smtClean="0"/>
              <a:t>reids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if not </a:t>
            </a:r>
            <a:r>
              <a:rPr lang="en-US" altLang="zh-CN" dirty="0" err="1" smtClean="0">
                <a:solidFill>
                  <a:srgbClr val="FF0000"/>
                </a:solidFill>
              </a:rPr>
              <a:t>has_cron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bgrewriteaof</a:t>
            </a:r>
            <a:r>
              <a:rPr lang="en-US" altLang="zh-CN" dirty="0" smtClean="0">
                <a:solidFill>
                  <a:srgbClr val="FF0000"/>
                </a:solidFill>
              </a:rPr>
              <a:t>):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</a:rPr>
              <a:t>add_cron</a:t>
            </a:r>
            <a:r>
              <a:rPr lang="en-US" altLang="zh-CN" dirty="0" smtClean="0">
                <a:solidFill>
                  <a:srgbClr val="FF0000"/>
                </a:solidFill>
              </a:rPr>
              <a:t>({'hour':1}, </a:t>
            </a:r>
            <a:r>
              <a:rPr lang="en-US" altLang="zh-CN" dirty="0" err="1" smtClean="0">
                <a:solidFill>
                  <a:srgbClr val="FF0000"/>
                </a:solidFill>
              </a:rPr>
              <a:t>bgrewriteaof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任务串行：</a:t>
            </a:r>
            <a:r>
              <a:rPr lang="en-US" altLang="zh-CN" dirty="0" smtClean="0"/>
              <a:t>callback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ztq_core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prepare_task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callback = </a:t>
            </a:r>
            <a:r>
              <a:rPr lang="en-US" altLang="zh-CN" dirty="0" err="1" smtClean="0">
                <a:solidFill>
                  <a:srgbClr val="FF0000"/>
                </a:solidFill>
              </a:rPr>
              <a:t>prepare_task</a:t>
            </a:r>
            <a:r>
              <a:rPr lang="en-US" altLang="zh-CN" dirty="0" smtClean="0">
                <a:solidFill>
                  <a:srgbClr val="FF0000"/>
                </a:solidFill>
              </a:rPr>
              <a:t>(send, body)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send_mail</a:t>
            </a:r>
            <a:r>
              <a:rPr lang="en-US" altLang="zh-CN" dirty="0" smtClean="0"/>
              <a:t>(body,</a:t>
            </a:r>
          </a:p>
          <a:p>
            <a:pPr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ztq_callback</a:t>
            </a:r>
            <a:r>
              <a:rPr lang="en-US" altLang="zh-CN" dirty="0" smtClean="0">
                <a:solidFill>
                  <a:srgbClr val="FF0000"/>
                </a:solidFill>
              </a:rPr>
              <a:t>=callback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多级串行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ztq_core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prepare_task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callback1 = </a:t>
            </a:r>
            <a:r>
              <a:rPr lang="en-US" altLang="zh-CN" dirty="0" err="1" smtClean="0"/>
              <a:t>prepare_task</a:t>
            </a:r>
            <a:r>
              <a:rPr lang="en-US" altLang="zh-CN" dirty="0" smtClean="0"/>
              <a:t>(send, body)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callback2 = </a:t>
            </a:r>
            <a:r>
              <a:rPr lang="en-US" altLang="zh-CN" dirty="0" err="1" smtClean="0"/>
              <a:t>prepare_task</a:t>
            </a:r>
            <a:r>
              <a:rPr lang="en-US" altLang="zh-CN" dirty="0" smtClean="0"/>
              <a:t>(send2, body, </a:t>
            </a:r>
            <a:r>
              <a:rPr lang="en-US" altLang="zh-CN" dirty="0" err="1" smtClean="0"/>
              <a:t>ztq_callback</a:t>
            </a:r>
            <a:r>
              <a:rPr lang="en-US" altLang="zh-CN" dirty="0" smtClean="0"/>
              <a:t>=callback1)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send (body,  </a:t>
            </a:r>
            <a:r>
              <a:rPr lang="en-US" altLang="zh-CN" dirty="0" err="1" smtClean="0"/>
              <a:t>ztq_callback</a:t>
            </a:r>
            <a:r>
              <a:rPr lang="en-US" altLang="zh-CN" dirty="0" smtClean="0"/>
              <a:t>=callback2)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异常处理：</a:t>
            </a:r>
            <a:r>
              <a:rPr lang="en-US" altLang="zh-CN" dirty="0" err="1" smtClean="0"/>
              <a:t>fcallback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ztq_core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prepare_task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(queue='mail')</a:t>
            </a:r>
          </a:p>
          <a:p>
            <a:pPr>
              <a:buNone/>
            </a:pPr>
            <a:r>
              <a:rPr lang="en-US" altLang="zh-CN" dirty="0" smtClean="0"/>
              <a:t>def </a:t>
            </a:r>
            <a:r>
              <a:rPr lang="en-US" altLang="zh-CN" dirty="0" err="1" smtClean="0"/>
              <a:t>fail_callback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return_code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return_msg</a:t>
            </a:r>
            <a:r>
              <a:rPr lang="en-US" altLang="zh-CN" dirty="0" smtClean="0"/>
              <a:t>):</a:t>
            </a:r>
          </a:p>
          <a:p>
            <a:pPr>
              <a:buNone/>
            </a:pPr>
            <a:r>
              <a:rPr lang="en-US" altLang="zh-CN" dirty="0" smtClean="0"/>
              <a:t>       print </a:t>
            </a:r>
            <a:r>
              <a:rPr lang="en-US" altLang="zh-CN" dirty="0" err="1" smtClean="0"/>
              <a:t>return_code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return_msg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fcallback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prepare_task</a:t>
            </a:r>
            <a:r>
              <a:rPr lang="en-US" altLang="zh-CN" dirty="0" smtClean="0"/>
              <a:t>(send2)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send(body, </a:t>
            </a:r>
            <a:r>
              <a:rPr lang="en-US" altLang="zh-CN" dirty="0" err="1" smtClean="0"/>
              <a:t>ztq_fcallback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fcallback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进度回调：</a:t>
            </a:r>
            <a:r>
              <a:rPr lang="en-US" altLang="zh-CN" dirty="0" err="1" smtClean="0"/>
              <a:t>pcallback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ztq_core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prepare_task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pcallback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prepare_task</a:t>
            </a:r>
            <a:r>
              <a:rPr lang="en-US" altLang="zh-CN" dirty="0" smtClean="0"/>
              <a:t>(send2, body)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send_mail</a:t>
            </a:r>
            <a:r>
              <a:rPr lang="en-US" altLang="zh-CN" dirty="0" smtClean="0"/>
              <a:t>(body,  </a:t>
            </a:r>
            <a:r>
              <a:rPr lang="en-US" altLang="zh-CN" dirty="0" err="1" smtClean="0"/>
              <a:t>ztq_pcallback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pcallback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抛出进度信息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ztq_worker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(queue=‘xxx’)</a:t>
            </a:r>
          </a:p>
          <a:p>
            <a:pPr>
              <a:buNone/>
            </a:pPr>
            <a:r>
              <a:rPr lang="en-US" altLang="zh-CN" dirty="0" smtClean="0"/>
              <a:t>def doc2pdf(filename):</a:t>
            </a:r>
          </a:p>
          <a:p>
            <a:pPr>
              <a:buNone/>
            </a:pPr>
            <a:r>
              <a:rPr lang="en-US" altLang="zh-CN" dirty="0" smtClean="0"/>
              <a:t>       …</a:t>
            </a:r>
          </a:p>
          <a:p>
            <a:pPr>
              <a:buNone/>
            </a:pPr>
            <a:r>
              <a:rPr lang="en-US" altLang="zh-CN" dirty="0" smtClean="0"/>
              <a:t>      # </a:t>
            </a:r>
            <a:r>
              <a:rPr lang="zh-CN" altLang="en-US" dirty="0" smtClean="0"/>
              <a:t>可被进度回调函数调用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ztq_worker.report_progress</a:t>
            </a:r>
            <a:r>
              <a:rPr lang="en-US" altLang="zh-CN" dirty="0" smtClean="0"/>
              <a:t>(page=2)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拥塞：批处理加速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 为提升性能，需要多个</a:t>
            </a:r>
            <a:r>
              <a:rPr lang="en-US" altLang="zh-CN" dirty="0" err="1" smtClean="0"/>
              <a:t>xapian</a:t>
            </a:r>
            <a:r>
              <a:rPr lang="zh-CN" altLang="en-US" dirty="0" smtClean="0"/>
              <a:t>索引操作，一次性提交数据库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(queue=‘</a:t>
            </a:r>
            <a:r>
              <a:rPr lang="en-US" altLang="zh-CN" dirty="0" err="1" smtClean="0"/>
              <a:t>xapian</a:t>
            </a:r>
            <a:r>
              <a:rPr lang="en-US" altLang="zh-CN" dirty="0" smtClean="0"/>
              <a:t>’)</a:t>
            </a:r>
          </a:p>
          <a:p>
            <a:pPr>
              <a:buNone/>
            </a:pPr>
            <a:r>
              <a:rPr lang="en-US" altLang="zh-CN" dirty="0" smtClean="0"/>
              <a:t>def index(data):</a:t>
            </a:r>
          </a:p>
          <a:p>
            <a:pPr>
              <a:buNone/>
            </a:pPr>
            <a:r>
              <a:rPr lang="en-US" altLang="zh-CN" dirty="0" smtClean="0"/>
              <a:t>       pass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def </a:t>
            </a:r>
            <a:r>
              <a:rPr lang="en-US" altLang="zh-CN" dirty="0" err="1" smtClean="0"/>
              <a:t>do_commit</a:t>
            </a:r>
            <a:r>
              <a:rPr lang="en-US" altLang="zh-CN" dirty="0" smtClean="0"/>
              <a:t>(): 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xapian_conn.commit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每执行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个索引任务之后，一次性提交数据库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不够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个，但队列空的时候，也会提交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register_batch_queue</a:t>
            </a:r>
            <a:r>
              <a:rPr lang="en-US" altLang="zh-CN" dirty="0" smtClean="0">
                <a:solidFill>
                  <a:srgbClr val="FF0000"/>
                </a:solidFill>
              </a:rPr>
              <a:t>(‘</a:t>
            </a:r>
            <a:r>
              <a:rPr lang="en-US" altLang="zh-CN" dirty="0" err="1" smtClean="0">
                <a:solidFill>
                  <a:srgbClr val="FF0000"/>
                </a:solidFill>
              </a:rPr>
              <a:t>xapian</a:t>
            </a:r>
            <a:r>
              <a:rPr lang="en-US" altLang="zh-CN" dirty="0" smtClean="0">
                <a:solidFill>
                  <a:srgbClr val="FF0000"/>
                </a:solidFill>
              </a:rPr>
              <a:t>’, 20, </a:t>
            </a:r>
            <a:r>
              <a:rPr lang="en-US" altLang="zh-CN" dirty="0" err="1" smtClean="0">
                <a:solidFill>
                  <a:srgbClr val="FF0000"/>
                </a:solidFill>
              </a:rPr>
              <a:t>batch_func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do_commit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内部原理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更多血淋淋的细节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任务的序列化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0166" y="3571876"/>
            <a:ext cx="3071834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异步任务注册表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‘</a:t>
            </a:r>
            <a:r>
              <a:rPr lang="en-US" altLang="zh-CN" dirty="0" err="1" smtClean="0"/>
              <a:t>send_mail</a:t>
            </a:r>
            <a:r>
              <a:rPr lang="en-US" altLang="zh-CN" dirty="0" smtClean="0"/>
              <a:t>’ -&gt; </a:t>
            </a:r>
            <a:r>
              <a:rPr lang="en-US" altLang="zh-CN" dirty="0" err="1" smtClean="0"/>
              <a:t>send_mail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714488"/>
            <a:ext cx="2985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async</a:t>
            </a:r>
            <a:endParaRPr lang="en-US" altLang="zh-CN" dirty="0" smtClean="0"/>
          </a:p>
          <a:p>
            <a:r>
              <a:rPr lang="en-US" altLang="zh-CN" dirty="0" smtClean="0"/>
              <a:t>def </a:t>
            </a:r>
            <a:r>
              <a:rPr lang="en-US" altLang="zh-CN" dirty="0" err="1" smtClean="0"/>
              <a:t>send_mail</a:t>
            </a:r>
            <a:r>
              <a:rPr lang="en-US" altLang="zh-CN" dirty="0" smtClean="0"/>
              <a:t>(from, to, body)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1934" y="1428736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send(from, to, body)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8" y="2928934"/>
            <a:ext cx="25960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{‘</a:t>
            </a:r>
            <a:r>
              <a:rPr lang="en-US" altLang="zh-CN" dirty="0" err="1" smtClean="0"/>
              <a:t>func_name’:’send_mail</a:t>
            </a:r>
            <a:r>
              <a:rPr lang="en-US" altLang="zh-CN" dirty="0" smtClean="0"/>
              <a:t>’,</a:t>
            </a:r>
          </a:p>
          <a:p>
            <a:r>
              <a:rPr lang="en-US" altLang="zh-CN" dirty="0" smtClean="0"/>
              <a:t>   ‘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’</a:t>
            </a:r>
            <a:r>
              <a:rPr lang="en-US" altLang="zh-CN" dirty="0" smtClean="0">
                <a:sym typeface="Wingdings" pitchFamily="2" charset="2"/>
              </a:rPr>
              <a:t>: (</a:t>
            </a:r>
            <a:r>
              <a:rPr lang="en-US" altLang="zh-CN" dirty="0" err="1" smtClean="0">
                <a:sym typeface="Wingdings" pitchFamily="2" charset="2"/>
              </a:rPr>
              <a:t>from,to,body</a:t>
            </a:r>
            <a:r>
              <a:rPr lang="en-US" altLang="zh-CN" dirty="0" smtClean="0">
                <a:sym typeface="Wingdings" pitchFamily="2" charset="2"/>
              </a:rPr>
              <a:t>),</a:t>
            </a:r>
          </a:p>
          <a:p>
            <a:r>
              <a:rPr lang="en-US" altLang="zh-CN" dirty="0" smtClean="0">
                <a:sym typeface="Wingdings" pitchFamily="2" charset="2"/>
              </a:rPr>
              <a:t>  ‘</a:t>
            </a:r>
            <a:r>
              <a:rPr lang="en-US" altLang="zh-CN" dirty="0" err="1" smtClean="0">
                <a:sym typeface="Wingdings" pitchFamily="2" charset="2"/>
              </a:rPr>
              <a:t>kw</a:t>
            </a:r>
            <a:r>
              <a:rPr lang="en-US" altLang="zh-CN" dirty="0" smtClean="0">
                <a:sym typeface="Wingdings" pitchFamily="2" charset="2"/>
              </a:rPr>
              <a:t>’:{},</a:t>
            </a:r>
          </a:p>
          <a:p>
            <a:r>
              <a:rPr lang="en-US" altLang="zh-CN" dirty="0" smtClean="0">
                <a:sym typeface="Wingdings" pitchFamily="2" charset="2"/>
              </a:rPr>
              <a:t>   ‘callback’:’’,</a:t>
            </a:r>
          </a:p>
          <a:p>
            <a:r>
              <a:rPr lang="en-US" altLang="zh-CN" dirty="0" smtClean="0">
                <a:sym typeface="Wingdings" pitchFamily="2" charset="2"/>
              </a:rPr>
              <a:t>   ‘</a:t>
            </a:r>
            <a:r>
              <a:rPr lang="en-US" altLang="zh-CN" dirty="0" err="1" smtClean="0">
                <a:sym typeface="Wingdings" pitchFamily="2" charset="2"/>
              </a:rPr>
              <a:t>callback_args</a:t>
            </a:r>
            <a:r>
              <a:rPr lang="en-US" altLang="zh-CN" dirty="0" smtClean="0">
                <a:sym typeface="Wingdings" pitchFamily="2" charset="2"/>
              </a:rPr>
              <a:t>’: (),</a:t>
            </a:r>
          </a:p>
          <a:p>
            <a:r>
              <a:rPr lang="en-US" altLang="zh-CN" dirty="0" smtClean="0">
                <a:sym typeface="Wingdings" pitchFamily="2" charset="2"/>
              </a:rPr>
              <a:t>   ‘</a:t>
            </a:r>
            <a:r>
              <a:rPr lang="en-US" altLang="zh-CN" dirty="0" err="1" smtClean="0">
                <a:sym typeface="Wingdings" pitchFamily="2" charset="2"/>
              </a:rPr>
              <a:t>callback_kw</a:t>
            </a:r>
            <a:r>
              <a:rPr lang="en-US" altLang="zh-CN" dirty="0" smtClean="0">
                <a:sym typeface="Wingdings" pitchFamily="2" charset="2"/>
              </a:rPr>
              <a:t>’: {},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2931408">
            <a:off x="1785918" y="2658475"/>
            <a:ext cx="135732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2931408">
            <a:off x="4983678" y="2127822"/>
            <a:ext cx="135732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72066" y="5929330"/>
            <a:ext cx="16430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143636" y="5072074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2931408">
            <a:off x="4357975" y="5220311"/>
            <a:ext cx="73329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15074" y="200024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，加入队列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完整的任务信息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7438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语言级实现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Scala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直接根据任务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，生成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，作为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方便查询任务是否已经存在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避免出现重复的任务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</a:t>
            </a:r>
            <a:r>
              <a:rPr lang="zh-CN" altLang="en-US" dirty="0" smtClean="0"/>
              <a:t>是问题：不可插入完全相同的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附加一个参数，来区分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任务队列的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存储设计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14348" y="3143248"/>
            <a:ext cx="857256" cy="6429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md5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28992" y="4071942"/>
            <a:ext cx="3357586" cy="214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3607587" y="417909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894133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4179885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4465637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4751389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5037141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5251455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>
            <a:off x="5537207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5822959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6037273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6251587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6465901" y="41783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428992" y="4357694"/>
            <a:ext cx="3357586" cy="21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3607587" y="446485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>
            <a:off x="3894133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4179885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4465637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>
            <a:off x="4751389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5037141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5251455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5537207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>
            <a:off x="5822959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>
            <a:off x="6037273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6251587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6465901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428992" y="4929198"/>
            <a:ext cx="3357586" cy="214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5400000">
            <a:off x="3607587" y="503635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>
            <a:off x="3894133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4179885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4465637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>
            <a:off x="4751389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5037141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5400000">
            <a:off x="5251455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5537207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5822959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5400000">
            <a:off x="6037273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5400000">
            <a:off x="6251587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5400000">
            <a:off x="6465901" y="50355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428992" y="5214950"/>
            <a:ext cx="3357586" cy="21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 rot="5400000">
            <a:off x="3607587" y="532210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5400000">
            <a:off x="3894133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5400000">
            <a:off x="4179885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>
            <a:off x="4465637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>
            <a:off x="4751389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>
            <a:off x="5037141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5400000">
            <a:off x="5251455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5400000">
            <a:off x="5537207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rot="5400000">
            <a:off x="5822959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6037273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5400000">
            <a:off x="6251587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6465901" y="532131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786050" y="2356636"/>
            <a:ext cx="4500594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>
            <a:off x="2786050" y="3071016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2821769" y="289242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5400000">
            <a:off x="3392478" y="289162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3894133" y="289162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>
            <a:off x="4392611" y="289162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>
            <a:off x="4892677" y="289162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5400000">
            <a:off x="5322893" y="289162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5749933" y="289162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6249999" y="289162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500034" y="2143116"/>
            <a:ext cx="1214446" cy="642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8" name="下箭头 107"/>
          <p:cNvSpPr/>
          <p:nvPr/>
        </p:nvSpPr>
        <p:spPr>
          <a:xfrm>
            <a:off x="1000100" y="2714620"/>
            <a:ext cx="214314" cy="5000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1571604" y="2571744"/>
            <a:ext cx="150019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0" idx="6"/>
          </p:cNvCxnSpPr>
          <p:nvPr/>
        </p:nvCxnSpPr>
        <p:spPr>
          <a:xfrm flipV="1">
            <a:off x="1571604" y="3214686"/>
            <a:ext cx="1428760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1357290" y="3571876"/>
            <a:ext cx="228601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5786446" y="4214818"/>
            <a:ext cx="928694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429520" y="2571744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md5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929454" y="3997115"/>
            <a:ext cx="205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任务队列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故障队列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6929454" y="4854371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任务队列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故障队列</a:t>
            </a:r>
            <a:r>
              <a:rPr lang="en-US" altLang="zh-CN" dirty="0" smtClean="0"/>
              <a:t>2</a:t>
            </a:r>
          </a:p>
        </p:txBody>
      </p:sp>
      <p:cxnSp>
        <p:nvCxnSpPr>
          <p:cNvPr id="124" name="直接连接符 123"/>
          <p:cNvCxnSpPr/>
          <p:nvPr/>
        </p:nvCxnSpPr>
        <p:spPr>
          <a:xfrm rot="5400000">
            <a:off x="1178695" y="3178967"/>
            <a:ext cx="207170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000232" y="178592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071802" y="600076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任务队列和错误队列一一对应，方便管理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43240" y="2928934"/>
            <a:ext cx="2143140" cy="28575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43240" y="3357562"/>
            <a:ext cx="2143140" cy="214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工作线程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43240" y="3786190"/>
            <a:ext cx="2143140" cy="214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工作线程</a:t>
            </a:r>
            <a:r>
              <a:rPr lang="en-US" altLang="zh-CN" dirty="0" smtClean="0"/>
              <a:t> N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>
            <a:off x="2714612" y="2786058"/>
            <a:ext cx="142876" cy="1357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0034" y="3143248"/>
            <a:ext cx="20717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工作线程管理器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8596" y="2000240"/>
            <a:ext cx="4714908" cy="5000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指令线程（</a:t>
            </a:r>
            <a:r>
              <a:rPr lang="en-US" altLang="zh-CN" dirty="0" smtClean="0"/>
              <a:t>Command thread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57224" y="4572008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Config.ini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00826" y="1928802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指令队列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643702" y="4357694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工作队列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1"/>
            <a:endCxn id="21" idx="3"/>
          </p:cNvCxnSpPr>
          <p:nvPr/>
        </p:nvCxnSpPr>
        <p:spPr>
          <a:xfrm rot="10800000" flipV="1">
            <a:off x="5143504" y="2107397"/>
            <a:ext cx="135732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0" idx="0"/>
          </p:cNvCxnSpPr>
          <p:nvPr/>
        </p:nvCxnSpPr>
        <p:spPr>
          <a:xfrm rot="5400000">
            <a:off x="1232276" y="2803918"/>
            <a:ext cx="642940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5786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调度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20" idx="2"/>
            <a:endCxn id="22" idx="0"/>
          </p:cNvCxnSpPr>
          <p:nvPr/>
        </p:nvCxnSpPr>
        <p:spPr>
          <a:xfrm rot="5400000">
            <a:off x="1107257" y="4143380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643702" y="4714884"/>
            <a:ext cx="1857388" cy="3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错误队列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24" idx="1"/>
            <a:endCxn id="18" idx="3"/>
          </p:cNvCxnSpPr>
          <p:nvPr/>
        </p:nvCxnSpPr>
        <p:spPr>
          <a:xfrm rot="10800000">
            <a:off x="5286380" y="3893347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3"/>
            <a:endCxn id="33" idx="1"/>
          </p:cNvCxnSpPr>
          <p:nvPr/>
        </p:nvCxnSpPr>
        <p:spPr>
          <a:xfrm>
            <a:off x="5286380" y="3893347"/>
            <a:ext cx="13573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643702" y="2857496"/>
            <a:ext cx="1643074" cy="10001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0" idx="1"/>
          </p:cNvCxnSpPr>
          <p:nvPr/>
        </p:nvCxnSpPr>
        <p:spPr>
          <a:xfrm rot="10800000" flipH="1">
            <a:off x="6643702" y="3357562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0" idx="0"/>
            <a:endCxn id="40" idx="2"/>
          </p:cNvCxnSpPr>
          <p:nvPr/>
        </p:nvCxnSpPr>
        <p:spPr>
          <a:xfrm rot="16200000" flipH="1">
            <a:off x="6965173" y="335756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8214" y="3000372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状态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214942" y="2428868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72132" y="2428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报告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 rot="5400000">
            <a:off x="4250529" y="3679033"/>
            <a:ext cx="392909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14546" y="1500174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00892" y="128586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5357818" y="314324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714744" y="4572008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18" idx="2"/>
            <a:endCxn id="55" idx="0"/>
          </p:cNvCxnSpPr>
          <p:nvPr/>
        </p:nvCxnSpPr>
        <p:spPr>
          <a:xfrm rot="5400000">
            <a:off x="3929058" y="428625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5" idx="6"/>
          </p:cNvCxnSpPr>
          <p:nvPr/>
        </p:nvCxnSpPr>
        <p:spPr>
          <a:xfrm flipV="1">
            <a:off x="4714876" y="3214686"/>
            <a:ext cx="1785950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00694" y="31432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643438" y="4214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86446" y="38576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pull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15008" y="45005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00100" y="5934670"/>
            <a:ext cx="6933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指令线程：工作机状态报告：线程工作调度；杀死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取消进程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Task</a:t>
            </a:r>
            <a:r>
              <a:rPr lang="zh-CN" altLang="en-US" dirty="0" smtClean="0"/>
              <a:t>可报告工作进程的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，监控后台可下指令杀死卡死的进程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0" grpId="0"/>
      <p:bldP spid="40" grpId="0" animBg="1"/>
      <p:bldP spid="45" grpId="0"/>
      <p:bldP spid="48" grpId="0"/>
      <p:bldP spid="63" grpId="0"/>
      <p:bldP spid="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智能调度脚本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管理上百</a:t>
            </a:r>
            <a:r>
              <a:rPr lang="zh-CN" altLang="en-US" dirty="0" smtClean="0"/>
              <a:t>台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 smtClean="0"/>
              <a:t>是否饱和程度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自动调整工作</a:t>
            </a:r>
            <a:r>
              <a:rPr lang="zh-CN" altLang="en-US" dirty="0" smtClean="0"/>
              <a:t>安排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是可能的！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根据闲忙，调整任务的</a:t>
            </a:r>
            <a:r>
              <a:rPr lang="zh-CN" altLang="en-US" dirty="0" smtClean="0"/>
              <a:t>分配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延时执行</a:t>
            </a:r>
            <a:endParaRPr lang="en-US" altLang="zh-CN" dirty="0" smtClean="0"/>
          </a:p>
          <a:p>
            <a:r>
              <a:rPr lang="zh-CN" altLang="en-US" dirty="0" smtClean="0"/>
              <a:t>支持协程，用于下载</a:t>
            </a:r>
            <a:endParaRPr lang="en-US" altLang="zh-CN" dirty="0" smtClean="0"/>
          </a:p>
          <a:p>
            <a:r>
              <a:rPr lang="zh-CN" altLang="en-US" dirty="0" smtClean="0"/>
              <a:t>优化监控后台的代码</a:t>
            </a:r>
            <a:endParaRPr lang="en-US" altLang="zh-CN" dirty="0" smtClean="0"/>
          </a:p>
          <a:p>
            <a:r>
              <a:rPr lang="zh-CN" altLang="en-US" dirty="0" smtClean="0"/>
              <a:t>改进</a:t>
            </a:r>
            <a:r>
              <a:rPr lang="en-US" altLang="zh-CN" dirty="0" err="1" smtClean="0"/>
              <a:t>cron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err="1" smtClean="0"/>
              <a:t>TestCase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：分布式计算的通信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感谢</a:t>
            </a:r>
            <a:r>
              <a:rPr lang="en-US" altLang="zh-CN" dirty="0" err="1" smtClean="0"/>
              <a:t>PyCONChina</a:t>
            </a:r>
            <a:r>
              <a:rPr lang="zh-CN" altLang="en-US" dirty="0" smtClean="0"/>
              <a:t>，让我们有时间开源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>
                <a:hlinkClick r:id="rId2"/>
              </a:rPr>
              <a:t>https://github.com/everydo/ztq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主要作者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徐</a:t>
            </a:r>
            <a:r>
              <a:rPr lang="zh-CN" altLang="en-US" dirty="0" smtClean="0"/>
              <a:t>陶哲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weibo.com/xutaozhe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潘俊勇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weibo.com/panjunyong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异步队列工作原理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71868" y="2857496"/>
            <a:ext cx="2286016" cy="1643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任务队列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14348" y="2928934"/>
            <a:ext cx="1857388" cy="14287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929454" y="1714488"/>
            <a:ext cx="1428760" cy="1000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29454" y="2928934"/>
            <a:ext cx="1428760" cy="1000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929454" y="5000636"/>
            <a:ext cx="1428760" cy="1000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WorkeN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6644" y="4286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6"/>
            <a:endCxn id="5" idx="1"/>
          </p:cNvCxnSpPr>
          <p:nvPr/>
        </p:nvCxnSpPr>
        <p:spPr>
          <a:xfrm>
            <a:off x="2571736" y="3643314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7" idx="2"/>
          </p:cNvCxnSpPr>
          <p:nvPr/>
        </p:nvCxnSpPr>
        <p:spPr>
          <a:xfrm flipV="1">
            <a:off x="5857884" y="2214554"/>
            <a:ext cx="1071570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8" idx="2"/>
          </p:cNvCxnSpPr>
          <p:nvPr/>
        </p:nvCxnSpPr>
        <p:spPr>
          <a:xfrm flipV="1">
            <a:off x="5857884" y="3429000"/>
            <a:ext cx="1071570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9" idx="2"/>
          </p:cNvCxnSpPr>
          <p:nvPr/>
        </p:nvCxnSpPr>
        <p:spPr>
          <a:xfrm>
            <a:off x="5857884" y="3679033"/>
            <a:ext cx="1071570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857620" y="4071942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43372" y="4071942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29124" y="4071942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14876" y="4071942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00628" y="4071942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000496" y="3143248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286248" y="3143248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72000" y="3143248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857752" y="3143248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43504" y="3143248"/>
            <a:ext cx="285752" cy="214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86050" y="314324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00760" y="2357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8662" y="4857760"/>
            <a:ext cx="4477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分布式：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可位于不同的机器运行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/>
              <a:t>冲突处理：</a:t>
            </a:r>
            <a:r>
              <a:rPr lang="zh-CN" altLang="en-US" dirty="0" smtClean="0"/>
              <a:t>写操作</a:t>
            </a:r>
            <a:r>
              <a:rPr lang="zh-CN" altLang="en-US" dirty="0" smtClean="0"/>
              <a:t>频繁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可靠：异常</a:t>
            </a:r>
            <a:r>
              <a:rPr lang="zh-CN" altLang="en-US" dirty="0" smtClean="0"/>
              <a:t>，队列数据能保存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性能：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取</a:t>
            </a:r>
            <a:r>
              <a:rPr lang="zh-CN" altLang="en-US" dirty="0" smtClean="0"/>
              <a:t>数据，等待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，非轮询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异步队列的更多场合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性能优化：尽可能异步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消息推送</a:t>
            </a:r>
            <a:endParaRPr lang="en-US" altLang="zh-CN" dirty="0" smtClean="0"/>
          </a:p>
          <a:p>
            <a:r>
              <a:rPr lang="zh-CN" altLang="en-US" dirty="0" smtClean="0"/>
              <a:t>串行化：避免冲突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xapian</a:t>
            </a:r>
            <a:r>
              <a:rPr lang="zh-CN" altLang="en-US" dirty="0" smtClean="0"/>
              <a:t>索引只能单写</a:t>
            </a:r>
            <a:endParaRPr lang="en-US" altLang="zh-CN" dirty="0" smtClean="0"/>
          </a:p>
          <a:p>
            <a:r>
              <a:rPr lang="zh-CN" altLang="en-US" dirty="0" smtClean="0"/>
              <a:t>延时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定时运行</a:t>
            </a:r>
            <a:endParaRPr lang="en-US" altLang="zh-CN" dirty="0" smtClean="0"/>
          </a:p>
          <a:p>
            <a:r>
              <a:rPr lang="zh-CN" altLang="en-US" dirty="0" smtClean="0"/>
              <a:t>并行计算：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分割多个任务并行执行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队列选型之路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数据库方案（</a:t>
            </a:r>
            <a:r>
              <a:rPr lang="en-US" altLang="zh-CN" dirty="0" smtClean="0"/>
              <a:t>ZODB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zc.async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轮询查，低效！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频繁写，冲突！</a:t>
            </a:r>
            <a:endParaRPr lang="en-US" altLang="zh-CN" dirty="0" smtClean="0"/>
          </a:p>
          <a:p>
            <a:r>
              <a:rPr lang="en-US" altLang="zh-CN" dirty="0" err="1" smtClean="0"/>
              <a:t>RabbitMQ</a:t>
            </a:r>
            <a:r>
              <a:rPr lang="zh-CN" altLang="en-US" dirty="0" smtClean="0"/>
              <a:t>：非常复杂的消息模型</a:t>
            </a:r>
            <a:endParaRPr lang="en-US" altLang="zh-CN" dirty="0" smtClean="0"/>
          </a:p>
          <a:p>
            <a:r>
              <a:rPr lang="en-US" altLang="zh-CN" dirty="0" err="1" smtClean="0"/>
              <a:t>ZeroMQ</a:t>
            </a:r>
            <a:r>
              <a:rPr lang="zh-CN" altLang="en-US" dirty="0" smtClean="0"/>
              <a:t>：不支持</a:t>
            </a:r>
            <a:r>
              <a:rPr lang="en-US" altLang="zh-CN" dirty="0" smtClean="0"/>
              <a:t>Persistent</a:t>
            </a:r>
          </a:p>
          <a:p>
            <a:r>
              <a:rPr lang="en-US" altLang="zh-CN" dirty="0" err="1" smtClean="0"/>
              <a:t>Beanstalkd</a:t>
            </a:r>
            <a:r>
              <a:rPr lang="zh-CN" altLang="en-US" dirty="0" smtClean="0"/>
              <a:t>：需要引入专门的服务器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：提供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，支持队列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瑞士军刀！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已经用在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</a:t>
            </a:r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直接支持队列：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</a:t>
            </a:r>
          </a:p>
          <a:p>
            <a:pPr lvl="1"/>
            <a:r>
              <a:rPr lang="en-US" altLang="zh-CN" dirty="0" err="1" smtClean="0"/>
              <a:t>brpop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plpop</a:t>
            </a:r>
            <a:r>
              <a:rPr lang="zh-CN" altLang="en-US" dirty="0" smtClean="0"/>
              <a:t>：阻塞式取数据，避免轮询</a:t>
            </a:r>
            <a:endParaRPr lang="en-US" altLang="zh-CN" dirty="0" smtClean="0"/>
          </a:p>
          <a:p>
            <a:r>
              <a:rPr lang="en-US" altLang="zh-CN" dirty="0" smtClean="0"/>
              <a:t>Persistent</a:t>
            </a:r>
          </a:p>
          <a:p>
            <a:r>
              <a:rPr lang="en-US" altLang="zh-CN" dirty="0" smtClean="0"/>
              <a:t>Master/Slave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List: </a:t>
            </a:r>
            <a:r>
              <a:rPr lang="zh-CN" altLang="en-US" dirty="0" smtClean="0"/>
              <a:t>太简单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底层，使用</a:t>
            </a:r>
            <a:r>
              <a:rPr lang="zh-CN" altLang="en-US" dirty="0" smtClean="0"/>
              <a:t>不方便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不能查找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之间的</a:t>
            </a:r>
            <a:r>
              <a:rPr lang="zh-CN" altLang="en-US" dirty="0" smtClean="0"/>
              <a:t>工作调度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</TotalTime>
  <Words>1297</Words>
  <PresentationFormat>全屏显示(4:3)</PresentationFormat>
  <Paragraphs>357</Paragraphs>
  <Slides>46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ZTQ异步任务队列</vt:lpstr>
      <vt:lpstr>web服务中的耗时操作</vt:lpstr>
      <vt:lpstr>解决之道：异步执行</vt:lpstr>
      <vt:lpstr>语言级实现</vt:lpstr>
      <vt:lpstr>异步队列工作原理</vt:lpstr>
      <vt:lpstr>异步队列的更多场合</vt:lpstr>
      <vt:lpstr>队列选型之路</vt:lpstr>
      <vt:lpstr>Redis</vt:lpstr>
      <vt:lpstr>Redis List: 太简单</vt:lpstr>
      <vt:lpstr>Redis之上的队列方案</vt:lpstr>
      <vt:lpstr>ZTQ：Z - Task Queue</vt:lpstr>
      <vt:lpstr>设计目标</vt:lpstr>
      <vt:lpstr>模块关系</vt:lpstr>
      <vt:lpstr>组成包</vt:lpstr>
      <vt:lpstr>安装</vt:lpstr>
      <vt:lpstr>首先：定义队列任务</vt:lpstr>
      <vt:lpstr>接下来：运行worker</vt:lpstr>
      <vt:lpstr>最后：测试异步运行</vt:lpstr>
      <vt:lpstr>好，喘口气</vt:lpstr>
      <vt:lpstr>安装运行</vt:lpstr>
      <vt:lpstr>当前worker状态</vt:lpstr>
      <vt:lpstr>队列情况</vt:lpstr>
      <vt:lpstr>错误处理</vt:lpstr>
      <vt:lpstr>队列执行日志</vt:lpstr>
      <vt:lpstr>Worker运行日志</vt:lpstr>
      <vt:lpstr>更多特性。。。</vt:lpstr>
      <vt:lpstr>抢占式执行</vt:lpstr>
      <vt:lpstr>Ping: 探测任务状态</vt:lpstr>
      <vt:lpstr>事务：transaction</vt:lpstr>
      <vt:lpstr>Cron：定时任务</vt:lpstr>
      <vt:lpstr>任务串行：callback</vt:lpstr>
      <vt:lpstr>多级串行</vt:lpstr>
      <vt:lpstr>异常处理：fcallback</vt:lpstr>
      <vt:lpstr>进度回调：pcallback</vt:lpstr>
      <vt:lpstr>抛出进度信息</vt:lpstr>
      <vt:lpstr>拥塞：批处理加速</vt:lpstr>
      <vt:lpstr>内部原理</vt:lpstr>
      <vt:lpstr>任务的序列化</vt:lpstr>
      <vt:lpstr>完整的任务信息</vt:lpstr>
      <vt:lpstr>任务ID？</vt:lpstr>
      <vt:lpstr>任务队列的Redis存储设计</vt:lpstr>
      <vt:lpstr>Worker模型</vt:lpstr>
      <vt:lpstr>智能调度脚本</vt:lpstr>
      <vt:lpstr>TODO</vt:lpstr>
      <vt:lpstr>总结</vt:lpstr>
      <vt:lpstr>项目信息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ZTQ队列系统</dc:title>
  <dc:creator>haier</dc:creator>
  <cp:lastModifiedBy>Administrator</cp:lastModifiedBy>
  <cp:revision>401</cp:revision>
  <dcterms:modified xsi:type="dcterms:W3CDTF">2012-10-21T02:20:58Z</dcterms:modified>
</cp:coreProperties>
</file>