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3" r:id="rId2"/>
  </p:sldMasterIdLst>
  <p:notesMasterIdLst>
    <p:notesMasterId r:id="rId89"/>
  </p:notesMasterIdLst>
  <p:sldIdLst>
    <p:sldId id="256" r:id="rId3"/>
    <p:sldId id="267" r:id="rId4"/>
    <p:sldId id="268" r:id="rId5"/>
    <p:sldId id="269" r:id="rId6"/>
    <p:sldId id="270" r:id="rId7"/>
    <p:sldId id="271" r:id="rId8"/>
    <p:sldId id="272" r:id="rId9"/>
    <p:sldId id="345" r:id="rId10"/>
    <p:sldId id="346" r:id="rId11"/>
    <p:sldId id="347" r:id="rId12"/>
    <p:sldId id="348" r:id="rId13"/>
    <p:sldId id="349" r:id="rId14"/>
    <p:sldId id="350" r:id="rId15"/>
    <p:sldId id="351" r:id="rId16"/>
    <p:sldId id="352" r:id="rId17"/>
    <p:sldId id="274" r:id="rId18"/>
    <p:sldId id="275" r:id="rId19"/>
    <p:sldId id="264" r:id="rId20"/>
    <p:sldId id="276" r:id="rId21"/>
    <p:sldId id="277" r:id="rId22"/>
    <p:sldId id="278" r:id="rId23"/>
    <p:sldId id="279" r:id="rId24"/>
    <p:sldId id="353" r:id="rId25"/>
    <p:sldId id="354" r:id="rId26"/>
    <p:sldId id="355" r:id="rId27"/>
    <p:sldId id="356" r:id="rId28"/>
    <p:sldId id="357" r:id="rId29"/>
    <p:sldId id="358" r:id="rId30"/>
    <p:sldId id="359" r:id="rId31"/>
    <p:sldId id="285" r:id="rId32"/>
    <p:sldId id="286" r:id="rId33"/>
    <p:sldId id="299" r:id="rId34"/>
    <p:sldId id="301" r:id="rId35"/>
    <p:sldId id="360" r:id="rId36"/>
    <p:sldId id="361" r:id="rId37"/>
    <p:sldId id="363" r:id="rId38"/>
    <p:sldId id="364" r:id="rId39"/>
    <p:sldId id="365" r:id="rId40"/>
    <p:sldId id="331" r:id="rId41"/>
    <p:sldId id="296" r:id="rId42"/>
    <p:sldId id="367" r:id="rId43"/>
    <p:sldId id="308" r:id="rId44"/>
    <p:sldId id="302" r:id="rId45"/>
    <p:sldId id="303" r:id="rId46"/>
    <p:sldId id="304" r:id="rId47"/>
    <p:sldId id="305" r:id="rId48"/>
    <p:sldId id="375" r:id="rId49"/>
    <p:sldId id="368" r:id="rId50"/>
    <p:sldId id="369" r:id="rId51"/>
    <p:sldId id="370" r:id="rId52"/>
    <p:sldId id="372" r:id="rId53"/>
    <p:sldId id="373" r:id="rId54"/>
    <p:sldId id="306" r:id="rId55"/>
    <p:sldId id="376" r:id="rId56"/>
    <p:sldId id="332" r:id="rId57"/>
    <p:sldId id="377" r:id="rId58"/>
    <p:sldId id="311" r:id="rId59"/>
    <p:sldId id="383" r:id="rId60"/>
    <p:sldId id="378" r:id="rId61"/>
    <p:sldId id="379" r:id="rId62"/>
    <p:sldId id="380" r:id="rId63"/>
    <p:sldId id="315" r:id="rId64"/>
    <p:sldId id="333" r:id="rId65"/>
    <p:sldId id="313" r:id="rId66"/>
    <p:sldId id="381" r:id="rId67"/>
    <p:sldId id="317" r:id="rId68"/>
    <p:sldId id="322" r:id="rId69"/>
    <p:sldId id="343" r:id="rId70"/>
    <p:sldId id="323" r:id="rId71"/>
    <p:sldId id="324" r:id="rId72"/>
    <p:sldId id="325" r:id="rId73"/>
    <p:sldId id="344" r:id="rId74"/>
    <p:sldId id="327" r:id="rId75"/>
    <p:sldId id="328" r:id="rId76"/>
    <p:sldId id="330" r:id="rId77"/>
    <p:sldId id="329" r:id="rId78"/>
    <p:sldId id="334" r:id="rId79"/>
    <p:sldId id="335" r:id="rId80"/>
    <p:sldId id="336" r:id="rId81"/>
    <p:sldId id="337" r:id="rId82"/>
    <p:sldId id="338" r:id="rId83"/>
    <p:sldId id="339" r:id="rId84"/>
    <p:sldId id="340" r:id="rId85"/>
    <p:sldId id="341" r:id="rId86"/>
    <p:sldId id="342" r:id="rId87"/>
    <p:sldId id="384" r:id="rId8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2" roundtripDataSignature="AMtx7mgB6//ypg+YMiS/UoABXzrDQw+R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BA49B8-E3FA-455D-A0C7-0E088826D2CB}">
  <a:tblStyle styleId="{DCBA49B8-E3FA-455D-A0C7-0E088826D2CB}"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C986567-4147-495F-8F9F-983B7274AAA7}"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585" autoAdjust="0"/>
  </p:normalViewPr>
  <p:slideViewPr>
    <p:cSldViewPr snapToGrid="0">
      <p:cViewPr varScale="1">
        <p:scale>
          <a:sx n="68" d="100"/>
          <a:sy n="68" d="100"/>
        </p:scale>
        <p:origin x="124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customschemas.google.com/relationships/presentationmetadata" Target="meta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563549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217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B7E38824-7A62-0A16-A374-1339170564D3}"/>
            </a:ext>
          </a:extLst>
        </p:cNvPr>
        <p:cNvGrpSpPr/>
        <p:nvPr/>
      </p:nvGrpSpPr>
      <p:grpSpPr>
        <a:xfrm>
          <a:off x="0" y="0"/>
          <a:ext cx="0" cy="0"/>
          <a:chOff x="0" y="0"/>
          <a:chExt cx="0" cy="0"/>
        </a:xfrm>
      </p:grpSpPr>
      <p:sp>
        <p:nvSpPr>
          <p:cNvPr id="169" name="Google Shape;169;p12:notes">
            <a:extLst>
              <a:ext uri="{FF2B5EF4-FFF2-40B4-BE49-F238E27FC236}">
                <a16:creationId xmlns:a16="http://schemas.microsoft.com/office/drawing/2014/main" id="{8A1CE1E3-A8D4-C0BE-F971-B681E36C56E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a:extLst>
              <a:ext uri="{FF2B5EF4-FFF2-40B4-BE49-F238E27FC236}">
                <a16:creationId xmlns:a16="http://schemas.microsoft.com/office/drawing/2014/main" id="{E13204D8-6B39-DD5E-CBDE-042AFB5D481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5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25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407995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C60532-58BD-40FA-8122-7C3B0427B982}"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149634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388722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65562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89547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89000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2688637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C60532-58BD-40FA-8122-7C3B0427B982}"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078467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C60532-58BD-40FA-8122-7C3B0427B982}" type="datetimeFigureOut">
              <a:rPr lang="en-IN" smtClean="0"/>
              <a:t>25-07-2025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2723535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C60532-58BD-40FA-8122-7C3B0427B982}"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211660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60532-58BD-40FA-8122-7C3B0427B982}" type="datetimeFigureOut">
              <a:rPr lang="en-IN" smtClean="0"/>
              <a:t>25-07-2025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26812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164375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C60532-58BD-40FA-8122-7C3B0427B982}"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014526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C60532-58BD-40FA-8122-7C3B0427B982}"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256030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25010328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4178455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9144000" cy="6858000"/>
          </a:xfrm>
          <a:prstGeom prst="rect">
            <a:avLst/>
          </a:prstGeom>
          <a:solidFill>
            <a:srgbClr val="50738C"/>
          </a:solidFill>
          <a:ln/>
        </p:spPr>
      </p:sp>
      <p:sp>
        <p:nvSpPr>
          <p:cNvPr id="3" name="Shape 1"/>
          <p:cNvSpPr/>
          <p:nvPr/>
        </p:nvSpPr>
        <p:spPr>
          <a:xfrm>
            <a:off x="0" y="0"/>
            <a:ext cx="9144000" cy="68580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8024510" y="6457950"/>
            <a:ext cx="1076628" cy="342900"/>
          </a:xfrm>
          <a:prstGeom prst="rect">
            <a:avLst/>
          </a:prstGeom>
        </p:spPr>
      </p:pic>
    </p:spTree>
    <p:extLst>
      <p:ext uri="{BB962C8B-B14F-4D97-AF65-F5344CB8AC3E}">
        <p14:creationId xmlns:p14="http://schemas.microsoft.com/office/powerpoint/2010/main" val="169170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C60532-58BD-40FA-8122-7C3B0427B982}"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98627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60532-58BD-40FA-8122-7C3B0427B982}"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64087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C60532-58BD-40FA-8122-7C3B0427B982}"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58029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C60532-58BD-40FA-8122-7C3B0427B982}" type="datetimeFigureOut">
              <a:rPr lang="en-IN" smtClean="0"/>
              <a:t>25-07-2025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36666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C60532-58BD-40FA-8122-7C3B0427B982}"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33928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60532-58BD-40FA-8122-7C3B0427B982}" type="datetimeFigureOut">
              <a:rPr lang="en-IN" smtClean="0"/>
              <a:t>25-07-2025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78679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C60532-58BD-40FA-8122-7C3B0427B982}"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DF6B5-9E06-4A82-914A-81A1BBFAF166}" type="slidenum">
              <a:rPr lang="en-IN" smtClean="0"/>
              <a:t>‹#›</a:t>
            </a:fld>
            <a:endParaRPr lang="en-IN"/>
          </a:p>
        </p:txBody>
      </p:sp>
    </p:spTree>
    <p:extLst>
      <p:ext uri="{BB962C8B-B14F-4D97-AF65-F5344CB8AC3E}">
        <p14:creationId xmlns:p14="http://schemas.microsoft.com/office/powerpoint/2010/main" val="211146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60532-58BD-40FA-8122-7C3B0427B982}" type="datetimeFigureOut">
              <a:rPr lang="en-IN" smtClean="0"/>
              <a:t>25-07-2025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DF6B5-9E06-4A82-914A-81A1BBFAF166}" type="slidenum">
              <a:rPr lang="en-IN" smtClean="0"/>
              <a:t>‹#›</a:t>
            </a:fld>
            <a:endParaRPr lang="en-IN"/>
          </a:p>
        </p:txBody>
      </p:sp>
    </p:spTree>
    <p:extLst>
      <p:ext uri="{BB962C8B-B14F-4D97-AF65-F5344CB8AC3E}">
        <p14:creationId xmlns:p14="http://schemas.microsoft.com/office/powerpoint/2010/main" val="3306900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60532-58BD-40FA-8122-7C3B0427B982}" type="datetimeFigureOut">
              <a:rPr lang="en-IN" smtClean="0"/>
              <a:t>25-07-2025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DF6B5-9E06-4A82-914A-81A1BBFAF166}" type="slidenum">
              <a:rPr lang="en-IN" smtClean="0"/>
              <a:t>‹#›</a:t>
            </a:fld>
            <a:endParaRPr lang="en-IN"/>
          </a:p>
        </p:txBody>
      </p:sp>
    </p:spTree>
    <p:extLst>
      <p:ext uri="{BB962C8B-B14F-4D97-AF65-F5344CB8AC3E}">
        <p14:creationId xmlns:p14="http://schemas.microsoft.com/office/powerpoint/2010/main" val="2918219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4.webp"/></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webp"/><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gi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gif"/><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8.gif"/><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gi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1.webp"/><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32.webp"/><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gif"/><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jpe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16.xml"/><Relationship Id="rId4" Type="http://schemas.openxmlformats.org/officeDocument/2006/relationships/image" Target="../media/image39.png"/></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jpeg"/><Relationship Id="rId1" Type="http://schemas.openxmlformats.org/officeDocument/2006/relationships/slideLayout" Target="../slideLayouts/slideLayout16.xml"/><Relationship Id="rId5" Type="http://schemas.openxmlformats.org/officeDocument/2006/relationships/image" Target="../media/image42.png"/><Relationship Id="rId4" Type="http://schemas.openxmlformats.org/officeDocument/2006/relationships/image" Target="../media/image41.png"/></Relationships>
</file>

<file path=ppt/slides/_rels/slide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0" y="0"/>
            <a:ext cx="9144000" cy="990600"/>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sz="2800" b="1" i="0" u="none" strike="noStrike" cap="none" dirty="0">
                <a:solidFill>
                  <a:schemeClr val="lt1"/>
                </a:solidFill>
                <a:latin typeface="Times New Roman"/>
                <a:ea typeface="Times New Roman"/>
                <a:cs typeface="Times New Roman"/>
                <a:sym typeface="Times New Roman"/>
              </a:rPr>
              <a:t>RAJALAKSHMI INSTITUTE OF TECHNOLOGY</a:t>
            </a:r>
            <a:endParaRPr dirty="0"/>
          </a:p>
        </p:txBody>
      </p:sp>
      <p:sp>
        <p:nvSpPr>
          <p:cNvPr id="89" name="Google Shape;89;p1"/>
          <p:cNvSpPr txBox="1"/>
          <p:nvPr/>
        </p:nvSpPr>
        <p:spPr>
          <a:xfrm>
            <a:off x="0" y="3352800"/>
            <a:ext cx="9144000" cy="990600"/>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sz="2800" b="1" i="0" u="none" strike="noStrike" cap="none"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sz="2800" b="1" i="0" u="none" strike="noStrike" cap="none" dirty="0">
                <a:solidFill>
                  <a:schemeClr val="lt1"/>
                </a:solidFill>
                <a:latin typeface="Times New Roman"/>
                <a:ea typeface="Times New Roman"/>
                <a:cs typeface="Times New Roman"/>
                <a:sym typeface="Times New Roman"/>
              </a:rPr>
              <a:t> ENGINEERING</a:t>
            </a:r>
            <a:endParaRPr sz="2800" b="1" i="0" u="none" strike="noStrike" cap="none" dirty="0">
              <a:solidFill>
                <a:schemeClr val="lt1"/>
              </a:solidFill>
              <a:latin typeface="Times New Roman"/>
              <a:ea typeface="Times New Roman"/>
              <a:cs typeface="Times New Roman"/>
              <a:sym typeface="Times New Roman"/>
            </a:endParaRPr>
          </a:p>
        </p:txBody>
      </p:sp>
      <p:sp>
        <p:nvSpPr>
          <p:cNvPr id="91" name="Google Shape;91;p1"/>
          <p:cNvSpPr txBox="1"/>
          <p:nvPr/>
        </p:nvSpPr>
        <p:spPr>
          <a:xfrm>
            <a:off x="842963" y="4729163"/>
            <a:ext cx="7858125"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tx1"/>
                </a:solidFill>
                <a:latin typeface="Times New Roman" panose="02020603050405020304" pitchFamily="18" charset="0"/>
                <a:ea typeface="Cambria" pitchFamily="18" charset="0"/>
                <a:cs typeface="Times New Roman" panose="02020603050405020304" pitchFamily="18" charset="0"/>
                <a:sym typeface="Calibri"/>
              </a:rPr>
              <a:t>CS23311 - DATA STRUCTURES </a:t>
            </a:r>
            <a:endParaRPr sz="2800" b="1" dirty="0">
              <a:solidFill>
                <a:schemeClr val="tx1"/>
              </a:solidFill>
              <a:latin typeface="Times New Roman" panose="02020603050405020304" pitchFamily="18" charset="0"/>
              <a:ea typeface="Cambria" pitchFamily="18" charset="0"/>
              <a:cs typeface="Times New Roman" panose="02020603050405020304" pitchFamily="18" charset="0"/>
              <a:sym typeface="Calibri"/>
            </a:endParaRPr>
          </a:p>
        </p:txBody>
      </p:sp>
      <p:pic>
        <p:nvPicPr>
          <p:cNvPr id="6" name="image1.jpg"/>
          <p:cNvPicPr/>
          <p:nvPr/>
        </p:nvPicPr>
        <p:blipFill>
          <a:blip r:embed="rId3"/>
          <a:srcRect/>
          <a:stretch>
            <a:fillRect/>
          </a:stretch>
        </p:blipFill>
        <p:spPr>
          <a:xfrm>
            <a:off x="1828799" y="1357313"/>
            <a:ext cx="5243513" cy="17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7059-49A7-B625-8A08-D4C5B1B1611F}"/>
              </a:ext>
            </a:extLst>
          </p:cNvPr>
          <p:cNvSpPr>
            <a:spLocks noGrp="1"/>
          </p:cNvSpPr>
          <p:nvPr>
            <p:ph type="title"/>
          </p:nvPr>
        </p:nvSpPr>
        <p:spPr>
          <a:xfrm>
            <a:off x="457200" y="731836"/>
            <a:ext cx="8229600" cy="685801"/>
          </a:xfrm>
        </p:spPr>
        <p:txBody>
          <a:bodyPr>
            <a:normAutofit fontScale="90000"/>
          </a:bodyPr>
          <a:lstStyle/>
          <a:p>
            <a:b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STACK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D34F24-3885-3FDE-71B0-05297AFCDADD}"/>
              </a:ext>
            </a:extLst>
          </p:cNvPr>
          <p:cNvSpPr>
            <a:spLocks noGrp="1"/>
          </p:cNvSpPr>
          <p:nvPr>
            <p:ph idx="1"/>
          </p:nvPr>
        </p:nvSpPr>
        <p:spPr/>
        <p:txBody>
          <a:bodyPr/>
          <a:lstStyle/>
          <a:p>
            <a:pPr marL="342900" lvl="0" indent="-342900" algn="just">
              <a:lnSpc>
                <a:spcPct val="107000"/>
              </a:lnSpc>
              <a:spcAft>
                <a:spcPts val="800"/>
              </a:spcAft>
              <a:buFont typeface="Wingdings" panose="05000000000000000000" pitchFamily="2" charset="2"/>
              <a:buChar char=""/>
            </a:pPr>
            <a:r>
              <a:rPr lang="en-IN" sz="1800" dirty="0"/>
              <a:t>It is linear data structure that uses the LIFO (Last In-First Out) rule in which the data </a:t>
            </a:r>
          </a:p>
          <a:p>
            <a:pPr indent="0" algn="just">
              <a:lnSpc>
                <a:spcPct val="107000"/>
              </a:lnSpc>
              <a:spcAft>
                <a:spcPts val="800"/>
              </a:spcAft>
              <a:buNone/>
            </a:pPr>
            <a:r>
              <a:rPr lang="en-IN" sz="1800" dirty="0">
                <a:solidFill>
                  <a:srgbClr val="FF0000"/>
                </a:solidFill>
              </a:rPr>
              <a:t>added last will be removed first. </a:t>
            </a:r>
          </a:p>
          <a:p>
            <a:pPr marL="342900" lvl="0" indent="-342900" algn="just">
              <a:lnSpc>
                <a:spcPct val="107000"/>
              </a:lnSpc>
              <a:spcAft>
                <a:spcPts val="800"/>
              </a:spcAft>
              <a:buFont typeface="Wingdings" panose="05000000000000000000" pitchFamily="2" charset="2"/>
              <a:buChar char=""/>
            </a:pPr>
            <a:r>
              <a:rPr lang="en-IN" sz="1800" dirty="0"/>
              <a:t>The addition of data element in a stack is known as a </a:t>
            </a:r>
            <a:r>
              <a:rPr lang="en-IN" sz="1800" dirty="0">
                <a:solidFill>
                  <a:srgbClr val="FF0000"/>
                </a:solidFill>
              </a:rPr>
              <a:t>push operation</a:t>
            </a:r>
            <a:r>
              <a:rPr lang="en-IN" sz="1800" dirty="0"/>
              <a:t>, and the </a:t>
            </a:r>
          </a:p>
          <a:p>
            <a:pPr indent="457200" algn="just">
              <a:lnSpc>
                <a:spcPct val="107000"/>
              </a:lnSpc>
              <a:spcAft>
                <a:spcPts val="800"/>
              </a:spcAft>
            </a:pPr>
            <a:r>
              <a:rPr lang="en-IN" sz="1800" dirty="0"/>
              <a:t>deletion of data element form the list is known as </a:t>
            </a:r>
            <a:r>
              <a:rPr lang="en-IN" sz="1800" dirty="0">
                <a:solidFill>
                  <a:srgbClr val="FF0000"/>
                </a:solidFill>
              </a:rPr>
              <a:t>pop operation</a:t>
            </a:r>
            <a:r>
              <a:rPr lang="en-IN" sz="1800" dirty="0"/>
              <a:t>.</a:t>
            </a:r>
          </a:p>
          <a:p>
            <a:pPr marL="0" indent="0">
              <a:buNone/>
            </a:pPr>
            <a:endParaRPr lang="en-IN" dirty="0"/>
          </a:p>
        </p:txBody>
      </p:sp>
      <p:sp>
        <p:nvSpPr>
          <p:cNvPr id="4" name="Google Shape;174;p12">
            <a:extLst>
              <a:ext uri="{FF2B5EF4-FFF2-40B4-BE49-F238E27FC236}">
                <a16:creationId xmlns:a16="http://schemas.microsoft.com/office/drawing/2014/main" id="{37ED46B8-3AB7-48F7-5FF5-EB09F97990F5}"/>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1D8E7F1B-EBE9-CE5C-FCF0-06C994542D30}"/>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E0A989AF-F2B2-A145-7EC9-C2ABC2BE4B77}"/>
              </a:ext>
            </a:extLst>
          </p:cNvPr>
          <p:cNvPicPr>
            <a:picLocks noChangeAspect="1"/>
          </p:cNvPicPr>
          <p:nvPr/>
        </p:nvPicPr>
        <p:blipFill>
          <a:blip r:embed="rId3"/>
          <a:stretch>
            <a:fillRect/>
          </a:stretch>
        </p:blipFill>
        <p:spPr>
          <a:xfrm>
            <a:off x="1818836" y="3863181"/>
            <a:ext cx="5030696" cy="2451181"/>
          </a:xfrm>
          <a:prstGeom prst="rect">
            <a:avLst/>
          </a:prstGeom>
        </p:spPr>
      </p:pic>
    </p:spTree>
    <p:extLst>
      <p:ext uri="{BB962C8B-B14F-4D97-AF65-F5344CB8AC3E}">
        <p14:creationId xmlns:p14="http://schemas.microsoft.com/office/powerpoint/2010/main" val="3747128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2E61-6D05-0030-FB8C-2E23D7BABB22}"/>
              </a:ext>
            </a:extLst>
          </p:cNvPr>
          <p:cNvSpPr>
            <a:spLocks noGrp="1"/>
          </p:cNvSpPr>
          <p:nvPr>
            <p:ph type="title"/>
          </p:nvPr>
        </p:nvSpPr>
        <p:spPr>
          <a:xfrm>
            <a:off x="457200" y="956603"/>
            <a:ext cx="8229600" cy="461034"/>
          </a:xfrm>
        </p:spPr>
        <p:txBody>
          <a:bodyPr>
            <a:normAutofit fontScale="90000"/>
          </a:bodyPr>
          <a:lstStyle/>
          <a:p>
            <a:b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Linked list: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CEC2AC-D384-2CCF-51ED-2278268091A9}"/>
              </a:ext>
            </a:extLst>
          </p:cNvPr>
          <p:cNvSpPr>
            <a:spLocks noGrp="1"/>
          </p:cNvSpPr>
          <p:nvPr>
            <p:ph idx="1"/>
          </p:nvPr>
        </p:nvSpPr>
        <p:spPr/>
        <p:txBody>
          <a:bodyPr/>
          <a:lstStyle/>
          <a:p>
            <a:pPr algn="just">
              <a:buFont typeface="Wingdings" panose="05000000000000000000" pitchFamily="2" charset="2"/>
              <a:buChar char="Ø"/>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It is a </a:t>
            </a:r>
            <a:r>
              <a:rPr lang="en-IN"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collection of nodes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that are made up of two parts, i.e., </a:t>
            </a:r>
            <a:r>
              <a:rPr lang="en-IN"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data element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reference to the next node </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 the sequence.</a:t>
            </a:r>
          </a:p>
          <a:p>
            <a:pPr marL="0" indent="0">
              <a:buNone/>
            </a:pPr>
            <a:endParaRPr lang="en-IN" dirty="0"/>
          </a:p>
        </p:txBody>
      </p:sp>
      <p:sp>
        <p:nvSpPr>
          <p:cNvPr id="4" name="Google Shape;174;p12">
            <a:extLst>
              <a:ext uri="{FF2B5EF4-FFF2-40B4-BE49-F238E27FC236}">
                <a16:creationId xmlns:a16="http://schemas.microsoft.com/office/drawing/2014/main" id="{8362022B-B047-4C8D-D5F3-EAE542D308C7}"/>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B97A0640-EF13-211E-3917-CC9FDF6A5B10}"/>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DD0F250D-3153-2E54-D55E-3B0245561E47}"/>
              </a:ext>
            </a:extLst>
          </p:cNvPr>
          <p:cNvPicPr>
            <a:picLocks noChangeAspect="1"/>
          </p:cNvPicPr>
          <p:nvPr/>
        </p:nvPicPr>
        <p:blipFill>
          <a:blip r:embed="rId3"/>
          <a:stretch>
            <a:fillRect/>
          </a:stretch>
        </p:blipFill>
        <p:spPr>
          <a:xfrm>
            <a:off x="2683266" y="2943918"/>
            <a:ext cx="4646002" cy="2009082"/>
          </a:xfrm>
          <a:prstGeom prst="rect">
            <a:avLst/>
          </a:prstGeom>
        </p:spPr>
      </p:pic>
    </p:spTree>
    <p:extLst>
      <p:ext uri="{BB962C8B-B14F-4D97-AF65-F5344CB8AC3E}">
        <p14:creationId xmlns:p14="http://schemas.microsoft.com/office/powerpoint/2010/main" val="286102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B631-FE2B-BF2E-2426-C6CC2023E42D}"/>
              </a:ext>
            </a:extLst>
          </p:cNvPr>
          <p:cNvSpPr>
            <a:spLocks noGrp="1"/>
          </p:cNvSpPr>
          <p:nvPr>
            <p:ph type="title"/>
          </p:nvPr>
        </p:nvSpPr>
        <p:spPr>
          <a:xfrm>
            <a:off x="457200" y="886265"/>
            <a:ext cx="8229600" cy="531372"/>
          </a:xfrm>
        </p:spPr>
        <p:txBody>
          <a:bodyPr>
            <a:normAutofit/>
          </a:bodyPr>
          <a:lstStyle/>
          <a:p>
            <a:r>
              <a:rPr lang="en-IN" sz="2400" b="1" dirty="0">
                <a:effectLst/>
                <a:latin typeface="Times New Roman" panose="02020603050405020304" pitchFamily="18" charset="0"/>
                <a:ea typeface="Calibri" panose="020F0502020204030204" pitchFamily="34" charset="0"/>
              </a:rPr>
              <a:t>What is a Non-linear data structure?</a:t>
            </a:r>
            <a:endParaRPr lang="en-IN" sz="5400" dirty="0"/>
          </a:p>
        </p:txBody>
      </p:sp>
      <p:sp>
        <p:nvSpPr>
          <p:cNvPr id="3" name="Content Placeholder 2">
            <a:extLst>
              <a:ext uri="{FF2B5EF4-FFF2-40B4-BE49-F238E27FC236}">
                <a16:creationId xmlns:a16="http://schemas.microsoft.com/office/drawing/2014/main" id="{F8934330-246A-3C9B-7568-3F3701D8639E}"/>
              </a:ext>
            </a:extLst>
          </p:cNvPr>
          <p:cNvSpPr>
            <a:spLocks noGrp="1"/>
          </p:cNvSpPr>
          <p:nvPr>
            <p:ph idx="1"/>
          </p:nvPr>
        </p:nvSpPr>
        <p:spPr/>
        <p:txBody>
          <a:bodyPr>
            <a:normAutofit/>
          </a:bodyPr>
          <a:lstStyle/>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non-linear data structure is also another type of data structure in which the data elements are </a:t>
            </a: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not arranged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a </a:t>
            </a: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contiguous manner</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As the arrangement is non-sequential, so the data elements cannot be </a:t>
            </a: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traversed or accessed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 a single run</a:t>
            </a:r>
          </a:p>
          <a:p>
            <a:pPr marL="0" indent="0" algn="just">
              <a:buNone/>
            </a:pPr>
            <a:r>
              <a:rPr lang="en-US" sz="2800" dirty="0">
                <a:latin typeface="Times New Roman" panose="02020603050405020304" pitchFamily="18" charset="0"/>
                <a:cs typeface="Times New Roman" panose="02020603050405020304" pitchFamily="18" charset="0"/>
              </a:rPr>
              <a:t>In the case of linear data structure, element is connected to two elements (</a:t>
            </a:r>
            <a:r>
              <a:rPr lang="en-US" sz="2800" dirty="0">
                <a:solidFill>
                  <a:srgbClr val="FF0000"/>
                </a:solidFill>
                <a:latin typeface="Times New Roman" panose="02020603050405020304" pitchFamily="18" charset="0"/>
                <a:cs typeface="Times New Roman" panose="02020603050405020304" pitchFamily="18" charset="0"/>
              </a:rPr>
              <a:t>previous and the next element</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4" name="Google Shape;174;p12">
            <a:extLst>
              <a:ext uri="{FF2B5EF4-FFF2-40B4-BE49-F238E27FC236}">
                <a16:creationId xmlns:a16="http://schemas.microsoft.com/office/drawing/2014/main" id="{A7F989BF-0DE2-DA95-B032-5D2CAD59AF41}"/>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C2EB8C70-6D80-AFEB-912B-9EF1AA1528C1}"/>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90462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7D19-F7C8-C580-741A-96699DA72F31}"/>
              </a:ext>
            </a:extLst>
          </p:cNvPr>
          <p:cNvSpPr>
            <a:spLocks noGrp="1"/>
          </p:cNvSpPr>
          <p:nvPr>
            <p:ph type="title"/>
          </p:nvPr>
        </p:nvSpPr>
        <p:spPr>
          <a:xfrm>
            <a:off x="457200" y="942535"/>
            <a:ext cx="8229600" cy="47510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A89AB3C-6C8A-99F2-7E91-C864E5DA4F3E}"/>
              </a:ext>
            </a:extLst>
          </p:cNvPr>
          <p:cNvSpPr>
            <a:spLocks noGrp="1"/>
          </p:cNvSpPr>
          <p:nvPr>
            <p:ph idx="1"/>
          </p:nvPr>
        </p:nvSpPr>
        <p:spPr/>
        <p:txBody>
          <a:bodyPr/>
          <a:lstStyle/>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Trees and Graphs are the types of non-linear data structure.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is a non-linear data structure that consists of various linked nodes.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It has a hierarchical tree structure that forms a parent-child relationship.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6F1C41B0-12B5-1ACC-508F-94BE1E8DD0A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708BCB0C-F21A-3AC4-F148-A2B66F7AC743}"/>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4CBE8018-F030-4C49-42AC-2E1387BC68E7}"/>
              </a:ext>
            </a:extLst>
          </p:cNvPr>
          <p:cNvPicPr>
            <a:picLocks noChangeAspect="1"/>
          </p:cNvPicPr>
          <p:nvPr/>
        </p:nvPicPr>
        <p:blipFill>
          <a:blip r:embed="rId3"/>
          <a:stretch>
            <a:fillRect/>
          </a:stretch>
        </p:blipFill>
        <p:spPr>
          <a:xfrm>
            <a:off x="644405" y="2799471"/>
            <a:ext cx="6783337" cy="3326692"/>
          </a:xfrm>
          <a:prstGeom prst="rect">
            <a:avLst/>
          </a:prstGeom>
        </p:spPr>
      </p:pic>
    </p:spTree>
    <p:extLst>
      <p:ext uri="{BB962C8B-B14F-4D97-AF65-F5344CB8AC3E}">
        <p14:creationId xmlns:p14="http://schemas.microsoft.com/office/powerpoint/2010/main" val="580828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C6CB-F99D-BC35-DC65-19317E7DF4F6}"/>
              </a:ext>
            </a:extLst>
          </p:cNvPr>
          <p:cNvSpPr>
            <a:spLocks noGrp="1"/>
          </p:cNvSpPr>
          <p:nvPr>
            <p:ph type="title"/>
          </p:nvPr>
        </p:nvSpPr>
        <p:spPr>
          <a:xfrm>
            <a:off x="457200" y="731836"/>
            <a:ext cx="8229600" cy="685801"/>
          </a:xfrm>
        </p:spPr>
        <p:txBody>
          <a:bodyPr>
            <a:normAutofit/>
          </a:bodyPr>
          <a:lstStyle/>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GRAPH </a:t>
            </a:r>
            <a:endParaRPr lang="en-IN" sz="6000" dirty="0"/>
          </a:p>
        </p:txBody>
      </p:sp>
      <p:sp>
        <p:nvSpPr>
          <p:cNvPr id="3" name="Content Placeholder 2">
            <a:extLst>
              <a:ext uri="{FF2B5EF4-FFF2-40B4-BE49-F238E27FC236}">
                <a16:creationId xmlns:a16="http://schemas.microsoft.com/office/drawing/2014/main" id="{0B59945A-46D3-977E-CE34-905D3356F9CE}"/>
              </a:ext>
            </a:extLst>
          </p:cNvPr>
          <p:cNvSpPr>
            <a:spLocks noGrp="1"/>
          </p:cNvSpPr>
          <p:nvPr>
            <p:ph idx="1"/>
          </p:nvPr>
        </p:nvSpPr>
        <p:spPr/>
        <p:txBody>
          <a:bodyPr/>
          <a:lstStyle/>
          <a:p>
            <a:pPr marL="342900" lvl="0" indent="-342900" algn="just">
              <a:lnSpc>
                <a:spcPct val="107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graph is a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non-linear data structure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that has a finite number of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vertices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edges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these edges are used to connect the vertices.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vertices are used to store the data elements, while the edges represent the </a:t>
            </a:r>
            <a:r>
              <a:rPr lang="en-IN" sz="2000" dirty="0">
                <a:effectLst/>
                <a:latin typeface="Times New Roman" panose="02020603050405020304" pitchFamily="18" charset="0"/>
                <a:ea typeface="Calibri" panose="020F0502020204030204" pitchFamily="34" charset="0"/>
              </a:rPr>
              <a:t>relationship between the vertices.</a:t>
            </a:r>
          </a:p>
          <a:p>
            <a:pPr marL="342900" lvl="0" indent="-342900" algn="just">
              <a:lnSpc>
                <a:spcPct val="107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graph is used in various real-world problems like telephone networks, circuit networks, social networks like LinkedIn,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Facebook. In the case of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facebook</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single user can be considered as a node, and the connection of a user with others is known as edges.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pPr>
            <a:endParaRPr lang="en-IN" dirty="0"/>
          </a:p>
        </p:txBody>
      </p:sp>
      <p:sp>
        <p:nvSpPr>
          <p:cNvPr id="4" name="Google Shape;174;p12">
            <a:extLst>
              <a:ext uri="{FF2B5EF4-FFF2-40B4-BE49-F238E27FC236}">
                <a16:creationId xmlns:a16="http://schemas.microsoft.com/office/drawing/2014/main" id="{BCA7D75F-41EB-5440-8186-DDA926AE5554}"/>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C503369F-233C-E2CB-0D1A-83AE94EEA12A}"/>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53721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C861-50D6-DAEA-E498-9623786FBA49}"/>
              </a:ext>
            </a:extLst>
          </p:cNvPr>
          <p:cNvSpPr>
            <a:spLocks noGrp="1"/>
          </p:cNvSpPr>
          <p:nvPr>
            <p:ph type="title"/>
          </p:nvPr>
        </p:nvSpPr>
        <p:spPr>
          <a:xfrm>
            <a:off x="457200" y="872196"/>
            <a:ext cx="8229600" cy="545441"/>
          </a:xfrm>
        </p:spPr>
        <p:txBody>
          <a:bodyPr>
            <a:normAutofit fontScale="90000"/>
          </a:bodyPr>
          <a:lstStyle/>
          <a:p>
            <a:endParaRPr lang="en-IN" dirty="0"/>
          </a:p>
        </p:txBody>
      </p:sp>
      <p:sp>
        <p:nvSpPr>
          <p:cNvPr id="4" name="Google Shape;174;p12">
            <a:extLst>
              <a:ext uri="{FF2B5EF4-FFF2-40B4-BE49-F238E27FC236}">
                <a16:creationId xmlns:a16="http://schemas.microsoft.com/office/drawing/2014/main" id="{9531B86E-503B-41A2-C075-F3622FBE2191}"/>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2564B56D-C2C3-AF29-A3C7-2D174ED2560C}"/>
              </a:ext>
            </a:extLst>
          </p:cNvPr>
          <p:cNvPicPr/>
          <p:nvPr/>
        </p:nvPicPr>
        <p:blipFill>
          <a:blip r:embed="rId2"/>
          <a:srcRect/>
          <a:stretch>
            <a:fillRect/>
          </a:stretch>
        </p:blipFill>
        <p:spPr>
          <a:xfrm>
            <a:off x="6849532" y="0"/>
            <a:ext cx="2294467" cy="754988"/>
          </a:xfrm>
          <a:prstGeom prst="rect">
            <a:avLst/>
          </a:prstGeom>
          <a:noFill/>
          <a:ln>
            <a:noFill/>
          </a:ln>
        </p:spPr>
      </p:pic>
      <p:pic>
        <p:nvPicPr>
          <p:cNvPr id="6" name="Content Placeholder 5">
            <a:extLst>
              <a:ext uri="{FF2B5EF4-FFF2-40B4-BE49-F238E27FC236}">
                <a16:creationId xmlns:a16="http://schemas.microsoft.com/office/drawing/2014/main" id="{D32C8E9B-4AC8-6159-B809-28BABF0A3DED}"/>
              </a:ext>
            </a:extLst>
          </p:cNvPr>
          <p:cNvPicPr>
            <a:picLocks noGrp="1" noChangeAspect="1"/>
          </p:cNvPicPr>
          <p:nvPr>
            <p:ph idx="1"/>
          </p:nvPr>
        </p:nvPicPr>
        <p:blipFill>
          <a:blip r:embed="rId3"/>
          <a:stretch>
            <a:fillRect/>
          </a:stretch>
        </p:blipFill>
        <p:spPr>
          <a:xfrm>
            <a:off x="813786" y="1927274"/>
            <a:ext cx="6553801" cy="3334043"/>
          </a:xfrm>
          <a:prstGeom prst="rect">
            <a:avLst/>
          </a:prstGeom>
        </p:spPr>
      </p:pic>
    </p:spTree>
    <p:extLst>
      <p:ext uri="{BB962C8B-B14F-4D97-AF65-F5344CB8AC3E}">
        <p14:creationId xmlns:p14="http://schemas.microsoft.com/office/powerpoint/2010/main" val="319792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r>
              <a:rPr lang="en-IN" dirty="0"/>
              <a:t>Abstract data type</a:t>
            </a:r>
          </a:p>
        </p:txBody>
      </p:sp>
      <p:graphicFrame>
        <p:nvGraphicFramePr>
          <p:cNvPr id="4" name="Content Placeholder 3">
            <a:extLst>
              <a:ext uri="{FF2B5EF4-FFF2-40B4-BE49-F238E27FC236}">
                <a16:creationId xmlns:a16="http://schemas.microsoft.com/office/drawing/2014/main" id="{80E43EFC-4AB5-C9AF-0389-F16076A34134}"/>
              </a:ext>
            </a:extLst>
          </p:cNvPr>
          <p:cNvGraphicFramePr>
            <a:graphicFrameLocks noGrp="1"/>
          </p:cNvGraphicFramePr>
          <p:nvPr>
            <p:ph idx="1"/>
            <p:extLst>
              <p:ext uri="{D42A27DB-BD31-4B8C-83A1-F6EECF244321}">
                <p14:modId xmlns:p14="http://schemas.microsoft.com/office/powerpoint/2010/main" val="368928981"/>
              </p:ext>
            </p:extLst>
          </p:nvPr>
        </p:nvGraphicFramePr>
        <p:xfrm>
          <a:off x="465666" y="1800664"/>
          <a:ext cx="8221134" cy="3887043"/>
        </p:xfrm>
        <a:graphic>
          <a:graphicData uri="http://schemas.openxmlformats.org/drawingml/2006/table">
            <a:tbl>
              <a:tblPr firstRow="1" bandRow="1">
                <a:tableStyleId>{3C2FFA5D-87B4-456A-9821-1D502468CF0F}</a:tableStyleId>
              </a:tblPr>
              <a:tblGrid>
                <a:gridCol w="4110567">
                  <a:extLst>
                    <a:ext uri="{9D8B030D-6E8A-4147-A177-3AD203B41FA5}">
                      <a16:colId xmlns:a16="http://schemas.microsoft.com/office/drawing/2014/main" val="836344671"/>
                    </a:ext>
                  </a:extLst>
                </a:gridCol>
                <a:gridCol w="4110567">
                  <a:extLst>
                    <a:ext uri="{9D8B030D-6E8A-4147-A177-3AD203B41FA5}">
                      <a16:colId xmlns:a16="http://schemas.microsoft.com/office/drawing/2014/main" val="504183348"/>
                    </a:ext>
                  </a:extLst>
                </a:gridCol>
              </a:tblGrid>
              <a:tr h="884261">
                <a:tc>
                  <a:txBody>
                    <a:bodyPr/>
                    <a:lstStyle/>
                    <a:p>
                      <a:r>
                        <a:rPr lang="en-IN" dirty="0"/>
                        <a:t>Definition of ADT</a:t>
                      </a:r>
                    </a:p>
                  </a:txBody>
                  <a:tcPr/>
                </a:tc>
                <a:tc>
                  <a:txBody>
                    <a:bodyPr/>
                    <a:lstStyle/>
                    <a:p>
                      <a:r>
                        <a:rPr lang="en-IN" sz="2000" dirty="0">
                          <a:latin typeface="Times New Roman" panose="02020603050405020304" pitchFamily="18" charset="0"/>
                          <a:cs typeface="Times New Roman" panose="02020603050405020304" pitchFamily="18" charset="0"/>
                        </a:rPr>
                        <a:t>Why abstract?</a:t>
                      </a:r>
                    </a:p>
                  </a:txBody>
                  <a:tcPr/>
                </a:tc>
                <a:extLst>
                  <a:ext uri="{0D108BD9-81ED-4DB2-BD59-A6C34878D82A}">
                    <a16:rowId xmlns:a16="http://schemas.microsoft.com/office/drawing/2014/main" val="1630804762"/>
                  </a:ext>
                </a:extLst>
              </a:tr>
              <a:tr h="951542">
                <a:tc>
                  <a:txBody>
                    <a:bodyPr/>
                    <a:lstStyle/>
                    <a:p>
                      <a:r>
                        <a:rPr lang="en-IN" sz="2000" dirty="0">
                          <a:latin typeface="Times New Roman" panose="02020603050405020304" pitchFamily="18" charset="0"/>
                          <a:cs typeface="Times New Roman" panose="02020603050405020304" pitchFamily="18" charset="0"/>
                        </a:rPr>
                        <a:t>Stores the Data</a:t>
                      </a:r>
                    </a:p>
                  </a:txBody>
                  <a:tcPr/>
                </a:tc>
                <a:tc>
                  <a:txBody>
                    <a:bodyPr/>
                    <a:lstStyle/>
                    <a:p>
                      <a:r>
                        <a:rPr lang="en-IN" sz="2000" dirty="0">
                          <a:latin typeface="Times New Roman" panose="02020603050405020304" pitchFamily="18" charset="0"/>
                          <a:cs typeface="Times New Roman" panose="02020603050405020304" pitchFamily="18" charset="0"/>
                        </a:rPr>
                        <a:t>Specify the operation on the data structure and leave the implementation details for later</a:t>
                      </a:r>
                    </a:p>
                  </a:txBody>
                  <a:tcPr/>
                </a:tc>
                <a:extLst>
                  <a:ext uri="{0D108BD9-81ED-4DB2-BD59-A6C34878D82A}">
                    <a16:rowId xmlns:a16="http://schemas.microsoft.com/office/drawing/2014/main" val="689718764"/>
                  </a:ext>
                </a:extLst>
              </a:tr>
              <a:tr h="663196">
                <a:tc>
                  <a:txBody>
                    <a:bodyPr/>
                    <a:lstStyle/>
                    <a:p>
                      <a:r>
                        <a:rPr lang="en-IN" sz="2000" dirty="0">
                          <a:latin typeface="Times New Roman" panose="02020603050405020304" pitchFamily="18" charset="0"/>
                          <a:cs typeface="Times New Roman" panose="02020603050405020304" pitchFamily="18" charset="0"/>
                        </a:rPr>
                        <a:t>Allows to perform various operations on the data to access it or change it</a:t>
                      </a:r>
                    </a:p>
                  </a:txBody>
                  <a:tcPr/>
                </a:tc>
                <a:tc>
                  <a:txBody>
                    <a:bodyPr/>
                    <a:lstStyle/>
                    <a:p>
                      <a:r>
                        <a:rPr lang="en-IN" sz="2000" dirty="0">
                          <a:latin typeface="Times New Roman" panose="02020603050405020304" pitchFamily="18" charset="0"/>
                          <a:cs typeface="Times New Roman" panose="02020603050405020304" pitchFamily="18" charset="0"/>
                        </a:rPr>
                        <a:t>High level Languages often provide built-in data structures.</a:t>
                      </a:r>
                    </a:p>
                  </a:txBody>
                  <a:tcPr/>
                </a:tc>
                <a:extLst>
                  <a:ext uri="{0D108BD9-81ED-4DB2-BD59-A6C34878D82A}">
                    <a16:rowId xmlns:a16="http://schemas.microsoft.com/office/drawing/2014/main" val="1413362750"/>
                  </a:ext>
                </a:extLst>
              </a:tr>
              <a:tr h="930142">
                <a:tc>
                  <a:txBody>
                    <a:bodyPr/>
                    <a:lstStyle/>
                    <a:p>
                      <a:r>
                        <a:rPr lang="en-IN" sz="2000" dirty="0">
                          <a:latin typeface="Times New Roman" panose="02020603050405020304" pitchFamily="18" charset="0"/>
                          <a:cs typeface="Times New Roman" panose="02020603050405020304" pitchFamily="18" charset="0"/>
                        </a:rPr>
                        <a:t>But do not show shows how operations are implemented</a:t>
                      </a:r>
                    </a:p>
                  </a:txBody>
                  <a:tcPr/>
                </a:tc>
                <a:tc>
                  <a:txBody>
                    <a:bodyPr/>
                    <a:lstStyle/>
                    <a:p>
                      <a:endParaRPr lang="en-IN" dirty="0"/>
                    </a:p>
                  </a:txBody>
                  <a:tcPr/>
                </a:tc>
                <a:extLst>
                  <a:ext uri="{0D108BD9-81ED-4DB2-BD59-A6C34878D82A}">
                    <a16:rowId xmlns:a16="http://schemas.microsoft.com/office/drawing/2014/main" val="749438660"/>
                  </a:ext>
                </a:extLst>
              </a:tr>
              <a:tr h="13544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770053436"/>
                  </a:ext>
                </a:extLst>
              </a:tr>
            </a:tbl>
          </a:graphicData>
        </a:graphic>
      </p:graphicFrame>
    </p:spTree>
    <p:extLst>
      <p:ext uri="{BB962C8B-B14F-4D97-AF65-F5344CB8AC3E}">
        <p14:creationId xmlns:p14="http://schemas.microsoft.com/office/powerpoint/2010/main" val="2380641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r>
              <a:rPr lang="en-US" b="0" i="0" dirty="0">
                <a:solidFill>
                  <a:srgbClr val="000000"/>
                </a:solidFill>
                <a:effectLst/>
                <a:latin typeface="Verdana" panose="020B0604030504040204" pitchFamily="34" charset="0"/>
              </a:rPr>
              <a:t>abstract datatype</a:t>
            </a:r>
            <a:endParaRPr lang="en-IN" dirty="0"/>
          </a:p>
        </p:txBody>
      </p:sp>
      <p:sp>
        <p:nvSpPr>
          <p:cNvPr id="3" name="Content Placeholder 2"/>
          <p:cNvSpPr>
            <a:spLocks noGrp="1"/>
          </p:cNvSpPr>
          <p:nvPr>
            <p:ph idx="1"/>
          </p:nvPr>
        </p:nvSpPr>
        <p:spPr>
          <a:xfrm>
            <a:off x="457200" y="2015067"/>
            <a:ext cx="8229600" cy="4111096"/>
          </a:xfrm>
        </p:spPr>
        <p:txBody>
          <a:bodyPr>
            <a:normAutofit fontScale="92500" lnSpcReduction="10000"/>
          </a:bodyPr>
          <a:lstStyle/>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The abstract datatype is special kind of datatype, whose behavior is defined by a set of values and set of operations. The keyword “Abstract” is used as we can use these datatypes, we can perform </a:t>
            </a:r>
            <a:r>
              <a:rPr lang="en-US" sz="3200" b="0" i="0" dirty="0">
                <a:solidFill>
                  <a:srgbClr val="7030A0"/>
                </a:solidFill>
                <a:effectLst/>
                <a:latin typeface="Times New Roman" panose="02020603050405020304" pitchFamily="18" charset="0"/>
                <a:cs typeface="Times New Roman" panose="02020603050405020304" pitchFamily="18" charset="0"/>
              </a:rPr>
              <a:t>different operations</a:t>
            </a:r>
            <a:r>
              <a:rPr lang="en-US" sz="3200" b="0" i="0" dirty="0">
                <a:solidFill>
                  <a:srgbClr val="000000"/>
                </a:solidFill>
                <a:effectLst/>
                <a:latin typeface="Times New Roman" panose="02020603050405020304" pitchFamily="18" charset="0"/>
                <a:cs typeface="Times New Roman" panose="02020603050405020304" pitchFamily="18" charset="0"/>
              </a:rPr>
              <a:t>. </a:t>
            </a:r>
          </a:p>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But how those operations are working that is totally </a:t>
            </a:r>
            <a:r>
              <a:rPr lang="en-US" sz="3200" b="0" i="0" dirty="0">
                <a:solidFill>
                  <a:srgbClr val="7030A0"/>
                </a:solidFill>
                <a:effectLst/>
                <a:latin typeface="Times New Roman" panose="02020603050405020304" pitchFamily="18" charset="0"/>
                <a:cs typeface="Times New Roman" panose="02020603050405020304" pitchFamily="18" charset="0"/>
              </a:rPr>
              <a:t>hidden</a:t>
            </a:r>
            <a:r>
              <a:rPr lang="en-US" sz="3200" b="0" i="0" dirty="0">
                <a:solidFill>
                  <a:srgbClr val="000000"/>
                </a:solidFill>
                <a:effectLst/>
                <a:latin typeface="Times New Roman" panose="02020603050405020304" pitchFamily="18" charset="0"/>
                <a:cs typeface="Times New Roman" panose="02020603050405020304" pitchFamily="18" charset="0"/>
              </a:rPr>
              <a:t> from the user. </a:t>
            </a:r>
          </a:p>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The ADT is made of with </a:t>
            </a:r>
            <a:r>
              <a:rPr lang="en-US" sz="3200" b="0" i="0" dirty="0">
                <a:solidFill>
                  <a:srgbClr val="7030A0"/>
                </a:solidFill>
                <a:effectLst/>
                <a:latin typeface="Times New Roman" panose="02020603050405020304" pitchFamily="18" charset="0"/>
                <a:cs typeface="Times New Roman" panose="02020603050405020304" pitchFamily="18" charset="0"/>
              </a:rPr>
              <a:t>primitive datatypes</a:t>
            </a:r>
            <a:r>
              <a:rPr lang="en-US" sz="3200" b="0" i="0" dirty="0">
                <a:solidFill>
                  <a:srgbClr val="000000"/>
                </a:solidFill>
                <a:effectLst/>
                <a:latin typeface="Times New Roman" panose="02020603050405020304" pitchFamily="18" charset="0"/>
                <a:cs typeface="Times New Roman" panose="02020603050405020304" pitchFamily="18" charset="0"/>
              </a:rPr>
              <a:t>, but operation logics are hidden.</a:t>
            </a:r>
            <a:endParaRPr lang="en-IN" dirty="0"/>
          </a:p>
        </p:txBody>
      </p:sp>
    </p:spTree>
    <p:extLst>
      <p:ext uri="{BB962C8B-B14F-4D97-AF65-F5344CB8AC3E}">
        <p14:creationId xmlns:p14="http://schemas.microsoft.com/office/powerpoint/2010/main" val="238064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6119" y="2091258"/>
            <a:ext cx="5081885" cy="221456"/>
          </a:xfrm>
          <a:prstGeom prst="rect">
            <a:avLst/>
          </a:prstGeom>
          <a:noFill/>
          <a:ln/>
        </p:spPr>
        <p:txBody>
          <a:bodyPr wrap="none" lIns="0" tIns="0" rIns="0" bIns="0" rtlCol="0" anchor="t"/>
          <a:lstStyle/>
          <a:p>
            <a:pPr>
              <a:lnSpc>
                <a:spcPts val="1719"/>
              </a:lnSpc>
            </a:pPr>
            <a:endParaRPr lang="en-US" sz="1375" dirty="0"/>
          </a:p>
        </p:txBody>
      </p:sp>
      <p:sp>
        <p:nvSpPr>
          <p:cNvPr id="3" name="Text 1"/>
          <p:cNvSpPr/>
          <p:nvPr/>
        </p:nvSpPr>
        <p:spPr>
          <a:xfrm>
            <a:off x="496119" y="2454474"/>
            <a:ext cx="4769793" cy="354360"/>
          </a:xfrm>
          <a:prstGeom prst="rect">
            <a:avLst/>
          </a:prstGeom>
          <a:noFill/>
          <a:ln/>
        </p:spPr>
        <p:txBody>
          <a:bodyPr wrap="none" lIns="0" tIns="0" rIns="0" bIns="0" rtlCol="0" anchor="t"/>
          <a:lstStyle/>
          <a:p>
            <a:pPr>
              <a:lnSpc>
                <a:spcPts val="2781"/>
              </a:lnSpc>
            </a:pPr>
            <a:r>
              <a:rPr lang="en-US" sz="2219" dirty="0">
                <a:solidFill>
                  <a:srgbClr val="124E73"/>
                </a:solidFill>
                <a:latin typeface="MuseoModerno Medium" pitchFamily="34" charset="0"/>
                <a:ea typeface="MuseoModerno Medium" pitchFamily="34" charset="-122"/>
                <a:cs typeface="MuseoModerno Medium" pitchFamily="34" charset="-120"/>
              </a:rPr>
              <a:t>Real-Time Examples of Abstraction</a:t>
            </a:r>
            <a:endParaRPr lang="en-US" sz="2219" dirty="0"/>
          </a:p>
        </p:txBody>
      </p:sp>
      <p:pic>
        <p:nvPicPr>
          <p:cNvPr id="4" name="Image 0" descr="preencoded.png"/>
          <p:cNvPicPr>
            <a:picLocks noChangeAspect="1"/>
          </p:cNvPicPr>
          <p:nvPr/>
        </p:nvPicPr>
        <p:blipFill>
          <a:blip r:embed="rId3"/>
          <a:stretch>
            <a:fillRect/>
          </a:stretch>
        </p:blipFill>
        <p:spPr>
          <a:xfrm>
            <a:off x="496119" y="3021434"/>
            <a:ext cx="354360" cy="354360"/>
          </a:xfrm>
          <a:prstGeom prst="rect">
            <a:avLst/>
          </a:prstGeom>
        </p:spPr>
      </p:pic>
      <p:sp>
        <p:nvSpPr>
          <p:cNvPr id="5" name="Text 2"/>
          <p:cNvSpPr/>
          <p:nvPr/>
        </p:nvSpPr>
        <p:spPr>
          <a:xfrm>
            <a:off x="496119" y="3552974"/>
            <a:ext cx="1772022" cy="221456"/>
          </a:xfrm>
          <a:prstGeom prst="rect">
            <a:avLst/>
          </a:prstGeom>
          <a:noFill/>
          <a:ln/>
        </p:spPr>
        <p:txBody>
          <a:bodyPr wrap="none" lIns="0" tIns="0" rIns="0" bIns="0" rtlCol="0" anchor="t"/>
          <a:lstStyle/>
          <a:p>
            <a:pPr>
              <a:lnSpc>
                <a:spcPts val="1719"/>
              </a:lnSpc>
            </a:pPr>
            <a:r>
              <a:rPr lang="en-US" sz="1375" dirty="0">
                <a:solidFill>
                  <a:srgbClr val="2B4150"/>
                </a:solidFill>
                <a:latin typeface="MuseoModerno Medium" pitchFamily="34" charset="0"/>
                <a:ea typeface="MuseoModerno Medium" pitchFamily="34" charset="-122"/>
                <a:cs typeface="MuseoModerno Medium" pitchFamily="34" charset="-120"/>
              </a:rPr>
              <a:t>Driving a Car</a:t>
            </a:r>
            <a:endParaRPr lang="en-US" sz="1375" dirty="0"/>
          </a:p>
        </p:txBody>
      </p:sp>
      <p:sp>
        <p:nvSpPr>
          <p:cNvPr id="6" name="Text 3"/>
          <p:cNvSpPr/>
          <p:nvPr/>
        </p:nvSpPr>
        <p:spPr>
          <a:xfrm>
            <a:off x="496119" y="3859486"/>
            <a:ext cx="2599134" cy="907256"/>
          </a:xfrm>
          <a:prstGeom prst="rect">
            <a:avLst/>
          </a:prstGeom>
          <a:noFill/>
          <a:ln/>
        </p:spPr>
        <p:txBody>
          <a:bodyPr wrap="square" lIns="0" tIns="0" rIns="0" bIns="0" rtlCol="0" anchor="t"/>
          <a:lstStyle/>
          <a:p>
            <a:pPr algn="just">
              <a:lnSpc>
                <a:spcPts val="1781"/>
              </a:lnSpc>
            </a:pPr>
            <a:r>
              <a:rPr lang="en-US" sz="1200" dirty="0">
                <a:solidFill>
                  <a:srgbClr val="2B4150"/>
                </a:solidFill>
                <a:latin typeface="Source Sans Pro" pitchFamily="34" charset="0"/>
                <a:ea typeface="Source Sans Pro" pitchFamily="34" charset="-122"/>
                <a:cs typeface="Source Sans Pro" pitchFamily="34" charset="-120"/>
              </a:rPr>
              <a:t>When you turn the key, the car starts. You don't need to know the intricate workings of the engine; you just interact with the interface.</a:t>
            </a:r>
            <a:endParaRPr lang="en-US" sz="1200" dirty="0"/>
          </a:p>
        </p:txBody>
      </p:sp>
      <p:pic>
        <p:nvPicPr>
          <p:cNvPr id="7" name="Image 1" descr="preencoded.png"/>
          <p:cNvPicPr>
            <a:picLocks noChangeAspect="1"/>
          </p:cNvPicPr>
          <p:nvPr/>
        </p:nvPicPr>
        <p:blipFill>
          <a:blip r:embed="rId4"/>
          <a:stretch>
            <a:fillRect/>
          </a:stretch>
        </p:blipFill>
        <p:spPr>
          <a:xfrm>
            <a:off x="3272433" y="3021434"/>
            <a:ext cx="354360" cy="354360"/>
          </a:xfrm>
          <a:prstGeom prst="rect">
            <a:avLst/>
          </a:prstGeom>
        </p:spPr>
      </p:pic>
      <p:sp>
        <p:nvSpPr>
          <p:cNvPr id="8" name="Text 4"/>
          <p:cNvSpPr/>
          <p:nvPr/>
        </p:nvSpPr>
        <p:spPr>
          <a:xfrm>
            <a:off x="3272433" y="3552974"/>
            <a:ext cx="1774478" cy="221456"/>
          </a:xfrm>
          <a:prstGeom prst="rect">
            <a:avLst/>
          </a:prstGeom>
          <a:noFill/>
          <a:ln/>
        </p:spPr>
        <p:txBody>
          <a:bodyPr wrap="none" lIns="0" tIns="0" rIns="0" bIns="0" rtlCol="0" anchor="t"/>
          <a:lstStyle/>
          <a:p>
            <a:pPr>
              <a:lnSpc>
                <a:spcPts val="1719"/>
              </a:lnSpc>
            </a:pPr>
            <a:r>
              <a:rPr lang="en-US" sz="1375" dirty="0">
                <a:solidFill>
                  <a:srgbClr val="2B4150"/>
                </a:solidFill>
                <a:latin typeface="MuseoModerno Medium" pitchFamily="34" charset="0"/>
                <a:ea typeface="MuseoModerno Medium" pitchFamily="34" charset="-122"/>
                <a:cs typeface="MuseoModerno Medium" pitchFamily="34" charset="-120"/>
              </a:rPr>
              <a:t>Using a Smartphone</a:t>
            </a:r>
            <a:endParaRPr lang="en-US" sz="1375" dirty="0"/>
          </a:p>
        </p:txBody>
      </p:sp>
      <p:sp>
        <p:nvSpPr>
          <p:cNvPr id="9" name="Text 5"/>
          <p:cNvSpPr/>
          <p:nvPr/>
        </p:nvSpPr>
        <p:spPr>
          <a:xfrm>
            <a:off x="3272434" y="3859486"/>
            <a:ext cx="2599134" cy="907256"/>
          </a:xfrm>
          <a:prstGeom prst="rect">
            <a:avLst/>
          </a:prstGeom>
          <a:noFill/>
          <a:ln/>
        </p:spPr>
        <p:txBody>
          <a:bodyPr wrap="square" lIns="0" tIns="0" rIns="0" bIns="0" rtlCol="0" anchor="t"/>
          <a:lstStyle/>
          <a:p>
            <a:pPr>
              <a:lnSpc>
                <a:spcPts val="1781"/>
              </a:lnSpc>
            </a:pPr>
            <a:r>
              <a:rPr lang="en-US" sz="1094" dirty="0">
                <a:solidFill>
                  <a:srgbClr val="2B4150"/>
                </a:solidFill>
                <a:latin typeface="Source Sans Pro" pitchFamily="34" charset="0"/>
                <a:ea typeface="Source Sans Pro" pitchFamily="34" charset="-122"/>
                <a:cs typeface="Source Sans Pro" pitchFamily="34" charset="-120"/>
              </a:rPr>
              <a:t>You tap an app icon, and it opens. The complex processes of the operating system and hardware are hidden, providing a seamless user experience.</a:t>
            </a:r>
            <a:endParaRPr lang="en-US" sz="1094" dirty="0"/>
          </a:p>
        </p:txBody>
      </p:sp>
      <p:pic>
        <p:nvPicPr>
          <p:cNvPr id="10" name="Image 2" descr="preencoded.png"/>
          <p:cNvPicPr>
            <a:picLocks noChangeAspect="1"/>
          </p:cNvPicPr>
          <p:nvPr/>
        </p:nvPicPr>
        <p:blipFill>
          <a:blip r:embed="rId5"/>
          <a:stretch>
            <a:fillRect/>
          </a:stretch>
        </p:blipFill>
        <p:spPr>
          <a:xfrm>
            <a:off x="6048747" y="3021434"/>
            <a:ext cx="354360" cy="354360"/>
          </a:xfrm>
          <a:prstGeom prst="rect">
            <a:avLst/>
          </a:prstGeom>
        </p:spPr>
      </p:pic>
      <p:sp>
        <p:nvSpPr>
          <p:cNvPr id="11" name="Text 6"/>
          <p:cNvSpPr/>
          <p:nvPr/>
        </p:nvSpPr>
        <p:spPr>
          <a:xfrm>
            <a:off x="6048747" y="3552974"/>
            <a:ext cx="1772022" cy="221456"/>
          </a:xfrm>
          <a:prstGeom prst="rect">
            <a:avLst/>
          </a:prstGeom>
          <a:noFill/>
          <a:ln/>
        </p:spPr>
        <p:txBody>
          <a:bodyPr wrap="none" lIns="0" tIns="0" rIns="0" bIns="0" rtlCol="0" anchor="t"/>
          <a:lstStyle/>
          <a:p>
            <a:pPr>
              <a:lnSpc>
                <a:spcPts val="1719"/>
              </a:lnSpc>
            </a:pPr>
            <a:r>
              <a:rPr lang="en-US" sz="1375" dirty="0">
                <a:solidFill>
                  <a:srgbClr val="2B4150"/>
                </a:solidFill>
                <a:latin typeface="MuseoModerno Medium" pitchFamily="34" charset="0"/>
                <a:ea typeface="MuseoModerno Medium" pitchFamily="34" charset="-122"/>
                <a:cs typeface="MuseoModerno Medium" pitchFamily="34" charset="-120"/>
              </a:rPr>
              <a:t>Turning on a Light</a:t>
            </a:r>
            <a:endParaRPr lang="en-US" sz="1375" dirty="0"/>
          </a:p>
        </p:txBody>
      </p:sp>
      <p:sp>
        <p:nvSpPr>
          <p:cNvPr id="12" name="Text 7"/>
          <p:cNvSpPr/>
          <p:nvPr/>
        </p:nvSpPr>
        <p:spPr>
          <a:xfrm>
            <a:off x="6048747" y="3859485"/>
            <a:ext cx="2599134" cy="680443"/>
          </a:xfrm>
          <a:prstGeom prst="rect">
            <a:avLst/>
          </a:prstGeom>
          <a:noFill/>
          <a:ln/>
        </p:spPr>
        <p:txBody>
          <a:bodyPr wrap="square" lIns="0" tIns="0" rIns="0" bIns="0" rtlCol="0" anchor="t"/>
          <a:lstStyle/>
          <a:p>
            <a:pPr>
              <a:lnSpc>
                <a:spcPts val="1781"/>
              </a:lnSpc>
            </a:pPr>
            <a:r>
              <a:rPr lang="en-US" sz="1094" dirty="0">
                <a:solidFill>
                  <a:srgbClr val="2B4150"/>
                </a:solidFill>
                <a:latin typeface="Source Sans Pro" pitchFamily="34" charset="0"/>
                <a:ea typeface="Source Sans Pro" pitchFamily="34" charset="-122"/>
                <a:cs typeface="Source Sans Pro" pitchFamily="34" charset="-120"/>
              </a:rPr>
              <a:t>Flipping a switch illuminates a room. You don't need to understand electrical circuits; the abstraction handles the complexity.</a:t>
            </a:r>
            <a:endParaRPr lang="en-US" sz="1094"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r>
              <a:rPr lang="en-IN" dirty="0"/>
              <a:t>Real time examples?</a:t>
            </a:r>
          </a:p>
        </p:txBody>
      </p:sp>
      <p:sp>
        <p:nvSpPr>
          <p:cNvPr id="3" name="Content Placeholder 2"/>
          <p:cNvSpPr>
            <a:spLocks noGrp="1"/>
          </p:cNvSpPr>
          <p:nvPr>
            <p:ph idx="1"/>
          </p:nvPr>
        </p:nvSpPr>
        <p:spPr>
          <a:xfrm>
            <a:off x="457200" y="2015067"/>
            <a:ext cx="8229600" cy="4111096"/>
          </a:xfrm>
        </p:spPr>
        <p:txBody>
          <a:bodyPr>
            <a:normAutofit fontScale="85000" lnSpcReduction="20000"/>
          </a:bodyPr>
          <a:lstStyle/>
          <a:p>
            <a:pPr marL="0" indent="0">
              <a:buNone/>
            </a:pPr>
            <a:r>
              <a:rPr lang="en-IN" dirty="0">
                <a:solidFill>
                  <a:schemeClr val="accent2">
                    <a:lumMod val="75000"/>
                  </a:schemeClr>
                </a:solidFill>
              </a:rPr>
              <a:t>When we get in car ,we turn the key in the ignition and the car starts.</a:t>
            </a:r>
          </a:p>
          <a:p>
            <a:pPr marL="0" indent="0">
              <a:buNone/>
            </a:pPr>
            <a:r>
              <a:rPr lang="en-IN" dirty="0">
                <a:solidFill>
                  <a:schemeClr val="accent2">
                    <a:lumMod val="75000"/>
                  </a:schemeClr>
                </a:solidFill>
              </a:rPr>
              <a:t>We shift into gear and drive.    </a:t>
            </a:r>
            <a:endParaRPr lang="en-IN" dirty="0">
              <a:solidFill>
                <a:srgbClr val="7030A0"/>
              </a:solidFill>
            </a:endParaRPr>
          </a:p>
          <a:p>
            <a:pPr marL="0" indent="0">
              <a:buNone/>
            </a:pPr>
            <a:r>
              <a:rPr lang="en-IN" dirty="0"/>
              <a:t>We did not know anything about what actually happens. </a:t>
            </a:r>
            <a:r>
              <a:rPr lang="en-IN" dirty="0">
                <a:solidFill>
                  <a:srgbClr val="7030A0"/>
                </a:solidFill>
              </a:rPr>
              <a:t>Data Structures</a:t>
            </a:r>
          </a:p>
          <a:p>
            <a:pPr marL="0" indent="0">
              <a:buNone/>
            </a:pPr>
            <a:r>
              <a:rPr lang="en-IN" dirty="0">
                <a:solidFill>
                  <a:srgbClr val="7030A0"/>
                </a:solidFill>
              </a:rPr>
              <a:t>Phone</a:t>
            </a:r>
          </a:p>
          <a:p>
            <a:pPr marL="0" indent="0">
              <a:buNone/>
            </a:pPr>
            <a:r>
              <a:rPr lang="en-IN" dirty="0">
                <a:solidFill>
                  <a:srgbClr val="7030A0"/>
                </a:solidFill>
              </a:rPr>
              <a:t>How to use the phone</a:t>
            </a:r>
          </a:p>
          <a:p>
            <a:pPr marL="0" indent="0">
              <a:buNone/>
            </a:pPr>
            <a:r>
              <a:rPr lang="en-IN" dirty="0">
                <a:solidFill>
                  <a:srgbClr val="7030A0"/>
                </a:solidFill>
              </a:rPr>
              <a:t>We did not know working principles.</a:t>
            </a:r>
          </a:p>
          <a:p>
            <a:pPr marL="0" indent="0">
              <a:buNone/>
            </a:pPr>
            <a:r>
              <a:rPr lang="en-IN" dirty="0">
                <a:solidFill>
                  <a:srgbClr val="7030A0"/>
                </a:solidFill>
              </a:rPr>
              <a:t>Hide the information from the user did not show anything</a:t>
            </a:r>
          </a:p>
          <a:p>
            <a:pPr marL="0" indent="0">
              <a:buNone/>
            </a:pPr>
            <a:endParaRPr lang="en-IN" dirty="0"/>
          </a:p>
        </p:txBody>
      </p:sp>
    </p:spTree>
    <p:extLst>
      <p:ext uri="{BB962C8B-B14F-4D97-AF65-F5344CB8AC3E}">
        <p14:creationId xmlns:p14="http://schemas.microsoft.com/office/powerpoint/2010/main" val="238064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normAutofit fontScale="90000"/>
          </a:bodyPr>
          <a:lstStyle/>
          <a:p>
            <a:r>
              <a:rPr lang="en-IN" dirty="0"/>
              <a:t>UNIT-1 LINEAR DATA STRUCTURES — LISTS</a:t>
            </a:r>
          </a:p>
        </p:txBody>
      </p:sp>
      <p:sp>
        <p:nvSpPr>
          <p:cNvPr id="3" name="Content Placeholder 2"/>
          <p:cNvSpPr>
            <a:spLocks noGrp="1"/>
          </p:cNvSpPr>
          <p:nvPr>
            <p:ph idx="1"/>
          </p:nvPr>
        </p:nvSpPr>
        <p:spPr>
          <a:xfrm>
            <a:off x="457200" y="2015067"/>
            <a:ext cx="8229600" cy="4111096"/>
          </a:xfrm>
        </p:spPr>
        <p:txBody>
          <a:bodyPr/>
          <a:lstStyle/>
          <a:p>
            <a:pPr marL="0" indent="0">
              <a:buNone/>
            </a:pPr>
            <a:r>
              <a:rPr lang="en-IN" sz="3200" dirty="0">
                <a:latin typeface="Times New Roman" panose="02020603050405020304" pitchFamily="18" charset="0"/>
                <a:cs typeface="Times New Roman" panose="02020603050405020304" pitchFamily="18" charset="0"/>
              </a:rPr>
              <a:t>Abstract Data Types (ADTs) — List ADT — Array-based implementation — Linked list implementation —-Singly linked lists- Circularly linked lists- Doubly-linked lists — Applications of lists –Polynomial ADT — Radix Sort—Multi lists. </a:t>
            </a:r>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endParaRPr lang="en-IN" dirty="0"/>
          </a:p>
        </p:txBody>
      </p:sp>
      <p:pic>
        <p:nvPicPr>
          <p:cNvPr id="4" name="Content Placeholder 4">
            <a:extLst>
              <a:ext uri="{FF2B5EF4-FFF2-40B4-BE49-F238E27FC236}">
                <a16:creationId xmlns:a16="http://schemas.microsoft.com/office/drawing/2014/main" id="{9B2B22EC-426B-09BE-6841-12701F843EF3}"/>
              </a:ext>
            </a:extLst>
          </p:cNvPr>
          <p:cNvPicPr>
            <a:picLocks noGrp="1" noChangeAspect="1"/>
          </p:cNvPicPr>
          <p:nvPr>
            <p:ph idx="1"/>
          </p:nvPr>
        </p:nvPicPr>
        <p:blipFill>
          <a:blip r:embed="rId4"/>
          <a:stretch>
            <a:fillRect/>
          </a:stretch>
        </p:blipFill>
        <p:spPr>
          <a:xfrm>
            <a:off x="1662112" y="2108200"/>
            <a:ext cx="6272066" cy="4229282"/>
          </a:xfrm>
        </p:spPr>
      </p:pic>
    </p:spTree>
    <p:extLst>
      <p:ext uri="{BB962C8B-B14F-4D97-AF65-F5344CB8AC3E}">
        <p14:creationId xmlns:p14="http://schemas.microsoft.com/office/powerpoint/2010/main" val="238064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r>
              <a:rPr lang="en-IN" dirty="0"/>
              <a:t>Core Operations in ADT</a:t>
            </a:r>
          </a:p>
        </p:txBody>
      </p:sp>
      <p:sp>
        <p:nvSpPr>
          <p:cNvPr id="3" name="Content Placeholder 2"/>
          <p:cNvSpPr>
            <a:spLocks noGrp="1"/>
          </p:cNvSpPr>
          <p:nvPr>
            <p:ph idx="1"/>
          </p:nvPr>
        </p:nvSpPr>
        <p:spPr>
          <a:xfrm>
            <a:off x="457200" y="2015067"/>
            <a:ext cx="8229600" cy="4111096"/>
          </a:xfrm>
        </p:spPr>
        <p:txBody>
          <a:bodyPr/>
          <a:lstStyle/>
          <a:p>
            <a:pPr marL="0" indent="0">
              <a:buNone/>
            </a:pPr>
            <a:r>
              <a:rPr lang="en-IN" dirty="0">
                <a:solidFill>
                  <a:srgbClr val="FF0000"/>
                </a:solidFill>
              </a:rPr>
              <a:t>ADD</a:t>
            </a:r>
            <a:r>
              <a:rPr lang="en-IN" dirty="0"/>
              <a:t> an item</a:t>
            </a:r>
          </a:p>
          <a:p>
            <a:pPr marL="0" indent="0">
              <a:buNone/>
            </a:pPr>
            <a:r>
              <a:rPr lang="en-IN" dirty="0">
                <a:solidFill>
                  <a:srgbClr val="FF0000"/>
                </a:solidFill>
              </a:rPr>
              <a:t>DELETE</a:t>
            </a:r>
            <a:r>
              <a:rPr lang="en-IN" dirty="0"/>
              <a:t> an item</a:t>
            </a:r>
          </a:p>
          <a:p>
            <a:pPr marL="0" indent="0">
              <a:buNone/>
            </a:pPr>
            <a:r>
              <a:rPr lang="en-IN" dirty="0">
                <a:solidFill>
                  <a:srgbClr val="FF0000"/>
                </a:solidFill>
              </a:rPr>
              <a:t>FIND/RETRIEVE /ACCESS </a:t>
            </a:r>
            <a:r>
              <a:rPr lang="en-IN" dirty="0"/>
              <a:t>an item</a:t>
            </a:r>
          </a:p>
        </p:txBody>
      </p:sp>
    </p:spTree>
    <p:extLst>
      <p:ext uri="{BB962C8B-B14F-4D97-AF65-F5344CB8AC3E}">
        <p14:creationId xmlns:p14="http://schemas.microsoft.com/office/powerpoint/2010/main" val="238064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normAutofit fontScale="90000"/>
          </a:bodyPr>
          <a:lstStyle/>
          <a:p>
            <a:r>
              <a:rPr lang="en-IN" b="1" i="0" dirty="0">
                <a:solidFill>
                  <a:srgbClr val="273239"/>
                </a:solidFill>
                <a:effectLst/>
                <a:latin typeface="Nunito" pitchFamily="2" charset="0"/>
              </a:rPr>
              <a:t>Why Use ADTs?</a:t>
            </a:r>
            <a:br>
              <a:rPr lang="en-IN" b="1" i="0" dirty="0">
                <a:solidFill>
                  <a:srgbClr val="273239"/>
                </a:solidFill>
                <a:effectLst/>
                <a:latin typeface="Nunito" pitchFamily="2" charset="0"/>
              </a:rPr>
            </a:br>
            <a:endParaRPr lang="en-IN" dirty="0"/>
          </a:p>
        </p:txBody>
      </p:sp>
      <p:sp>
        <p:nvSpPr>
          <p:cNvPr id="3" name="Content Placeholder 2"/>
          <p:cNvSpPr>
            <a:spLocks noGrp="1"/>
          </p:cNvSpPr>
          <p:nvPr>
            <p:ph idx="1"/>
          </p:nvPr>
        </p:nvSpPr>
        <p:spPr>
          <a:xfrm>
            <a:off x="457200" y="2015067"/>
            <a:ext cx="8229600" cy="4111096"/>
          </a:xfrm>
        </p:spPr>
        <p:txBody>
          <a:bodyPr>
            <a:normAutofit fontScale="77500" lnSpcReduction="2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Encapsulation: </a:t>
            </a:r>
            <a:r>
              <a:rPr lang="en-US" b="0" i="0" dirty="0">
                <a:solidFill>
                  <a:srgbClr val="FF0000"/>
                </a:solidFill>
                <a:effectLst/>
                <a:latin typeface="Nunito" pitchFamily="2" charset="0"/>
              </a:rPr>
              <a:t>Hides complex implementation </a:t>
            </a:r>
            <a:r>
              <a:rPr lang="en-US" b="0" i="0" dirty="0">
                <a:solidFill>
                  <a:srgbClr val="273239"/>
                </a:solidFill>
                <a:effectLst/>
                <a:latin typeface="Nunito" pitchFamily="2" charset="0"/>
              </a:rPr>
              <a:t>details behind a clean interface.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Reusability</a:t>
            </a:r>
            <a:r>
              <a:rPr lang="en-US" b="0" i="0" dirty="0">
                <a:solidFill>
                  <a:srgbClr val="273239"/>
                </a:solidFill>
                <a:effectLst/>
                <a:latin typeface="Nunito" pitchFamily="2" charset="0"/>
              </a:rPr>
              <a:t>: Allows different </a:t>
            </a:r>
            <a:r>
              <a:rPr lang="en-US" b="0" i="0" dirty="0">
                <a:solidFill>
                  <a:srgbClr val="FF0000"/>
                </a:solidFill>
                <a:effectLst/>
                <a:latin typeface="Nunito" pitchFamily="2" charset="0"/>
              </a:rPr>
              <a:t>internal implementations </a:t>
            </a:r>
            <a:r>
              <a:rPr lang="en-US" b="0" i="0" dirty="0">
                <a:solidFill>
                  <a:srgbClr val="273239"/>
                </a:solidFill>
                <a:effectLst/>
                <a:latin typeface="Nunito" pitchFamily="2" charset="0"/>
              </a:rPr>
              <a:t>(e.g., array or linked list) without changing external usage.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Modularity:</a:t>
            </a:r>
            <a:r>
              <a:rPr lang="en-US" b="0" i="0" dirty="0">
                <a:solidFill>
                  <a:srgbClr val="273239"/>
                </a:solidFill>
                <a:effectLst/>
                <a:latin typeface="Nunito" pitchFamily="2" charset="0"/>
              </a:rPr>
              <a:t> Simplifies </a:t>
            </a:r>
            <a:r>
              <a:rPr lang="en-US" b="0" i="0" dirty="0">
                <a:solidFill>
                  <a:srgbClr val="FF0000"/>
                </a:solidFill>
                <a:effectLst/>
                <a:latin typeface="Nunito" pitchFamily="2" charset="0"/>
              </a:rPr>
              <a:t>maintenance and updates </a:t>
            </a:r>
            <a:r>
              <a:rPr lang="en-US" b="0" i="0" dirty="0">
                <a:solidFill>
                  <a:srgbClr val="273239"/>
                </a:solidFill>
                <a:effectLst/>
                <a:latin typeface="Nunito" pitchFamily="2" charset="0"/>
              </a:rPr>
              <a:t>by separating logic.</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Security: </a:t>
            </a:r>
            <a:r>
              <a:rPr lang="en-US" b="0" i="0" dirty="0">
                <a:solidFill>
                  <a:srgbClr val="273239"/>
                </a:solidFill>
                <a:effectLst/>
                <a:latin typeface="Nunito" pitchFamily="2" charset="0"/>
              </a:rPr>
              <a:t>Protects data by </a:t>
            </a:r>
            <a:r>
              <a:rPr lang="en-US" b="0" i="0" dirty="0">
                <a:solidFill>
                  <a:srgbClr val="FF0000"/>
                </a:solidFill>
                <a:effectLst/>
                <a:latin typeface="Nunito" pitchFamily="2" charset="0"/>
              </a:rPr>
              <a:t>preventing direct access</a:t>
            </a:r>
            <a:r>
              <a:rPr lang="en-US" b="0" i="0" dirty="0">
                <a:solidFill>
                  <a:srgbClr val="273239"/>
                </a:solidFill>
                <a:effectLst/>
                <a:latin typeface="Nunito" pitchFamily="2" charset="0"/>
              </a:rPr>
              <a:t>, minimizing bugs and unintended changes.</a:t>
            </a:r>
          </a:p>
          <a:p>
            <a:pPr marL="0" indent="0">
              <a:buNone/>
            </a:pPr>
            <a:endParaRPr lang="en-IN" dirty="0"/>
          </a:p>
        </p:txBody>
      </p:sp>
    </p:spTree>
    <p:extLst>
      <p:ext uri="{BB962C8B-B14F-4D97-AF65-F5344CB8AC3E}">
        <p14:creationId xmlns:p14="http://schemas.microsoft.com/office/powerpoint/2010/main" val="238064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D324-30AE-3846-8CD3-201C72E3244A}"/>
              </a:ext>
            </a:extLst>
          </p:cNvPr>
          <p:cNvSpPr>
            <a:spLocks noGrp="1"/>
          </p:cNvSpPr>
          <p:nvPr>
            <p:ph type="title"/>
          </p:nvPr>
        </p:nvSpPr>
        <p:spPr>
          <a:xfrm>
            <a:off x="457200" y="731836"/>
            <a:ext cx="8229600" cy="685801"/>
          </a:xfrm>
        </p:spPr>
        <p:txBody>
          <a:bodyPr>
            <a:normAutofit fontScale="90000"/>
          </a:bodyPr>
          <a:lstStyle/>
          <a:p>
            <a:r>
              <a:rPr lang="en-IN" b="0" i="0" dirty="0">
                <a:solidFill>
                  <a:srgbClr val="05B5B3"/>
                </a:solidFill>
                <a:effectLst/>
                <a:latin typeface="Roboto" panose="02000000000000000000" pitchFamily="2" charset="0"/>
              </a:rPr>
              <a:t>List ADT</a:t>
            </a:r>
            <a:endParaRPr lang="en-IN" dirty="0"/>
          </a:p>
        </p:txBody>
      </p:sp>
      <p:sp>
        <p:nvSpPr>
          <p:cNvPr id="3" name="Content Placeholder 2">
            <a:extLst>
              <a:ext uri="{FF2B5EF4-FFF2-40B4-BE49-F238E27FC236}">
                <a16:creationId xmlns:a16="http://schemas.microsoft.com/office/drawing/2014/main" id="{94D6D301-E62D-A9E7-FA4C-75FA3AC0B78D}"/>
              </a:ext>
            </a:extLst>
          </p:cNvPr>
          <p:cNvSpPr>
            <a:spLocks noGrp="1"/>
          </p:cNvSpPr>
          <p:nvPr>
            <p:ph idx="1"/>
          </p:nvPr>
        </p:nvSpPr>
        <p:spPr/>
        <p:txBody>
          <a:bodyPr/>
          <a:lstStyle/>
          <a:p>
            <a:pPr marL="0" indent="0">
              <a:buNone/>
            </a:pPr>
            <a:r>
              <a:rPr lang="en-IN" dirty="0"/>
              <a:t>List is the data structures that holds collection of items.</a:t>
            </a:r>
          </a:p>
          <a:p>
            <a:pPr marL="0" indent="0">
              <a:buNone/>
            </a:pPr>
            <a:r>
              <a:rPr lang="en-IN" dirty="0"/>
              <a:t>List is nothing but a </a:t>
            </a:r>
            <a:r>
              <a:rPr lang="en-IN" dirty="0">
                <a:solidFill>
                  <a:srgbClr val="FF0000"/>
                </a:solidFill>
              </a:rPr>
              <a:t>array</a:t>
            </a:r>
          </a:p>
          <a:p>
            <a:pPr marL="0" indent="0">
              <a:buNone/>
            </a:pPr>
            <a:r>
              <a:rPr lang="en-IN" dirty="0"/>
              <a:t>List are mutable</a:t>
            </a:r>
          </a:p>
          <a:p>
            <a:pPr marL="0" indent="0">
              <a:buNone/>
            </a:pPr>
            <a:r>
              <a:rPr lang="en-IN" dirty="0"/>
              <a:t>Can change the contents after they are created.</a:t>
            </a:r>
          </a:p>
          <a:p>
            <a:pPr marL="0" indent="0">
              <a:buNone/>
            </a:pPr>
            <a:r>
              <a:rPr lang="en-IN" dirty="0"/>
              <a:t>List can contain items of different data types, including other list.</a:t>
            </a:r>
          </a:p>
        </p:txBody>
      </p:sp>
      <p:sp>
        <p:nvSpPr>
          <p:cNvPr id="4" name="Google Shape;174;p12">
            <a:extLst>
              <a:ext uri="{FF2B5EF4-FFF2-40B4-BE49-F238E27FC236}">
                <a16:creationId xmlns:a16="http://schemas.microsoft.com/office/drawing/2014/main" id="{7C074B76-CC26-ECDD-48ED-DD60F9D9DD72}"/>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DCA19350-5913-9DB0-2D1B-E4F7C014B10D}"/>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89590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E6A1-C4D6-BE35-D87B-64AB63DE2C0C}"/>
              </a:ext>
            </a:extLst>
          </p:cNvPr>
          <p:cNvSpPr>
            <a:spLocks noGrp="1"/>
          </p:cNvSpPr>
          <p:nvPr>
            <p:ph type="title"/>
          </p:nvPr>
        </p:nvSpPr>
        <p:spPr>
          <a:xfrm>
            <a:off x="457200" y="886264"/>
            <a:ext cx="8229600" cy="531373"/>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26A4B0AA-FB37-23DE-F12E-78CC426727F5}"/>
              </a:ext>
            </a:extLst>
          </p:cNvPr>
          <p:cNvPicPr>
            <a:picLocks noGrp="1" noChangeAspect="1"/>
          </p:cNvPicPr>
          <p:nvPr>
            <p:ph idx="1"/>
          </p:nvPr>
        </p:nvPicPr>
        <p:blipFill>
          <a:blip r:embed="rId2"/>
          <a:stretch>
            <a:fillRect/>
          </a:stretch>
        </p:blipFill>
        <p:spPr>
          <a:xfrm>
            <a:off x="1352550" y="1981994"/>
            <a:ext cx="6438900" cy="3762375"/>
          </a:xfrm>
        </p:spPr>
      </p:pic>
      <p:sp>
        <p:nvSpPr>
          <p:cNvPr id="6" name="Google Shape;174;p12">
            <a:extLst>
              <a:ext uri="{FF2B5EF4-FFF2-40B4-BE49-F238E27FC236}">
                <a16:creationId xmlns:a16="http://schemas.microsoft.com/office/drawing/2014/main" id="{3B51DF0A-DFF2-48BE-247A-CC22A82E488A}"/>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1B88A298-D01B-041E-1E58-01A96591A3F7}"/>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312140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D658FC-5CD9-C2C4-229A-A6CFC61C6E9B}"/>
              </a:ext>
            </a:extLst>
          </p:cNvPr>
          <p:cNvSpPr>
            <a:spLocks noGrp="1"/>
          </p:cNvSpPr>
          <p:nvPr>
            <p:ph type="title"/>
          </p:nvPr>
        </p:nvSpPr>
        <p:spPr>
          <a:xfrm>
            <a:off x="457200" y="754988"/>
            <a:ext cx="8229600" cy="525172"/>
          </a:xfrm>
        </p:spPr>
        <p:txBody>
          <a:bodyPr>
            <a:normAutofit fontScale="90000"/>
          </a:bodyPr>
          <a:lstStyle/>
          <a:p>
            <a:r>
              <a:rPr lang="en-IN" dirty="0"/>
              <a:t>LIST</a:t>
            </a:r>
          </a:p>
        </p:txBody>
      </p:sp>
      <p:sp>
        <p:nvSpPr>
          <p:cNvPr id="7" name="Content Placeholder 6">
            <a:extLst>
              <a:ext uri="{FF2B5EF4-FFF2-40B4-BE49-F238E27FC236}">
                <a16:creationId xmlns:a16="http://schemas.microsoft.com/office/drawing/2014/main" id="{5F0802FD-7EC9-F588-1F28-DDA029D13FC1}"/>
              </a:ext>
            </a:extLst>
          </p:cNvPr>
          <p:cNvSpPr>
            <a:spLocks noGrp="1"/>
          </p:cNvSpPr>
          <p:nvPr>
            <p:ph sz="half" idx="1"/>
          </p:nvPr>
        </p:nvSpPr>
        <p:spPr>
          <a:xfrm>
            <a:off x="457200" y="1280160"/>
            <a:ext cx="4038600" cy="4846003"/>
          </a:xfrm>
        </p:spPr>
        <p:txBody>
          <a:bodyPr>
            <a:normAutofit fontScale="92500" lnSpcReduction="20000"/>
          </a:bodyPr>
          <a:lstStyle/>
          <a:p>
            <a:pPr marL="0" indent="0">
              <a:buNone/>
            </a:pPr>
            <a:r>
              <a:rPr lang="en-IN" dirty="0"/>
              <a:t>items = [10,20,30,40]</a:t>
            </a:r>
          </a:p>
          <a:p>
            <a:pPr marL="0" indent="0">
              <a:buNone/>
            </a:pPr>
            <a:r>
              <a:rPr lang="en-IN" dirty="0"/>
              <a:t>print(items)</a:t>
            </a:r>
          </a:p>
          <a:p>
            <a:pPr marL="0" indent="0">
              <a:buNone/>
            </a:pPr>
            <a:r>
              <a:rPr lang="en-IN" dirty="0"/>
              <a:t>O/P </a:t>
            </a:r>
            <a:r>
              <a:rPr lang="en-IN" dirty="0">
                <a:solidFill>
                  <a:srgbClr val="FF0000"/>
                </a:solidFill>
              </a:rPr>
              <a:t>[10, 20, 30, 40]</a:t>
            </a:r>
          </a:p>
          <a:p>
            <a:pPr marL="0" indent="0">
              <a:buNone/>
            </a:pPr>
            <a:r>
              <a:rPr lang="en-IN" dirty="0"/>
              <a:t>print(items[0])</a:t>
            </a:r>
          </a:p>
          <a:p>
            <a:pPr marL="0" indent="0">
              <a:buNone/>
            </a:pPr>
            <a:r>
              <a:rPr lang="en-IN" dirty="0"/>
              <a:t>O/P </a:t>
            </a:r>
            <a:r>
              <a:rPr lang="en-IN" dirty="0">
                <a:solidFill>
                  <a:srgbClr val="FF0000"/>
                </a:solidFill>
              </a:rPr>
              <a:t>10</a:t>
            </a:r>
          </a:p>
          <a:p>
            <a:pPr marL="0" indent="0">
              <a:buNone/>
            </a:pPr>
            <a:r>
              <a:rPr lang="en-US" dirty="0"/>
              <a:t>items = [10,20,30,40]</a:t>
            </a:r>
          </a:p>
          <a:p>
            <a:pPr marL="0" indent="0">
              <a:buNone/>
            </a:pPr>
            <a:r>
              <a:rPr lang="en-US" dirty="0"/>
              <a:t>print(items)</a:t>
            </a:r>
          </a:p>
          <a:p>
            <a:pPr marL="0" indent="0">
              <a:buNone/>
            </a:pPr>
            <a:r>
              <a:rPr lang="en-US" dirty="0"/>
              <a:t>items[0]=</a:t>
            </a:r>
            <a:r>
              <a:rPr lang="en-US" dirty="0">
                <a:solidFill>
                  <a:srgbClr val="FF0000"/>
                </a:solidFill>
              </a:rPr>
              <a:t>15</a:t>
            </a:r>
            <a:r>
              <a:rPr lang="en-US" dirty="0"/>
              <a:t>//Mutable</a:t>
            </a:r>
          </a:p>
          <a:p>
            <a:pPr marL="0" indent="0">
              <a:buNone/>
            </a:pPr>
            <a:r>
              <a:rPr lang="en-US" dirty="0"/>
              <a:t>print(items[0])</a:t>
            </a:r>
          </a:p>
          <a:p>
            <a:pPr marL="0" indent="0">
              <a:buNone/>
            </a:pPr>
            <a:r>
              <a:rPr lang="en-IN" dirty="0"/>
              <a:t>O/P : </a:t>
            </a:r>
            <a:r>
              <a:rPr lang="en-IN" dirty="0">
                <a:solidFill>
                  <a:srgbClr val="FF0000"/>
                </a:solidFill>
              </a:rPr>
              <a:t>15</a:t>
            </a:r>
          </a:p>
        </p:txBody>
      </p:sp>
      <p:sp>
        <p:nvSpPr>
          <p:cNvPr id="8" name="Content Placeholder 7">
            <a:extLst>
              <a:ext uri="{FF2B5EF4-FFF2-40B4-BE49-F238E27FC236}">
                <a16:creationId xmlns:a16="http://schemas.microsoft.com/office/drawing/2014/main" id="{E76181EF-A54B-B1B0-2875-558A3CE11998}"/>
              </a:ext>
            </a:extLst>
          </p:cNvPr>
          <p:cNvSpPr>
            <a:spLocks noGrp="1"/>
          </p:cNvSpPr>
          <p:nvPr>
            <p:ph sz="half" idx="2"/>
          </p:nvPr>
        </p:nvSpPr>
        <p:spPr>
          <a:xfrm>
            <a:off x="4648200" y="1097280"/>
            <a:ext cx="4038600" cy="5028883"/>
          </a:xfrm>
        </p:spPr>
        <p:txBody>
          <a:bodyPr>
            <a:normAutofit fontScale="92500" lnSpcReduction="20000"/>
          </a:bodyPr>
          <a:lstStyle/>
          <a:p>
            <a:pPr marL="0" indent="0">
              <a:buNone/>
            </a:pPr>
            <a:r>
              <a:rPr lang="en-IN" dirty="0"/>
              <a:t>items = [10,20,30,40,’Python’,True,50.23]</a:t>
            </a:r>
          </a:p>
          <a:p>
            <a:pPr marL="0" indent="0">
              <a:buNone/>
            </a:pPr>
            <a:r>
              <a:rPr lang="en-IN" dirty="0"/>
              <a:t>Print(items)</a:t>
            </a:r>
          </a:p>
          <a:p>
            <a:pPr marL="0" indent="0">
              <a:buNone/>
            </a:pPr>
            <a:r>
              <a:rPr lang="en-IN" dirty="0"/>
              <a:t>O/P:</a:t>
            </a:r>
            <a:r>
              <a:rPr lang="en-US" dirty="0">
                <a:solidFill>
                  <a:srgbClr val="FF0000"/>
                </a:solidFill>
              </a:rPr>
              <a:t>[10, 20, 30, 40, 'Python', True, 50.23]</a:t>
            </a:r>
            <a:endParaRPr lang="en-IN" dirty="0">
              <a:solidFill>
                <a:srgbClr val="FF0000"/>
              </a:solidFill>
            </a:endParaRPr>
          </a:p>
          <a:p>
            <a:pPr marL="0" indent="0">
              <a:buNone/>
            </a:pPr>
            <a:r>
              <a:rPr lang="en-IN" dirty="0"/>
              <a:t>items = [10,20,30,40,’Python’,True,50.23,[‘</a:t>
            </a:r>
            <a:r>
              <a:rPr lang="en-IN" dirty="0" err="1"/>
              <a:t>apple’,’Grapes</a:t>
            </a:r>
            <a:r>
              <a:rPr lang="en-IN" dirty="0"/>
              <a:t>’]</a:t>
            </a:r>
          </a:p>
          <a:p>
            <a:pPr marL="0" indent="0">
              <a:buNone/>
            </a:pPr>
            <a:r>
              <a:rPr lang="en-IN" dirty="0"/>
              <a:t>Print(items)</a:t>
            </a:r>
          </a:p>
          <a:p>
            <a:pPr marL="0" indent="0">
              <a:buNone/>
            </a:pPr>
            <a:r>
              <a:rPr lang="en-IN" dirty="0"/>
              <a:t>O/P:</a:t>
            </a:r>
            <a:r>
              <a:rPr lang="en-US" dirty="0"/>
              <a:t> [10, 20, 30, 40, 'Python', True, 50.23, ['apple', 'Grapes’]]</a:t>
            </a:r>
          </a:p>
          <a:p>
            <a:pPr marL="0" indent="0">
              <a:buNone/>
            </a:pPr>
            <a:r>
              <a:rPr lang="en-IN" dirty="0"/>
              <a:t>print(items[7]) O/P </a:t>
            </a:r>
            <a:r>
              <a:rPr lang="en-IN" dirty="0">
                <a:solidFill>
                  <a:srgbClr val="FF0000"/>
                </a:solidFill>
              </a:rPr>
              <a:t>APP:GRA</a:t>
            </a:r>
          </a:p>
        </p:txBody>
      </p:sp>
      <p:sp>
        <p:nvSpPr>
          <p:cNvPr id="4" name="Google Shape;174;p12">
            <a:extLst>
              <a:ext uri="{FF2B5EF4-FFF2-40B4-BE49-F238E27FC236}">
                <a16:creationId xmlns:a16="http://schemas.microsoft.com/office/drawing/2014/main" id="{E347557F-21C0-37B8-F489-FF4E752EF3B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AAF141D4-F573-5249-E5E2-806834D02278}"/>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577295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036B2A4-6A0A-9E9F-2F2E-978C323FD820}"/>
              </a:ext>
            </a:extLst>
          </p:cNvPr>
          <p:cNvSpPr>
            <a:spLocks noGrp="1"/>
          </p:cNvSpPr>
          <p:nvPr>
            <p:ph type="title"/>
          </p:nvPr>
        </p:nvSpPr>
        <p:spPr>
          <a:xfrm>
            <a:off x="457200" y="761470"/>
            <a:ext cx="8229600" cy="293607"/>
          </a:xfrm>
        </p:spPr>
        <p:txBody>
          <a:bodyPr>
            <a:normAutofit fontScale="90000"/>
          </a:bodyPr>
          <a:lstStyle/>
          <a:p>
            <a:endParaRPr lang="en-IN" dirty="0"/>
          </a:p>
        </p:txBody>
      </p:sp>
      <p:sp>
        <p:nvSpPr>
          <p:cNvPr id="10" name="Content Placeholder 9">
            <a:extLst>
              <a:ext uri="{FF2B5EF4-FFF2-40B4-BE49-F238E27FC236}">
                <a16:creationId xmlns:a16="http://schemas.microsoft.com/office/drawing/2014/main" id="{2A217F3E-C4F8-584E-2835-21E2C48A4B5C}"/>
              </a:ext>
            </a:extLst>
          </p:cNvPr>
          <p:cNvSpPr>
            <a:spLocks noGrp="1"/>
          </p:cNvSpPr>
          <p:nvPr>
            <p:ph sz="half" idx="1"/>
          </p:nvPr>
        </p:nvSpPr>
        <p:spPr>
          <a:xfrm>
            <a:off x="457200" y="1209822"/>
            <a:ext cx="4038600" cy="4916341"/>
          </a:xfrm>
        </p:spPr>
        <p:txBody>
          <a:bodyPr>
            <a:normAutofit lnSpcReduction="10000"/>
          </a:bodyPr>
          <a:lstStyle/>
          <a:p>
            <a:pPr marL="0" indent="0">
              <a:buNone/>
            </a:pPr>
            <a:r>
              <a:rPr lang="en-US" dirty="0"/>
              <a:t>items = [10,20,30,40, 'Python',True,50.23, ['</a:t>
            </a:r>
            <a:r>
              <a:rPr lang="en-US" dirty="0" err="1"/>
              <a:t>apple','Grapes</a:t>
            </a:r>
            <a:r>
              <a:rPr lang="en-US" dirty="0"/>
              <a:t>']]</a:t>
            </a:r>
          </a:p>
          <a:p>
            <a:pPr marL="0" indent="0">
              <a:buNone/>
            </a:pPr>
            <a:r>
              <a:rPr lang="en-US" dirty="0"/>
              <a:t>print(items)</a:t>
            </a:r>
          </a:p>
          <a:p>
            <a:pPr marL="0" indent="0">
              <a:buNone/>
            </a:pPr>
            <a:r>
              <a:rPr lang="en-US" dirty="0"/>
              <a:t>print(items[7])</a:t>
            </a:r>
          </a:p>
          <a:p>
            <a:pPr marL="0" indent="0">
              <a:buNone/>
            </a:pPr>
            <a:r>
              <a:rPr lang="en-US" dirty="0"/>
              <a:t>print(</a:t>
            </a:r>
            <a:r>
              <a:rPr lang="en-US" dirty="0" err="1"/>
              <a:t>len</a:t>
            </a:r>
            <a:r>
              <a:rPr lang="en-US" dirty="0"/>
              <a:t>(items))//built in fun</a:t>
            </a:r>
          </a:p>
          <a:p>
            <a:pPr marL="0" indent="0">
              <a:buNone/>
            </a:pPr>
            <a:r>
              <a:rPr lang="en-US" dirty="0"/>
              <a:t>O/P:</a:t>
            </a:r>
            <a:r>
              <a:rPr lang="en-US" dirty="0">
                <a:solidFill>
                  <a:srgbClr val="FF0000"/>
                </a:solidFill>
              </a:rPr>
              <a:t>8</a:t>
            </a:r>
            <a:endParaRPr lang="en-IN" dirty="0">
              <a:solidFill>
                <a:srgbClr val="FF0000"/>
              </a:solidFill>
            </a:endParaRPr>
          </a:p>
        </p:txBody>
      </p:sp>
      <p:sp>
        <p:nvSpPr>
          <p:cNvPr id="11" name="Content Placeholder 10">
            <a:extLst>
              <a:ext uri="{FF2B5EF4-FFF2-40B4-BE49-F238E27FC236}">
                <a16:creationId xmlns:a16="http://schemas.microsoft.com/office/drawing/2014/main" id="{94F6493E-88EA-78FE-58BE-54E1D1A6F351}"/>
              </a:ext>
            </a:extLst>
          </p:cNvPr>
          <p:cNvSpPr>
            <a:spLocks noGrp="1"/>
          </p:cNvSpPr>
          <p:nvPr>
            <p:ph sz="half" idx="2"/>
          </p:nvPr>
        </p:nvSpPr>
        <p:spPr>
          <a:xfrm>
            <a:off x="4648200" y="1061560"/>
            <a:ext cx="4038600" cy="5064604"/>
          </a:xfrm>
        </p:spPr>
        <p:txBody>
          <a:bodyPr>
            <a:normAutofit lnSpcReduction="10000"/>
          </a:bodyPr>
          <a:lstStyle/>
          <a:p>
            <a:pPr marL="0" indent="0">
              <a:buNone/>
            </a:pPr>
            <a:r>
              <a:rPr lang="en-US" dirty="0"/>
              <a:t>items = [10,20,30,40, 'Python',True,50.23, ['</a:t>
            </a:r>
            <a:r>
              <a:rPr lang="en-US" dirty="0" err="1"/>
              <a:t>apple','Grapes</a:t>
            </a:r>
            <a:r>
              <a:rPr lang="en-US" dirty="0"/>
              <a:t>']]</a:t>
            </a:r>
          </a:p>
          <a:p>
            <a:pPr marL="0" indent="0">
              <a:buNone/>
            </a:pPr>
            <a:r>
              <a:rPr lang="en-US" dirty="0"/>
              <a:t>print(items)</a:t>
            </a:r>
          </a:p>
          <a:p>
            <a:pPr marL="0" indent="0">
              <a:buNone/>
            </a:pPr>
            <a:r>
              <a:rPr lang="en-US" dirty="0"/>
              <a:t>print(items[7])</a:t>
            </a:r>
          </a:p>
          <a:p>
            <a:pPr marL="0" indent="0">
              <a:buNone/>
            </a:pPr>
            <a:r>
              <a:rPr lang="en-US" dirty="0"/>
              <a:t>print(</a:t>
            </a:r>
            <a:r>
              <a:rPr lang="en-US" dirty="0" err="1"/>
              <a:t>len</a:t>
            </a:r>
            <a:r>
              <a:rPr lang="en-US" dirty="0"/>
              <a:t>(items))</a:t>
            </a:r>
          </a:p>
          <a:p>
            <a:pPr marL="0" indent="0">
              <a:buNone/>
            </a:pPr>
            <a:r>
              <a:rPr lang="en-US" dirty="0" err="1"/>
              <a:t>items.append</a:t>
            </a:r>
            <a:r>
              <a:rPr lang="en-US" dirty="0"/>
              <a:t>('Orange')</a:t>
            </a:r>
          </a:p>
          <a:p>
            <a:pPr marL="0" indent="0">
              <a:buNone/>
            </a:pPr>
            <a:r>
              <a:rPr lang="en-US" dirty="0"/>
              <a:t>print(items)</a:t>
            </a:r>
          </a:p>
          <a:p>
            <a:pPr marL="0" indent="0">
              <a:buNone/>
            </a:pPr>
            <a:r>
              <a:rPr lang="en-US" dirty="0"/>
              <a:t>[10, 20, 30, 40, 'Python', True, 50.23, ['apple', 'Grapes'], 'Orange']</a:t>
            </a:r>
            <a:endParaRPr lang="en-IN" dirty="0"/>
          </a:p>
        </p:txBody>
      </p:sp>
      <p:sp>
        <p:nvSpPr>
          <p:cNvPr id="7" name="Google Shape;174;p12">
            <a:extLst>
              <a:ext uri="{FF2B5EF4-FFF2-40B4-BE49-F238E27FC236}">
                <a16:creationId xmlns:a16="http://schemas.microsoft.com/office/drawing/2014/main" id="{0AB22B3F-493F-1B07-E075-DCB7504F4CBA}"/>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8" name="image1.jpg">
            <a:extLst>
              <a:ext uri="{FF2B5EF4-FFF2-40B4-BE49-F238E27FC236}">
                <a16:creationId xmlns:a16="http://schemas.microsoft.com/office/drawing/2014/main" id="{85626386-74E5-672B-86F7-1DA3A97CF75A}"/>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86611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64DA-D8D0-C0C7-E20E-711DA9919E74}"/>
              </a:ext>
            </a:extLst>
          </p:cNvPr>
          <p:cNvSpPr>
            <a:spLocks noGrp="1"/>
          </p:cNvSpPr>
          <p:nvPr>
            <p:ph type="title"/>
          </p:nvPr>
        </p:nvSpPr>
        <p:spPr>
          <a:xfrm>
            <a:off x="457200" y="928468"/>
            <a:ext cx="8229600" cy="48917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4A5C479-7940-37FB-5E4D-D1BF8C433702}"/>
              </a:ext>
            </a:extLst>
          </p:cNvPr>
          <p:cNvSpPr>
            <a:spLocks noGrp="1"/>
          </p:cNvSpPr>
          <p:nvPr>
            <p:ph sz="half" idx="1"/>
          </p:nvPr>
        </p:nvSpPr>
        <p:spPr/>
        <p:txBody>
          <a:bodyPr>
            <a:normAutofit fontScale="92500" lnSpcReduction="10000"/>
          </a:bodyPr>
          <a:lstStyle/>
          <a:p>
            <a:pPr marL="0" indent="0">
              <a:buNone/>
            </a:pPr>
            <a:r>
              <a:rPr lang="en-IN" dirty="0"/>
              <a:t>items = [10,20,30,40, 'Python',True,50.23, ['</a:t>
            </a:r>
            <a:r>
              <a:rPr lang="en-IN" dirty="0" err="1"/>
              <a:t>apple','Grapes</a:t>
            </a:r>
            <a:r>
              <a:rPr lang="en-IN" dirty="0"/>
              <a:t>']]</a:t>
            </a:r>
          </a:p>
          <a:p>
            <a:pPr marL="0" indent="0">
              <a:buNone/>
            </a:pPr>
            <a:r>
              <a:rPr lang="en-IN" dirty="0"/>
              <a:t>print(items)</a:t>
            </a:r>
          </a:p>
          <a:p>
            <a:pPr marL="0" indent="0">
              <a:buNone/>
            </a:pPr>
            <a:r>
              <a:rPr lang="en-IN" dirty="0"/>
              <a:t>print(items[7])</a:t>
            </a:r>
          </a:p>
          <a:p>
            <a:pPr marL="0" indent="0">
              <a:buNone/>
            </a:pPr>
            <a:r>
              <a:rPr lang="en-IN" dirty="0"/>
              <a:t>print(</a:t>
            </a:r>
            <a:r>
              <a:rPr lang="en-IN" dirty="0" err="1"/>
              <a:t>len</a:t>
            </a:r>
            <a:r>
              <a:rPr lang="en-IN" dirty="0"/>
              <a:t>(items))</a:t>
            </a:r>
          </a:p>
          <a:p>
            <a:pPr marL="0" indent="0">
              <a:buNone/>
            </a:pPr>
            <a:r>
              <a:rPr lang="en-IN" dirty="0" err="1"/>
              <a:t>items.append</a:t>
            </a:r>
            <a:r>
              <a:rPr lang="en-IN" dirty="0"/>
              <a:t>('Orange')</a:t>
            </a:r>
          </a:p>
          <a:p>
            <a:pPr marL="0" indent="0">
              <a:buNone/>
            </a:pPr>
            <a:r>
              <a:rPr lang="en-IN" dirty="0"/>
              <a:t>print(items)</a:t>
            </a:r>
          </a:p>
          <a:p>
            <a:pPr marL="0" indent="0">
              <a:buNone/>
            </a:pPr>
            <a:r>
              <a:rPr lang="en-IN" dirty="0" err="1"/>
              <a:t>items.</a:t>
            </a:r>
            <a:r>
              <a:rPr lang="en-IN" dirty="0" err="1">
                <a:highlight>
                  <a:srgbClr val="FFFF00"/>
                </a:highlight>
              </a:rPr>
              <a:t>remove</a:t>
            </a:r>
            <a:r>
              <a:rPr lang="en-IN" dirty="0"/>
              <a:t>(30)</a:t>
            </a:r>
          </a:p>
          <a:p>
            <a:pPr marL="0" indent="0">
              <a:buNone/>
            </a:pPr>
            <a:r>
              <a:rPr lang="en-IN" dirty="0"/>
              <a:t>print(items)</a:t>
            </a:r>
          </a:p>
          <a:p>
            <a:pPr marL="0" indent="0">
              <a:buNone/>
            </a:pPr>
            <a:endParaRPr lang="en-IN" dirty="0"/>
          </a:p>
        </p:txBody>
      </p:sp>
      <p:sp>
        <p:nvSpPr>
          <p:cNvPr id="4" name="Content Placeholder 3">
            <a:extLst>
              <a:ext uri="{FF2B5EF4-FFF2-40B4-BE49-F238E27FC236}">
                <a16:creationId xmlns:a16="http://schemas.microsoft.com/office/drawing/2014/main" id="{590B6785-92FC-D34C-0840-86012EB0DD53}"/>
              </a:ext>
            </a:extLst>
          </p:cNvPr>
          <p:cNvSpPr>
            <a:spLocks noGrp="1"/>
          </p:cNvSpPr>
          <p:nvPr>
            <p:ph sz="half" idx="2"/>
          </p:nvPr>
        </p:nvSpPr>
        <p:spPr/>
        <p:txBody>
          <a:bodyPr>
            <a:normAutofit fontScale="92500" lnSpcReduction="10000"/>
          </a:bodyPr>
          <a:lstStyle/>
          <a:p>
            <a:pPr marL="0" indent="0">
              <a:buNone/>
            </a:pPr>
            <a:r>
              <a:rPr lang="en-US" dirty="0"/>
              <a:t>O/P</a:t>
            </a:r>
          </a:p>
          <a:p>
            <a:pPr marL="0" indent="0">
              <a:buNone/>
            </a:pPr>
            <a:r>
              <a:rPr lang="en-US" dirty="0"/>
              <a:t>[10, 20, 40, 'Python', True, 50.23, ['apple', 'Grapes'], 'Orange']</a:t>
            </a:r>
            <a:endParaRPr lang="en-IN" dirty="0"/>
          </a:p>
        </p:txBody>
      </p:sp>
      <p:sp>
        <p:nvSpPr>
          <p:cNvPr id="5" name="Google Shape;174;p12">
            <a:extLst>
              <a:ext uri="{FF2B5EF4-FFF2-40B4-BE49-F238E27FC236}">
                <a16:creationId xmlns:a16="http://schemas.microsoft.com/office/drawing/2014/main" id="{0D058A13-CD7D-BCB4-5504-9829E564C611}"/>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6" name="image1.jpg">
            <a:extLst>
              <a:ext uri="{FF2B5EF4-FFF2-40B4-BE49-F238E27FC236}">
                <a16:creationId xmlns:a16="http://schemas.microsoft.com/office/drawing/2014/main" id="{22B976EF-1C29-C861-DBF6-A554605150FB}"/>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153510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BE66-59AE-C237-F1FD-07AEF06204B5}"/>
              </a:ext>
            </a:extLst>
          </p:cNvPr>
          <p:cNvSpPr>
            <a:spLocks noGrp="1"/>
          </p:cNvSpPr>
          <p:nvPr>
            <p:ph type="title"/>
          </p:nvPr>
        </p:nvSpPr>
        <p:spPr>
          <a:xfrm>
            <a:off x="457200" y="731837"/>
            <a:ext cx="8229600" cy="2810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0A50BFC-AAD1-3596-49FE-4847014E0327}"/>
              </a:ext>
            </a:extLst>
          </p:cNvPr>
          <p:cNvSpPr>
            <a:spLocks noGrp="1"/>
          </p:cNvSpPr>
          <p:nvPr>
            <p:ph sz="half" idx="1"/>
          </p:nvPr>
        </p:nvSpPr>
        <p:spPr>
          <a:xfrm>
            <a:off x="457200" y="1012876"/>
            <a:ext cx="4038600" cy="5113288"/>
          </a:xfrm>
        </p:spPr>
        <p:txBody>
          <a:bodyPr>
            <a:normAutofit fontScale="70000" lnSpcReduction="20000"/>
          </a:bodyPr>
          <a:lstStyle/>
          <a:p>
            <a:pPr marL="0" indent="0">
              <a:buNone/>
            </a:pPr>
            <a:r>
              <a:rPr lang="en-IN" dirty="0"/>
              <a:t>items = [10,20,30,40, 'Python',True,50.23, ['</a:t>
            </a:r>
            <a:r>
              <a:rPr lang="en-IN" dirty="0" err="1"/>
              <a:t>apple','Grapes</a:t>
            </a:r>
            <a:r>
              <a:rPr lang="en-IN" dirty="0"/>
              <a:t>']]</a:t>
            </a:r>
          </a:p>
          <a:p>
            <a:pPr marL="0" indent="0">
              <a:buNone/>
            </a:pPr>
            <a:r>
              <a:rPr lang="en-IN" dirty="0"/>
              <a:t>print(items)</a:t>
            </a:r>
          </a:p>
          <a:p>
            <a:pPr marL="0" indent="0">
              <a:buNone/>
            </a:pPr>
            <a:r>
              <a:rPr lang="en-IN" dirty="0"/>
              <a:t>print(items[7])</a:t>
            </a:r>
          </a:p>
          <a:p>
            <a:pPr marL="0" indent="0">
              <a:buNone/>
            </a:pPr>
            <a:r>
              <a:rPr lang="en-IN" dirty="0"/>
              <a:t>print(</a:t>
            </a:r>
            <a:r>
              <a:rPr lang="en-IN" dirty="0" err="1"/>
              <a:t>len</a:t>
            </a:r>
            <a:r>
              <a:rPr lang="en-IN" dirty="0"/>
              <a:t>(items))</a:t>
            </a:r>
          </a:p>
          <a:p>
            <a:pPr marL="0" indent="0">
              <a:buNone/>
            </a:pPr>
            <a:r>
              <a:rPr lang="en-IN" dirty="0" err="1"/>
              <a:t>items.append</a:t>
            </a:r>
            <a:r>
              <a:rPr lang="en-IN" dirty="0"/>
              <a:t>('Orange')</a:t>
            </a:r>
          </a:p>
          <a:p>
            <a:pPr marL="0" indent="0">
              <a:buNone/>
            </a:pPr>
            <a:r>
              <a:rPr lang="en-IN" dirty="0"/>
              <a:t>print(items)</a:t>
            </a:r>
          </a:p>
          <a:p>
            <a:pPr marL="0" indent="0">
              <a:buNone/>
            </a:pPr>
            <a:r>
              <a:rPr lang="en-IN" dirty="0" err="1"/>
              <a:t>items.remove</a:t>
            </a:r>
            <a:r>
              <a:rPr lang="en-IN" dirty="0"/>
              <a:t>(30)</a:t>
            </a:r>
          </a:p>
          <a:p>
            <a:pPr marL="0" indent="0">
              <a:buNone/>
            </a:pPr>
            <a:r>
              <a:rPr lang="en-IN" dirty="0"/>
              <a:t>print(items)</a:t>
            </a:r>
          </a:p>
          <a:p>
            <a:pPr marL="0" indent="0">
              <a:buNone/>
            </a:pPr>
            <a:r>
              <a:rPr lang="en-IN" dirty="0" err="1"/>
              <a:t>items.</a:t>
            </a:r>
            <a:r>
              <a:rPr lang="en-IN" dirty="0" err="1">
                <a:highlight>
                  <a:srgbClr val="FFFF00"/>
                </a:highlight>
              </a:rPr>
              <a:t>pop</a:t>
            </a:r>
            <a:r>
              <a:rPr lang="en-IN" dirty="0"/>
              <a:t>()//Last items removed</a:t>
            </a:r>
          </a:p>
          <a:p>
            <a:pPr marL="0" indent="0">
              <a:buNone/>
            </a:pPr>
            <a:r>
              <a:rPr lang="en-IN" dirty="0"/>
              <a:t>print(items)</a:t>
            </a:r>
          </a:p>
          <a:p>
            <a:pPr marL="0" indent="0">
              <a:buNone/>
            </a:pPr>
            <a:r>
              <a:rPr lang="en-IN" dirty="0"/>
              <a:t>O/P:</a:t>
            </a:r>
          </a:p>
          <a:p>
            <a:pPr marL="0" indent="0">
              <a:buNone/>
            </a:pPr>
            <a:r>
              <a:rPr lang="en-US" dirty="0"/>
              <a:t>[10, 20, 40, 'Python', True, 50.23, ['apple', 'Grapes’]]</a:t>
            </a:r>
          </a:p>
          <a:p>
            <a:pPr marL="0" indent="0">
              <a:buNone/>
            </a:pPr>
            <a:endParaRPr lang="en-IN" dirty="0"/>
          </a:p>
        </p:txBody>
      </p:sp>
      <p:sp>
        <p:nvSpPr>
          <p:cNvPr id="4" name="Content Placeholder 3">
            <a:extLst>
              <a:ext uri="{FF2B5EF4-FFF2-40B4-BE49-F238E27FC236}">
                <a16:creationId xmlns:a16="http://schemas.microsoft.com/office/drawing/2014/main" id="{3623AFA1-2EE0-D6EF-957F-6F8548C3746F}"/>
              </a:ext>
            </a:extLst>
          </p:cNvPr>
          <p:cNvSpPr>
            <a:spLocks noGrp="1"/>
          </p:cNvSpPr>
          <p:nvPr>
            <p:ph sz="half" idx="2"/>
          </p:nvPr>
        </p:nvSpPr>
        <p:spPr>
          <a:xfrm>
            <a:off x="4648200" y="1012876"/>
            <a:ext cx="4038600" cy="5113288"/>
          </a:xfrm>
        </p:spPr>
        <p:txBody>
          <a:bodyPr>
            <a:normAutofit fontScale="70000" lnSpcReduction="20000"/>
          </a:bodyPr>
          <a:lstStyle/>
          <a:p>
            <a:pPr marL="0" indent="0">
              <a:buNone/>
            </a:pPr>
            <a:r>
              <a:rPr lang="en-IN" dirty="0"/>
              <a:t>items = [10,20,30,40, 'Python',True,50.23, ['</a:t>
            </a:r>
            <a:r>
              <a:rPr lang="en-IN" dirty="0" err="1"/>
              <a:t>apple','Grapes</a:t>
            </a:r>
            <a:r>
              <a:rPr lang="en-IN" dirty="0"/>
              <a:t>']]</a:t>
            </a:r>
          </a:p>
          <a:p>
            <a:pPr marL="0" indent="0">
              <a:buNone/>
            </a:pPr>
            <a:r>
              <a:rPr lang="en-IN" dirty="0"/>
              <a:t>print(items)</a:t>
            </a:r>
          </a:p>
          <a:p>
            <a:pPr marL="0" indent="0">
              <a:buNone/>
            </a:pPr>
            <a:r>
              <a:rPr lang="en-IN" dirty="0"/>
              <a:t>print(items[7])</a:t>
            </a:r>
          </a:p>
          <a:p>
            <a:pPr marL="0" indent="0">
              <a:buNone/>
            </a:pPr>
            <a:r>
              <a:rPr lang="en-IN" dirty="0"/>
              <a:t>print(</a:t>
            </a:r>
            <a:r>
              <a:rPr lang="en-IN" dirty="0" err="1"/>
              <a:t>len</a:t>
            </a:r>
            <a:r>
              <a:rPr lang="en-IN" dirty="0"/>
              <a:t>(items))</a:t>
            </a:r>
          </a:p>
          <a:p>
            <a:pPr marL="0" indent="0">
              <a:buNone/>
            </a:pPr>
            <a:r>
              <a:rPr lang="en-IN" dirty="0" err="1"/>
              <a:t>items.append</a:t>
            </a:r>
            <a:r>
              <a:rPr lang="en-IN" dirty="0"/>
              <a:t>('Orange')</a:t>
            </a:r>
          </a:p>
          <a:p>
            <a:pPr marL="0" indent="0">
              <a:buNone/>
            </a:pPr>
            <a:r>
              <a:rPr lang="en-IN" dirty="0"/>
              <a:t>print(items)</a:t>
            </a:r>
          </a:p>
          <a:p>
            <a:pPr marL="0" indent="0">
              <a:buNone/>
            </a:pPr>
            <a:r>
              <a:rPr lang="en-IN" dirty="0" err="1"/>
              <a:t>items.remove</a:t>
            </a:r>
            <a:r>
              <a:rPr lang="en-IN" dirty="0"/>
              <a:t>(30)</a:t>
            </a:r>
          </a:p>
          <a:p>
            <a:pPr marL="0" indent="0">
              <a:buNone/>
            </a:pPr>
            <a:r>
              <a:rPr lang="en-IN" dirty="0"/>
              <a:t>print(items)</a:t>
            </a:r>
          </a:p>
          <a:p>
            <a:pPr marL="0" indent="0">
              <a:buNone/>
            </a:pPr>
            <a:r>
              <a:rPr lang="en-IN" dirty="0" err="1"/>
              <a:t>items.pop</a:t>
            </a:r>
            <a:r>
              <a:rPr lang="en-IN" dirty="0"/>
              <a:t>()</a:t>
            </a:r>
          </a:p>
          <a:p>
            <a:pPr marL="0" indent="0">
              <a:buNone/>
            </a:pPr>
            <a:r>
              <a:rPr lang="en-IN" dirty="0"/>
              <a:t>print(items)</a:t>
            </a:r>
          </a:p>
          <a:p>
            <a:pPr marL="0" indent="0">
              <a:buNone/>
            </a:pPr>
            <a:r>
              <a:rPr lang="en-IN" dirty="0" err="1"/>
              <a:t>items.pop</a:t>
            </a:r>
            <a:r>
              <a:rPr lang="en-IN" dirty="0"/>
              <a:t>(0)/remove 10</a:t>
            </a:r>
          </a:p>
          <a:p>
            <a:pPr marL="0" indent="0">
              <a:buNone/>
            </a:pPr>
            <a:r>
              <a:rPr lang="en-IN" dirty="0"/>
              <a:t>print(items)</a:t>
            </a:r>
          </a:p>
          <a:p>
            <a:pPr marL="0" indent="0">
              <a:buNone/>
            </a:pPr>
            <a:r>
              <a:rPr lang="en-IN" dirty="0"/>
              <a:t>O/P: </a:t>
            </a:r>
          </a:p>
          <a:p>
            <a:pPr marL="0" indent="0">
              <a:buNone/>
            </a:pPr>
            <a:r>
              <a:rPr lang="en-IN" dirty="0" err="1"/>
              <a:t>items.clear</a:t>
            </a:r>
            <a:endParaRPr lang="en-IN" dirty="0"/>
          </a:p>
          <a:p>
            <a:pPr marL="0" indent="0">
              <a:buNone/>
            </a:pPr>
            <a:r>
              <a:rPr lang="en-IN" dirty="0"/>
              <a:t>print(items)</a:t>
            </a:r>
          </a:p>
        </p:txBody>
      </p:sp>
      <p:sp>
        <p:nvSpPr>
          <p:cNvPr id="5" name="Google Shape;174;p12">
            <a:extLst>
              <a:ext uri="{FF2B5EF4-FFF2-40B4-BE49-F238E27FC236}">
                <a16:creationId xmlns:a16="http://schemas.microsoft.com/office/drawing/2014/main" id="{D174C477-594A-7DF7-4FA9-BEA67128F6F7}"/>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6" name="image1.jpg">
            <a:extLst>
              <a:ext uri="{FF2B5EF4-FFF2-40B4-BE49-F238E27FC236}">
                <a16:creationId xmlns:a16="http://schemas.microsoft.com/office/drawing/2014/main" id="{F05BE057-10E7-4AA3-8B81-C03B9FFC63D8}"/>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872200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F6DC-D5B0-9703-7FDE-F236D159745A}"/>
              </a:ext>
            </a:extLst>
          </p:cNvPr>
          <p:cNvSpPr>
            <a:spLocks noGrp="1"/>
          </p:cNvSpPr>
          <p:nvPr>
            <p:ph type="title"/>
          </p:nvPr>
        </p:nvSpPr>
        <p:spPr>
          <a:xfrm>
            <a:off x="457200" y="858128"/>
            <a:ext cx="8229600" cy="55950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D2F1E03-C497-B2F9-6CB7-FC00943A292D}"/>
              </a:ext>
            </a:extLst>
          </p:cNvPr>
          <p:cNvSpPr>
            <a:spLocks noGrp="1"/>
          </p:cNvSpPr>
          <p:nvPr>
            <p:ph sz="half" idx="1"/>
          </p:nvPr>
        </p:nvSpPr>
        <p:spPr/>
        <p:txBody>
          <a:bodyPr/>
          <a:lstStyle/>
          <a:p>
            <a:pPr marL="0" indent="0">
              <a:buNone/>
            </a:pPr>
            <a:r>
              <a:rPr lang="en-US" dirty="0"/>
              <a:t>items = [10,20,40,50]</a:t>
            </a:r>
          </a:p>
          <a:p>
            <a:pPr marL="0" indent="0">
              <a:buNone/>
            </a:pPr>
            <a:r>
              <a:rPr lang="en-US" dirty="0"/>
              <a:t>print(items)</a:t>
            </a:r>
          </a:p>
          <a:p>
            <a:pPr marL="0" indent="0">
              <a:buNone/>
            </a:pPr>
            <a:r>
              <a:rPr lang="en-US" dirty="0" err="1"/>
              <a:t>items.</a:t>
            </a:r>
            <a:r>
              <a:rPr lang="en-US" dirty="0" err="1">
                <a:highlight>
                  <a:srgbClr val="FFFF00"/>
                </a:highlight>
              </a:rPr>
              <a:t>reverse</a:t>
            </a:r>
            <a:r>
              <a:rPr lang="en-US" dirty="0"/>
              <a:t>()</a:t>
            </a:r>
          </a:p>
          <a:p>
            <a:pPr marL="0" indent="0">
              <a:buNone/>
            </a:pPr>
            <a:r>
              <a:rPr lang="en-US" dirty="0"/>
              <a:t>print(items)</a:t>
            </a:r>
          </a:p>
          <a:p>
            <a:pPr marL="0" indent="0">
              <a:buNone/>
            </a:pPr>
            <a:r>
              <a:rPr lang="en-US" dirty="0"/>
              <a:t>O/P: </a:t>
            </a:r>
          </a:p>
          <a:p>
            <a:pPr marL="0" indent="0">
              <a:buNone/>
            </a:pPr>
            <a:r>
              <a:rPr lang="en-US" dirty="0"/>
              <a:t>[10, 20, 40, 50]</a:t>
            </a:r>
          </a:p>
          <a:p>
            <a:pPr marL="0" indent="0">
              <a:buNone/>
            </a:pPr>
            <a:r>
              <a:rPr lang="en-US" dirty="0"/>
              <a:t>[50, 40, 20, 10]</a:t>
            </a:r>
          </a:p>
        </p:txBody>
      </p:sp>
      <p:sp>
        <p:nvSpPr>
          <p:cNvPr id="4" name="Content Placeholder 3">
            <a:extLst>
              <a:ext uri="{FF2B5EF4-FFF2-40B4-BE49-F238E27FC236}">
                <a16:creationId xmlns:a16="http://schemas.microsoft.com/office/drawing/2014/main" id="{447BF968-1145-DCE1-28A7-8CF27D2AB3C8}"/>
              </a:ext>
            </a:extLst>
          </p:cNvPr>
          <p:cNvSpPr>
            <a:spLocks noGrp="1"/>
          </p:cNvSpPr>
          <p:nvPr>
            <p:ph sz="half" idx="2"/>
          </p:nvPr>
        </p:nvSpPr>
        <p:spPr/>
        <p:txBody>
          <a:bodyPr/>
          <a:lstStyle/>
          <a:p>
            <a:pPr marL="0" indent="0">
              <a:buNone/>
            </a:pPr>
            <a:r>
              <a:rPr lang="en-US" dirty="0"/>
              <a:t>items = [10,20,40,50]</a:t>
            </a:r>
          </a:p>
          <a:p>
            <a:pPr marL="0" indent="0">
              <a:buNone/>
            </a:pPr>
            <a:r>
              <a:rPr lang="en-US" dirty="0"/>
              <a:t>print(items)</a:t>
            </a:r>
          </a:p>
          <a:p>
            <a:pPr marL="0" indent="0">
              <a:buNone/>
            </a:pPr>
            <a:r>
              <a:rPr lang="en-US" dirty="0" err="1"/>
              <a:t>items.</a:t>
            </a:r>
            <a:r>
              <a:rPr lang="en-US" dirty="0" err="1">
                <a:highlight>
                  <a:srgbClr val="FFFF00"/>
                </a:highlight>
              </a:rPr>
              <a:t>reverse</a:t>
            </a:r>
            <a:r>
              <a:rPr lang="en-US" dirty="0"/>
              <a:t>()</a:t>
            </a:r>
          </a:p>
          <a:p>
            <a:pPr marL="0" indent="0">
              <a:buNone/>
            </a:pPr>
            <a:r>
              <a:rPr lang="en-US" dirty="0"/>
              <a:t>print(items)</a:t>
            </a:r>
          </a:p>
          <a:p>
            <a:pPr marL="0" indent="0">
              <a:buNone/>
            </a:pPr>
            <a:r>
              <a:rPr lang="en-US" dirty="0" err="1"/>
              <a:t>items.sort</a:t>
            </a:r>
            <a:r>
              <a:rPr lang="en-US" dirty="0"/>
              <a:t>()</a:t>
            </a:r>
          </a:p>
          <a:p>
            <a:pPr marL="0" indent="0">
              <a:buNone/>
            </a:pPr>
            <a:r>
              <a:rPr lang="en-US" dirty="0"/>
              <a:t>print(items)</a:t>
            </a:r>
          </a:p>
          <a:p>
            <a:pPr marL="0" indent="0">
              <a:buNone/>
            </a:pPr>
            <a:r>
              <a:rPr lang="en-US" dirty="0"/>
              <a:t>O/P: 10,20,40,50</a:t>
            </a:r>
          </a:p>
          <a:p>
            <a:pPr marL="0" indent="0">
              <a:buNone/>
            </a:pPr>
            <a:endParaRPr lang="en-IN" dirty="0"/>
          </a:p>
        </p:txBody>
      </p:sp>
      <p:sp>
        <p:nvSpPr>
          <p:cNvPr id="5" name="Google Shape;174;p12">
            <a:extLst>
              <a:ext uri="{FF2B5EF4-FFF2-40B4-BE49-F238E27FC236}">
                <a16:creationId xmlns:a16="http://schemas.microsoft.com/office/drawing/2014/main" id="{B319F65E-BF1C-82D9-59FB-6D16A882D0B8}"/>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6" name="image1.jpg">
            <a:extLst>
              <a:ext uri="{FF2B5EF4-FFF2-40B4-BE49-F238E27FC236}">
                <a16:creationId xmlns:a16="http://schemas.microsoft.com/office/drawing/2014/main" id="{ED765145-F71C-B35A-C8DC-DB959409D042}"/>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425993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r>
              <a:rPr lang="en-IN" b="0" i="0" dirty="0">
                <a:solidFill>
                  <a:srgbClr val="2196F3"/>
                </a:solidFill>
                <a:effectLst/>
                <a:latin typeface="Roboto" panose="02000000000000000000" pitchFamily="2" charset="0"/>
              </a:rPr>
              <a:t>Data Structure</a:t>
            </a:r>
            <a:endParaRPr lang="en-IN" dirty="0"/>
          </a:p>
        </p:txBody>
      </p:sp>
      <p:sp>
        <p:nvSpPr>
          <p:cNvPr id="3" name="Content Placeholder 2"/>
          <p:cNvSpPr>
            <a:spLocks noGrp="1"/>
          </p:cNvSpPr>
          <p:nvPr>
            <p:ph idx="1"/>
          </p:nvPr>
        </p:nvSpPr>
        <p:spPr>
          <a:xfrm>
            <a:off x="457200" y="2015067"/>
            <a:ext cx="8229600" cy="4111096"/>
          </a:xfrm>
        </p:spPr>
        <p:txBody>
          <a:bodyPr>
            <a:normAutofit fontScale="92500" lnSpcReduction="10000"/>
          </a:bodyPr>
          <a:lstStyle/>
          <a:p>
            <a:pPr marL="0" indent="0" algn="just">
              <a:buNone/>
            </a:pPr>
            <a:r>
              <a:rPr lang="en-US" sz="3200" b="0" i="0" dirty="0">
                <a:solidFill>
                  <a:srgbClr val="022144"/>
                </a:solidFill>
                <a:effectLst/>
                <a:latin typeface="Times New Roman" panose="02020603050405020304" pitchFamily="18" charset="0"/>
                <a:cs typeface="Times New Roman" panose="02020603050405020304" pitchFamily="18" charset="0"/>
              </a:rPr>
              <a:t>A </a:t>
            </a:r>
            <a:r>
              <a:rPr lang="en-US" sz="3200" b="1" i="0" dirty="0">
                <a:solidFill>
                  <a:srgbClr val="022144"/>
                </a:solidFill>
                <a:effectLst/>
                <a:latin typeface="Times New Roman" panose="02020603050405020304" pitchFamily="18" charset="0"/>
                <a:cs typeface="Times New Roman" panose="02020603050405020304" pitchFamily="18" charset="0"/>
              </a:rPr>
              <a:t>Data Structure</a:t>
            </a:r>
            <a:r>
              <a:rPr lang="en-US" sz="3200" b="0" i="0" dirty="0">
                <a:solidFill>
                  <a:srgbClr val="022144"/>
                </a:solidFill>
                <a:effectLst/>
                <a:latin typeface="Times New Roman" panose="02020603050405020304" pitchFamily="18" charset="0"/>
                <a:cs typeface="Times New Roman" panose="02020603050405020304" pitchFamily="18" charset="0"/>
              </a:rPr>
              <a:t> is the method of </a:t>
            </a:r>
            <a:r>
              <a:rPr lang="en-US" sz="3200" b="0" i="0" dirty="0">
                <a:solidFill>
                  <a:srgbClr val="FF0000"/>
                </a:solidFill>
                <a:effectLst/>
                <a:latin typeface="Times New Roman" panose="02020603050405020304" pitchFamily="18" charset="0"/>
                <a:cs typeface="Times New Roman" panose="02020603050405020304" pitchFamily="18" charset="0"/>
              </a:rPr>
              <a:t>storing</a:t>
            </a:r>
            <a:r>
              <a:rPr lang="en-US" sz="3200" b="0" i="0" dirty="0">
                <a:solidFill>
                  <a:srgbClr val="022144"/>
                </a:solidFill>
                <a:effectLst/>
                <a:latin typeface="Times New Roman" panose="02020603050405020304" pitchFamily="18" charset="0"/>
                <a:cs typeface="Times New Roman" panose="02020603050405020304" pitchFamily="18" charset="0"/>
              </a:rPr>
              <a:t> and </a:t>
            </a:r>
            <a:r>
              <a:rPr lang="en-US" sz="3200" b="0" i="0" dirty="0">
                <a:solidFill>
                  <a:srgbClr val="FF0000"/>
                </a:solidFill>
                <a:effectLst/>
                <a:latin typeface="Times New Roman" panose="02020603050405020304" pitchFamily="18" charset="0"/>
                <a:cs typeface="Times New Roman" panose="02020603050405020304" pitchFamily="18" charset="0"/>
              </a:rPr>
              <a:t>organizing data </a:t>
            </a:r>
            <a:r>
              <a:rPr lang="en-US" sz="3200" b="0" i="0" dirty="0">
                <a:solidFill>
                  <a:srgbClr val="022144"/>
                </a:solidFill>
                <a:effectLst/>
                <a:latin typeface="Times New Roman" panose="02020603050405020304" pitchFamily="18" charset="0"/>
                <a:cs typeface="Times New Roman" panose="02020603050405020304" pitchFamily="18" charset="0"/>
              </a:rPr>
              <a:t>in the computer memory. </a:t>
            </a:r>
          </a:p>
          <a:p>
            <a:pPr marL="0" indent="0" algn="just">
              <a:buNone/>
            </a:pPr>
            <a:r>
              <a:rPr lang="en-US" sz="3200" b="0" i="0" dirty="0">
                <a:solidFill>
                  <a:srgbClr val="022144"/>
                </a:solidFill>
                <a:effectLst/>
                <a:latin typeface="Times New Roman" panose="02020603050405020304" pitchFamily="18" charset="0"/>
                <a:cs typeface="Times New Roman" panose="02020603050405020304" pitchFamily="18" charset="0"/>
              </a:rPr>
              <a:t>It is the branch of Computer Science that deals with </a:t>
            </a:r>
            <a:r>
              <a:rPr lang="en-US" sz="3200" b="0" i="0" dirty="0">
                <a:solidFill>
                  <a:srgbClr val="FF0000"/>
                </a:solidFill>
                <a:effectLst/>
                <a:latin typeface="Times New Roman" panose="02020603050405020304" pitchFamily="18" charset="0"/>
                <a:cs typeface="Times New Roman" panose="02020603050405020304" pitchFamily="18" charset="0"/>
              </a:rPr>
              <a:t>arranging such large datasets </a:t>
            </a:r>
            <a:r>
              <a:rPr lang="en-US" sz="3200" b="0" i="0" dirty="0">
                <a:solidFill>
                  <a:srgbClr val="022144"/>
                </a:solidFill>
                <a:effectLst/>
                <a:latin typeface="Times New Roman" panose="02020603050405020304" pitchFamily="18" charset="0"/>
                <a:cs typeface="Times New Roman" panose="02020603050405020304" pitchFamily="18" charset="0"/>
              </a:rPr>
              <a:t>in such a manner so that they can be accessed and modified as per the requirements. </a:t>
            </a:r>
          </a:p>
          <a:p>
            <a:pPr marL="0" indent="0" algn="just">
              <a:buNone/>
            </a:pPr>
            <a:r>
              <a:rPr lang="en-US" sz="3200" b="0" i="0" dirty="0">
                <a:solidFill>
                  <a:srgbClr val="022144"/>
                </a:solidFill>
                <a:effectLst/>
                <a:latin typeface="Times New Roman" panose="02020603050405020304" pitchFamily="18" charset="0"/>
                <a:cs typeface="Times New Roman" panose="02020603050405020304" pitchFamily="18" charset="0"/>
              </a:rPr>
              <a:t>In other words, a data structure is a fundamental building block for all </a:t>
            </a:r>
            <a:r>
              <a:rPr lang="en-US" sz="3200" b="0" i="0" dirty="0">
                <a:solidFill>
                  <a:srgbClr val="FF0000"/>
                </a:solidFill>
                <a:effectLst/>
                <a:latin typeface="Times New Roman" panose="02020603050405020304" pitchFamily="18" charset="0"/>
                <a:cs typeface="Times New Roman" panose="02020603050405020304" pitchFamily="18" charset="0"/>
              </a:rPr>
              <a:t>critical operations </a:t>
            </a:r>
            <a:r>
              <a:rPr lang="en-US" sz="3200" b="0" i="0" dirty="0">
                <a:solidFill>
                  <a:srgbClr val="022144"/>
                </a:solidFill>
                <a:effectLst/>
                <a:latin typeface="Times New Roman" panose="02020603050405020304" pitchFamily="18" charset="0"/>
                <a:cs typeface="Times New Roman" panose="02020603050405020304" pitchFamily="18" charset="0"/>
              </a:rPr>
              <a:t>to be performed on the data.</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4699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normAutofit fontScale="90000"/>
          </a:bodyPr>
          <a:lstStyle/>
          <a:p>
            <a:r>
              <a:rPr lang="en-IN" dirty="0"/>
              <a:t>Implementation of List ADT</a:t>
            </a:r>
            <a:br>
              <a:rPr lang="en-IN" dirty="0"/>
            </a:br>
            <a:endParaRPr lang="en-IN" dirty="0"/>
          </a:p>
        </p:txBody>
      </p:sp>
      <p:sp>
        <p:nvSpPr>
          <p:cNvPr id="3" name="Content Placeholder 2"/>
          <p:cNvSpPr>
            <a:spLocks noGrp="1"/>
          </p:cNvSpPr>
          <p:nvPr>
            <p:ph idx="1"/>
          </p:nvPr>
        </p:nvSpPr>
        <p:spPr>
          <a:xfrm>
            <a:off x="457200" y="2015067"/>
            <a:ext cx="8229600" cy="4111096"/>
          </a:xfrm>
        </p:spPr>
        <p:txBody>
          <a:bodyPr/>
          <a:lstStyle/>
          <a:p>
            <a:pPr marL="0" indent="0">
              <a:buNone/>
            </a:pPr>
            <a:r>
              <a:rPr lang="en-IN" dirty="0"/>
              <a:t>The LIST ADT can be implemented in two ways</a:t>
            </a:r>
          </a:p>
          <a:p>
            <a:pPr marL="571500" indent="-571500">
              <a:buAutoNum type="romanLcParenBoth"/>
            </a:pPr>
            <a:r>
              <a:rPr lang="en-IN" dirty="0">
                <a:solidFill>
                  <a:srgbClr val="FF0000"/>
                </a:solidFill>
              </a:rPr>
              <a:t>Array Based implementation</a:t>
            </a:r>
          </a:p>
          <a:p>
            <a:pPr marL="571500" indent="-571500">
              <a:buAutoNum type="romanLcParenBoth"/>
            </a:pPr>
            <a:r>
              <a:rPr lang="en-IN" dirty="0">
                <a:solidFill>
                  <a:srgbClr val="FF0000"/>
                </a:solidFill>
              </a:rPr>
              <a:t>Linked List implementation</a:t>
            </a:r>
            <a:endParaRPr lang="en-IN" dirty="0"/>
          </a:p>
        </p:txBody>
      </p:sp>
    </p:spTree>
    <p:extLst>
      <p:ext uri="{BB962C8B-B14F-4D97-AF65-F5344CB8AC3E}">
        <p14:creationId xmlns:p14="http://schemas.microsoft.com/office/powerpoint/2010/main" val="238064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normAutofit fontScale="90000"/>
          </a:bodyPr>
          <a:lstStyle/>
          <a:p>
            <a:r>
              <a:rPr lang="en-IN" dirty="0">
                <a:solidFill>
                  <a:srgbClr val="FF0000"/>
                </a:solidFill>
              </a:rPr>
              <a:t>Array Based implementation</a:t>
            </a:r>
            <a:br>
              <a:rPr lang="en-IN" dirty="0">
                <a:solidFill>
                  <a:srgbClr val="FF0000"/>
                </a:solidFill>
              </a:rPr>
            </a:br>
            <a:endParaRPr lang="en-IN" dirty="0"/>
          </a:p>
        </p:txBody>
      </p:sp>
      <p:sp>
        <p:nvSpPr>
          <p:cNvPr id="3" name="Content Placeholder 2"/>
          <p:cNvSpPr>
            <a:spLocks noGrp="1"/>
          </p:cNvSpPr>
          <p:nvPr>
            <p:ph idx="1"/>
          </p:nvPr>
        </p:nvSpPr>
        <p:spPr>
          <a:xfrm>
            <a:off x="457200" y="2015067"/>
            <a:ext cx="8229600" cy="4111096"/>
          </a:xfrm>
        </p:spPr>
        <p:txBody>
          <a:bodyPr/>
          <a:lstStyle/>
          <a:p>
            <a:pPr marL="0" indent="0">
              <a:buNone/>
            </a:pPr>
            <a:r>
              <a:rPr lang="en-US" b="0" i="0" dirty="0">
                <a:solidFill>
                  <a:srgbClr val="022144"/>
                </a:solidFill>
                <a:effectLst/>
                <a:latin typeface="Roboto" panose="02000000000000000000" pitchFamily="2" charset="0"/>
              </a:rPr>
              <a:t>The first node of a linked list is called the </a:t>
            </a:r>
            <a:r>
              <a:rPr lang="en-US" b="0" i="0" dirty="0">
                <a:solidFill>
                  <a:srgbClr val="FF0000"/>
                </a:solidFill>
                <a:effectLst/>
                <a:latin typeface="Roboto" panose="02000000000000000000" pitchFamily="2" charset="0"/>
              </a:rPr>
              <a:t>Head, </a:t>
            </a:r>
            <a:r>
              <a:rPr lang="en-US" b="0" i="0" dirty="0">
                <a:solidFill>
                  <a:srgbClr val="022144"/>
                </a:solidFill>
                <a:effectLst/>
                <a:latin typeface="Roboto" panose="02000000000000000000" pitchFamily="2" charset="0"/>
              </a:rPr>
              <a:t>and it acts as an access point. </a:t>
            </a:r>
          </a:p>
          <a:p>
            <a:pPr marL="0" indent="0">
              <a:buNone/>
            </a:pPr>
            <a:r>
              <a:rPr lang="en-US" b="0" i="0" dirty="0">
                <a:solidFill>
                  <a:srgbClr val="022144"/>
                </a:solidFill>
                <a:effectLst/>
                <a:latin typeface="Roboto" panose="02000000000000000000" pitchFamily="2" charset="0"/>
              </a:rPr>
              <a:t>The head pointer points to the first element of the linked list.</a:t>
            </a:r>
          </a:p>
          <a:p>
            <a:pPr marL="0" indent="0">
              <a:buNone/>
            </a:pPr>
            <a:r>
              <a:rPr lang="en-US" b="0" i="0" dirty="0">
                <a:solidFill>
                  <a:srgbClr val="022144"/>
                </a:solidFill>
                <a:effectLst/>
                <a:latin typeface="Roboto" panose="02000000000000000000" pitchFamily="2" charset="0"/>
              </a:rPr>
              <a:t> The last node is called the</a:t>
            </a:r>
            <a:r>
              <a:rPr lang="en-US" b="0" i="0" dirty="0">
                <a:solidFill>
                  <a:srgbClr val="FF0000"/>
                </a:solidFill>
                <a:effectLst/>
                <a:latin typeface="Roboto" panose="02000000000000000000" pitchFamily="2" charset="0"/>
              </a:rPr>
              <a:t> Tail</a:t>
            </a:r>
            <a:r>
              <a:rPr lang="en-US" b="0" i="0" dirty="0">
                <a:solidFill>
                  <a:srgbClr val="022144"/>
                </a:solidFill>
                <a:effectLst/>
                <a:latin typeface="Roboto" panose="02000000000000000000" pitchFamily="2" charset="0"/>
              </a:rPr>
              <a:t>, and it marks the end of a linked list by pointing to a NULL value.</a:t>
            </a:r>
            <a:endParaRPr lang="en-IN" dirty="0"/>
          </a:p>
          <a:p>
            <a:pPr marL="0" indent="0">
              <a:buNone/>
            </a:pPr>
            <a:endParaRPr lang="en-IN" dirty="0"/>
          </a:p>
        </p:txBody>
      </p:sp>
    </p:spTree>
    <p:extLst>
      <p:ext uri="{BB962C8B-B14F-4D97-AF65-F5344CB8AC3E}">
        <p14:creationId xmlns:p14="http://schemas.microsoft.com/office/powerpoint/2010/main" val="2380641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
          <a:extLst>
            <a:ext uri="{FF2B5EF4-FFF2-40B4-BE49-F238E27FC236}">
              <a16:creationId xmlns:a16="http://schemas.microsoft.com/office/drawing/2014/main" id="{3E16A811-E0AF-E0FC-16E0-E1627CE6CB24}"/>
            </a:ext>
          </a:extLst>
        </p:cNvPr>
        <p:cNvGrpSpPr/>
        <p:nvPr/>
      </p:nvGrpSpPr>
      <p:grpSpPr>
        <a:xfrm>
          <a:off x="0" y="0"/>
          <a:ext cx="0" cy="0"/>
          <a:chOff x="0" y="0"/>
          <a:chExt cx="0" cy="0"/>
        </a:xfrm>
      </p:grpSpPr>
      <p:sp>
        <p:nvSpPr>
          <p:cNvPr id="174" name="Google Shape;174;p12">
            <a:extLst>
              <a:ext uri="{FF2B5EF4-FFF2-40B4-BE49-F238E27FC236}">
                <a16:creationId xmlns:a16="http://schemas.microsoft.com/office/drawing/2014/main" id="{5570FAC9-7747-CF3F-2751-588D88BC9E2E}"/>
              </a:ext>
            </a:extLst>
          </p:cNvPr>
          <p:cNvSpPr txBox="1"/>
          <p:nvPr/>
        </p:nvSpPr>
        <p:spPr>
          <a:xfrm>
            <a:off x="0" y="98822"/>
            <a:ext cx="7037494"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EDF2511C-19CF-1E0F-3B2E-44B1179925D6}"/>
              </a:ext>
            </a:extLst>
          </p:cNvPr>
          <p:cNvPicPr/>
          <p:nvPr/>
        </p:nvPicPr>
        <p:blipFill>
          <a:blip r:embed="rId3"/>
          <a:srcRect/>
          <a:stretch>
            <a:fillRect/>
          </a:stretch>
        </p:blipFill>
        <p:spPr>
          <a:xfrm>
            <a:off x="6849532" y="0"/>
            <a:ext cx="2294467" cy="754988"/>
          </a:xfrm>
          <a:prstGeom prst="rect">
            <a:avLst/>
          </a:prstGeom>
          <a:noFill/>
          <a:ln>
            <a:noFill/>
          </a:ln>
        </p:spPr>
      </p:pic>
      <p:sp>
        <p:nvSpPr>
          <p:cNvPr id="2" name="Title 1">
            <a:extLst>
              <a:ext uri="{FF2B5EF4-FFF2-40B4-BE49-F238E27FC236}">
                <a16:creationId xmlns:a16="http://schemas.microsoft.com/office/drawing/2014/main" id="{1778EBB1-3075-B0F9-B113-E7B560919CF4}"/>
              </a:ext>
            </a:extLst>
          </p:cNvPr>
          <p:cNvSpPr>
            <a:spLocks noGrp="1"/>
          </p:cNvSpPr>
          <p:nvPr>
            <p:ph type="title"/>
          </p:nvPr>
        </p:nvSpPr>
        <p:spPr>
          <a:xfrm>
            <a:off x="465666" y="850372"/>
            <a:ext cx="8229600" cy="1143000"/>
          </a:xfrm>
        </p:spPr>
        <p:txBody>
          <a:bodyPr/>
          <a:lstStyle/>
          <a:p>
            <a:endParaRPr lang="en-IN" dirty="0"/>
          </a:p>
        </p:txBody>
      </p:sp>
      <p:pic>
        <p:nvPicPr>
          <p:cNvPr id="4" name="Content Placeholder 4">
            <a:extLst>
              <a:ext uri="{FF2B5EF4-FFF2-40B4-BE49-F238E27FC236}">
                <a16:creationId xmlns:a16="http://schemas.microsoft.com/office/drawing/2014/main" id="{8B46EA60-807F-46C0-6835-C5E2BB5200C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7200" y="3005807"/>
            <a:ext cx="8229600" cy="2129086"/>
          </a:xfrm>
        </p:spPr>
      </p:pic>
    </p:spTree>
    <p:extLst>
      <p:ext uri="{BB962C8B-B14F-4D97-AF65-F5344CB8AC3E}">
        <p14:creationId xmlns:p14="http://schemas.microsoft.com/office/powerpoint/2010/main" val="77725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18BB-1374-FA02-B75F-3A676D745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82DFD-10E2-0BC8-8C87-D2921C0ECCF3}"/>
              </a:ext>
            </a:extLst>
          </p:cNvPr>
          <p:cNvSpPr>
            <a:spLocks noGrp="1"/>
          </p:cNvSpPr>
          <p:nvPr>
            <p:ph type="title"/>
          </p:nvPr>
        </p:nvSpPr>
        <p:spPr>
          <a:xfrm>
            <a:off x="457200" y="914400"/>
            <a:ext cx="8229600" cy="503238"/>
          </a:xfrm>
        </p:spPr>
        <p:txBody>
          <a:bodyPr>
            <a:normAutofit fontScale="90000"/>
          </a:bodyPr>
          <a:lstStyle/>
          <a:p>
            <a:r>
              <a:rPr lang="en-IN" b="1" i="0" dirty="0">
                <a:solidFill>
                  <a:srgbClr val="273239"/>
                </a:solidFill>
                <a:effectLst/>
                <a:latin typeface="Nunito" pitchFamily="2" charset="0"/>
              </a:rPr>
              <a:t>Operations:</a:t>
            </a:r>
            <a:endParaRPr lang="en-IN" dirty="0"/>
          </a:p>
        </p:txBody>
      </p:sp>
      <p:sp>
        <p:nvSpPr>
          <p:cNvPr id="3" name="Content Placeholder 2">
            <a:extLst>
              <a:ext uri="{FF2B5EF4-FFF2-40B4-BE49-F238E27FC236}">
                <a16:creationId xmlns:a16="http://schemas.microsoft.com/office/drawing/2014/main" id="{6D84AE41-E6A2-B6BC-17ED-0AD0B0075F63}"/>
              </a:ext>
            </a:extLst>
          </p:cNvPr>
          <p:cNvSpPr>
            <a:spLocks noGrp="1"/>
          </p:cNvSpPr>
          <p:nvPr>
            <p:ph idx="1"/>
          </p:nvPr>
        </p:nvSpPr>
        <p:spPr/>
        <p:txBody>
          <a:bodyPr>
            <a:normAutofit fontScale="62500" lnSpcReduction="20000"/>
          </a:bodyPr>
          <a:lstStyle/>
          <a:p>
            <a:pPr algn="l" fontAlgn="base">
              <a:spcAft>
                <a:spcPts val="1800"/>
              </a:spcAft>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insert(): </a:t>
            </a:r>
            <a:r>
              <a:rPr lang="en-US" b="0" i="0" dirty="0">
                <a:solidFill>
                  <a:srgbClr val="273239"/>
                </a:solidFill>
                <a:effectLst/>
                <a:latin typeface="Times New Roman" panose="02020603050405020304" pitchFamily="18" charset="0"/>
                <a:cs typeface="Times New Roman" panose="02020603050405020304" pitchFamily="18" charset="0"/>
              </a:rPr>
              <a:t>Insert an element at any position in the list.</a:t>
            </a:r>
          </a:p>
          <a:p>
            <a:pPr algn="l" fontAlgn="base">
              <a:spcAft>
                <a:spcPts val="1800"/>
              </a:spcAft>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remove(): </a:t>
            </a:r>
            <a:r>
              <a:rPr lang="en-US" b="0" i="0" dirty="0">
                <a:solidFill>
                  <a:srgbClr val="273239"/>
                </a:solidFill>
                <a:effectLst/>
                <a:latin typeface="Times New Roman" panose="02020603050405020304" pitchFamily="18" charset="0"/>
                <a:cs typeface="Times New Roman" panose="02020603050405020304" pitchFamily="18" charset="0"/>
              </a:rPr>
              <a:t>Remove the first occurrence of any element from a non-empty list.</a:t>
            </a:r>
          </a:p>
          <a:p>
            <a:pPr algn="l" fontAlgn="base">
              <a:spcAft>
                <a:spcPts val="1800"/>
              </a:spcAft>
              <a:buFont typeface="Wingdings" panose="05000000000000000000" pitchFamily="2" charset="2"/>
              <a:buChar char="Ø"/>
            </a:pPr>
            <a:r>
              <a:rPr lang="en-US" b="1" i="0" dirty="0" err="1">
                <a:solidFill>
                  <a:srgbClr val="273239"/>
                </a:solidFill>
                <a:effectLst/>
                <a:latin typeface="Times New Roman" panose="02020603050405020304" pitchFamily="18" charset="0"/>
                <a:cs typeface="Times New Roman" panose="02020603050405020304" pitchFamily="18" charset="0"/>
              </a:rPr>
              <a:t>removeAt</a:t>
            </a:r>
            <a:r>
              <a:rPr lang="en-US" b="1" i="0" dirty="0">
                <a:solidFill>
                  <a:srgbClr val="273239"/>
                </a:solidFill>
                <a:effectLst/>
                <a:latin typeface="Times New Roman" panose="02020603050405020304" pitchFamily="18" charset="0"/>
                <a:cs typeface="Times New Roman" panose="02020603050405020304" pitchFamily="18" charset="0"/>
              </a:rPr>
              <a:t>():</a:t>
            </a:r>
            <a:r>
              <a:rPr lang="en-US" b="0" i="0" dirty="0">
                <a:solidFill>
                  <a:srgbClr val="273239"/>
                </a:solidFill>
                <a:effectLst/>
                <a:latin typeface="Times New Roman" panose="02020603050405020304" pitchFamily="18" charset="0"/>
                <a:cs typeface="Times New Roman" panose="02020603050405020304" pitchFamily="18" charset="0"/>
              </a:rPr>
              <a:t> Remove the element at a specified location from a non-empty list.</a:t>
            </a:r>
          </a:p>
          <a:p>
            <a:pPr algn="l" fontAlgn="base">
              <a:spcAft>
                <a:spcPts val="1800"/>
              </a:spcAft>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replace():</a:t>
            </a:r>
            <a:r>
              <a:rPr lang="en-US" b="0" i="0" dirty="0">
                <a:solidFill>
                  <a:srgbClr val="273239"/>
                </a:solidFill>
                <a:effectLst/>
                <a:latin typeface="Times New Roman" panose="02020603050405020304" pitchFamily="18" charset="0"/>
                <a:cs typeface="Times New Roman" panose="02020603050405020304" pitchFamily="18" charset="0"/>
              </a:rPr>
              <a:t> Replace an element at any position with another element.</a:t>
            </a:r>
          </a:p>
          <a:p>
            <a:pPr algn="l" fontAlgn="base">
              <a:spcAft>
                <a:spcPts val="1800"/>
              </a:spcAft>
              <a:buFont typeface="Wingdings" panose="05000000000000000000" pitchFamily="2" charset="2"/>
              <a:buChar char="Ø"/>
            </a:pPr>
            <a:r>
              <a:rPr lang="en-US" b="1" i="0" dirty="0">
                <a:solidFill>
                  <a:srgbClr val="273239"/>
                </a:solidFill>
                <a:effectLst/>
                <a:latin typeface="Times New Roman" panose="02020603050405020304" pitchFamily="18" charset="0"/>
                <a:cs typeface="Times New Roman" panose="02020603050405020304" pitchFamily="18" charset="0"/>
              </a:rPr>
              <a:t>size(): </a:t>
            </a:r>
            <a:r>
              <a:rPr lang="en-US" b="0" i="0" dirty="0">
                <a:solidFill>
                  <a:srgbClr val="273239"/>
                </a:solidFill>
                <a:effectLst/>
                <a:latin typeface="Times New Roman" panose="02020603050405020304" pitchFamily="18" charset="0"/>
                <a:cs typeface="Times New Roman" panose="02020603050405020304" pitchFamily="18" charset="0"/>
              </a:rPr>
              <a:t>Return the number of elements in the list.</a:t>
            </a:r>
          </a:p>
          <a:p>
            <a:pPr algn="l" fontAlgn="base">
              <a:spcAft>
                <a:spcPts val="1800"/>
              </a:spcAft>
              <a:buFont typeface="Wingdings" panose="05000000000000000000" pitchFamily="2" charset="2"/>
              <a:buChar char="Ø"/>
            </a:pPr>
            <a:r>
              <a:rPr lang="en-US" b="1" i="0" dirty="0" err="1">
                <a:solidFill>
                  <a:srgbClr val="273239"/>
                </a:solidFill>
                <a:effectLst/>
                <a:latin typeface="Times New Roman" panose="02020603050405020304" pitchFamily="18" charset="0"/>
                <a:cs typeface="Times New Roman" panose="02020603050405020304" pitchFamily="18" charset="0"/>
              </a:rPr>
              <a:t>isEmpty</a:t>
            </a:r>
            <a:r>
              <a:rPr lang="en-US" b="1" i="0" dirty="0">
                <a:solidFill>
                  <a:srgbClr val="273239"/>
                </a:solidFill>
                <a:effectLst/>
                <a:latin typeface="Times New Roman" panose="02020603050405020304" pitchFamily="18" charset="0"/>
                <a:cs typeface="Times New Roman" panose="02020603050405020304" pitchFamily="18" charset="0"/>
              </a:rPr>
              <a:t>():</a:t>
            </a:r>
            <a:r>
              <a:rPr lang="en-US" b="0" i="0" dirty="0">
                <a:solidFill>
                  <a:srgbClr val="273239"/>
                </a:solidFill>
                <a:effectLst/>
                <a:latin typeface="Times New Roman" panose="02020603050405020304" pitchFamily="18" charset="0"/>
                <a:cs typeface="Times New Roman" panose="02020603050405020304" pitchFamily="18" charset="0"/>
              </a:rPr>
              <a:t> Return true if the list is empty; otherwise, return false.</a:t>
            </a:r>
          </a:p>
          <a:p>
            <a:pPr algn="l" fontAlgn="base">
              <a:spcAft>
                <a:spcPts val="1800"/>
              </a:spcAft>
              <a:buFont typeface="Wingdings" panose="05000000000000000000" pitchFamily="2" charset="2"/>
              <a:buChar char="Ø"/>
            </a:pPr>
            <a:r>
              <a:rPr lang="en-US" b="1" i="0" dirty="0" err="1">
                <a:solidFill>
                  <a:srgbClr val="273239"/>
                </a:solidFill>
                <a:effectLst/>
                <a:latin typeface="Times New Roman" panose="02020603050405020304" pitchFamily="18" charset="0"/>
                <a:cs typeface="Times New Roman" panose="02020603050405020304" pitchFamily="18" charset="0"/>
              </a:rPr>
              <a:t>isFull</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Return true if the list is full, otherwise, return false. Only applicable in fixed-size implementations (e.g., array-based lists)</a:t>
            </a:r>
          </a:p>
          <a:p>
            <a:pPr marL="0" indent="0">
              <a:buNone/>
            </a:pPr>
            <a:endParaRPr lang="en-IN" dirty="0"/>
          </a:p>
        </p:txBody>
      </p:sp>
      <p:sp>
        <p:nvSpPr>
          <p:cNvPr id="8" name="Google Shape;174;p12">
            <a:extLst>
              <a:ext uri="{FF2B5EF4-FFF2-40B4-BE49-F238E27FC236}">
                <a16:creationId xmlns:a16="http://schemas.microsoft.com/office/drawing/2014/main" id="{11D5E212-D6B0-EA75-DDCE-058C791142B1}"/>
              </a:ext>
            </a:extLst>
          </p:cNvPr>
          <p:cNvSpPr txBox="1"/>
          <p:nvPr/>
        </p:nvSpPr>
        <p:spPr>
          <a:xfrm>
            <a:off x="98474" y="98822"/>
            <a:ext cx="6401815"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9" name="image1.jpg">
            <a:extLst>
              <a:ext uri="{FF2B5EF4-FFF2-40B4-BE49-F238E27FC236}">
                <a16:creationId xmlns:a16="http://schemas.microsoft.com/office/drawing/2014/main" id="{D572F6C1-A5F5-6193-CDDA-CE4DD3799002}"/>
              </a:ext>
            </a:extLst>
          </p:cNvPr>
          <p:cNvPicPr/>
          <p:nvPr/>
        </p:nvPicPr>
        <p:blipFill>
          <a:blip r:embed="rId2"/>
          <a:srcRect/>
          <a:stretch>
            <a:fillRect/>
          </a:stretch>
        </p:blipFill>
        <p:spPr>
          <a:xfrm>
            <a:off x="6963487" y="0"/>
            <a:ext cx="2011702" cy="754988"/>
          </a:xfrm>
          <a:prstGeom prst="rect">
            <a:avLst/>
          </a:prstGeom>
          <a:noFill/>
          <a:ln>
            <a:noFill/>
          </a:ln>
        </p:spPr>
      </p:pic>
    </p:spTree>
    <p:extLst>
      <p:ext uri="{BB962C8B-B14F-4D97-AF65-F5344CB8AC3E}">
        <p14:creationId xmlns:p14="http://schemas.microsoft.com/office/powerpoint/2010/main" val="3165171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D4D8-F788-EF19-C60E-EA8824859961}"/>
              </a:ext>
            </a:extLst>
          </p:cNvPr>
          <p:cNvSpPr>
            <a:spLocks noGrp="1"/>
          </p:cNvSpPr>
          <p:nvPr>
            <p:ph type="title"/>
          </p:nvPr>
        </p:nvSpPr>
        <p:spPr>
          <a:xfrm>
            <a:off x="457200" y="731836"/>
            <a:ext cx="8229600" cy="685801"/>
          </a:xfrm>
        </p:spPr>
        <p:txBody>
          <a:bodyPr>
            <a:normAutofit fontScale="90000"/>
          </a:bodyPr>
          <a:lstStyle/>
          <a:p>
            <a:r>
              <a:rPr lang="en-IN" dirty="0"/>
              <a:t>Import array</a:t>
            </a:r>
          </a:p>
        </p:txBody>
      </p:sp>
      <p:sp>
        <p:nvSpPr>
          <p:cNvPr id="3" name="Content Placeholder 2">
            <a:extLst>
              <a:ext uri="{FF2B5EF4-FFF2-40B4-BE49-F238E27FC236}">
                <a16:creationId xmlns:a16="http://schemas.microsoft.com/office/drawing/2014/main" id="{49EA6FBC-6176-A409-F8E1-CC8F7E6B0F91}"/>
              </a:ext>
            </a:extLst>
          </p:cNvPr>
          <p:cNvSpPr>
            <a:spLocks noGrp="1"/>
          </p:cNvSpPr>
          <p:nvPr>
            <p:ph idx="1"/>
          </p:nvPr>
        </p:nvSpPr>
        <p:spPr/>
        <p:txBody>
          <a:bodyPr>
            <a:normAutofit fontScale="85000" lnSpcReduction="20000"/>
          </a:bodyPr>
          <a:lstStyle/>
          <a:p>
            <a:pPr marL="0" indent="0">
              <a:buNone/>
            </a:pPr>
            <a:r>
              <a:rPr lang="en-US" dirty="0"/>
              <a:t>import array//1 method array import</a:t>
            </a:r>
          </a:p>
          <a:p>
            <a:pPr marL="0" indent="0">
              <a:buNone/>
            </a:pPr>
            <a:r>
              <a:rPr lang="en-US" dirty="0"/>
              <a:t>//</a:t>
            </a:r>
            <a:r>
              <a:rPr lang="en-US" dirty="0" err="1"/>
              <a:t>arr</a:t>
            </a:r>
            <a:r>
              <a:rPr lang="en-US" dirty="0"/>
              <a:t>=</a:t>
            </a:r>
            <a:r>
              <a:rPr lang="en-US" dirty="0" err="1"/>
              <a:t>array.array</a:t>
            </a:r>
            <a:r>
              <a:rPr lang="en-US" dirty="0"/>
              <a:t>(‘</a:t>
            </a:r>
            <a:r>
              <a:rPr lang="en-US" dirty="0" err="1"/>
              <a:t>type_code</a:t>
            </a:r>
            <a:r>
              <a:rPr lang="en-US" dirty="0"/>
              <a:t>’,[])</a:t>
            </a:r>
          </a:p>
          <a:p>
            <a:pPr marL="0" indent="0">
              <a:buNone/>
            </a:pPr>
            <a:r>
              <a:rPr lang="en-US" dirty="0" err="1"/>
              <a:t>arr</a:t>
            </a:r>
            <a:r>
              <a:rPr lang="en-US" dirty="0"/>
              <a:t>=</a:t>
            </a:r>
            <a:r>
              <a:rPr lang="en-US" dirty="0" err="1"/>
              <a:t>array.array</a:t>
            </a:r>
            <a:r>
              <a:rPr lang="en-US" dirty="0"/>
              <a:t>('</a:t>
            </a:r>
            <a:r>
              <a:rPr lang="en-US" dirty="0" err="1"/>
              <a:t>i</a:t>
            </a:r>
            <a:r>
              <a:rPr lang="en-US" dirty="0"/>
              <a:t>',[1,2,3,3,5])//(‘</a:t>
            </a:r>
            <a:r>
              <a:rPr lang="en-US" dirty="0" err="1"/>
              <a:t>type_code</a:t>
            </a:r>
            <a:r>
              <a:rPr lang="en-US" dirty="0"/>
              <a:t>’,[])</a:t>
            </a:r>
          </a:p>
          <a:p>
            <a:pPr marL="0" indent="0">
              <a:buNone/>
            </a:pPr>
            <a:r>
              <a:rPr lang="en-US" dirty="0"/>
              <a:t>print(</a:t>
            </a:r>
            <a:r>
              <a:rPr lang="en-US" dirty="0" err="1"/>
              <a:t>arr</a:t>
            </a:r>
            <a:r>
              <a:rPr lang="en-US" dirty="0"/>
              <a:t>)</a:t>
            </a:r>
          </a:p>
          <a:p>
            <a:pPr marL="0" indent="0">
              <a:buNone/>
            </a:pPr>
            <a:r>
              <a:rPr lang="en-US" dirty="0"/>
              <a:t>import array as </a:t>
            </a:r>
            <a:r>
              <a:rPr lang="en-US" dirty="0" err="1"/>
              <a:t>ar</a:t>
            </a:r>
            <a:r>
              <a:rPr lang="en-US" dirty="0"/>
              <a:t>//2 method</a:t>
            </a:r>
          </a:p>
          <a:p>
            <a:pPr marL="0" indent="0">
              <a:buNone/>
            </a:pPr>
            <a:r>
              <a:rPr lang="en-US" dirty="0" err="1"/>
              <a:t>arr</a:t>
            </a:r>
            <a:r>
              <a:rPr lang="en-US" dirty="0"/>
              <a:t>=</a:t>
            </a:r>
            <a:r>
              <a:rPr lang="en-US" dirty="0" err="1"/>
              <a:t>ar.array</a:t>
            </a:r>
            <a:r>
              <a:rPr lang="en-US" dirty="0"/>
              <a:t> ('</a:t>
            </a:r>
            <a:r>
              <a:rPr lang="en-US" dirty="0" err="1"/>
              <a:t>i</a:t>
            </a:r>
            <a:r>
              <a:rPr lang="en-US" dirty="0"/>
              <a:t>',[1,2,3,3,5])</a:t>
            </a:r>
          </a:p>
          <a:p>
            <a:pPr marL="0" indent="0">
              <a:buNone/>
            </a:pPr>
            <a:r>
              <a:rPr lang="en-US" dirty="0"/>
              <a:t>print(</a:t>
            </a:r>
            <a:r>
              <a:rPr lang="en-US" dirty="0" err="1"/>
              <a:t>arr</a:t>
            </a:r>
            <a:r>
              <a:rPr lang="en-US" dirty="0"/>
              <a:t>)</a:t>
            </a:r>
          </a:p>
          <a:p>
            <a:pPr marL="0" indent="0">
              <a:buNone/>
            </a:pPr>
            <a:r>
              <a:rPr lang="en-US" dirty="0"/>
              <a:t>from array import *//3 method</a:t>
            </a:r>
          </a:p>
          <a:p>
            <a:pPr marL="0" indent="0">
              <a:buNone/>
            </a:pPr>
            <a:r>
              <a:rPr lang="en-US" dirty="0" err="1"/>
              <a:t>arr</a:t>
            </a:r>
            <a:r>
              <a:rPr lang="en-US" dirty="0"/>
              <a:t>=array ('</a:t>
            </a:r>
            <a:r>
              <a:rPr lang="en-US" dirty="0" err="1"/>
              <a:t>i</a:t>
            </a:r>
            <a:r>
              <a:rPr lang="en-US" dirty="0"/>
              <a:t>',[1,2,3,3,5])</a:t>
            </a:r>
          </a:p>
          <a:p>
            <a:pPr marL="0" indent="0">
              <a:buNone/>
            </a:pPr>
            <a:r>
              <a:rPr lang="en-US" dirty="0"/>
              <a:t>Print(</a:t>
            </a:r>
            <a:r>
              <a:rPr lang="en-US" dirty="0" err="1"/>
              <a:t>arr</a:t>
            </a:r>
            <a:r>
              <a:rPr lang="en-US" dirty="0"/>
              <a:t>)</a:t>
            </a:r>
          </a:p>
          <a:p>
            <a:pPr marL="0" indent="0">
              <a:buNone/>
            </a:pPr>
            <a:endParaRPr lang="en-US" dirty="0"/>
          </a:p>
          <a:p>
            <a:pPr marL="0" indent="0">
              <a:buNone/>
            </a:pPr>
            <a:endParaRPr lang="en-US" dirty="0"/>
          </a:p>
          <a:p>
            <a:pPr marL="0" indent="0">
              <a:buNone/>
            </a:pPr>
            <a:endParaRPr lang="en-IN" dirty="0"/>
          </a:p>
        </p:txBody>
      </p:sp>
      <p:sp>
        <p:nvSpPr>
          <p:cNvPr id="4" name="Google Shape;174;p12">
            <a:extLst>
              <a:ext uri="{FF2B5EF4-FFF2-40B4-BE49-F238E27FC236}">
                <a16:creationId xmlns:a16="http://schemas.microsoft.com/office/drawing/2014/main" id="{DD47AB02-1585-B1DC-1C77-12B474699AA0}"/>
              </a:ext>
            </a:extLst>
          </p:cNvPr>
          <p:cNvSpPr txBox="1"/>
          <p:nvPr/>
        </p:nvSpPr>
        <p:spPr>
          <a:xfrm>
            <a:off x="98474" y="98822"/>
            <a:ext cx="6401815"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88E77FE7-D967-A773-7C91-70DF06EE009C}"/>
              </a:ext>
            </a:extLst>
          </p:cNvPr>
          <p:cNvPicPr/>
          <p:nvPr/>
        </p:nvPicPr>
        <p:blipFill>
          <a:blip r:embed="rId2"/>
          <a:srcRect/>
          <a:stretch>
            <a:fillRect/>
          </a:stretch>
        </p:blipFill>
        <p:spPr>
          <a:xfrm>
            <a:off x="6963487" y="0"/>
            <a:ext cx="2011702" cy="754988"/>
          </a:xfrm>
          <a:prstGeom prst="rect">
            <a:avLst/>
          </a:prstGeom>
          <a:noFill/>
          <a:ln>
            <a:noFill/>
          </a:ln>
        </p:spPr>
      </p:pic>
    </p:spTree>
    <p:extLst>
      <p:ext uri="{BB962C8B-B14F-4D97-AF65-F5344CB8AC3E}">
        <p14:creationId xmlns:p14="http://schemas.microsoft.com/office/powerpoint/2010/main" val="1162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9C16-E3B7-850B-99FC-E9855141B29F}"/>
              </a:ext>
            </a:extLst>
          </p:cNvPr>
          <p:cNvSpPr>
            <a:spLocks noGrp="1"/>
          </p:cNvSpPr>
          <p:nvPr>
            <p:ph type="title"/>
          </p:nvPr>
        </p:nvSpPr>
        <p:spPr>
          <a:xfrm>
            <a:off x="457200" y="731836"/>
            <a:ext cx="8229600" cy="685801"/>
          </a:xfrm>
        </p:spPr>
        <p:txBody>
          <a:bodyPr>
            <a:normAutofit fontScale="90000"/>
          </a:bodyPr>
          <a:lstStyle/>
          <a:p>
            <a:r>
              <a:rPr lang="en-IN" dirty="0"/>
              <a:t>Insert</a:t>
            </a:r>
          </a:p>
        </p:txBody>
      </p:sp>
      <p:sp>
        <p:nvSpPr>
          <p:cNvPr id="3" name="Content Placeholder 2">
            <a:extLst>
              <a:ext uri="{FF2B5EF4-FFF2-40B4-BE49-F238E27FC236}">
                <a16:creationId xmlns:a16="http://schemas.microsoft.com/office/drawing/2014/main" id="{C41687C1-ECB2-6B06-0B41-1794F1441141}"/>
              </a:ext>
            </a:extLst>
          </p:cNvPr>
          <p:cNvSpPr>
            <a:spLocks noGrp="1"/>
          </p:cNvSpPr>
          <p:nvPr>
            <p:ph idx="1"/>
          </p:nvPr>
        </p:nvSpPr>
        <p:spPr/>
        <p:txBody>
          <a:bodyPr>
            <a:normAutofit fontScale="85000" lnSpcReduction="20000"/>
          </a:bodyPr>
          <a:lstStyle/>
          <a:p>
            <a:pPr marL="0" indent="0">
              <a:buNone/>
            </a:pPr>
            <a:r>
              <a:rPr lang="en-US" dirty="0"/>
              <a:t>from array import *</a:t>
            </a:r>
          </a:p>
          <a:p>
            <a:pPr marL="0" indent="0">
              <a:buNone/>
            </a:pPr>
            <a:r>
              <a:rPr lang="en-US" dirty="0" err="1"/>
              <a:t>arr</a:t>
            </a:r>
            <a:r>
              <a:rPr lang="en-US" dirty="0"/>
              <a:t>=array('</a:t>
            </a:r>
            <a:r>
              <a:rPr lang="en-US" dirty="0" err="1"/>
              <a:t>i</a:t>
            </a:r>
            <a:r>
              <a:rPr lang="en-US" dirty="0"/>
              <a:t>', [1,2,3,4,5])//array </a:t>
            </a:r>
            <a:r>
              <a:rPr lang="en-US" dirty="0" err="1"/>
              <a:t>accesing</a:t>
            </a:r>
            <a:endParaRPr lang="en-US" dirty="0"/>
          </a:p>
          <a:p>
            <a:pPr marL="0" indent="0">
              <a:buNone/>
            </a:pPr>
            <a:r>
              <a:rPr lang="en-US" dirty="0"/>
              <a:t>print(</a:t>
            </a:r>
            <a:r>
              <a:rPr lang="en-US" dirty="0" err="1"/>
              <a:t>arr</a:t>
            </a:r>
            <a:r>
              <a:rPr lang="en-US" dirty="0"/>
              <a:t>[4])</a:t>
            </a:r>
          </a:p>
          <a:p>
            <a:pPr marL="0" indent="0">
              <a:buNone/>
            </a:pPr>
            <a:r>
              <a:rPr lang="en-US" dirty="0"/>
              <a:t>O/P:5</a:t>
            </a:r>
          </a:p>
          <a:p>
            <a:pPr marL="0" indent="0">
              <a:buNone/>
            </a:pPr>
            <a:r>
              <a:rPr lang="en-US" dirty="0"/>
              <a:t>from array import *</a:t>
            </a:r>
          </a:p>
          <a:p>
            <a:pPr marL="0" indent="0">
              <a:buNone/>
            </a:pPr>
            <a:r>
              <a:rPr lang="en-US" dirty="0" err="1"/>
              <a:t>arr</a:t>
            </a:r>
            <a:r>
              <a:rPr lang="en-US" dirty="0"/>
              <a:t>=array('</a:t>
            </a:r>
            <a:r>
              <a:rPr lang="en-US" dirty="0" err="1"/>
              <a:t>i</a:t>
            </a:r>
            <a:r>
              <a:rPr lang="en-US" dirty="0"/>
              <a:t>', [1,2,3,4,5])//array </a:t>
            </a:r>
            <a:r>
              <a:rPr lang="en-US" dirty="0" err="1"/>
              <a:t>accesing</a:t>
            </a:r>
            <a:endParaRPr lang="en-US" dirty="0"/>
          </a:p>
          <a:p>
            <a:pPr marL="0" indent="0">
              <a:buNone/>
            </a:pPr>
            <a:r>
              <a:rPr lang="en-US" dirty="0"/>
              <a:t>print(</a:t>
            </a:r>
            <a:r>
              <a:rPr lang="en-US" dirty="0" err="1"/>
              <a:t>arr</a:t>
            </a:r>
            <a:r>
              <a:rPr lang="en-US" dirty="0"/>
              <a:t>[4])</a:t>
            </a:r>
          </a:p>
          <a:p>
            <a:pPr marL="0" indent="0">
              <a:buNone/>
            </a:pPr>
            <a:r>
              <a:rPr lang="en-US" dirty="0" err="1">
                <a:highlight>
                  <a:srgbClr val="FFFF00"/>
                </a:highlight>
              </a:rPr>
              <a:t>arr.insert</a:t>
            </a:r>
            <a:r>
              <a:rPr lang="en-US" dirty="0">
                <a:highlight>
                  <a:srgbClr val="FFFF00"/>
                </a:highlight>
              </a:rPr>
              <a:t>(0,6)</a:t>
            </a:r>
          </a:p>
          <a:p>
            <a:pPr marL="0" indent="0">
              <a:buNone/>
            </a:pPr>
            <a:r>
              <a:rPr lang="en-US" dirty="0"/>
              <a:t>Print(</a:t>
            </a:r>
            <a:r>
              <a:rPr lang="en-US" dirty="0" err="1"/>
              <a:t>arr</a:t>
            </a:r>
            <a:r>
              <a:rPr lang="en-US" dirty="0"/>
              <a:t>)</a:t>
            </a:r>
          </a:p>
          <a:p>
            <a:pPr marL="0" indent="0">
              <a:buNone/>
            </a:pPr>
            <a:r>
              <a:rPr lang="en-US" dirty="0"/>
              <a:t>O/P: </a:t>
            </a:r>
            <a:r>
              <a:rPr lang="en-US" dirty="0">
                <a:highlight>
                  <a:srgbClr val="FFFF00"/>
                </a:highlight>
              </a:rPr>
              <a:t>array('</a:t>
            </a:r>
            <a:r>
              <a:rPr lang="en-US" dirty="0" err="1">
                <a:highlight>
                  <a:srgbClr val="FFFF00"/>
                </a:highlight>
              </a:rPr>
              <a:t>i</a:t>
            </a:r>
            <a:r>
              <a:rPr lang="en-US" dirty="0">
                <a:highlight>
                  <a:srgbClr val="FFFF00"/>
                </a:highlight>
              </a:rPr>
              <a:t>', [6, 1, 2, 3, 4, 5])</a:t>
            </a:r>
          </a:p>
          <a:p>
            <a:pPr marL="0" indent="0">
              <a:buNone/>
            </a:pPr>
            <a:endParaRPr lang="en-IN" dirty="0"/>
          </a:p>
        </p:txBody>
      </p:sp>
      <p:sp>
        <p:nvSpPr>
          <p:cNvPr id="4" name="Google Shape;174;p12">
            <a:extLst>
              <a:ext uri="{FF2B5EF4-FFF2-40B4-BE49-F238E27FC236}">
                <a16:creationId xmlns:a16="http://schemas.microsoft.com/office/drawing/2014/main" id="{39DD396E-DF4B-368C-92CA-BD70DBFAD1F3}"/>
              </a:ext>
            </a:extLst>
          </p:cNvPr>
          <p:cNvSpPr txBox="1"/>
          <p:nvPr/>
        </p:nvSpPr>
        <p:spPr>
          <a:xfrm>
            <a:off x="98474" y="98822"/>
            <a:ext cx="6401815"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63811802-5970-5128-4DE2-57E4D1D6CA0B}"/>
              </a:ext>
            </a:extLst>
          </p:cNvPr>
          <p:cNvPicPr/>
          <p:nvPr/>
        </p:nvPicPr>
        <p:blipFill>
          <a:blip r:embed="rId2"/>
          <a:srcRect/>
          <a:stretch>
            <a:fillRect/>
          </a:stretch>
        </p:blipFill>
        <p:spPr>
          <a:xfrm>
            <a:off x="6963487" y="0"/>
            <a:ext cx="2011702" cy="754988"/>
          </a:xfrm>
          <a:prstGeom prst="rect">
            <a:avLst/>
          </a:prstGeom>
          <a:noFill/>
          <a:ln>
            <a:noFill/>
          </a:ln>
        </p:spPr>
      </p:pic>
    </p:spTree>
    <p:extLst>
      <p:ext uri="{BB962C8B-B14F-4D97-AF65-F5344CB8AC3E}">
        <p14:creationId xmlns:p14="http://schemas.microsoft.com/office/powerpoint/2010/main" val="2396427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33AE0-67CA-5C89-97FA-951AD5E7B406}"/>
              </a:ext>
            </a:extLst>
          </p:cNvPr>
          <p:cNvSpPr>
            <a:spLocks noGrp="1"/>
          </p:cNvSpPr>
          <p:nvPr>
            <p:ph type="title"/>
          </p:nvPr>
        </p:nvSpPr>
        <p:spPr>
          <a:xfrm>
            <a:off x="457200" y="761470"/>
            <a:ext cx="8229600" cy="656167"/>
          </a:xfrm>
        </p:spPr>
        <p:txBody>
          <a:bodyPr>
            <a:normAutofit fontScale="90000"/>
          </a:bodyPr>
          <a:lstStyle/>
          <a:p>
            <a:r>
              <a:rPr lang="en-IN" dirty="0"/>
              <a:t>Delete Operation</a:t>
            </a:r>
          </a:p>
        </p:txBody>
      </p:sp>
      <p:sp>
        <p:nvSpPr>
          <p:cNvPr id="5" name="Content Placeholder 4">
            <a:extLst>
              <a:ext uri="{FF2B5EF4-FFF2-40B4-BE49-F238E27FC236}">
                <a16:creationId xmlns:a16="http://schemas.microsoft.com/office/drawing/2014/main" id="{D4135134-1133-E49B-A3D5-B5B0CDD958E6}"/>
              </a:ext>
            </a:extLst>
          </p:cNvPr>
          <p:cNvSpPr>
            <a:spLocks noGrp="1"/>
          </p:cNvSpPr>
          <p:nvPr>
            <p:ph idx="1"/>
          </p:nvPr>
        </p:nvSpPr>
        <p:spPr/>
        <p:txBody>
          <a:bodyPr/>
          <a:lstStyle/>
          <a:p>
            <a:pPr marL="0" indent="0">
              <a:buNone/>
            </a:pPr>
            <a:r>
              <a:rPr lang="en-US" dirty="0"/>
              <a:t>from array import *</a:t>
            </a:r>
          </a:p>
          <a:p>
            <a:pPr marL="0" indent="0">
              <a:buNone/>
            </a:pPr>
            <a:r>
              <a:rPr lang="en-US" dirty="0" err="1"/>
              <a:t>arr</a:t>
            </a:r>
            <a:r>
              <a:rPr lang="en-US" dirty="0"/>
              <a:t>=array('</a:t>
            </a:r>
            <a:r>
              <a:rPr lang="en-US" dirty="0" err="1"/>
              <a:t>i</a:t>
            </a:r>
            <a:r>
              <a:rPr lang="en-US" dirty="0"/>
              <a:t>', [1,2,3,4,5])</a:t>
            </a:r>
          </a:p>
          <a:p>
            <a:pPr marL="0" indent="0">
              <a:buNone/>
            </a:pPr>
            <a:r>
              <a:rPr lang="en-US" dirty="0" err="1"/>
              <a:t>arr.</a:t>
            </a:r>
            <a:r>
              <a:rPr lang="en-US" dirty="0" err="1">
                <a:highlight>
                  <a:srgbClr val="FFFF00"/>
                </a:highlight>
              </a:rPr>
              <a:t>pop</a:t>
            </a:r>
            <a:r>
              <a:rPr lang="en-US" dirty="0">
                <a:highlight>
                  <a:srgbClr val="FFFF00"/>
                </a:highlight>
              </a:rPr>
              <a:t>(0)</a:t>
            </a:r>
          </a:p>
          <a:p>
            <a:pPr marL="0" indent="0">
              <a:buNone/>
            </a:pPr>
            <a:r>
              <a:rPr lang="en-US" dirty="0"/>
              <a:t>print(</a:t>
            </a:r>
            <a:r>
              <a:rPr lang="en-US" dirty="0" err="1"/>
              <a:t>arr</a:t>
            </a:r>
            <a:r>
              <a:rPr lang="en-US" dirty="0"/>
              <a:t>)</a:t>
            </a:r>
          </a:p>
          <a:p>
            <a:pPr marL="0" indent="0">
              <a:buNone/>
            </a:pPr>
            <a:r>
              <a:rPr lang="en-US" dirty="0"/>
              <a:t>O/P</a:t>
            </a:r>
          </a:p>
          <a:p>
            <a:pPr marL="0" indent="0">
              <a:buNone/>
            </a:pPr>
            <a:r>
              <a:rPr lang="en-US" dirty="0"/>
              <a:t>array('</a:t>
            </a:r>
            <a:r>
              <a:rPr lang="en-US" dirty="0" err="1"/>
              <a:t>i</a:t>
            </a:r>
            <a:r>
              <a:rPr lang="en-US" dirty="0"/>
              <a:t>', [2, 3, 4, 5])</a:t>
            </a:r>
          </a:p>
          <a:p>
            <a:endParaRPr lang="en-IN" dirty="0"/>
          </a:p>
        </p:txBody>
      </p:sp>
      <p:sp>
        <p:nvSpPr>
          <p:cNvPr id="7" name="Google Shape;174;p12">
            <a:extLst>
              <a:ext uri="{FF2B5EF4-FFF2-40B4-BE49-F238E27FC236}">
                <a16:creationId xmlns:a16="http://schemas.microsoft.com/office/drawing/2014/main" id="{CD254732-CC6D-6479-57D5-F571B54E516D}"/>
              </a:ext>
            </a:extLst>
          </p:cNvPr>
          <p:cNvSpPr txBox="1"/>
          <p:nvPr/>
        </p:nvSpPr>
        <p:spPr>
          <a:xfrm>
            <a:off x="98474" y="98822"/>
            <a:ext cx="6401815"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8" name="image1.jpg">
            <a:extLst>
              <a:ext uri="{FF2B5EF4-FFF2-40B4-BE49-F238E27FC236}">
                <a16:creationId xmlns:a16="http://schemas.microsoft.com/office/drawing/2014/main" id="{304E259A-1FEC-2D7F-9E3D-8668EA378652}"/>
              </a:ext>
            </a:extLst>
          </p:cNvPr>
          <p:cNvPicPr/>
          <p:nvPr/>
        </p:nvPicPr>
        <p:blipFill>
          <a:blip r:embed="rId2"/>
          <a:srcRect/>
          <a:stretch>
            <a:fillRect/>
          </a:stretch>
        </p:blipFill>
        <p:spPr>
          <a:xfrm>
            <a:off x="6963487" y="0"/>
            <a:ext cx="2011702" cy="754988"/>
          </a:xfrm>
          <a:prstGeom prst="rect">
            <a:avLst/>
          </a:prstGeom>
          <a:noFill/>
          <a:ln>
            <a:noFill/>
          </a:ln>
        </p:spPr>
      </p:pic>
    </p:spTree>
    <p:extLst>
      <p:ext uri="{BB962C8B-B14F-4D97-AF65-F5344CB8AC3E}">
        <p14:creationId xmlns:p14="http://schemas.microsoft.com/office/powerpoint/2010/main" val="2396372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DE14-8430-3F63-76CF-039A2E45C00A}"/>
              </a:ext>
            </a:extLst>
          </p:cNvPr>
          <p:cNvSpPr>
            <a:spLocks noGrp="1"/>
          </p:cNvSpPr>
          <p:nvPr>
            <p:ph type="title"/>
          </p:nvPr>
        </p:nvSpPr>
        <p:spPr>
          <a:xfrm>
            <a:off x="457200" y="928468"/>
            <a:ext cx="8229600" cy="489170"/>
          </a:xfrm>
        </p:spPr>
        <p:txBody>
          <a:bodyPr>
            <a:normAutofit fontScale="90000"/>
          </a:bodyPr>
          <a:lstStyle/>
          <a:p>
            <a:r>
              <a:rPr lang="en-IN" dirty="0"/>
              <a:t>Search Operation</a:t>
            </a:r>
          </a:p>
        </p:txBody>
      </p:sp>
      <p:sp>
        <p:nvSpPr>
          <p:cNvPr id="3" name="Content Placeholder 2">
            <a:extLst>
              <a:ext uri="{FF2B5EF4-FFF2-40B4-BE49-F238E27FC236}">
                <a16:creationId xmlns:a16="http://schemas.microsoft.com/office/drawing/2014/main" id="{26802CAB-F333-30A0-1717-9C5D5DBEADC7}"/>
              </a:ext>
            </a:extLst>
          </p:cNvPr>
          <p:cNvSpPr>
            <a:spLocks noGrp="1"/>
          </p:cNvSpPr>
          <p:nvPr>
            <p:ph idx="1"/>
          </p:nvPr>
        </p:nvSpPr>
        <p:spPr>
          <a:xfrm>
            <a:off x="274320" y="1591118"/>
            <a:ext cx="8229600" cy="4525963"/>
          </a:xfrm>
        </p:spPr>
        <p:txBody>
          <a:bodyPr>
            <a:normAutofit lnSpcReduction="10000"/>
          </a:bodyPr>
          <a:lstStyle/>
          <a:p>
            <a:pPr marL="0" indent="0">
              <a:buNone/>
            </a:pPr>
            <a:r>
              <a:rPr lang="en-US" dirty="0"/>
              <a:t>from array import *</a:t>
            </a:r>
          </a:p>
          <a:p>
            <a:pPr marL="0" indent="0">
              <a:buNone/>
            </a:pPr>
            <a:r>
              <a:rPr lang="en-US" dirty="0" err="1"/>
              <a:t>arr</a:t>
            </a:r>
            <a:r>
              <a:rPr lang="en-US" dirty="0"/>
              <a:t>=array('</a:t>
            </a:r>
            <a:r>
              <a:rPr lang="en-US" dirty="0" err="1"/>
              <a:t>i</a:t>
            </a:r>
            <a:r>
              <a:rPr lang="en-US" dirty="0"/>
              <a:t>', [1,2,3,4,5])</a:t>
            </a:r>
          </a:p>
          <a:p>
            <a:pPr marL="0" indent="0">
              <a:buNone/>
            </a:pPr>
            <a:r>
              <a:rPr lang="en-IN" dirty="0"/>
              <a:t>a=2</a:t>
            </a:r>
          </a:p>
          <a:p>
            <a:pPr marL="0" indent="0">
              <a:buNone/>
            </a:pPr>
            <a:r>
              <a:rPr lang="en-IN" dirty="0"/>
              <a:t>for </a:t>
            </a:r>
            <a:r>
              <a:rPr lang="en-IN" dirty="0" err="1"/>
              <a:t>i</a:t>
            </a:r>
            <a:r>
              <a:rPr lang="en-IN" dirty="0"/>
              <a:t> in </a:t>
            </a:r>
            <a:r>
              <a:rPr lang="en-IN" dirty="0" err="1"/>
              <a:t>arr</a:t>
            </a:r>
            <a:r>
              <a:rPr lang="en-IN" dirty="0"/>
              <a:t>:</a:t>
            </a:r>
          </a:p>
          <a:p>
            <a:pPr marL="0" indent="0">
              <a:buNone/>
            </a:pPr>
            <a:r>
              <a:rPr lang="en-IN" dirty="0"/>
              <a:t>If </a:t>
            </a:r>
            <a:r>
              <a:rPr lang="en-IN" dirty="0" err="1"/>
              <a:t>i</a:t>
            </a:r>
            <a:r>
              <a:rPr lang="en-IN" dirty="0"/>
              <a:t>==2:</a:t>
            </a:r>
          </a:p>
          <a:p>
            <a:pPr marL="0" indent="0">
              <a:buNone/>
            </a:pPr>
            <a:r>
              <a:rPr lang="en-IN" dirty="0"/>
              <a:t>print(“true”)</a:t>
            </a:r>
          </a:p>
          <a:p>
            <a:pPr marL="0" indent="0">
              <a:buNone/>
            </a:pPr>
            <a:r>
              <a:rPr lang="en-IN" dirty="0"/>
              <a:t>Break</a:t>
            </a:r>
          </a:p>
          <a:p>
            <a:pPr marL="0" indent="0">
              <a:buNone/>
            </a:pPr>
            <a:r>
              <a:rPr lang="en-IN" dirty="0"/>
              <a:t>O/</a:t>
            </a:r>
            <a:r>
              <a:rPr lang="en-IN" dirty="0" err="1"/>
              <a:t>P”True</a:t>
            </a:r>
            <a:endParaRPr lang="en-IN" dirty="0"/>
          </a:p>
          <a:p>
            <a:pPr marL="0" indent="0">
              <a:buNone/>
            </a:pPr>
            <a:endParaRPr lang="en-IN" dirty="0"/>
          </a:p>
        </p:txBody>
      </p:sp>
      <p:sp>
        <p:nvSpPr>
          <p:cNvPr id="4" name="Google Shape;174;p12">
            <a:extLst>
              <a:ext uri="{FF2B5EF4-FFF2-40B4-BE49-F238E27FC236}">
                <a16:creationId xmlns:a16="http://schemas.microsoft.com/office/drawing/2014/main" id="{AFEECB98-E8C4-84C2-08D9-1E1E4FB1DCF7}"/>
              </a:ext>
            </a:extLst>
          </p:cNvPr>
          <p:cNvSpPr txBox="1"/>
          <p:nvPr/>
        </p:nvSpPr>
        <p:spPr>
          <a:xfrm>
            <a:off x="98474" y="98822"/>
            <a:ext cx="6401815"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8CC7AF59-62CE-BE27-6CB4-5FDC187CA9EC}"/>
              </a:ext>
            </a:extLst>
          </p:cNvPr>
          <p:cNvPicPr/>
          <p:nvPr/>
        </p:nvPicPr>
        <p:blipFill>
          <a:blip r:embed="rId2"/>
          <a:srcRect/>
          <a:stretch>
            <a:fillRect/>
          </a:stretch>
        </p:blipFill>
        <p:spPr>
          <a:xfrm>
            <a:off x="6963487" y="0"/>
            <a:ext cx="2011702" cy="754988"/>
          </a:xfrm>
          <a:prstGeom prst="rect">
            <a:avLst/>
          </a:prstGeom>
          <a:noFill/>
          <a:ln>
            <a:noFill/>
          </a:ln>
        </p:spPr>
      </p:pic>
    </p:spTree>
    <p:extLst>
      <p:ext uri="{BB962C8B-B14F-4D97-AF65-F5344CB8AC3E}">
        <p14:creationId xmlns:p14="http://schemas.microsoft.com/office/powerpoint/2010/main" val="2015021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1956-4117-0599-39F6-AEF80C838330}"/>
              </a:ext>
            </a:extLst>
          </p:cNvPr>
          <p:cNvSpPr>
            <a:spLocks noGrp="1"/>
          </p:cNvSpPr>
          <p:nvPr>
            <p:ph type="title"/>
          </p:nvPr>
        </p:nvSpPr>
        <p:spPr>
          <a:xfrm>
            <a:off x="457200" y="858128"/>
            <a:ext cx="8229600" cy="559509"/>
          </a:xfrm>
        </p:spPr>
        <p:txBody>
          <a:bodyPr>
            <a:normAutofit fontScale="90000"/>
          </a:bodyPr>
          <a:lstStyle/>
          <a:p>
            <a:r>
              <a:rPr lang="en-IN" dirty="0"/>
              <a:t>Searching</a:t>
            </a:r>
          </a:p>
        </p:txBody>
      </p:sp>
      <p:sp>
        <p:nvSpPr>
          <p:cNvPr id="3" name="Content Placeholder 2">
            <a:extLst>
              <a:ext uri="{FF2B5EF4-FFF2-40B4-BE49-F238E27FC236}">
                <a16:creationId xmlns:a16="http://schemas.microsoft.com/office/drawing/2014/main" id="{E4E569B6-0511-4DDE-ED12-53AAD721CD88}"/>
              </a:ext>
            </a:extLst>
          </p:cNvPr>
          <p:cNvSpPr>
            <a:spLocks noGrp="1"/>
          </p:cNvSpPr>
          <p:nvPr>
            <p:ph idx="1"/>
          </p:nvPr>
        </p:nvSpPr>
        <p:spPr/>
        <p:txBody>
          <a:bodyPr>
            <a:normAutofit lnSpcReduction="10000"/>
          </a:bodyPr>
          <a:lstStyle/>
          <a:p>
            <a:pPr marL="0" indent="0">
              <a:buNone/>
            </a:pPr>
            <a:r>
              <a:rPr lang="en-US" dirty="0"/>
              <a:t>from array import *</a:t>
            </a:r>
          </a:p>
          <a:p>
            <a:pPr marL="0" indent="0">
              <a:buNone/>
            </a:pPr>
            <a:r>
              <a:rPr lang="en-US" dirty="0" err="1"/>
              <a:t>arr</a:t>
            </a:r>
            <a:r>
              <a:rPr lang="en-US" dirty="0"/>
              <a:t>=array('</a:t>
            </a:r>
            <a:r>
              <a:rPr lang="en-US" dirty="0" err="1"/>
              <a:t>i</a:t>
            </a:r>
            <a:r>
              <a:rPr lang="en-US" dirty="0"/>
              <a:t>', [1,2,3,4,5])</a:t>
            </a:r>
          </a:p>
          <a:p>
            <a:pPr marL="0" indent="0">
              <a:buNone/>
            </a:pPr>
            <a:r>
              <a:rPr lang="en-US" dirty="0"/>
              <a:t>a=5</a:t>
            </a:r>
          </a:p>
          <a:p>
            <a:pPr marL="0" indent="0">
              <a:buNone/>
            </a:pPr>
            <a:r>
              <a:rPr lang="en-US" dirty="0"/>
              <a:t>for </a:t>
            </a:r>
            <a:r>
              <a:rPr lang="en-US" dirty="0" err="1"/>
              <a:t>i</a:t>
            </a:r>
            <a:r>
              <a:rPr lang="en-US" dirty="0"/>
              <a:t> in range(0 ,</a:t>
            </a:r>
            <a:r>
              <a:rPr lang="en-US" dirty="0" err="1"/>
              <a:t>len</a:t>
            </a:r>
            <a:r>
              <a:rPr lang="en-US" dirty="0"/>
              <a:t>(</a:t>
            </a:r>
            <a:r>
              <a:rPr lang="en-US" dirty="0" err="1"/>
              <a:t>arr</a:t>
            </a:r>
            <a:r>
              <a:rPr lang="en-US" dirty="0"/>
              <a:t>)):</a:t>
            </a:r>
          </a:p>
          <a:p>
            <a:pPr marL="0" indent="0">
              <a:buNone/>
            </a:pPr>
            <a:r>
              <a:rPr lang="en-US" dirty="0"/>
              <a:t>	if </a:t>
            </a:r>
            <a:r>
              <a:rPr lang="en-US" dirty="0" err="1"/>
              <a:t>arr</a:t>
            </a:r>
            <a:r>
              <a:rPr lang="en-US" dirty="0"/>
              <a:t>[</a:t>
            </a:r>
            <a:r>
              <a:rPr lang="en-US" dirty="0" err="1"/>
              <a:t>i</a:t>
            </a:r>
            <a:r>
              <a:rPr lang="en-US" dirty="0"/>
              <a:t>]==a</a:t>
            </a:r>
          </a:p>
          <a:p>
            <a:pPr marL="0" indent="0">
              <a:buNone/>
            </a:pPr>
            <a:r>
              <a:rPr lang="en-US" dirty="0"/>
              <a:t>	print(</a:t>
            </a:r>
            <a:r>
              <a:rPr lang="en-US" dirty="0" err="1"/>
              <a:t>i</a:t>
            </a:r>
            <a:r>
              <a:rPr lang="en-US" dirty="0"/>
              <a:t>)</a:t>
            </a:r>
          </a:p>
          <a:p>
            <a:pPr marL="0" indent="0">
              <a:buNone/>
            </a:pPr>
            <a:r>
              <a:rPr lang="en-US" dirty="0"/>
              <a:t>	break</a:t>
            </a:r>
          </a:p>
          <a:p>
            <a:pPr marL="0" indent="0">
              <a:buNone/>
            </a:pPr>
            <a:r>
              <a:rPr lang="en-US" dirty="0"/>
              <a:t>O/P:</a:t>
            </a:r>
            <a:r>
              <a:rPr lang="en-US" dirty="0">
                <a:highlight>
                  <a:srgbClr val="FFFF00"/>
                </a:highlight>
              </a:rPr>
              <a:t>4</a:t>
            </a:r>
          </a:p>
          <a:p>
            <a:pPr marL="0" indent="0">
              <a:buNone/>
            </a:pPr>
            <a:endParaRPr lang="en-IN" dirty="0"/>
          </a:p>
        </p:txBody>
      </p:sp>
      <p:sp>
        <p:nvSpPr>
          <p:cNvPr id="4" name="Google Shape;174;p12">
            <a:extLst>
              <a:ext uri="{FF2B5EF4-FFF2-40B4-BE49-F238E27FC236}">
                <a16:creationId xmlns:a16="http://schemas.microsoft.com/office/drawing/2014/main" id="{5521FD06-1B27-A025-F4E7-49BE843696A4}"/>
              </a:ext>
            </a:extLst>
          </p:cNvPr>
          <p:cNvSpPr txBox="1"/>
          <p:nvPr/>
        </p:nvSpPr>
        <p:spPr>
          <a:xfrm>
            <a:off x="98474" y="98822"/>
            <a:ext cx="6401815"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9EA06A89-5878-F585-A900-A9DDD513B027}"/>
              </a:ext>
            </a:extLst>
          </p:cNvPr>
          <p:cNvPicPr/>
          <p:nvPr/>
        </p:nvPicPr>
        <p:blipFill>
          <a:blip r:embed="rId2"/>
          <a:srcRect/>
          <a:stretch>
            <a:fillRect/>
          </a:stretch>
        </p:blipFill>
        <p:spPr>
          <a:xfrm>
            <a:off x="6963487" y="0"/>
            <a:ext cx="2011702" cy="754988"/>
          </a:xfrm>
          <a:prstGeom prst="rect">
            <a:avLst/>
          </a:prstGeom>
          <a:noFill/>
          <a:ln>
            <a:noFill/>
          </a:ln>
        </p:spPr>
      </p:pic>
    </p:spTree>
    <p:extLst>
      <p:ext uri="{BB962C8B-B14F-4D97-AF65-F5344CB8AC3E}">
        <p14:creationId xmlns:p14="http://schemas.microsoft.com/office/powerpoint/2010/main" val="1002494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7C04-D079-1ECE-1FCE-9E7E4174D6EF}"/>
              </a:ext>
            </a:extLst>
          </p:cNvPr>
          <p:cNvSpPr>
            <a:spLocks noGrp="1"/>
          </p:cNvSpPr>
          <p:nvPr>
            <p:ph type="title"/>
          </p:nvPr>
        </p:nvSpPr>
        <p:spPr>
          <a:xfrm>
            <a:off x="457200" y="754988"/>
            <a:ext cx="8229600" cy="662649"/>
          </a:xfrm>
        </p:spPr>
        <p:txBody>
          <a:bodyPr>
            <a:normAutofit fontScale="90000"/>
          </a:bodyPr>
          <a:lstStyle/>
          <a:p>
            <a:r>
              <a:rPr lang="en-IN" dirty="0"/>
              <a:t>Linked List</a:t>
            </a:r>
          </a:p>
        </p:txBody>
      </p:sp>
      <p:pic>
        <p:nvPicPr>
          <p:cNvPr id="5" name="Content Placeholder 4">
            <a:extLst>
              <a:ext uri="{FF2B5EF4-FFF2-40B4-BE49-F238E27FC236}">
                <a16:creationId xmlns:a16="http://schemas.microsoft.com/office/drawing/2014/main" id="{6BDD0A3A-22FB-60EF-D849-2CBFD2EB6BA0}"/>
              </a:ext>
            </a:extLst>
          </p:cNvPr>
          <p:cNvPicPr>
            <a:picLocks noGrp="1" noChangeAspect="1"/>
          </p:cNvPicPr>
          <p:nvPr>
            <p:ph idx="1"/>
          </p:nvPr>
        </p:nvPicPr>
        <p:blipFill>
          <a:blip r:embed="rId2"/>
          <a:stretch>
            <a:fillRect/>
          </a:stretch>
        </p:blipFill>
        <p:spPr>
          <a:xfrm>
            <a:off x="457200" y="1952739"/>
            <a:ext cx="8229600" cy="3820885"/>
          </a:xfrm>
        </p:spPr>
      </p:pic>
      <p:sp>
        <p:nvSpPr>
          <p:cNvPr id="6" name="Google Shape;174;p12">
            <a:extLst>
              <a:ext uri="{FF2B5EF4-FFF2-40B4-BE49-F238E27FC236}">
                <a16:creationId xmlns:a16="http://schemas.microsoft.com/office/drawing/2014/main" id="{9182358E-6A9D-76C9-E376-38113DD33FE1}"/>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5A8E09AC-0F3C-E7E8-A8C7-B6261EFE58CC}"/>
              </a:ext>
            </a:extLst>
          </p:cNvPr>
          <p:cNvPicPr/>
          <p:nvPr/>
        </p:nvPicPr>
        <p:blipFill>
          <a:blip r:embed="rId3"/>
          <a:srcRect/>
          <a:stretch>
            <a:fillRect/>
          </a:stretch>
        </p:blipFill>
        <p:spPr>
          <a:xfrm>
            <a:off x="6849532" y="0"/>
            <a:ext cx="2294467" cy="754988"/>
          </a:xfrm>
          <a:prstGeom prst="rect">
            <a:avLst/>
          </a:prstGeom>
          <a:noFill/>
          <a:ln>
            <a:noFill/>
          </a:ln>
        </p:spPr>
      </p:pic>
      <p:sp>
        <p:nvSpPr>
          <p:cNvPr id="9" name="TextBox 8">
            <a:extLst>
              <a:ext uri="{FF2B5EF4-FFF2-40B4-BE49-F238E27FC236}">
                <a16:creationId xmlns:a16="http://schemas.microsoft.com/office/drawing/2014/main" id="{283E4273-C209-F9A1-3238-35919F58D8C7}"/>
              </a:ext>
            </a:extLst>
          </p:cNvPr>
          <p:cNvSpPr txBox="1"/>
          <p:nvPr/>
        </p:nvSpPr>
        <p:spPr>
          <a:xfrm>
            <a:off x="2933113" y="2338699"/>
            <a:ext cx="5887330" cy="523220"/>
          </a:xfrm>
          <a:prstGeom prst="rect">
            <a:avLst/>
          </a:prstGeom>
          <a:noFill/>
        </p:spPr>
        <p:txBody>
          <a:bodyPr wrap="square">
            <a:spAutoFit/>
          </a:bodyPr>
          <a:lstStyle/>
          <a:p>
            <a:pPr marL="0" indent="0">
              <a:buNone/>
            </a:pPr>
            <a:r>
              <a:rPr lang="en-US" dirty="0"/>
              <a:t>Linked List is a very commonly used </a:t>
            </a:r>
            <a:r>
              <a:rPr lang="en-US" dirty="0">
                <a:solidFill>
                  <a:srgbClr val="FF0000"/>
                </a:solidFill>
              </a:rPr>
              <a:t>linear data structure </a:t>
            </a:r>
            <a:r>
              <a:rPr lang="en-US" dirty="0"/>
              <a:t>which consists of </a:t>
            </a:r>
            <a:r>
              <a:rPr lang="en-US" dirty="0">
                <a:solidFill>
                  <a:srgbClr val="FF0000"/>
                </a:solidFill>
              </a:rPr>
              <a:t>group of nodes </a:t>
            </a:r>
            <a:r>
              <a:rPr lang="en-US" dirty="0"/>
              <a:t>in a sequence.</a:t>
            </a:r>
          </a:p>
        </p:txBody>
      </p:sp>
    </p:spTree>
    <p:extLst>
      <p:ext uri="{BB962C8B-B14F-4D97-AF65-F5344CB8AC3E}">
        <p14:creationId xmlns:p14="http://schemas.microsoft.com/office/powerpoint/2010/main" val="182846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r>
              <a:rPr lang="en-IN" dirty="0">
                <a:solidFill>
                  <a:schemeClr val="accent5">
                    <a:lumMod val="75000"/>
                  </a:schemeClr>
                </a:solidFill>
              </a:rPr>
              <a:t>Data Structures examples</a:t>
            </a:r>
            <a:endParaRPr lang="en-IN" dirty="0"/>
          </a:p>
        </p:txBody>
      </p:sp>
      <p:sp>
        <p:nvSpPr>
          <p:cNvPr id="3" name="Content Placeholder 2"/>
          <p:cNvSpPr>
            <a:spLocks noGrp="1"/>
          </p:cNvSpPr>
          <p:nvPr>
            <p:ph idx="1"/>
          </p:nvPr>
        </p:nvSpPr>
        <p:spPr>
          <a:xfrm>
            <a:off x="457200" y="1617785"/>
            <a:ext cx="8229600" cy="4508378"/>
          </a:xfrm>
        </p:spPr>
        <p:txBody>
          <a:bodyPr>
            <a:normAutofit fontScale="77500" lnSpcReduction="20000"/>
          </a:bodyPr>
          <a:lstStyle/>
          <a:p>
            <a:pPr algn="just"/>
            <a:r>
              <a:rPr lang="en-US" b="0" i="0" dirty="0">
                <a:solidFill>
                  <a:srgbClr val="022144"/>
                </a:solidFill>
                <a:effectLst/>
                <a:latin typeface="Roboto" panose="02000000000000000000" pitchFamily="2" charset="0"/>
              </a:rPr>
              <a:t>The following examples from our </a:t>
            </a:r>
            <a:r>
              <a:rPr lang="en-US" b="0" i="0" dirty="0">
                <a:solidFill>
                  <a:schemeClr val="accent2"/>
                </a:solidFill>
                <a:effectLst/>
                <a:latin typeface="Roboto" panose="02000000000000000000" pitchFamily="2" charset="0"/>
              </a:rPr>
              <a:t>day-to-day life </a:t>
            </a:r>
            <a:r>
              <a:rPr lang="en-US" b="0" i="0" dirty="0">
                <a:solidFill>
                  <a:srgbClr val="022144"/>
                </a:solidFill>
                <a:effectLst/>
                <a:latin typeface="Roboto" panose="02000000000000000000" pitchFamily="2" charset="0"/>
              </a:rPr>
              <a:t>will help you understand the concept of data structures.</a:t>
            </a:r>
          </a:p>
          <a:p>
            <a:pPr algn="just">
              <a:buFont typeface="Arial" panose="020B0604020202020204" pitchFamily="34" charset="0"/>
              <a:buChar char="•"/>
            </a:pPr>
            <a:r>
              <a:rPr lang="en-US" b="0" i="0" dirty="0">
                <a:solidFill>
                  <a:srgbClr val="022144"/>
                </a:solidFill>
                <a:effectLst/>
                <a:latin typeface="Roboto" panose="02000000000000000000" pitchFamily="2" charset="0"/>
              </a:rPr>
              <a:t>Our</a:t>
            </a:r>
            <a:r>
              <a:rPr lang="en-US" b="0" i="0" dirty="0">
                <a:solidFill>
                  <a:srgbClr val="FF0000"/>
                </a:solidFill>
                <a:effectLst/>
                <a:latin typeface="Roboto" panose="02000000000000000000" pitchFamily="2" charset="0"/>
              </a:rPr>
              <a:t> name </a:t>
            </a:r>
            <a:r>
              <a:rPr lang="en-US" b="0" i="0" dirty="0">
                <a:solidFill>
                  <a:srgbClr val="022144"/>
                </a:solidFill>
                <a:effectLst/>
                <a:latin typeface="Roboto" panose="02000000000000000000" pitchFamily="2" charset="0"/>
              </a:rPr>
              <a:t>is a </a:t>
            </a:r>
            <a:r>
              <a:rPr lang="en-US" b="0" i="0" dirty="0">
                <a:solidFill>
                  <a:schemeClr val="accent2"/>
                </a:solidFill>
                <a:effectLst/>
                <a:latin typeface="Roboto" panose="02000000000000000000" pitchFamily="2" charset="0"/>
              </a:rPr>
              <a:t>data structure</a:t>
            </a:r>
            <a:r>
              <a:rPr lang="en-US" b="0" i="0" dirty="0">
                <a:solidFill>
                  <a:srgbClr val="022144"/>
                </a:solidFill>
                <a:effectLst/>
                <a:latin typeface="Roboto" panose="02000000000000000000" pitchFamily="2" charset="0"/>
              </a:rPr>
              <a:t>. It comprises </a:t>
            </a:r>
            <a:r>
              <a:rPr lang="en-US" b="0" i="0" dirty="0">
                <a:solidFill>
                  <a:schemeClr val="accent2"/>
                </a:solidFill>
                <a:effectLst/>
                <a:latin typeface="Roboto" panose="02000000000000000000" pitchFamily="2" charset="0"/>
              </a:rPr>
              <a:t>First name, Middle Name, and Last name.</a:t>
            </a:r>
          </a:p>
          <a:p>
            <a:pPr algn="just">
              <a:buFont typeface="Arial" panose="020B0604020202020204" pitchFamily="34" charset="0"/>
              <a:buChar char="•"/>
            </a:pPr>
            <a:r>
              <a:rPr lang="en-US" b="0" i="0" dirty="0">
                <a:solidFill>
                  <a:srgbClr val="022144"/>
                </a:solidFill>
                <a:effectLst/>
                <a:latin typeface="Roboto" panose="02000000000000000000" pitchFamily="2" charset="0"/>
              </a:rPr>
              <a:t>The </a:t>
            </a:r>
            <a:r>
              <a:rPr lang="en-US" b="0" i="0" dirty="0">
                <a:solidFill>
                  <a:srgbClr val="FF0000"/>
                </a:solidFill>
                <a:effectLst/>
                <a:latin typeface="Roboto" panose="02000000000000000000" pitchFamily="2" charset="0"/>
              </a:rPr>
              <a:t>date</a:t>
            </a:r>
            <a:r>
              <a:rPr lang="en-US" b="0" i="0" dirty="0">
                <a:solidFill>
                  <a:srgbClr val="022144"/>
                </a:solidFill>
                <a:effectLst/>
                <a:latin typeface="Roboto" panose="02000000000000000000" pitchFamily="2" charset="0"/>
              </a:rPr>
              <a:t> is a </a:t>
            </a:r>
            <a:r>
              <a:rPr lang="en-US" b="0" i="0" dirty="0">
                <a:solidFill>
                  <a:schemeClr val="accent2"/>
                </a:solidFill>
                <a:effectLst/>
                <a:latin typeface="Roboto" panose="02000000000000000000" pitchFamily="2" charset="0"/>
              </a:rPr>
              <a:t>data structure</a:t>
            </a:r>
            <a:r>
              <a:rPr lang="en-US" b="0" i="0" dirty="0">
                <a:solidFill>
                  <a:srgbClr val="022144"/>
                </a:solidFill>
                <a:effectLst/>
                <a:latin typeface="Roboto" panose="02000000000000000000" pitchFamily="2" charset="0"/>
              </a:rPr>
              <a:t>. It includes three types of data viz date (numeric value), month (character or numeric value), and year (numeric value).</a:t>
            </a:r>
          </a:p>
          <a:p>
            <a:pPr algn="just">
              <a:buFont typeface="Arial" panose="020B0604020202020204" pitchFamily="34" charset="0"/>
              <a:buChar char="•"/>
            </a:pPr>
            <a:r>
              <a:rPr lang="en-US" b="0" i="0" dirty="0">
                <a:solidFill>
                  <a:srgbClr val="022144"/>
                </a:solidFill>
                <a:effectLst/>
                <a:latin typeface="Roboto" panose="02000000000000000000" pitchFamily="2" charset="0"/>
              </a:rPr>
              <a:t>The 11-character </a:t>
            </a:r>
            <a:r>
              <a:rPr lang="en-US" b="0" i="0" dirty="0">
                <a:solidFill>
                  <a:schemeClr val="accent2"/>
                </a:solidFill>
                <a:effectLst/>
                <a:latin typeface="Roboto" panose="02000000000000000000" pitchFamily="2" charset="0"/>
              </a:rPr>
              <a:t>IFSC </a:t>
            </a:r>
            <a:r>
              <a:rPr lang="en-US" b="0" i="0" dirty="0">
                <a:solidFill>
                  <a:srgbClr val="022144"/>
                </a:solidFill>
                <a:effectLst/>
                <a:latin typeface="Roboto" panose="02000000000000000000" pitchFamily="2" charset="0"/>
              </a:rPr>
              <a:t>code of banks is a data structure. </a:t>
            </a:r>
          </a:p>
          <a:p>
            <a:pPr algn="just">
              <a:buFont typeface="Arial" panose="020B0604020202020204" pitchFamily="34" charset="0"/>
              <a:buChar char="•"/>
            </a:pPr>
            <a:r>
              <a:rPr lang="en-US" b="0" i="0" dirty="0">
                <a:solidFill>
                  <a:srgbClr val="022144"/>
                </a:solidFill>
                <a:effectLst/>
                <a:latin typeface="Roboto" panose="02000000000000000000" pitchFamily="2" charset="0"/>
              </a:rPr>
              <a:t>The first four alphabetic characters in the code indicate the bank name, the fifth character is zero by default, and the last six characters (numeric or alphabetic) represent the branch.</a:t>
            </a:r>
          </a:p>
          <a:p>
            <a:pPr marL="0" indent="0">
              <a:buNone/>
            </a:pPr>
            <a:endParaRPr lang="en-IN" dirty="0"/>
          </a:p>
        </p:txBody>
      </p:sp>
    </p:spTree>
    <p:extLst>
      <p:ext uri="{BB962C8B-B14F-4D97-AF65-F5344CB8AC3E}">
        <p14:creationId xmlns:p14="http://schemas.microsoft.com/office/powerpoint/2010/main" val="3354699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241DB-8C3A-88E1-0A05-8A673E943E2E}"/>
              </a:ext>
            </a:extLst>
          </p:cNvPr>
          <p:cNvSpPr>
            <a:spLocks noGrp="1"/>
          </p:cNvSpPr>
          <p:nvPr>
            <p:ph type="title"/>
          </p:nvPr>
        </p:nvSpPr>
        <p:spPr>
          <a:xfrm>
            <a:off x="457200" y="731836"/>
            <a:ext cx="8229600" cy="685801"/>
          </a:xfrm>
        </p:spPr>
        <p:txBody>
          <a:bodyPr>
            <a:normAutofit fontScale="90000"/>
          </a:bodyPr>
          <a:lstStyle/>
          <a:p>
            <a:r>
              <a:rPr lang="en-IN" dirty="0"/>
              <a:t>Linked List</a:t>
            </a:r>
          </a:p>
        </p:txBody>
      </p:sp>
      <p:sp>
        <p:nvSpPr>
          <p:cNvPr id="3" name="Content Placeholder 2">
            <a:extLst>
              <a:ext uri="{FF2B5EF4-FFF2-40B4-BE49-F238E27FC236}">
                <a16:creationId xmlns:a16="http://schemas.microsoft.com/office/drawing/2014/main" id="{6B4B1993-C994-9676-FF38-789C0B8D64E4}"/>
              </a:ext>
            </a:extLst>
          </p:cNvPr>
          <p:cNvSpPr>
            <a:spLocks noGrp="1"/>
          </p:cNvSpPr>
          <p:nvPr>
            <p:ph idx="1"/>
          </p:nvPr>
        </p:nvSpPr>
        <p:spPr/>
        <p:txBody>
          <a:bodyPr/>
          <a:lstStyle/>
          <a:p>
            <a:pPr marL="0" indent="0">
              <a:buNone/>
            </a:pPr>
            <a:r>
              <a:rPr lang="en-US" dirty="0"/>
              <a:t>Multiple list </a:t>
            </a:r>
            <a:r>
              <a:rPr lang="en-US" dirty="0">
                <a:solidFill>
                  <a:srgbClr val="FF0000"/>
                </a:solidFill>
              </a:rPr>
              <a:t>linked together</a:t>
            </a:r>
          </a:p>
          <a:p>
            <a:pPr marL="0" indent="0">
              <a:buNone/>
            </a:pPr>
            <a:r>
              <a:rPr lang="en-US" dirty="0"/>
              <a:t>Each node holds its </a:t>
            </a:r>
            <a:r>
              <a:rPr lang="en-US" dirty="0">
                <a:solidFill>
                  <a:srgbClr val="FF0000"/>
                </a:solidFill>
              </a:rPr>
              <a:t>own data </a:t>
            </a:r>
            <a:r>
              <a:rPr lang="en-US" dirty="0"/>
              <a:t>and </a:t>
            </a:r>
            <a:r>
              <a:rPr lang="en-US" dirty="0">
                <a:solidFill>
                  <a:srgbClr val="FF0000"/>
                </a:solidFill>
              </a:rPr>
              <a:t>the address of the next node </a:t>
            </a:r>
            <a:r>
              <a:rPr lang="en-US" dirty="0"/>
              <a:t>hence forming a chain like structure. </a:t>
            </a:r>
          </a:p>
          <a:p>
            <a:pPr marL="0" indent="0">
              <a:buNone/>
            </a:pPr>
            <a:r>
              <a:rPr lang="en-US" dirty="0"/>
              <a:t>Linked Lists are used to create trees and graphs.</a:t>
            </a:r>
          </a:p>
          <a:p>
            <a:pPr marL="0" indent="0">
              <a:buNone/>
            </a:pPr>
            <a:endParaRPr lang="en-IN" dirty="0"/>
          </a:p>
        </p:txBody>
      </p:sp>
      <p:sp>
        <p:nvSpPr>
          <p:cNvPr id="4" name="Google Shape;174;p12">
            <a:extLst>
              <a:ext uri="{FF2B5EF4-FFF2-40B4-BE49-F238E27FC236}">
                <a16:creationId xmlns:a16="http://schemas.microsoft.com/office/drawing/2014/main" id="{60839232-60B3-B3BE-44A3-FC407297A38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A56AC8DB-88F8-39C7-D242-8D1C6C6AC81B}"/>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7A72A919-56DA-AA5B-7B67-68F1E1061A1B}"/>
              </a:ext>
            </a:extLst>
          </p:cNvPr>
          <p:cNvPicPr>
            <a:picLocks noChangeAspect="1"/>
          </p:cNvPicPr>
          <p:nvPr/>
        </p:nvPicPr>
        <p:blipFill>
          <a:blip r:embed="rId3"/>
          <a:stretch>
            <a:fillRect/>
          </a:stretch>
        </p:blipFill>
        <p:spPr>
          <a:xfrm>
            <a:off x="801157" y="4362450"/>
            <a:ext cx="6048375" cy="895350"/>
          </a:xfrm>
          <a:prstGeom prst="rect">
            <a:avLst/>
          </a:prstGeom>
        </p:spPr>
      </p:pic>
    </p:spTree>
    <p:extLst>
      <p:ext uri="{BB962C8B-B14F-4D97-AF65-F5344CB8AC3E}">
        <p14:creationId xmlns:p14="http://schemas.microsoft.com/office/powerpoint/2010/main" val="715517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3C46-9C41-B6F9-31FB-3AE2CA0D52F0}"/>
              </a:ext>
            </a:extLst>
          </p:cNvPr>
          <p:cNvSpPr>
            <a:spLocks noGrp="1"/>
          </p:cNvSpPr>
          <p:nvPr>
            <p:ph type="title"/>
          </p:nvPr>
        </p:nvSpPr>
        <p:spPr>
          <a:xfrm>
            <a:off x="457200" y="841406"/>
            <a:ext cx="8229600" cy="576231"/>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3DBB92F8-0B5B-8A88-5065-959FF4F77DE5}"/>
              </a:ext>
            </a:extLst>
          </p:cNvPr>
          <p:cNvPicPr>
            <a:picLocks noGrp="1" noChangeAspect="1"/>
          </p:cNvPicPr>
          <p:nvPr>
            <p:ph idx="1"/>
          </p:nvPr>
        </p:nvPicPr>
        <p:blipFill>
          <a:blip r:embed="rId2"/>
          <a:stretch>
            <a:fillRect/>
          </a:stretch>
        </p:blipFill>
        <p:spPr>
          <a:xfrm>
            <a:off x="457200" y="1709769"/>
            <a:ext cx="8229600" cy="4306824"/>
          </a:xfrm>
        </p:spPr>
      </p:pic>
      <p:sp>
        <p:nvSpPr>
          <p:cNvPr id="6" name="Google Shape;174;p12">
            <a:extLst>
              <a:ext uri="{FF2B5EF4-FFF2-40B4-BE49-F238E27FC236}">
                <a16:creationId xmlns:a16="http://schemas.microsoft.com/office/drawing/2014/main" id="{8CAB1E44-B060-6DD9-A420-D1922BED038C}"/>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77C44166-262A-29FA-8BFB-0DF9C957D450}"/>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4197821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D375-E3CF-F42A-4D67-7354AFF81C8C}"/>
              </a:ext>
            </a:extLst>
          </p:cNvPr>
          <p:cNvSpPr>
            <a:spLocks noGrp="1"/>
          </p:cNvSpPr>
          <p:nvPr>
            <p:ph type="title"/>
          </p:nvPr>
        </p:nvSpPr>
        <p:spPr>
          <a:xfrm>
            <a:off x="457200" y="731836"/>
            <a:ext cx="8229600" cy="685801"/>
          </a:xfrm>
        </p:spPr>
        <p:txBody>
          <a:bodyPr>
            <a:normAutofit fontScale="90000"/>
          </a:bodyPr>
          <a:lstStyle/>
          <a:p>
            <a:br>
              <a:rPr lang="en-US" b="0" i="0" dirty="0">
                <a:solidFill>
                  <a:srgbClr val="000000"/>
                </a:solidFill>
                <a:effectLst/>
                <a:latin typeface="Lato" panose="020F0502020204030203" pitchFamily="34" charset="0"/>
              </a:rPr>
            </a:br>
            <a:r>
              <a:rPr lang="en-US" b="0" i="0" dirty="0">
                <a:solidFill>
                  <a:srgbClr val="000000"/>
                </a:solidFill>
                <a:effectLst/>
                <a:latin typeface="Lato" panose="020F0502020204030203" pitchFamily="34" charset="0"/>
              </a:rPr>
              <a:t>Basic Operations in Linked List</a:t>
            </a:r>
            <a:br>
              <a:rPr lang="en-US" b="0" i="0" dirty="0">
                <a:solidFill>
                  <a:srgbClr val="000000"/>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9C160C14-F536-0BBF-C672-A801F7D8FD6D}"/>
              </a:ext>
            </a:extLst>
          </p:cNvPr>
          <p:cNvSpPr>
            <a:spLocks noGrp="1"/>
          </p:cNvSpPr>
          <p:nvPr>
            <p:ph idx="1"/>
          </p:nvPr>
        </p:nvSpPr>
        <p:spPr/>
        <p:txBody>
          <a:bodyPr>
            <a:normAutofit/>
          </a:bodyPr>
          <a:lstStyle/>
          <a:p>
            <a:pPr algn="just">
              <a:buFont typeface="Wingdings" panose="05000000000000000000" pitchFamily="2" charset="2"/>
              <a:buChar char="Ø"/>
            </a:pPr>
            <a:r>
              <a:rPr lang="en-US" sz="2800" b="1" i="0" dirty="0">
                <a:solidFill>
                  <a:srgbClr val="000000"/>
                </a:solidFill>
                <a:effectLst/>
                <a:latin typeface="inherit"/>
              </a:rPr>
              <a:t>Insertion</a:t>
            </a:r>
            <a:r>
              <a:rPr lang="en-US" sz="2800" b="0" i="0" dirty="0">
                <a:solidFill>
                  <a:srgbClr val="000000"/>
                </a:solidFill>
                <a:effectLst/>
                <a:latin typeface="Verdana" panose="020B0604030504040204" pitchFamily="34" charset="0"/>
              </a:rPr>
              <a:t> − Adds an element at the beginning of the list.</a:t>
            </a:r>
          </a:p>
          <a:p>
            <a:pPr algn="just">
              <a:buFont typeface="Wingdings" panose="05000000000000000000" pitchFamily="2" charset="2"/>
              <a:buChar char="Ø"/>
            </a:pPr>
            <a:r>
              <a:rPr lang="en-US" sz="2800" b="1" i="0" dirty="0">
                <a:solidFill>
                  <a:srgbClr val="000000"/>
                </a:solidFill>
                <a:effectLst/>
                <a:latin typeface="inherit"/>
              </a:rPr>
              <a:t>Deletion</a:t>
            </a:r>
            <a:r>
              <a:rPr lang="en-US" sz="2800" b="0" i="0" dirty="0">
                <a:solidFill>
                  <a:srgbClr val="000000"/>
                </a:solidFill>
                <a:effectLst/>
                <a:latin typeface="Verdana" panose="020B0604030504040204" pitchFamily="34" charset="0"/>
              </a:rPr>
              <a:t> − Deletes an element at the beginning of the list.</a:t>
            </a:r>
          </a:p>
          <a:p>
            <a:pPr algn="just">
              <a:buFont typeface="Wingdings" panose="05000000000000000000" pitchFamily="2" charset="2"/>
              <a:buChar char="Ø"/>
            </a:pPr>
            <a:r>
              <a:rPr lang="en-US" sz="2800" b="1" i="0" dirty="0">
                <a:solidFill>
                  <a:srgbClr val="000000"/>
                </a:solidFill>
                <a:effectLst/>
                <a:latin typeface="inherit"/>
              </a:rPr>
              <a:t>Display</a:t>
            </a:r>
            <a:r>
              <a:rPr lang="en-US" sz="2800" b="0" i="0" dirty="0">
                <a:solidFill>
                  <a:srgbClr val="000000"/>
                </a:solidFill>
                <a:effectLst/>
                <a:latin typeface="Verdana" panose="020B0604030504040204" pitchFamily="34" charset="0"/>
              </a:rPr>
              <a:t> − Displays the complete list.</a:t>
            </a:r>
          </a:p>
          <a:p>
            <a:pPr algn="just">
              <a:buFont typeface="Wingdings" panose="05000000000000000000" pitchFamily="2" charset="2"/>
              <a:buChar char="Ø"/>
            </a:pPr>
            <a:r>
              <a:rPr lang="en-US" sz="2800" b="1" i="0" dirty="0">
                <a:solidFill>
                  <a:srgbClr val="000000"/>
                </a:solidFill>
                <a:effectLst/>
                <a:latin typeface="inherit"/>
              </a:rPr>
              <a:t>Search</a:t>
            </a:r>
            <a:r>
              <a:rPr lang="en-US" sz="2800" b="0" i="0" dirty="0">
                <a:solidFill>
                  <a:srgbClr val="000000"/>
                </a:solidFill>
                <a:effectLst/>
                <a:latin typeface="Verdana" panose="020B0604030504040204" pitchFamily="34" charset="0"/>
              </a:rPr>
              <a:t> − Searches an element using the given key.</a:t>
            </a:r>
          </a:p>
          <a:p>
            <a:pPr algn="just">
              <a:buFont typeface="Wingdings" panose="05000000000000000000" pitchFamily="2" charset="2"/>
              <a:buChar char="Ø"/>
            </a:pPr>
            <a:r>
              <a:rPr lang="en-US" sz="2800" b="1" i="0" dirty="0">
                <a:solidFill>
                  <a:srgbClr val="000000"/>
                </a:solidFill>
                <a:effectLst/>
                <a:latin typeface="inherit"/>
              </a:rPr>
              <a:t>Delete</a:t>
            </a:r>
            <a:r>
              <a:rPr lang="en-US" sz="2800" b="0" i="0" dirty="0">
                <a:solidFill>
                  <a:srgbClr val="000000"/>
                </a:solidFill>
                <a:effectLst/>
                <a:latin typeface="Verdana" panose="020B0604030504040204" pitchFamily="34" charset="0"/>
              </a:rPr>
              <a:t> − Deletes an element using the given key.</a:t>
            </a:r>
          </a:p>
          <a:p>
            <a:pPr marL="0" indent="0">
              <a:buNone/>
            </a:pPr>
            <a:endParaRPr lang="en-IN" dirty="0"/>
          </a:p>
        </p:txBody>
      </p:sp>
      <p:sp>
        <p:nvSpPr>
          <p:cNvPr id="4" name="Google Shape;174;p12">
            <a:extLst>
              <a:ext uri="{FF2B5EF4-FFF2-40B4-BE49-F238E27FC236}">
                <a16:creationId xmlns:a16="http://schemas.microsoft.com/office/drawing/2014/main" id="{D75C8F2D-58CB-9170-E484-D129B4A61B84}"/>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4C58497C-7916-3E5F-6237-9CAC4FA6E70C}"/>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192889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0190-3362-061B-8476-E91E83AF4382}"/>
              </a:ext>
            </a:extLst>
          </p:cNvPr>
          <p:cNvSpPr>
            <a:spLocks noGrp="1"/>
          </p:cNvSpPr>
          <p:nvPr>
            <p:ph type="title"/>
          </p:nvPr>
        </p:nvSpPr>
        <p:spPr>
          <a:xfrm>
            <a:off x="457200" y="731836"/>
            <a:ext cx="8229600" cy="685801"/>
          </a:xfrm>
        </p:spPr>
        <p:txBody>
          <a:bodyPr>
            <a:normAutofit fontScale="90000"/>
          </a:bodyPr>
          <a:lstStyle/>
          <a:p>
            <a:r>
              <a:rPr lang="en-IN" b="0" i="0" dirty="0">
                <a:solidFill>
                  <a:srgbClr val="FF0000"/>
                </a:solidFill>
                <a:effectLst/>
                <a:latin typeface="Lato" panose="020F0502020204030204" pitchFamily="34" charset="0"/>
              </a:rPr>
              <a:t>Types of Linked List</a:t>
            </a:r>
            <a:endParaRPr lang="en-IN" dirty="0">
              <a:solidFill>
                <a:srgbClr val="FF0000"/>
              </a:solidFill>
            </a:endParaRPr>
          </a:p>
        </p:txBody>
      </p:sp>
      <p:sp>
        <p:nvSpPr>
          <p:cNvPr id="3" name="Content Placeholder 2">
            <a:extLst>
              <a:ext uri="{FF2B5EF4-FFF2-40B4-BE49-F238E27FC236}">
                <a16:creationId xmlns:a16="http://schemas.microsoft.com/office/drawing/2014/main" id="{4EB852F2-B7B5-52A0-71A8-42990A610397}"/>
              </a:ext>
            </a:extLst>
          </p:cNvPr>
          <p:cNvSpPr>
            <a:spLocks noGrp="1"/>
          </p:cNvSpPr>
          <p:nvPr>
            <p:ph idx="1"/>
          </p:nvPr>
        </p:nvSpPr>
        <p:spPr/>
        <p:txBody>
          <a:bodyPr/>
          <a:lstStyle/>
          <a:p>
            <a:pPr marL="0" indent="0">
              <a:buNone/>
            </a:pPr>
            <a:r>
              <a:rPr lang="en-IN" b="0" i="0" dirty="0">
                <a:effectLst/>
                <a:latin typeface="Verdana" panose="020B0604030504040204" pitchFamily="34" charset="0"/>
              </a:rPr>
              <a:t>Singly Linked Lists</a:t>
            </a:r>
          </a:p>
          <a:p>
            <a:pPr marL="0" indent="0">
              <a:buNone/>
            </a:pPr>
            <a:r>
              <a:rPr lang="en-IN" b="0" i="0" dirty="0">
                <a:effectLst/>
                <a:latin typeface="Verdana" panose="020B0604030504040204" pitchFamily="34" charset="0"/>
              </a:rPr>
              <a:t>Doubly Linked Lists</a:t>
            </a:r>
          </a:p>
          <a:p>
            <a:pPr marL="0" indent="0">
              <a:buNone/>
            </a:pPr>
            <a:r>
              <a:rPr lang="en-IN" b="0" i="0" dirty="0">
                <a:effectLst/>
                <a:latin typeface="Verdana" panose="020B0604030504040204" pitchFamily="34" charset="0"/>
              </a:rPr>
              <a:t>Circular Linked Lists</a:t>
            </a:r>
          </a:p>
          <a:p>
            <a:pPr marL="0" indent="0">
              <a:buNone/>
            </a:pPr>
            <a:endParaRPr lang="en-IN" dirty="0"/>
          </a:p>
        </p:txBody>
      </p:sp>
      <p:sp>
        <p:nvSpPr>
          <p:cNvPr id="4" name="Google Shape;174;p12">
            <a:extLst>
              <a:ext uri="{FF2B5EF4-FFF2-40B4-BE49-F238E27FC236}">
                <a16:creationId xmlns:a16="http://schemas.microsoft.com/office/drawing/2014/main" id="{F1837B34-B4D6-C223-7511-32C9B2B591A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5131F9F3-31FB-88DE-E545-5E1F6AD103DA}"/>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7418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C7D6-455F-0C1D-AD92-3C4B73CDEE89}"/>
              </a:ext>
            </a:extLst>
          </p:cNvPr>
          <p:cNvSpPr>
            <a:spLocks noGrp="1"/>
          </p:cNvSpPr>
          <p:nvPr>
            <p:ph type="title"/>
          </p:nvPr>
        </p:nvSpPr>
        <p:spPr>
          <a:xfrm>
            <a:off x="457200" y="731836"/>
            <a:ext cx="8229600" cy="685801"/>
          </a:xfrm>
        </p:spPr>
        <p:txBody>
          <a:bodyPr>
            <a:normAutofit fontScale="90000"/>
          </a:bodyPr>
          <a:lstStyle/>
          <a:p>
            <a:br>
              <a:rPr lang="en-US" b="0" i="0" dirty="0">
                <a:effectLst/>
                <a:latin typeface="Verdana" panose="020B0604030504040204" pitchFamily="34" charset="0"/>
              </a:rPr>
            </a:br>
            <a:r>
              <a:rPr lang="en-US" b="0" i="0" dirty="0">
                <a:effectLst/>
                <a:latin typeface="Verdana" panose="020B0604030504040204" pitchFamily="34" charset="0"/>
              </a:rPr>
              <a:t>Singly Linked Lists</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4707CB2B-F0C7-6D22-043E-D8F3C984F56F}"/>
              </a:ext>
            </a:extLst>
          </p:cNvPr>
          <p:cNvSpPr>
            <a:spLocks noGrp="1"/>
          </p:cNvSpPr>
          <p:nvPr>
            <p:ph idx="1"/>
          </p:nvPr>
        </p:nvSpPr>
        <p:spPr/>
        <p:txBody>
          <a:bodyPr/>
          <a:lstStyle/>
          <a:p>
            <a:pPr marL="0" indent="0" algn="just">
              <a:buNone/>
            </a:pPr>
            <a:r>
              <a:rPr lang="en-US" b="0" i="0" dirty="0">
                <a:solidFill>
                  <a:srgbClr val="000000"/>
                </a:solidFill>
                <a:effectLst/>
                <a:latin typeface="Verdana" panose="020B0604030504040204" pitchFamily="34" charset="0"/>
              </a:rPr>
              <a:t>Singly linked lists contain </a:t>
            </a:r>
            <a:r>
              <a:rPr lang="en-US" b="0" i="0" dirty="0">
                <a:solidFill>
                  <a:srgbClr val="FF0000"/>
                </a:solidFill>
                <a:effectLst/>
                <a:latin typeface="Verdana" panose="020B0604030504040204" pitchFamily="34" charset="0"/>
              </a:rPr>
              <a:t>two "buckets</a:t>
            </a:r>
            <a:r>
              <a:rPr lang="en-US" b="0" i="0" dirty="0">
                <a:solidFill>
                  <a:srgbClr val="000000"/>
                </a:solidFill>
                <a:effectLst/>
                <a:latin typeface="Verdana" panose="020B0604030504040204" pitchFamily="34" charset="0"/>
              </a:rPr>
              <a:t>" in one node; one bucket holds the data and the other bucket holds the address of the next node of the list. Traversals can be done in one direction only as there is only a single link between two nodes of the same list.</a:t>
            </a:r>
          </a:p>
          <a:p>
            <a:pPr marL="0" indent="0" algn="just">
              <a:buNone/>
            </a:pPr>
            <a:endParaRPr lang="en-US" b="0" i="0" dirty="0">
              <a:solidFill>
                <a:srgbClr val="000000"/>
              </a:solidFill>
              <a:effectLst/>
              <a:latin typeface="Verdana" panose="020B0604030504040204" pitchFamily="34" charset="0"/>
            </a:endParaRPr>
          </a:p>
          <a:p>
            <a:pPr marL="0" indent="0">
              <a:buNone/>
            </a:pPr>
            <a:endParaRPr lang="en-IN" dirty="0"/>
          </a:p>
        </p:txBody>
      </p:sp>
      <p:sp>
        <p:nvSpPr>
          <p:cNvPr id="4" name="Google Shape;174;p12">
            <a:extLst>
              <a:ext uri="{FF2B5EF4-FFF2-40B4-BE49-F238E27FC236}">
                <a16:creationId xmlns:a16="http://schemas.microsoft.com/office/drawing/2014/main" id="{F914289D-469C-A9A3-2C05-A0900ED0CC60}"/>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E319A383-838D-A13B-8AC1-4A31E4F3670F}"/>
              </a:ext>
            </a:extLst>
          </p:cNvPr>
          <p:cNvPicPr/>
          <p:nvPr/>
        </p:nvPicPr>
        <p:blipFill>
          <a:blip r:embed="rId2"/>
          <a:srcRect/>
          <a:stretch>
            <a:fillRect/>
          </a:stretch>
        </p:blipFill>
        <p:spPr>
          <a:xfrm>
            <a:off x="6849532" y="0"/>
            <a:ext cx="2294467" cy="754988"/>
          </a:xfrm>
          <a:prstGeom prst="rect">
            <a:avLst/>
          </a:prstGeom>
          <a:noFill/>
          <a:ln>
            <a:noFill/>
          </a:ln>
        </p:spPr>
      </p:pic>
      <p:pic>
        <p:nvPicPr>
          <p:cNvPr id="8" name="Picture 7">
            <a:extLst>
              <a:ext uri="{FF2B5EF4-FFF2-40B4-BE49-F238E27FC236}">
                <a16:creationId xmlns:a16="http://schemas.microsoft.com/office/drawing/2014/main" id="{FCDCBA37-031F-F149-DFE0-18A040284DC5}"/>
              </a:ext>
            </a:extLst>
          </p:cNvPr>
          <p:cNvPicPr>
            <a:picLocks noChangeAspect="1"/>
          </p:cNvPicPr>
          <p:nvPr/>
        </p:nvPicPr>
        <p:blipFill>
          <a:blip r:embed="rId3"/>
          <a:stretch>
            <a:fillRect/>
          </a:stretch>
        </p:blipFill>
        <p:spPr>
          <a:xfrm>
            <a:off x="1480111" y="5507038"/>
            <a:ext cx="5705475" cy="619125"/>
          </a:xfrm>
          <a:prstGeom prst="rect">
            <a:avLst/>
          </a:prstGeom>
        </p:spPr>
      </p:pic>
    </p:spTree>
    <p:extLst>
      <p:ext uri="{BB962C8B-B14F-4D97-AF65-F5344CB8AC3E}">
        <p14:creationId xmlns:p14="http://schemas.microsoft.com/office/powerpoint/2010/main" val="4054707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7110-91BE-E607-2220-625625F2466C}"/>
              </a:ext>
            </a:extLst>
          </p:cNvPr>
          <p:cNvSpPr>
            <a:spLocks noGrp="1"/>
          </p:cNvSpPr>
          <p:nvPr>
            <p:ph type="title"/>
          </p:nvPr>
        </p:nvSpPr>
        <p:spPr>
          <a:xfrm>
            <a:off x="457200" y="731836"/>
            <a:ext cx="8229600" cy="685801"/>
          </a:xfrm>
        </p:spPr>
        <p:txBody>
          <a:bodyPr>
            <a:normAutofit fontScale="90000"/>
          </a:bodyPr>
          <a:lstStyle/>
          <a:p>
            <a:br>
              <a:rPr lang="en-IN" b="0" i="0" dirty="0">
                <a:effectLst/>
                <a:latin typeface="Verdana" panose="020B0604030504040204" pitchFamily="34" charset="0"/>
              </a:rPr>
            </a:br>
            <a:r>
              <a:rPr lang="en-IN" b="0" i="0" dirty="0">
                <a:effectLst/>
                <a:latin typeface="Verdana" panose="020B0604030504040204" pitchFamily="34" charset="0"/>
              </a:rPr>
              <a:t>Doubly Linked Lists</a:t>
            </a:r>
            <a:br>
              <a:rPr lang="en-IN"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E500ECD5-CE5E-6BDB-FAB4-5967A92ED7B8}"/>
              </a:ext>
            </a:extLst>
          </p:cNvPr>
          <p:cNvSpPr>
            <a:spLocks noGrp="1"/>
          </p:cNvSpPr>
          <p:nvPr>
            <p:ph idx="1"/>
          </p:nvPr>
        </p:nvSpPr>
        <p:spPr/>
        <p:txBody>
          <a:bodyPr/>
          <a:lstStyle/>
          <a:p>
            <a:pPr marL="0" indent="0" algn="just">
              <a:buNone/>
            </a:pPr>
            <a:r>
              <a:rPr lang="en-US" b="0" i="0" dirty="0">
                <a:solidFill>
                  <a:srgbClr val="000000"/>
                </a:solidFill>
                <a:effectLst/>
                <a:latin typeface="Verdana" panose="020B0604030504040204" pitchFamily="34" charset="0"/>
              </a:rPr>
              <a:t>Doubly Linked Lists contain </a:t>
            </a:r>
            <a:r>
              <a:rPr lang="en-US" b="0" i="0" dirty="0">
                <a:solidFill>
                  <a:srgbClr val="FF0000"/>
                </a:solidFill>
                <a:effectLst/>
                <a:latin typeface="Verdana" panose="020B0604030504040204" pitchFamily="34" charset="0"/>
              </a:rPr>
              <a:t>three "buckets</a:t>
            </a:r>
            <a:r>
              <a:rPr lang="en-US" b="0" i="0" dirty="0">
                <a:solidFill>
                  <a:srgbClr val="000000"/>
                </a:solidFill>
                <a:effectLst/>
                <a:latin typeface="Verdana" panose="020B0604030504040204" pitchFamily="34" charset="0"/>
              </a:rPr>
              <a:t>" in one node; one bucket holds the data and the other buckets hold the addresses of the previous and next nodes in the list. The list is traversed twice as the nodes in the list are connected to each other from both sides.</a:t>
            </a:r>
          </a:p>
          <a:p>
            <a:pPr marL="0" indent="0">
              <a:buNone/>
            </a:pPr>
            <a:endParaRPr lang="en-IN" dirty="0"/>
          </a:p>
        </p:txBody>
      </p:sp>
      <p:sp>
        <p:nvSpPr>
          <p:cNvPr id="4" name="Google Shape;174;p12">
            <a:extLst>
              <a:ext uri="{FF2B5EF4-FFF2-40B4-BE49-F238E27FC236}">
                <a16:creationId xmlns:a16="http://schemas.microsoft.com/office/drawing/2014/main" id="{F4425365-A6FB-D07E-CC18-AE6C232363B5}"/>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D45C2F76-285E-F05E-A7F8-6228AB1C37C2}"/>
              </a:ext>
            </a:extLst>
          </p:cNvPr>
          <p:cNvPicPr/>
          <p:nvPr/>
        </p:nvPicPr>
        <p:blipFill>
          <a:blip r:embed="rId2"/>
          <a:srcRect/>
          <a:stretch>
            <a:fillRect/>
          </a:stretch>
        </p:blipFill>
        <p:spPr>
          <a:xfrm>
            <a:off x="6849532" y="0"/>
            <a:ext cx="2294467" cy="754988"/>
          </a:xfrm>
          <a:prstGeom prst="rect">
            <a:avLst/>
          </a:prstGeom>
          <a:noFill/>
          <a:ln>
            <a:noFill/>
          </a:ln>
        </p:spPr>
      </p:pic>
      <p:pic>
        <p:nvPicPr>
          <p:cNvPr id="9" name="Picture 8">
            <a:extLst>
              <a:ext uri="{FF2B5EF4-FFF2-40B4-BE49-F238E27FC236}">
                <a16:creationId xmlns:a16="http://schemas.microsoft.com/office/drawing/2014/main" id="{BCB97443-6E1C-7B44-3535-13C23F552C81}"/>
              </a:ext>
            </a:extLst>
          </p:cNvPr>
          <p:cNvPicPr>
            <a:picLocks noChangeAspect="1"/>
          </p:cNvPicPr>
          <p:nvPr/>
        </p:nvPicPr>
        <p:blipFill>
          <a:blip r:embed="rId3"/>
          <a:stretch>
            <a:fillRect/>
          </a:stretch>
        </p:blipFill>
        <p:spPr>
          <a:xfrm>
            <a:off x="786340" y="5816600"/>
            <a:ext cx="7210425" cy="619125"/>
          </a:xfrm>
          <a:prstGeom prst="rect">
            <a:avLst/>
          </a:prstGeom>
        </p:spPr>
      </p:pic>
    </p:spTree>
    <p:extLst>
      <p:ext uri="{BB962C8B-B14F-4D97-AF65-F5344CB8AC3E}">
        <p14:creationId xmlns:p14="http://schemas.microsoft.com/office/powerpoint/2010/main" val="529667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5B8F-40ED-0EC5-24D0-36C2FEFDB7FD}"/>
              </a:ext>
            </a:extLst>
          </p:cNvPr>
          <p:cNvSpPr>
            <a:spLocks noGrp="1"/>
          </p:cNvSpPr>
          <p:nvPr>
            <p:ph type="title"/>
          </p:nvPr>
        </p:nvSpPr>
        <p:spPr>
          <a:xfrm>
            <a:off x="457200" y="886264"/>
            <a:ext cx="8229600" cy="531373"/>
          </a:xfrm>
        </p:spPr>
        <p:txBody>
          <a:bodyPr>
            <a:normAutofit fontScale="90000"/>
          </a:bodyPr>
          <a:lstStyle/>
          <a:p>
            <a:r>
              <a:rPr lang="en-IN" b="0" i="0" dirty="0">
                <a:effectLst/>
                <a:latin typeface="Verdana" panose="020B0604030504040204" pitchFamily="34" charset="0"/>
              </a:rPr>
              <a:t>Circular Linked Lists</a:t>
            </a:r>
            <a:endParaRPr lang="en-IN" dirty="0"/>
          </a:p>
        </p:txBody>
      </p:sp>
      <p:sp>
        <p:nvSpPr>
          <p:cNvPr id="3" name="Content Placeholder 2">
            <a:extLst>
              <a:ext uri="{FF2B5EF4-FFF2-40B4-BE49-F238E27FC236}">
                <a16:creationId xmlns:a16="http://schemas.microsoft.com/office/drawing/2014/main" id="{AC5D3634-F7F5-8A42-4175-BA73A0BDFEEE}"/>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Circular linked lists can exist in both </a:t>
            </a:r>
            <a:r>
              <a:rPr lang="en-US" b="0" i="0" dirty="0">
                <a:solidFill>
                  <a:srgbClr val="FF0000"/>
                </a:solidFill>
                <a:effectLst/>
                <a:latin typeface="Verdana" panose="020B0604030504040204" pitchFamily="34" charset="0"/>
              </a:rPr>
              <a:t>singly linked list </a:t>
            </a:r>
            <a:r>
              <a:rPr lang="en-US" b="0" i="0" dirty="0">
                <a:solidFill>
                  <a:srgbClr val="000000"/>
                </a:solidFill>
                <a:effectLst/>
                <a:latin typeface="Verdana" panose="020B0604030504040204" pitchFamily="34" charset="0"/>
              </a:rPr>
              <a:t>and </a:t>
            </a:r>
            <a:r>
              <a:rPr lang="en-US" b="0" i="0" dirty="0">
                <a:solidFill>
                  <a:srgbClr val="FF0000"/>
                </a:solidFill>
                <a:effectLst/>
                <a:latin typeface="Verdana" panose="020B0604030504040204" pitchFamily="34" charset="0"/>
              </a:rPr>
              <a:t>doubly linked list</a:t>
            </a:r>
            <a:r>
              <a:rPr lang="en-US" b="0" i="0" dirty="0">
                <a:solidFill>
                  <a:srgbClr val="000000"/>
                </a:solidFill>
                <a:effectLst/>
                <a:latin typeface="Verdana" panose="020B0604030504040204" pitchFamily="34" charset="0"/>
              </a:rPr>
              <a:t>.</a:t>
            </a:r>
          </a:p>
          <a:p>
            <a:pPr marL="0" indent="0" algn="l">
              <a:buNone/>
            </a:pPr>
            <a:r>
              <a:rPr lang="en-US" b="0" i="0" dirty="0">
                <a:solidFill>
                  <a:srgbClr val="000000"/>
                </a:solidFill>
                <a:effectLst/>
                <a:latin typeface="Verdana" panose="020B0604030504040204" pitchFamily="34" charset="0"/>
              </a:rPr>
              <a:t>Since the last node and the first node of the circular linked list are connected, the traversal in this linked list will go on forever until it is broken.</a:t>
            </a:r>
          </a:p>
          <a:p>
            <a:pPr marL="0" indent="0">
              <a:buNone/>
            </a:pPr>
            <a:endParaRPr lang="en-IN" dirty="0"/>
          </a:p>
        </p:txBody>
      </p:sp>
      <p:sp>
        <p:nvSpPr>
          <p:cNvPr id="4" name="Google Shape;174;p12">
            <a:extLst>
              <a:ext uri="{FF2B5EF4-FFF2-40B4-BE49-F238E27FC236}">
                <a16:creationId xmlns:a16="http://schemas.microsoft.com/office/drawing/2014/main" id="{800E49CE-DCFF-737F-0A37-B9BA7A88B8B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EBDE3F56-33BF-B174-B41C-12485D44A63B}"/>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61B2FC57-6704-2BD7-4A98-5DCFA6DCA876}"/>
              </a:ext>
            </a:extLst>
          </p:cNvPr>
          <p:cNvPicPr>
            <a:picLocks noChangeAspect="1"/>
          </p:cNvPicPr>
          <p:nvPr/>
        </p:nvPicPr>
        <p:blipFill>
          <a:blip r:embed="rId3"/>
          <a:stretch>
            <a:fillRect/>
          </a:stretch>
        </p:blipFill>
        <p:spPr>
          <a:xfrm>
            <a:off x="1793703" y="5040313"/>
            <a:ext cx="5172075" cy="1085850"/>
          </a:xfrm>
          <a:prstGeom prst="rect">
            <a:avLst/>
          </a:prstGeom>
        </p:spPr>
      </p:pic>
    </p:spTree>
    <p:extLst>
      <p:ext uri="{BB962C8B-B14F-4D97-AF65-F5344CB8AC3E}">
        <p14:creationId xmlns:p14="http://schemas.microsoft.com/office/powerpoint/2010/main" val="4053824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A72F-F58B-B20E-F14C-817B53BCF599}"/>
              </a:ext>
            </a:extLst>
          </p:cNvPr>
          <p:cNvSpPr>
            <a:spLocks noGrp="1"/>
          </p:cNvSpPr>
          <p:nvPr>
            <p:ph type="title"/>
          </p:nvPr>
        </p:nvSpPr>
        <p:spPr>
          <a:xfrm>
            <a:off x="457200" y="928468"/>
            <a:ext cx="8229600" cy="48917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09915B8F-31AC-C18F-F67D-7BF909F96FAB}"/>
              </a:ext>
            </a:extLst>
          </p:cNvPr>
          <p:cNvPicPr>
            <a:picLocks noGrp="1" noChangeAspect="1"/>
          </p:cNvPicPr>
          <p:nvPr>
            <p:ph idx="1"/>
          </p:nvPr>
        </p:nvPicPr>
        <p:blipFill>
          <a:blip r:embed="rId2"/>
          <a:stretch>
            <a:fillRect/>
          </a:stretch>
        </p:blipFill>
        <p:spPr>
          <a:xfrm>
            <a:off x="548922" y="1600200"/>
            <a:ext cx="8046156" cy="4525963"/>
          </a:xfrm>
        </p:spPr>
      </p:pic>
      <p:sp>
        <p:nvSpPr>
          <p:cNvPr id="4" name="Google Shape;174;p12">
            <a:extLst>
              <a:ext uri="{FF2B5EF4-FFF2-40B4-BE49-F238E27FC236}">
                <a16:creationId xmlns:a16="http://schemas.microsoft.com/office/drawing/2014/main" id="{8BD00604-52FC-7C6A-A835-F001555744D8}"/>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6" name="image1.jpg">
            <a:extLst>
              <a:ext uri="{FF2B5EF4-FFF2-40B4-BE49-F238E27FC236}">
                <a16:creationId xmlns:a16="http://schemas.microsoft.com/office/drawing/2014/main" id="{40BF7A57-ECB1-61F0-541B-A8E8F274CEDC}"/>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708177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7EDDC98-7197-8E5C-BE30-29E5A658868E}"/>
              </a:ext>
            </a:extLst>
          </p:cNvPr>
          <p:cNvSpPr>
            <a:spLocks noGrp="1"/>
          </p:cNvSpPr>
          <p:nvPr>
            <p:ph type="title"/>
          </p:nvPr>
        </p:nvSpPr>
        <p:spPr>
          <a:xfrm>
            <a:off x="457200" y="761472"/>
            <a:ext cx="8229600" cy="65616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8FE758E-CF74-BFD9-0E08-748F9AE07B85}"/>
              </a:ext>
            </a:extLst>
          </p:cNvPr>
          <p:cNvSpPr>
            <a:spLocks noGrp="1"/>
          </p:cNvSpPr>
          <p:nvPr>
            <p:ph sz="half" idx="1"/>
          </p:nvPr>
        </p:nvSpPr>
        <p:spPr/>
        <p:txBody>
          <a:bodyPr>
            <a:normAutofit fontScale="92500" lnSpcReduction="10000"/>
          </a:bodyPr>
          <a:lstStyle/>
          <a:p>
            <a:pPr marL="0" indent="0">
              <a:buNone/>
            </a:pPr>
            <a:r>
              <a:rPr lang="en-IN" dirty="0"/>
              <a:t>Class node:</a:t>
            </a:r>
          </a:p>
          <a:p>
            <a:pPr marL="0" indent="0">
              <a:buNone/>
            </a:pPr>
            <a:r>
              <a:rPr lang="en-IN" dirty="0"/>
              <a:t>def__</a:t>
            </a:r>
            <a:r>
              <a:rPr lang="en-IN" dirty="0" err="1"/>
              <a:t>init</a:t>
            </a:r>
            <a:r>
              <a:rPr lang="en-IN" dirty="0"/>
              <a:t>__(</a:t>
            </a:r>
            <a:r>
              <a:rPr lang="en-IN" dirty="0" err="1"/>
              <a:t>self,data</a:t>
            </a:r>
            <a:r>
              <a:rPr lang="en-IN" dirty="0"/>
              <a:t>):</a:t>
            </a:r>
          </a:p>
          <a:p>
            <a:pPr marL="0" indent="0">
              <a:buNone/>
            </a:pPr>
            <a:r>
              <a:rPr lang="en-IN" dirty="0"/>
              <a:t>	</a:t>
            </a:r>
            <a:r>
              <a:rPr lang="en-IN" dirty="0" err="1"/>
              <a:t>self.data</a:t>
            </a:r>
            <a:r>
              <a:rPr lang="en-IN" dirty="0"/>
              <a:t>=data</a:t>
            </a:r>
          </a:p>
          <a:p>
            <a:pPr marL="0" indent="0">
              <a:buNone/>
            </a:pPr>
            <a:r>
              <a:rPr lang="en-IN" dirty="0"/>
              <a:t>	</a:t>
            </a:r>
            <a:r>
              <a:rPr lang="en-IN" dirty="0" err="1"/>
              <a:t>self.next</a:t>
            </a:r>
            <a:r>
              <a:rPr lang="en-IN" dirty="0"/>
              <a:t>=null</a:t>
            </a:r>
          </a:p>
          <a:p>
            <a:pPr marL="0" indent="0">
              <a:buNone/>
            </a:pPr>
            <a:endParaRPr lang="en-IN" dirty="0"/>
          </a:p>
          <a:p>
            <a:pPr marL="0" indent="0">
              <a:buNone/>
            </a:pPr>
            <a:endParaRPr lang="en-IN" dirty="0"/>
          </a:p>
        </p:txBody>
      </p:sp>
      <p:sp>
        <p:nvSpPr>
          <p:cNvPr id="7" name="Content Placeholder 6">
            <a:extLst>
              <a:ext uri="{FF2B5EF4-FFF2-40B4-BE49-F238E27FC236}">
                <a16:creationId xmlns:a16="http://schemas.microsoft.com/office/drawing/2014/main" id="{F177238F-AC4B-795C-5003-58650396D647}"/>
              </a:ext>
            </a:extLst>
          </p:cNvPr>
          <p:cNvSpPr>
            <a:spLocks noGrp="1"/>
          </p:cNvSpPr>
          <p:nvPr>
            <p:ph sz="half" idx="2"/>
          </p:nvPr>
        </p:nvSpPr>
        <p:spPr/>
        <p:txBody>
          <a:bodyPr>
            <a:normAutofit fontScale="92500" lnSpcReduction="10000"/>
          </a:bodyPr>
          <a:lstStyle/>
          <a:p>
            <a:pPr marL="0" indent="0">
              <a:buNone/>
            </a:pPr>
            <a:r>
              <a:rPr lang="en-IN" dirty="0"/>
              <a:t>Class node:</a:t>
            </a:r>
          </a:p>
          <a:p>
            <a:pPr marL="0" indent="0">
              <a:buNone/>
            </a:pPr>
            <a:r>
              <a:rPr lang="en-IN" dirty="0"/>
              <a:t>This create a new </a:t>
            </a:r>
            <a:r>
              <a:rPr lang="en-IN" dirty="0">
                <a:solidFill>
                  <a:srgbClr val="FF0000"/>
                </a:solidFill>
              </a:rPr>
              <a:t>class node</a:t>
            </a:r>
          </a:p>
          <a:p>
            <a:pPr marL="0" indent="0">
              <a:buNone/>
            </a:pPr>
            <a:r>
              <a:rPr lang="en-IN" dirty="0"/>
              <a:t>def __</a:t>
            </a:r>
            <a:r>
              <a:rPr lang="en-IN" dirty="0" err="1"/>
              <a:t>init</a:t>
            </a:r>
            <a:r>
              <a:rPr lang="en-IN" dirty="0"/>
              <a:t>__(self, data):</a:t>
            </a:r>
          </a:p>
          <a:p>
            <a:pPr marL="0" indent="0">
              <a:buNone/>
            </a:pPr>
            <a:r>
              <a:rPr lang="en-US" dirty="0"/>
              <a:t>This defines the </a:t>
            </a:r>
            <a:r>
              <a:rPr lang="en-US" b="1" dirty="0"/>
              <a:t>constructor method</a:t>
            </a:r>
            <a:r>
              <a:rPr lang="en-US" dirty="0"/>
              <a:t>.</a:t>
            </a:r>
            <a:endParaRPr lang="en-IN" dirty="0"/>
          </a:p>
          <a:p>
            <a:pPr marL="0" indent="0">
              <a:buNone/>
            </a:pPr>
            <a:r>
              <a:rPr lang="en-US" dirty="0"/>
              <a:t>The __</a:t>
            </a:r>
            <a:r>
              <a:rPr lang="en-US" dirty="0" err="1"/>
              <a:t>init</a:t>
            </a:r>
            <a:r>
              <a:rPr lang="en-US" dirty="0"/>
              <a:t>__ method runs automatically when a </a:t>
            </a:r>
            <a:r>
              <a:rPr lang="en-US" dirty="0">
                <a:solidFill>
                  <a:srgbClr val="FF0000"/>
                </a:solidFill>
              </a:rPr>
              <a:t>new node object is created.</a:t>
            </a:r>
          </a:p>
          <a:p>
            <a:pPr marL="0" indent="0">
              <a:buNone/>
            </a:pPr>
            <a:r>
              <a:rPr lang="en-US" dirty="0"/>
              <a:t>self refers to the </a:t>
            </a:r>
            <a:r>
              <a:rPr lang="en-US" dirty="0">
                <a:highlight>
                  <a:srgbClr val="FFFF00"/>
                </a:highlight>
              </a:rPr>
              <a:t>current object (</a:t>
            </a:r>
            <a:r>
              <a:rPr lang="en-US" dirty="0"/>
              <a:t>the node being created).</a:t>
            </a:r>
            <a:endParaRPr lang="en-IN" dirty="0"/>
          </a:p>
        </p:txBody>
      </p:sp>
      <p:sp>
        <p:nvSpPr>
          <p:cNvPr id="4" name="Google Shape;174;p12">
            <a:extLst>
              <a:ext uri="{FF2B5EF4-FFF2-40B4-BE49-F238E27FC236}">
                <a16:creationId xmlns:a16="http://schemas.microsoft.com/office/drawing/2014/main" id="{5EE687D5-9587-8377-5E2A-AF27467A726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9EF7D71B-857C-5E70-54E2-A30FE8D6C784}"/>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432731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EBB7E6-415A-0A0A-BB1A-6E1BFF504146}"/>
              </a:ext>
            </a:extLst>
          </p:cNvPr>
          <p:cNvSpPr>
            <a:spLocks noGrp="1"/>
          </p:cNvSpPr>
          <p:nvPr>
            <p:ph type="title"/>
          </p:nvPr>
        </p:nvSpPr>
        <p:spPr>
          <a:xfrm>
            <a:off x="457200" y="872198"/>
            <a:ext cx="8229600" cy="545440"/>
          </a:xfrm>
        </p:spPr>
        <p:txBody>
          <a:bodyPr>
            <a:normAutofit fontScale="90000"/>
          </a:bodyPr>
          <a:lstStyle/>
          <a:p>
            <a:endParaRPr lang="en-IN" dirty="0"/>
          </a:p>
        </p:txBody>
      </p:sp>
      <p:sp>
        <p:nvSpPr>
          <p:cNvPr id="6" name="Content Placeholder 5">
            <a:extLst>
              <a:ext uri="{FF2B5EF4-FFF2-40B4-BE49-F238E27FC236}">
                <a16:creationId xmlns:a16="http://schemas.microsoft.com/office/drawing/2014/main" id="{7F721530-8FB6-671F-CF49-590B0A2BC02F}"/>
              </a:ext>
            </a:extLst>
          </p:cNvPr>
          <p:cNvSpPr>
            <a:spLocks noGrp="1"/>
          </p:cNvSpPr>
          <p:nvPr>
            <p:ph idx="1"/>
          </p:nvPr>
        </p:nvSpPr>
        <p:spPr/>
        <p:txBody>
          <a:bodyPr/>
          <a:lstStyle/>
          <a:p>
            <a:pPr marL="0" indent="0">
              <a:buNone/>
            </a:pPr>
            <a:r>
              <a:rPr lang="en-US" dirty="0"/>
              <a:t>data is a parameter used to store the value in this node.</a:t>
            </a:r>
          </a:p>
          <a:p>
            <a:pPr marL="0" indent="0">
              <a:buNone/>
            </a:pPr>
            <a:r>
              <a:rPr lang="en-IN" dirty="0" err="1"/>
              <a:t>self.data</a:t>
            </a:r>
            <a:r>
              <a:rPr lang="en-IN" dirty="0"/>
              <a:t> = data</a:t>
            </a:r>
            <a:endParaRPr lang="en-US" dirty="0"/>
          </a:p>
          <a:p>
            <a:pPr marL="0" indent="0">
              <a:buNone/>
            </a:pPr>
            <a:r>
              <a:rPr lang="en-US" dirty="0"/>
              <a:t>Assign the values</a:t>
            </a:r>
          </a:p>
          <a:p>
            <a:pPr marL="0" indent="0">
              <a:buNone/>
            </a:pPr>
            <a:r>
              <a:rPr lang="en-IN" dirty="0" err="1"/>
              <a:t>self.next</a:t>
            </a:r>
            <a:r>
              <a:rPr lang="en-IN" dirty="0"/>
              <a:t> = None</a:t>
            </a:r>
            <a:endParaRPr lang="en-US" dirty="0"/>
          </a:p>
          <a:p>
            <a:pPr marL="0" indent="0">
              <a:buNone/>
            </a:pPr>
            <a:r>
              <a:rPr lang="en-US" dirty="0"/>
              <a:t>address</a:t>
            </a:r>
            <a:endParaRPr lang="en-IN" dirty="0"/>
          </a:p>
        </p:txBody>
      </p:sp>
      <p:sp>
        <p:nvSpPr>
          <p:cNvPr id="7" name="Google Shape;174;p12">
            <a:extLst>
              <a:ext uri="{FF2B5EF4-FFF2-40B4-BE49-F238E27FC236}">
                <a16:creationId xmlns:a16="http://schemas.microsoft.com/office/drawing/2014/main" id="{08CD35FB-2FDA-2996-423B-9C246021781F}"/>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8" name="image1.jpg">
            <a:extLst>
              <a:ext uri="{FF2B5EF4-FFF2-40B4-BE49-F238E27FC236}">
                <a16:creationId xmlns:a16="http://schemas.microsoft.com/office/drawing/2014/main" id="{EA62FFE9-127C-D1FC-80C8-FCF1D0CB595A}"/>
              </a:ext>
            </a:extLst>
          </p:cNvPr>
          <p:cNvPicPr/>
          <p:nvPr/>
        </p:nvPicPr>
        <p:blipFill>
          <a:blip r:embed="rId2"/>
          <a:srcRect/>
          <a:stretch>
            <a:fillRect/>
          </a:stretch>
        </p:blipFill>
        <p:spPr>
          <a:xfrm>
            <a:off x="6849532" y="0"/>
            <a:ext cx="2294467" cy="754988"/>
          </a:xfrm>
          <a:prstGeom prst="rect">
            <a:avLst/>
          </a:prstGeom>
          <a:noFill/>
          <a:ln>
            <a:noFill/>
          </a:ln>
        </p:spPr>
      </p:pic>
      <p:sp>
        <p:nvSpPr>
          <p:cNvPr id="10" name="Rectangle 2">
            <a:extLst>
              <a:ext uri="{FF2B5EF4-FFF2-40B4-BE49-F238E27FC236}">
                <a16:creationId xmlns:a16="http://schemas.microsoft.com/office/drawing/2014/main" id="{ABBFF8E0-2026-CE55-E809-534C7F5C338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data</a:t>
            </a:r>
            <a:r>
              <a:rPr kumimoji="0" lang="en-US" altLang="en-US" sz="800" b="0" i="0" u="none" strike="noStrike" cap="none" normalizeH="0" baseline="0" dirty="0">
                <a:ln>
                  <a:noFill/>
                </a:ln>
                <a:solidFill>
                  <a:schemeClr val="tx1"/>
                </a:solidFill>
                <a:effectLst/>
              </a:rPr>
              <a:t> is a parameter used to store the value in this node.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41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lstStyle/>
          <a:p>
            <a:endParaRPr lang="en-IN" dirty="0"/>
          </a:p>
        </p:txBody>
      </p:sp>
      <p:sp>
        <p:nvSpPr>
          <p:cNvPr id="7" name="Content Placeholder 6">
            <a:extLst>
              <a:ext uri="{FF2B5EF4-FFF2-40B4-BE49-F238E27FC236}">
                <a16:creationId xmlns:a16="http://schemas.microsoft.com/office/drawing/2014/main" id="{CB73429E-19D2-4094-58B7-82E2AB9A26EA}"/>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232EC053-C2F0-88F4-6508-239CF58B939C}"/>
              </a:ext>
            </a:extLst>
          </p:cNvPr>
          <p:cNvPicPr>
            <a:picLocks noChangeAspect="1"/>
          </p:cNvPicPr>
          <p:nvPr/>
        </p:nvPicPr>
        <p:blipFill>
          <a:blip r:embed="rId4"/>
          <a:stretch>
            <a:fillRect/>
          </a:stretch>
        </p:blipFill>
        <p:spPr>
          <a:xfrm>
            <a:off x="965490" y="2088756"/>
            <a:ext cx="7410090" cy="3650861"/>
          </a:xfrm>
          <a:prstGeom prst="rect">
            <a:avLst/>
          </a:prstGeom>
        </p:spPr>
      </p:pic>
    </p:spTree>
    <p:extLst>
      <p:ext uri="{BB962C8B-B14F-4D97-AF65-F5344CB8AC3E}">
        <p14:creationId xmlns:p14="http://schemas.microsoft.com/office/powerpoint/2010/main" val="2380641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63F038F-1600-404B-87E7-8881D6CAF4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51E011-0236-A781-7949-BAACCBD1AA7E}"/>
              </a:ext>
            </a:extLst>
          </p:cNvPr>
          <p:cNvSpPr>
            <a:spLocks noGrp="1"/>
          </p:cNvSpPr>
          <p:nvPr>
            <p:ph sz="half" idx="1"/>
          </p:nvPr>
        </p:nvSpPr>
        <p:spPr/>
        <p:txBody>
          <a:bodyPr>
            <a:normAutofit fontScale="92500" lnSpcReduction="20000"/>
          </a:bodyPr>
          <a:lstStyle/>
          <a:p>
            <a:pPr marL="0" indent="0">
              <a:buNone/>
            </a:pPr>
            <a:r>
              <a:rPr lang="en-US" dirty="0"/>
              <a:t>class Node:</a:t>
            </a:r>
          </a:p>
          <a:p>
            <a:pPr marL="0" indent="0">
              <a:buNone/>
            </a:pPr>
            <a:r>
              <a:rPr lang="en-US" dirty="0"/>
              <a:t>    def __</a:t>
            </a:r>
            <a:r>
              <a:rPr lang="en-US" dirty="0" err="1"/>
              <a:t>init</a:t>
            </a:r>
            <a:r>
              <a:rPr lang="en-US" dirty="0"/>
              <a:t>__(self, data):</a:t>
            </a:r>
          </a:p>
          <a:p>
            <a:pPr marL="0" indent="0">
              <a:buNone/>
            </a:pPr>
            <a:r>
              <a:rPr lang="en-US" dirty="0"/>
              <a:t>        </a:t>
            </a:r>
            <a:r>
              <a:rPr lang="en-US" dirty="0" err="1"/>
              <a:t>self.data</a:t>
            </a:r>
            <a:r>
              <a:rPr lang="en-US" dirty="0"/>
              <a:t> = data</a:t>
            </a:r>
          </a:p>
          <a:p>
            <a:pPr marL="0" indent="0">
              <a:buNone/>
            </a:pPr>
            <a:r>
              <a:rPr lang="en-US" dirty="0"/>
              <a:t>        </a:t>
            </a:r>
            <a:r>
              <a:rPr lang="en-US" dirty="0" err="1"/>
              <a:t>self.next</a:t>
            </a:r>
            <a:r>
              <a:rPr lang="en-US" dirty="0"/>
              <a:t> = None</a:t>
            </a:r>
          </a:p>
          <a:p>
            <a:pPr marL="0" indent="0">
              <a:buNone/>
            </a:pPr>
            <a:endParaRPr lang="en-US" dirty="0"/>
          </a:p>
          <a:p>
            <a:pPr marL="0" indent="0">
              <a:buNone/>
            </a:pPr>
            <a:r>
              <a:rPr lang="en-US" dirty="0"/>
              <a:t>class </a:t>
            </a:r>
            <a:r>
              <a:rPr lang="en-US" dirty="0" err="1"/>
              <a:t>SingleLinkedList</a:t>
            </a:r>
            <a:r>
              <a:rPr lang="en-US" dirty="0"/>
              <a:t>:</a:t>
            </a:r>
          </a:p>
          <a:p>
            <a:pPr marL="0" indent="0">
              <a:buNone/>
            </a:pPr>
            <a:r>
              <a:rPr lang="en-US" dirty="0"/>
              <a:t>    def __</a:t>
            </a:r>
            <a:r>
              <a:rPr lang="en-US" dirty="0" err="1"/>
              <a:t>init</a:t>
            </a:r>
            <a:r>
              <a:rPr lang="en-US" dirty="0"/>
              <a:t>__(self):</a:t>
            </a:r>
          </a:p>
          <a:p>
            <a:pPr marL="0" indent="0">
              <a:buNone/>
            </a:pPr>
            <a:r>
              <a:rPr lang="en-US" dirty="0"/>
              <a:t>        </a:t>
            </a:r>
            <a:r>
              <a:rPr lang="en-US" dirty="0" err="1"/>
              <a:t>self.head</a:t>
            </a:r>
            <a:r>
              <a:rPr lang="en-US" dirty="0"/>
              <a:t> = None</a:t>
            </a:r>
          </a:p>
          <a:p>
            <a:pPr marL="0" indent="0">
              <a:buNone/>
            </a:pPr>
            <a:endParaRPr lang="en-US" dirty="0"/>
          </a:p>
          <a:p>
            <a:pPr marL="0" indent="0">
              <a:buNone/>
            </a:pPr>
            <a:endParaRPr lang="en-IN" dirty="0"/>
          </a:p>
        </p:txBody>
      </p:sp>
      <p:sp>
        <p:nvSpPr>
          <p:cNvPr id="9" name="Content Placeholder 8">
            <a:extLst>
              <a:ext uri="{FF2B5EF4-FFF2-40B4-BE49-F238E27FC236}">
                <a16:creationId xmlns:a16="http://schemas.microsoft.com/office/drawing/2014/main" id="{58CF5C39-C6F1-8D1D-835E-3FD7ED2D5E91}"/>
              </a:ext>
            </a:extLst>
          </p:cNvPr>
          <p:cNvSpPr>
            <a:spLocks noGrp="1"/>
          </p:cNvSpPr>
          <p:nvPr>
            <p:ph sz="half" idx="2"/>
          </p:nvPr>
        </p:nvSpPr>
        <p:spPr/>
        <p:txBody>
          <a:bodyPr>
            <a:normAutofit fontScale="92500" lnSpcReduction="20000"/>
          </a:bodyPr>
          <a:lstStyle/>
          <a:p>
            <a:pPr marL="0" indent="0">
              <a:buNone/>
            </a:pPr>
            <a:r>
              <a:rPr lang="en-US" dirty="0"/>
              <a:t>def display(self):</a:t>
            </a:r>
          </a:p>
          <a:p>
            <a:pPr marL="0" indent="0">
              <a:buNone/>
            </a:pPr>
            <a:r>
              <a:rPr lang="en-US" dirty="0"/>
              <a:t>        if </a:t>
            </a:r>
            <a:r>
              <a:rPr lang="en-US" dirty="0" err="1"/>
              <a:t>self.head</a:t>
            </a:r>
            <a:r>
              <a:rPr lang="en-US" dirty="0"/>
              <a:t> is None:</a:t>
            </a:r>
          </a:p>
          <a:p>
            <a:pPr marL="0" indent="0">
              <a:buNone/>
            </a:pPr>
            <a:r>
              <a:rPr lang="en-US" dirty="0"/>
              <a:t>            print("Linked list is empty")</a:t>
            </a:r>
          </a:p>
          <a:p>
            <a:pPr marL="0" indent="0">
              <a:buNone/>
            </a:pPr>
            <a:r>
              <a:rPr lang="en-US" dirty="0"/>
              <a:t>        else:</a:t>
            </a:r>
          </a:p>
          <a:p>
            <a:pPr marL="0" indent="0">
              <a:buNone/>
            </a:pPr>
            <a:r>
              <a:rPr lang="en-US" dirty="0"/>
              <a:t>            temp = </a:t>
            </a:r>
            <a:r>
              <a:rPr lang="en-US" dirty="0" err="1"/>
              <a:t>self.head</a:t>
            </a:r>
            <a:endParaRPr lang="en-US" dirty="0"/>
          </a:p>
          <a:p>
            <a:pPr marL="0" indent="0">
              <a:buNone/>
            </a:pPr>
            <a:r>
              <a:rPr lang="en-US" dirty="0"/>
              <a:t>            while temp:</a:t>
            </a:r>
          </a:p>
          <a:p>
            <a:pPr marL="0" indent="0">
              <a:buNone/>
            </a:pPr>
            <a:r>
              <a:rPr lang="en-US" dirty="0"/>
              <a:t>                print(</a:t>
            </a:r>
            <a:r>
              <a:rPr lang="en-US" dirty="0" err="1"/>
              <a:t>temp.data</a:t>
            </a:r>
            <a:r>
              <a:rPr lang="en-US" dirty="0"/>
              <a:t>, "--&gt;", end=" ")</a:t>
            </a:r>
          </a:p>
          <a:p>
            <a:pPr marL="0" indent="0">
              <a:buNone/>
            </a:pPr>
            <a:r>
              <a:rPr lang="en-US" dirty="0"/>
              <a:t>                temp = </a:t>
            </a:r>
            <a:r>
              <a:rPr lang="en-US" dirty="0" err="1"/>
              <a:t>temp.next</a:t>
            </a:r>
            <a:endParaRPr lang="en-US" dirty="0"/>
          </a:p>
          <a:p>
            <a:pPr marL="0" indent="0">
              <a:buNone/>
            </a:pPr>
            <a:r>
              <a:rPr lang="en-US" dirty="0"/>
              <a:t>        print()</a:t>
            </a:r>
            <a:endParaRPr lang="en-IN" dirty="0"/>
          </a:p>
        </p:txBody>
      </p:sp>
      <p:sp>
        <p:nvSpPr>
          <p:cNvPr id="6" name="Google Shape;174;p12">
            <a:extLst>
              <a:ext uri="{FF2B5EF4-FFF2-40B4-BE49-F238E27FC236}">
                <a16:creationId xmlns:a16="http://schemas.microsoft.com/office/drawing/2014/main" id="{0DF5B869-7E5A-6715-E7BB-F0D1F3D667CB}"/>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3627C978-28A0-6BCF-8ABA-F71796309D44}"/>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417856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5C0CAD0-6DD1-9FFB-D04E-A8A7216ABC89}"/>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85E361B8-2109-8FC9-260C-BE09FA6128B2}"/>
              </a:ext>
            </a:extLst>
          </p:cNvPr>
          <p:cNvSpPr>
            <a:spLocks noGrp="1"/>
          </p:cNvSpPr>
          <p:nvPr>
            <p:ph sz="half" idx="1"/>
          </p:nvPr>
        </p:nvSpPr>
        <p:spPr/>
        <p:txBody>
          <a:bodyPr>
            <a:normAutofit fontScale="92500" lnSpcReduction="10000"/>
          </a:bodyPr>
          <a:lstStyle/>
          <a:p>
            <a:pPr marL="0" indent="0">
              <a:buNone/>
            </a:pPr>
            <a:r>
              <a:rPr lang="en-IN" dirty="0"/>
              <a:t># Creating linked list</a:t>
            </a:r>
          </a:p>
          <a:p>
            <a:pPr marL="0" indent="0">
              <a:buNone/>
            </a:pPr>
            <a:r>
              <a:rPr lang="en-IN" dirty="0"/>
              <a:t>l = </a:t>
            </a:r>
            <a:r>
              <a:rPr lang="en-IN" dirty="0" err="1"/>
              <a:t>SingleLinkedList</a:t>
            </a:r>
            <a:r>
              <a:rPr lang="en-IN" dirty="0"/>
              <a:t>()</a:t>
            </a:r>
          </a:p>
          <a:p>
            <a:pPr marL="0" indent="0">
              <a:buNone/>
            </a:pPr>
            <a:r>
              <a:rPr lang="en-IN" dirty="0"/>
              <a:t>n = Node(10)</a:t>
            </a:r>
          </a:p>
          <a:p>
            <a:pPr marL="0" indent="0">
              <a:buNone/>
            </a:pPr>
            <a:r>
              <a:rPr lang="en-IN" dirty="0" err="1"/>
              <a:t>l.head</a:t>
            </a:r>
            <a:r>
              <a:rPr lang="en-IN" dirty="0"/>
              <a:t> = n</a:t>
            </a:r>
          </a:p>
          <a:p>
            <a:pPr marL="0" indent="0">
              <a:buNone/>
            </a:pPr>
            <a:r>
              <a:rPr lang="en-IN" dirty="0"/>
              <a:t>n1 = Node(20)</a:t>
            </a:r>
          </a:p>
          <a:p>
            <a:pPr marL="0" indent="0">
              <a:buNone/>
            </a:pPr>
            <a:r>
              <a:rPr lang="en-IN" dirty="0" err="1"/>
              <a:t>l.head.next</a:t>
            </a:r>
            <a:r>
              <a:rPr lang="en-IN" dirty="0"/>
              <a:t> = n1</a:t>
            </a:r>
          </a:p>
          <a:p>
            <a:pPr marL="0" indent="0">
              <a:buNone/>
            </a:pPr>
            <a:endParaRPr lang="en-IN" dirty="0"/>
          </a:p>
          <a:p>
            <a:pPr marL="0" indent="0">
              <a:buNone/>
            </a:pPr>
            <a:endParaRPr lang="en-IN" dirty="0"/>
          </a:p>
          <a:p>
            <a:pPr marL="0" indent="0">
              <a:buNone/>
            </a:pPr>
            <a:r>
              <a:rPr lang="en-IN" dirty="0"/>
              <a:t># Display linked list</a:t>
            </a:r>
          </a:p>
          <a:p>
            <a:pPr marL="0" indent="0">
              <a:buNone/>
            </a:pPr>
            <a:r>
              <a:rPr lang="en-IN" dirty="0" err="1"/>
              <a:t>l.display</a:t>
            </a:r>
            <a:r>
              <a:rPr lang="en-IN" dirty="0"/>
              <a:t>()</a:t>
            </a:r>
          </a:p>
        </p:txBody>
      </p:sp>
      <p:sp>
        <p:nvSpPr>
          <p:cNvPr id="8" name="Content Placeholder 7">
            <a:extLst>
              <a:ext uri="{FF2B5EF4-FFF2-40B4-BE49-F238E27FC236}">
                <a16:creationId xmlns:a16="http://schemas.microsoft.com/office/drawing/2014/main" id="{AD811420-E4D6-5E51-B53F-B4D295C5C3F5}"/>
              </a:ext>
            </a:extLst>
          </p:cNvPr>
          <p:cNvSpPr>
            <a:spLocks noGrp="1"/>
          </p:cNvSpPr>
          <p:nvPr>
            <p:ph sz="half" idx="2"/>
          </p:nvPr>
        </p:nvSpPr>
        <p:spPr/>
        <p:txBody>
          <a:bodyPr>
            <a:normAutofit fontScale="92500" lnSpcReduction="10000"/>
          </a:bodyPr>
          <a:lstStyle/>
          <a:p>
            <a:pPr marL="0" indent="0">
              <a:buNone/>
            </a:pPr>
            <a:r>
              <a:rPr lang="en-IN" dirty="0"/>
              <a:t>O/P: 10 --&gt; 20 --&gt; </a:t>
            </a:r>
          </a:p>
        </p:txBody>
      </p:sp>
      <p:sp>
        <p:nvSpPr>
          <p:cNvPr id="4" name="Google Shape;174;p12">
            <a:extLst>
              <a:ext uri="{FF2B5EF4-FFF2-40B4-BE49-F238E27FC236}">
                <a16:creationId xmlns:a16="http://schemas.microsoft.com/office/drawing/2014/main" id="{340355C8-3209-127D-B5C0-B6F1C34DA1D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7DAD0E86-5275-B05A-C844-78B6FA12ED91}"/>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379859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CF64-729A-BD50-F069-158B291FD233}"/>
              </a:ext>
            </a:extLst>
          </p:cNvPr>
          <p:cNvSpPr>
            <a:spLocks noGrp="1"/>
          </p:cNvSpPr>
          <p:nvPr>
            <p:ph type="title"/>
          </p:nvPr>
        </p:nvSpPr>
        <p:spPr>
          <a:xfrm>
            <a:off x="457200" y="914400"/>
            <a:ext cx="8229600" cy="503238"/>
          </a:xfrm>
        </p:spPr>
        <p:txBody>
          <a:bodyPr>
            <a:normAutofit fontScale="90000"/>
          </a:bodyPr>
          <a:lstStyle/>
          <a:p>
            <a:r>
              <a:rPr lang="en-IN" dirty="0"/>
              <a:t>Insertion Operation of Linked List</a:t>
            </a:r>
          </a:p>
        </p:txBody>
      </p:sp>
      <p:sp>
        <p:nvSpPr>
          <p:cNvPr id="3" name="Content Placeholder 2">
            <a:extLst>
              <a:ext uri="{FF2B5EF4-FFF2-40B4-BE49-F238E27FC236}">
                <a16:creationId xmlns:a16="http://schemas.microsoft.com/office/drawing/2014/main" id="{E3A1797B-1770-6CDB-D20D-0A06784CD3BA}"/>
              </a:ext>
            </a:extLst>
          </p:cNvPr>
          <p:cNvSpPr>
            <a:spLocks noGrp="1"/>
          </p:cNvSpPr>
          <p:nvPr>
            <p:ph idx="1"/>
          </p:nvPr>
        </p:nvSpPr>
        <p:spPr/>
        <p:txBody>
          <a:bodyPr/>
          <a:lstStyle/>
          <a:p>
            <a:pPr marL="0" indent="0">
              <a:buNone/>
            </a:pPr>
            <a:r>
              <a:rPr lang="en-IN" dirty="0"/>
              <a:t>Insertion at Beginning</a:t>
            </a:r>
          </a:p>
          <a:p>
            <a:pPr marL="0" indent="0">
              <a:buNone/>
            </a:pPr>
            <a:r>
              <a:rPr lang="en-IN" dirty="0"/>
              <a:t>Nb=Node(data) </a:t>
            </a:r>
          </a:p>
          <a:p>
            <a:pPr marL="0" indent="0">
              <a:buNone/>
            </a:pPr>
            <a:r>
              <a:rPr lang="en-IN" dirty="0" err="1"/>
              <a:t>Nb.next</a:t>
            </a:r>
            <a:r>
              <a:rPr lang="en-IN" dirty="0"/>
              <a:t>=</a:t>
            </a:r>
            <a:r>
              <a:rPr lang="en-IN" dirty="0" err="1"/>
              <a:t>self.head</a:t>
            </a:r>
            <a:endParaRPr lang="en-IN" dirty="0"/>
          </a:p>
          <a:p>
            <a:pPr marL="0" indent="0">
              <a:buNone/>
            </a:pPr>
            <a:r>
              <a:rPr lang="en-IN" dirty="0" err="1"/>
              <a:t>Self.head</a:t>
            </a:r>
            <a:r>
              <a:rPr lang="en-IN" dirty="0"/>
              <a:t>=</a:t>
            </a:r>
            <a:r>
              <a:rPr lang="en-IN" dirty="0" err="1"/>
              <a:t>nb</a:t>
            </a:r>
            <a:r>
              <a:rPr lang="en-IN" dirty="0"/>
              <a:t>   </a:t>
            </a:r>
          </a:p>
          <a:p>
            <a:pPr marL="0" indent="0">
              <a:buNone/>
            </a:pPr>
            <a:endParaRPr lang="en-IN" dirty="0"/>
          </a:p>
          <a:p>
            <a:pPr marL="0" indent="0">
              <a:buNone/>
            </a:pPr>
            <a:endParaRPr lang="en-IN" dirty="0"/>
          </a:p>
        </p:txBody>
      </p:sp>
      <p:sp>
        <p:nvSpPr>
          <p:cNvPr id="4" name="Google Shape;174;p12">
            <a:extLst>
              <a:ext uri="{FF2B5EF4-FFF2-40B4-BE49-F238E27FC236}">
                <a16:creationId xmlns:a16="http://schemas.microsoft.com/office/drawing/2014/main" id="{E7582128-502C-E229-0CFC-832536BA306C}"/>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078D78ED-3167-241B-B71F-48E001BCD131}"/>
              </a:ext>
            </a:extLst>
          </p:cNvPr>
          <p:cNvPicPr/>
          <p:nvPr/>
        </p:nvPicPr>
        <p:blipFill>
          <a:blip r:embed="rId2"/>
          <a:srcRect/>
          <a:stretch>
            <a:fillRect/>
          </a:stretch>
        </p:blipFill>
        <p:spPr>
          <a:xfrm>
            <a:off x="6849532" y="0"/>
            <a:ext cx="2294467" cy="754988"/>
          </a:xfrm>
          <a:prstGeom prst="rect">
            <a:avLst/>
          </a:prstGeom>
          <a:noFill/>
          <a:ln>
            <a:noFill/>
          </a:ln>
        </p:spPr>
      </p:pic>
      <p:grpSp>
        <p:nvGrpSpPr>
          <p:cNvPr id="8" name="Group 7">
            <a:extLst>
              <a:ext uri="{FF2B5EF4-FFF2-40B4-BE49-F238E27FC236}">
                <a16:creationId xmlns:a16="http://schemas.microsoft.com/office/drawing/2014/main" id="{6B184AD2-380E-A6C6-AB5F-C07DA1A32F86}"/>
              </a:ext>
            </a:extLst>
          </p:cNvPr>
          <p:cNvGrpSpPr/>
          <p:nvPr/>
        </p:nvGrpSpPr>
        <p:grpSpPr>
          <a:xfrm>
            <a:off x="4037429" y="2264422"/>
            <a:ext cx="2025746" cy="506913"/>
            <a:chOff x="4037429" y="2264422"/>
            <a:chExt cx="2025746" cy="506913"/>
          </a:xfrm>
        </p:grpSpPr>
        <p:sp>
          <p:nvSpPr>
            <p:cNvPr id="6" name="Rectangle 5">
              <a:extLst>
                <a:ext uri="{FF2B5EF4-FFF2-40B4-BE49-F238E27FC236}">
                  <a16:creationId xmlns:a16="http://schemas.microsoft.com/office/drawing/2014/main" id="{572A7ACC-ADE7-2CB2-3D62-5F5C153E3C11}"/>
                </a:ext>
              </a:extLst>
            </p:cNvPr>
            <p:cNvSpPr/>
            <p:nvPr/>
          </p:nvSpPr>
          <p:spPr>
            <a:xfrm>
              <a:off x="4037429" y="2264422"/>
              <a:ext cx="1012874"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7" name="Rectangle 6">
              <a:extLst>
                <a:ext uri="{FF2B5EF4-FFF2-40B4-BE49-F238E27FC236}">
                  <a16:creationId xmlns:a16="http://schemas.microsoft.com/office/drawing/2014/main" id="{B130DB29-5B56-C8C8-E689-3A01E7346F4F}"/>
                </a:ext>
              </a:extLst>
            </p:cNvPr>
            <p:cNvSpPr/>
            <p:nvPr/>
          </p:nvSpPr>
          <p:spPr>
            <a:xfrm>
              <a:off x="5078437" y="2264422"/>
              <a:ext cx="984738" cy="506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NULL</a:t>
              </a:r>
            </a:p>
          </p:txBody>
        </p:sp>
      </p:grpSp>
      <p:grpSp>
        <p:nvGrpSpPr>
          <p:cNvPr id="21" name="Group 20">
            <a:extLst>
              <a:ext uri="{FF2B5EF4-FFF2-40B4-BE49-F238E27FC236}">
                <a16:creationId xmlns:a16="http://schemas.microsoft.com/office/drawing/2014/main" id="{81F14CB3-B093-5D51-13BD-E156A119E589}"/>
              </a:ext>
            </a:extLst>
          </p:cNvPr>
          <p:cNvGrpSpPr/>
          <p:nvPr/>
        </p:nvGrpSpPr>
        <p:grpSpPr>
          <a:xfrm>
            <a:off x="731520" y="4417255"/>
            <a:ext cx="2504049" cy="503238"/>
            <a:chOff x="731520" y="4417255"/>
            <a:chExt cx="2504049" cy="503238"/>
          </a:xfrm>
        </p:grpSpPr>
        <p:sp>
          <p:nvSpPr>
            <p:cNvPr id="9" name="Rectangle 8">
              <a:extLst>
                <a:ext uri="{FF2B5EF4-FFF2-40B4-BE49-F238E27FC236}">
                  <a16:creationId xmlns:a16="http://schemas.microsoft.com/office/drawing/2014/main" id="{892FC17A-E0DB-B501-3FE6-7A3568391869}"/>
                </a:ext>
              </a:extLst>
            </p:cNvPr>
            <p:cNvSpPr/>
            <p:nvPr/>
          </p:nvSpPr>
          <p:spPr>
            <a:xfrm>
              <a:off x="731520" y="4417255"/>
              <a:ext cx="1308295"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0" name="Rectangle 9">
              <a:extLst>
                <a:ext uri="{FF2B5EF4-FFF2-40B4-BE49-F238E27FC236}">
                  <a16:creationId xmlns:a16="http://schemas.microsoft.com/office/drawing/2014/main" id="{02B9B7A0-8377-DD34-1E0F-43E3427A4867}"/>
                </a:ext>
              </a:extLst>
            </p:cNvPr>
            <p:cNvSpPr/>
            <p:nvPr/>
          </p:nvSpPr>
          <p:spPr>
            <a:xfrm>
              <a:off x="2039815" y="4417255"/>
              <a:ext cx="1195754"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1100</a:t>
              </a:r>
            </a:p>
          </p:txBody>
        </p:sp>
      </p:grpSp>
      <p:grpSp>
        <p:nvGrpSpPr>
          <p:cNvPr id="15" name="Group 14">
            <a:extLst>
              <a:ext uri="{FF2B5EF4-FFF2-40B4-BE49-F238E27FC236}">
                <a16:creationId xmlns:a16="http://schemas.microsoft.com/office/drawing/2014/main" id="{946CE4D1-2924-4AE7-1476-F9C0F8A31D7C}"/>
              </a:ext>
            </a:extLst>
          </p:cNvPr>
          <p:cNvGrpSpPr/>
          <p:nvPr/>
        </p:nvGrpSpPr>
        <p:grpSpPr>
          <a:xfrm>
            <a:off x="3629465" y="4417255"/>
            <a:ext cx="2067951" cy="503238"/>
            <a:chOff x="3629465" y="4417255"/>
            <a:chExt cx="2067951" cy="503238"/>
          </a:xfrm>
        </p:grpSpPr>
        <p:sp>
          <p:nvSpPr>
            <p:cNvPr id="11" name="Rectangle 10">
              <a:extLst>
                <a:ext uri="{FF2B5EF4-FFF2-40B4-BE49-F238E27FC236}">
                  <a16:creationId xmlns:a16="http://schemas.microsoft.com/office/drawing/2014/main" id="{664310CF-9BB2-762D-AEBC-632080E2DE8A}"/>
                </a:ext>
              </a:extLst>
            </p:cNvPr>
            <p:cNvSpPr/>
            <p:nvPr/>
          </p:nvSpPr>
          <p:spPr>
            <a:xfrm>
              <a:off x="3629465" y="4417255"/>
              <a:ext cx="1195754"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10</a:t>
              </a:r>
            </a:p>
          </p:txBody>
        </p:sp>
        <p:sp>
          <p:nvSpPr>
            <p:cNvPr id="12" name="Rectangle 11">
              <a:extLst>
                <a:ext uri="{FF2B5EF4-FFF2-40B4-BE49-F238E27FC236}">
                  <a16:creationId xmlns:a16="http://schemas.microsoft.com/office/drawing/2014/main" id="{CB8E0D1A-9DEA-2E74-65FF-42A6C721628B}"/>
                </a:ext>
              </a:extLst>
            </p:cNvPr>
            <p:cNvSpPr/>
            <p:nvPr/>
          </p:nvSpPr>
          <p:spPr>
            <a:xfrm>
              <a:off x="4825220" y="4417255"/>
              <a:ext cx="872196"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1200</a:t>
              </a:r>
            </a:p>
          </p:txBody>
        </p:sp>
      </p:grpSp>
      <p:grpSp>
        <p:nvGrpSpPr>
          <p:cNvPr id="16" name="Group 15">
            <a:extLst>
              <a:ext uri="{FF2B5EF4-FFF2-40B4-BE49-F238E27FC236}">
                <a16:creationId xmlns:a16="http://schemas.microsoft.com/office/drawing/2014/main" id="{9E2237C8-4174-776B-F9FD-137232CD6CDA}"/>
              </a:ext>
            </a:extLst>
          </p:cNvPr>
          <p:cNvGrpSpPr/>
          <p:nvPr/>
        </p:nvGrpSpPr>
        <p:grpSpPr>
          <a:xfrm>
            <a:off x="6133514" y="4417255"/>
            <a:ext cx="1997612" cy="503238"/>
            <a:chOff x="6133514" y="4417255"/>
            <a:chExt cx="1997612" cy="503238"/>
          </a:xfrm>
        </p:grpSpPr>
        <p:sp>
          <p:nvSpPr>
            <p:cNvPr id="13" name="Rectangle 12">
              <a:extLst>
                <a:ext uri="{FF2B5EF4-FFF2-40B4-BE49-F238E27FC236}">
                  <a16:creationId xmlns:a16="http://schemas.microsoft.com/office/drawing/2014/main" id="{6007E927-97AE-B002-6461-DF07ED171414}"/>
                </a:ext>
              </a:extLst>
            </p:cNvPr>
            <p:cNvSpPr/>
            <p:nvPr/>
          </p:nvSpPr>
          <p:spPr>
            <a:xfrm>
              <a:off x="6133514" y="4417255"/>
              <a:ext cx="970671"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20</a:t>
              </a:r>
            </a:p>
          </p:txBody>
        </p:sp>
        <p:sp>
          <p:nvSpPr>
            <p:cNvPr id="14" name="Rectangle 13">
              <a:extLst>
                <a:ext uri="{FF2B5EF4-FFF2-40B4-BE49-F238E27FC236}">
                  <a16:creationId xmlns:a16="http://schemas.microsoft.com/office/drawing/2014/main" id="{1E7C2673-DBDA-BBF6-F21E-F46F9C64E049}"/>
                </a:ext>
              </a:extLst>
            </p:cNvPr>
            <p:cNvSpPr/>
            <p:nvPr/>
          </p:nvSpPr>
          <p:spPr>
            <a:xfrm>
              <a:off x="7104185" y="4417255"/>
              <a:ext cx="1026941" cy="5032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NULL</a:t>
              </a:r>
            </a:p>
          </p:txBody>
        </p:sp>
      </p:grpSp>
      <p:cxnSp>
        <p:nvCxnSpPr>
          <p:cNvPr id="18" name="Straight Arrow Connector 17">
            <a:extLst>
              <a:ext uri="{FF2B5EF4-FFF2-40B4-BE49-F238E27FC236}">
                <a16:creationId xmlns:a16="http://schemas.microsoft.com/office/drawing/2014/main" id="{E1D51207-F92B-C991-3A6E-A703683C1301}"/>
              </a:ext>
            </a:extLst>
          </p:cNvPr>
          <p:cNvCxnSpPr>
            <a:stCxn id="12" idx="3"/>
            <a:endCxn id="13" idx="1"/>
          </p:cNvCxnSpPr>
          <p:nvPr/>
        </p:nvCxnSpPr>
        <p:spPr>
          <a:xfrm>
            <a:off x="5697416" y="4668874"/>
            <a:ext cx="436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67943F-0452-C6F4-5719-C02B6ADBE3B4}"/>
              </a:ext>
            </a:extLst>
          </p:cNvPr>
          <p:cNvCxnSpPr>
            <a:endCxn id="11" idx="1"/>
          </p:cNvCxnSpPr>
          <p:nvPr/>
        </p:nvCxnSpPr>
        <p:spPr>
          <a:xfrm>
            <a:off x="3235569" y="4668874"/>
            <a:ext cx="393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775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B3B3-9CB4-C67C-3499-5BE338193F06}"/>
              </a:ext>
            </a:extLst>
          </p:cNvPr>
          <p:cNvSpPr>
            <a:spLocks noGrp="1"/>
          </p:cNvSpPr>
          <p:nvPr>
            <p:ph type="title"/>
          </p:nvPr>
        </p:nvSpPr>
        <p:spPr>
          <a:xfrm>
            <a:off x="457200" y="858128"/>
            <a:ext cx="8229600" cy="559509"/>
          </a:xfrm>
        </p:spPr>
        <p:txBody>
          <a:bodyPr>
            <a:normAutofit fontScale="90000"/>
          </a:bodyPr>
          <a:lstStyle/>
          <a:p>
            <a:r>
              <a:rPr lang="en-IN" dirty="0">
                <a:solidFill>
                  <a:srgbClr val="FF0000"/>
                </a:solidFill>
              </a:rPr>
              <a:t>Insert at End</a:t>
            </a:r>
            <a:endParaRPr lang="en-IN" dirty="0"/>
          </a:p>
        </p:txBody>
      </p:sp>
      <p:sp>
        <p:nvSpPr>
          <p:cNvPr id="3" name="Content Placeholder 2">
            <a:extLst>
              <a:ext uri="{FF2B5EF4-FFF2-40B4-BE49-F238E27FC236}">
                <a16:creationId xmlns:a16="http://schemas.microsoft.com/office/drawing/2014/main" id="{67B23DFE-F818-E488-D975-D85E1D2E756E}"/>
              </a:ext>
            </a:extLst>
          </p:cNvPr>
          <p:cNvSpPr>
            <a:spLocks noGrp="1"/>
          </p:cNvSpPr>
          <p:nvPr>
            <p:ph idx="1"/>
          </p:nvPr>
        </p:nvSpPr>
        <p:spPr/>
        <p:txBody>
          <a:bodyPr>
            <a:normAutofit/>
          </a:bodyPr>
          <a:lstStyle/>
          <a:p>
            <a:pPr marL="0" indent="0">
              <a:buNone/>
            </a:pPr>
            <a:r>
              <a:rPr lang="en-IN" dirty="0"/>
              <a:t>Ne = Node (data)</a:t>
            </a:r>
          </a:p>
          <a:p>
            <a:pPr marL="0" indent="0">
              <a:buNone/>
            </a:pPr>
            <a:r>
              <a:rPr lang="en-IN" dirty="0"/>
              <a:t>temp = </a:t>
            </a:r>
            <a:r>
              <a:rPr lang="en-IN" dirty="0" err="1"/>
              <a:t>self.head</a:t>
            </a:r>
            <a:endParaRPr lang="en-IN" dirty="0"/>
          </a:p>
          <a:p>
            <a:pPr marL="0" indent="0">
              <a:buNone/>
            </a:pPr>
            <a:r>
              <a:rPr lang="en-IN" dirty="0"/>
              <a:t>While </a:t>
            </a:r>
            <a:r>
              <a:rPr lang="en-IN" dirty="0" err="1"/>
              <a:t>temp.next</a:t>
            </a:r>
            <a:r>
              <a:rPr lang="en-IN" dirty="0"/>
              <a:t>:</a:t>
            </a:r>
          </a:p>
          <a:p>
            <a:pPr marL="0" indent="0">
              <a:buNone/>
            </a:pPr>
            <a:r>
              <a:rPr lang="en-IN" dirty="0"/>
              <a:t>	temp=</a:t>
            </a:r>
            <a:r>
              <a:rPr lang="en-IN" dirty="0" err="1"/>
              <a:t>temp.next</a:t>
            </a:r>
            <a:endParaRPr lang="en-IN" dirty="0"/>
          </a:p>
          <a:p>
            <a:pPr marL="0" indent="0">
              <a:buNone/>
            </a:pPr>
            <a:r>
              <a:rPr lang="en-IN" dirty="0" err="1"/>
              <a:t>temp.next</a:t>
            </a:r>
            <a:r>
              <a:rPr lang="en-IN" dirty="0"/>
              <a:t>=ne </a:t>
            </a:r>
          </a:p>
          <a:p>
            <a:pPr marL="0" indent="0">
              <a:buNone/>
            </a:pPr>
            <a:endParaRPr lang="en-IN" dirty="0"/>
          </a:p>
        </p:txBody>
      </p:sp>
      <p:sp>
        <p:nvSpPr>
          <p:cNvPr id="4" name="Google Shape;174;p12">
            <a:extLst>
              <a:ext uri="{FF2B5EF4-FFF2-40B4-BE49-F238E27FC236}">
                <a16:creationId xmlns:a16="http://schemas.microsoft.com/office/drawing/2014/main" id="{683867AF-0486-97B0-7856-CA6BE70F872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12C48B28-696D-1706-7778-759F58E288D3}"/>
              </a:ext>
            </a:extLst>
          </p:cNvPr>
          <p:cNvPicPr/>
          <p:nvPr/>
        </p:nvPicPr>
        <p:blipFill>
          <a:blip r:embed="rId2"/>
          <a:srcRect/>
          <a:stretch>
            <a:fillRect/>
          </a:stretch>
        </p:blipFill>
        <p:spPr>
          <a:xfrm>
            <a:off x="6849532" y="0"/>
            <a:ext cx="2294467" cy="754988"/>
          </a:xfrm>
          <a:prstGeom prst="rect">
            <a:avLst/>
          </a:prstGeom>
          <a:noFill/>
          <a:ln>
            <a:noFill/>
          </a:ln>
        </p:spPr>
      </p:pic>
      <p:grpSp>
        <p:nvGrpSpPr>
          <p:cNvPr id="11" name="Group 10">
            <a:extLst>
              <a:ext uri="{FF2B5EF4-FFF2-40B4-BE49-F238E27FC236}">
                <a16:creationId xmlns:a16="http://schemas.microsoft.com/office/drawing/2014/main" id="{B2257A27-EFB0-FF12-3328-D69FFBA98B6D}"/>
              </a:ext>
            </a:extLst>
          </p:cNvPr>
          <p:cNvGrpSpPr/>
          <p:nvPr/>
        </p:nvGrpSpPr>
        <p:grpSpPr>
          <a:xfrm>
            <a:off x="5472332" y="2039815"/>
            <a:ext cx="2110154" cy="689317"/>
            <a:chOff x="5472332" y="2039815"/>
            <a:chExt cx="2110154" cy="689317"/>
          </a:xfrm>
        </p:grpSpPr>
        <p:sp>
          <p:nvSpPr>
            <p:cNvPr id="9" name="Rectangle 8">
              <a:extLst>
                <a:ext uri="{FF2B5EF4-FFF2-40B4-BE49-F238E27FC236}">
                  <a16:creationId xmlns:a16="http://schemas.microsoft.com/office/drawing/2014/main" id="{30B59E62-ADF6-2383-B119-EB36F65B1C10}"/>
                </a:ext>
              </a:extLst>
            </p:cNvPr>
            <p:cNvSpPr/>
            <p:nvPr/>
          </p:nvSpPr>
          <p:spPr>
            <a:xfrm>
              <a:off x="5472332" y="2039815"/>
              <a:ext cx="1055077" cy="689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40</a:t>
              </a:r>
            </a:p>
          </p:txBody>
        </p:sp>
        <p:sp>
          <p:nvSpPr>
            <p:cNvPr id="10" name="Rectangle 9">
              <a:extLst>
                <a:ext uri="{FF2B5EF4-FFF2-40B4-BE49-F238E27FC236}">
                  <a16:creationId xmlns:a16="http://schemas.microsoft.com/office/drawing/2014/main" id="{7F83B939-9AE4-D520-62EA-470B4E6D22F9}"/>
                </a:ext>
              </a:extLst>
            </p:cNvPr>
            <p:cNvSpPr/>
            <p:nvPr/>
          </p:nvSpPr>
          <p:spPr>
            <a:xfrm>
              <a:off x="6527409" y="2039815"/>
              <a:ext cx="1055077" cy="689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NULL</a:t>
              </a:r>
            </a:p>
          </p:txBody>
        </p:sp>
      </p:grpSp>
      <p:pic>
        <p:nvPicPr>
          <p:cNvPr id="13" name="Picture 12">
            <a:extLst>
              <a:ext uri="{FF2B5EF4-FFF2-40B4-BE49-F238E27FC236}">
                <a16:creationId xmlns:a16="http://schemas.microsoft.com/office/drawing/2014/main" id="{77CB297E-D840-9917-84EE-EF19EE465AF5}"/>
              </a:ext>
            </a:extLst>
          </p:cNvPr>
          <p:cNvPicPr>
            <a:picLocks noChangeAspect="1"/>
          </p:cNvPicPr>
          <p:nvPr/>
        </p:nvPicPr>
        <p:blipFill>
          <a:blip r:embed="rId3"/>
          <a:stretch>
            <a:fillRect/>
          </a:stretch>
        </p:blipFill>
        <p:spPr>
          <a:xfrm>
            <a:off x="363088" y="5008098"/>
            <a:ext cx="8516326" cy="1118065"/>
          </a:xfrm>
          <a:prstGeom prst="rect">
            <a:avLst/>
          </a:prstGeom>
        </p:spPr>
      </p:pic>
    </p:spTree>
    <p:extLst>
      <p:ext uri="{BB962C8B-B14F-4D97-AF65-F5344CB8AC3E}">
        <p14:creationId xmlns:p14="http://schemas.microsoft.com/office/powerpoint/2010/main" val="270127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2895-8B0E-5783-230E-9B15B9A55357}"/>
              </a:ext>
            </a:extLst>
          </p:cNvPr>
          <p:cNvSpPr>
            <a:spLocks noGrp="1"/>
          </p:cNvSpPr>
          <p:nvPr>
            <p:ph type="title"/>
          </p:nvPr>
        </p:nvSpPr>
        <p:spPr>
          <a:xfrm>
            <a:off x="457200" y="801858"/>
            <a:ext cx="8229600" cy="61578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40F9B123-3753-C030-2646-D62EC6A54D59}"/>
              </a:ext>
            </a:extLst>
          </p:cNvPr>
          <p:cNvPicPr>
            <a:picLocks noGrp="1" noChangeAspect="1"/>
          </p:cNvPicPr>
          <p:nvPr>
            <p:ph idx="1"/>
          </p:nvPr>
        </p:nvPicPr>
        <p:blipFill>
          <a:blip r:embed="rId2"/>
          <a:stretch>
            <a:fillRect/>
          </a:stretch>
        </p:blipFill>
        <p:spPr>
          <a:xfrm>
            <a:off x="1071366" y="2335238"/>
            <a:ext cx="7446469" cy="1553912"/>
          </a:xfrm>
        </p:spPr>
      </p:pic>
      <p:sp>
        <p:nvSpPr>
          <p:cNvPr id="6" name="Google Shape;174;p12">
            <a:extLst>
              <a:ext uri="{FF2B5EF4-FFF2-40B4-BE49-F238E27FC236}">
                <a16:creationId xmlns:a16="http://schemas.microsoft.com/office/drawing/2014/main" id="{72926DCB-1C64-9EE9-8665-DF5059D058D5}"/>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8BA467E8-DFC0-5B16-CA6F-ADE6BF5878AF}"/>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9597765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F2CF-03A5-46F8-CC62-E54AEA3AC2FD}"/>
              </a:ext>
            </a:extLst>
          </p:cNvPr>
          <p:cNvSpPr>
            <a:spLocks noGrp="1"/>
          </p:cNvSpPr>
          <p:nvPr>
            <p:ph type="title"/>
          </p:nvPr>
        </p:nvSpPr>
        <p:spPr>
          <a:xfrm>
            <a:off x="457200" y="914400"/>
            <a:ext cx="8229600" cy="503238"/>
          </a:xfrm>
        </p:spPr>
        <p:txBody>
          <a:bodyPr>
            <a:normAutofit fontScale="90000"/>
          </a:bodyPr>
          <a:lstStyle/>
          <a:p>
            <a:r>
              <a:rPr lang="en-IN" dirty="0"/>
              <a:t>Insert at position</a:t>
            </a:r>
          </a:p>
        </p:txBody>
      </p:sp>
      <p:sp>
        <p:nvSpPr>
          <p:cNvPr id="6" name="Google Shape;174;p12">
            <a:extLst>
              <a:ext uri="{FF2B5EF4-FFF2-40B4-BE49-F238E27FC236}">
                <a16:creationId xmlns:a16="http://schemas.microsoft.com/office/drawing/2014/main" id="{E0990AD1-E6C4-110B-9F6F-9A5B2D6B5E57}"/>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E2C64088-D48F-7E0D-9656-D02858868BE6}"/>
              </a:ext>
            </a:extLst>
          </p:cNvPr>
          <p:cNvPicPr/>
          <p:nvPr/>
        </p:nvPicPr>
        <p:blipFill>
          <a:blip r:embed="rId2"/>
          <a:srcRect/>
          <a:stretch>
            <a:fillRect/>
          </a:stretch>
        </p:blipFill>
        <p:spPr>
          <a:xfrm>
            <a:off x="6849532" y="0"/>
            <a:ext cx="2294467" cy="754988"/>
          </a:xfrm>
          <a:prstGeom prst="rect">
            <a:avLst/>
          </a:prstGeom>
          <a:noFill/>
          <a:ln>
            <a:noFill/>
          </a:ln>
        </p:spPr>
      </p:pic>
      <p:sp>
        <p:nvSpPr>
          <p:cNvPr id="4" name="Content Placeholder 3">
            <a:extLst>
              <a:ext uri="{FF2B5EF4-FFF2-40B4-BE49-F238E27FC236}">
                <a16:creationId xmlns:a16="http://schemas.microsoft.com/office/drawing/2014/main" id="{9F475E0C-1775-5F2B-7D14-8ADA8BD51BD4}"/>
              </a:ext>
            </a:extLst>
          </p:cNvPr>
          <p:cNvSpPr>
            <a:spLocks noGrp="1"/>
          </p:cNvSpPr>
          <p:nvPr>
            <p:ph idx="1"/>
          </p:nvPr>
        </p:nvSpPr>
        <p:spPr/>
        <p:txBody>
          <a:bodyPr/>
          <a:lstStyle/>
          <a:p>
            <a:pPr marL="0" indent="0">
              <a:buNone/>
            </a:pPr>
            <a:r>
              <a:rPr lang="en-IN" dirty="0"/>
              <a:t>np = node(data)     </a:t>
            </a:r>
            <a:r>
              <a:rPr lang="en-IN" dirty="0" err="1">
                <a:highlight>
                  <a:srgbClr val="FFFF00"/>
                </a:highlight>
              </a:rPr>
              <a:t>pos</a:t>
            </a:r>
            <a:r>
              <a:rPr lang="en-IN" dirty="0">
                <a:highlight>
                  <a:srgbClr val="FFFF00"/>
                </a:highlight>
              </a:rPr>
              <a:t>(3)</a:t>
            </a:r>
          </a:p>
          <a:p>
            <a:pPr marL="0" indent="0">
              <a:buNone/>
            </a:pPr>
            <a:r>
              <a:rPr lang="en-IN" dirty="0"/>
              <a:t>temp = </a:t>
            </a:r>
            <a:r>
              <a:rPr lang="en-IN" dirty="0" err="1"/>
              <a:t>self.head</a:t>
            </a:r>
            <a:endParaRPr lang="en-IN" dirty="0"/>
          </a:p>
          <a:p>
            <a:pPr marL="0" indent="0">
              <a:buNone/>
            </a:pPr>
            <a:r>
              <a:rPr lang="en-IN" dirty="0"/>
              <a:t>for </a:t>
            </a:r>
            <a:r>
              <a:rPr lang="en-IN" dirty="0" err="1"/>
              <a:t>i</a:t>
            </a:r>
            <a:r>
              <a:rPr lang="en-IN" dirty="0"/>
              <a:t> in range(pos-1)</a:t>
            </a:r>
          </a:p>
          <a:p>
            <a:pPr marL="0" indent="0">
              <a:buNone/>
            </a:pPr>
            <a:r>
              <a:rPr lang="en-IN" dirty="0"/>
              <a:t>temp = </a:t>
            </a:r>
            <a:r>
              <a:rPr lang="en-IN" dirty="0" err="1"/>
              <a:t>temp.next</a:t>
            </a:r>
            <a:endParaRPr lang="en-IN" dirty="0"/>
          </a:p>
          <a:p>
            <a:pPr marL="0" indent="0">
              <a:buNone/>
            </a:pPr>
            <a:r>
              <a:rPr lang="en-IN" dirty="0" err="1"/>
              <a:t>np.data</a:t>
            </a:r>
            <a:r>
              <a:rPr lang="en-IN" dirty="0"/>
              <a:t> = data</a:t>
            </a:r>
          </a:p>
          <a:p>
            <a:pPr marL="0" indent="0">
              <a:buNone/>
            </a:pPr>
            <a:r>
              <a:rPr lang="en-IN" dirty="0" err="1"/>
              <a:t>np.next</a:t>
            </a:r>
            <a:r>
              <a:rPr lang="en-IN" dirty="0"/>
              <a:t> =  </a:t>
            </a:r>
            <a:r>
              <a:rPr lang="en-IN" dirty="0" err="1"/>
              <a:t>temp.next</a:t>
            </a:r>
            <a:endParaRPr lang="en-IN" dirty="0"/>
          </a:p>
          <a:p>
            <a:pPr marL="0" indent="0">
              <a:buNone/>
            </a:pPr>
            <a:r>
              <a:rPr lang="en-IN" dirty="0" err="1"/>
              <a:t>temp.next</a:t>
            </a:r>
            <a:r>
              <a:rPr lang="en-IN" dirty="0"/>
              <a:t> = np</a:t>
            </a:r>
          </a:p>
          <a:p>
            <a:pPr marL="0" indent="0">
              <a:buNone/>
            </a:pPr>
            <a:endParaRPr lang="en-IN" dirty="0"/>
          </a:p>
          <a:p>
            <a:pPr marL="0" indent="0">
              <a:buNone/>
            </a:pPr>
            <a:endParaRPr lang="en-IN" dirty="0"/>
          </a:p>
        </p:txBody>
      </p:sp>
      <p:pic>
        <p:nvPicPr>
          <p:cNvPr id="9" name="Picture 8">
            <a:extLst>
              <a:ext uri="{FF2B5EF4-FFF2-40B4-BE49-F238E27FC236}">
                <a16:creationId xmlns:a16="http://schemas.microsoft.com/office/drawing/2014/main" id="{DBB2B2FA-1497-80A9-454A-755774A0F4C3}"/>
              </a:ext>
            </a:extLst>
          </p:cNvPr>
          <p:cNvPicPr>
            <a:picLocks noChangeAspect="1"/>
          </p:cNvPicPr>
          <p:nvPr/>
        </p:nvPicPr>
        <p:blipFill>
          <a:blip r:embed="rId3"/>
          <a:stretch>
            <a:fillRect/>
          </a:stretch>
        </p:blipFill>
        <p:spPr>
          <a:xfrm>
            <a:off x="4316730" y="3439318"/>
            <a:ext cx="4533900" cy="847725"/>
          </a:xfrm>
          <a:prstGeom prst="rect">
            <a:avLst/>
          </a:prstGeom>
        </p:spPr>
      </p:pic>
      <p:grpSp>
        <p:nvGrpSpPr>
          <p:cNvPr id="12" name="Group 11">
            <a:extLst>
              <a:ext uri="{FF2B5EF4-FFF2-40B4-BE49-F238E27FC236}">
                <a16:creationId xmlns:a16="http://schemas.microsoft.com/office/drawing/2014/main" id="{E36A94CA-C8A5-9A8C-7B79-DE84A6ADF4F3}"/>
              </a:ext>
            </a:extLst>
          </p:cNvPr>
          <p:cNvGrpSpPr/>
          <p:nvPr/>
        </p:nvGrpSpPr>
        <p:grpSpPr>
          <a:xfrm>
            <a:off x="5190978" y="4867422"/>
            <a:ext cx="2532185" cy="492369"/>
            <a:chOff x="5190978" y="4867422"/>
            <a:chExt cx="2532185" cy="492369"/>
          </a:xfrm>
        </p:grpSpPr>
        <p:sp>
          <p:nvSpPr>
            <p:cNvPr id="10" name="Rectangle 9">
              <a:extLst>
                <a:ext uri="{FF2B5EF4-FFF2-40B4-BE49-F238E27FC236}">
                  <a16:creationId xmlns:a16="http://schemas.microsoft.com/office/drawing/2014/main" id="{B4AA14EC-C649-4A28-FC7C-36FA22BD6324}"/>
                </a:ext>
              </a:extLst>
            </p:cNvPr>
            <p:cNvSpPr/>
            <p:nvPr/>
          </p:nvSpPr>
          <p:spPr>
            <a:xfrm>
              <a:off x="5190978" y="4867422"/>
              <a:ext cx="1336431" cy="4923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50</a:t>
              </a:r>
            </a:p>
          </p:txBody>
        </p:sp>
        <p:sp>
          <p:nvSpPr>
            <p:cNvPr id="11" name="Rectangle: Rounded Corners 10">
              <a:extLst>
                <a:ext uri="{FF2B5EF4-FFF2-40B4-BE49-F238E27FC236}">
                  <a16:creationId xmlns:a16="http://schemas.microsoft.com/office/drawing/2014/main" id="{9FB23116-F01E-C685-1F7E-9569E8F12A7C}"/>
                </a:ext>
              </a:extLst>
            </p:cNvPr>
            <p:cNvSpPr/>
            <p:nvPr/>
          </p:nvSpPr>
          <p:spPr>
            <a:xfrm>
              <a:off x="6527409" y="4867422"/>
              <a:ext cx="1195754" cy="4923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null</a:t>
              </a:r>
            </a:p>
          </p:txBody>
        </p:sp>
      </p:grpSp>
    </p:spTree>
    <p:extLst>
      <p:ext uri="{BB962C8B-B14F-4D97-AF65-F5344CB8AC3E}">
        <p14:creationId xmlns:p14="http://schemas.microsoft.com/office/powerpoint/2010/main" val="2742165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00E-19AB-34AC-23DF-872D7DF28120}"/>
              </a:ext>
            </a:extLst>
          </p:cNvPr>
          <p:cNvSpPr>
            <a:spLocks noGrp="1"/>
          </p:cNvSpPr>
          <p:nvPr>
            <p:ph type="title"/>
          </p:nvPr>
        </p:nvSpPr>
        <p:spPr>
          <a:xfrm>
            <a:off x="457200" y="872196"/>
            <a:ext cx="8229600" cy="545441"/>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99965AC2-A19F-BFB8-4A57-B62905A52CD7}"/>
              </a:ext>
            </a:extLst>
          </p:cNvPr>
          <p:cNvPicPr>
            <a:picLocks noGrp="1" noChangeAspect="1"/>
          </p:cNvPicPr>
          <p:nvPr>
            <p:ph idx="1"/>
          </p:nvPr>
        </p:nvPicPr>
        <p:blipFill>
          <a:blip r:embed="rId2"/>
          <a:stretch>
            <a:fillRect/>
          </a:stretch>
        </p:blipFill>
        <p:spPr>
          <a:xfrm>
            <a:off x="2147887" y="2574388"/>
            <a:ext cx="6629213" cy="2031743"/>
          </a:xfrm>
        </p:spPr>
      </p:pic>
      <p:sp>
        <p:nvSpPr>
          <p:cNvPr id="6" name="Google Shape;174;p12">
            <a:extLst>
              <a:ext uri="{FF2B5EF4-FFF2-40B4-BE49-F238E27FC236}">
                <a16:creationId xmlns:a16="http://schemas.microsoft.com/office/drawing/2014/main" id="{99013135-9EC0-E307-5061-7EADCDFE6B14}"/>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7BDB18D2-E1B3-AA0A-405E-0D66EA245322}"/>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93314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97E336-F935-E625-6D2E-D512C8FE204C}"/>
              </a:ext>
            </a:extLst>
          </p:cNvPr>
          <p:cNvSpPr>
            <a:spLocks noGrp="1"/>
          </p:cNvSpPr>
          <p:nvPr>
            <p:ph type="title"/>
          </p:nvPr>
        </p:nvSpPr>
        <p:spPr>
          <a:xfrm>
            <a:off x="457200" y="731836"/>
            <a:ext cx="8229600" cy="685801"/>
          </a:xfrm>
        </p:spPr>
        <p:txBody>
          <a:bodyPr>
            <a:normAutofit fontScale="90000"/>
          </a:bodyPr>
          <a:lstStyle/>
          <a:p>
            <a:r>
              <a:rPr lang="en-IN" b="0" i="0" dirty="0">
                <a:effectLst/>
                <a:latin typeface="Verdana" panose="020B0604030504040204" pitchFamily="34" charset="0"/>
              </a:rPr>
              <a:t>Circular Linked Lists</a:t>
            </a:r>
            <a:endParaRPr lang="en-IN" dirty="0"/>
          </a:p>
        </p:txBody>
      </p:sp>
      <p:sp>
        <p:nvSpPr>
          <p:cNvPr id="4" name="Google Shape;174;p12">
            <a:extLst>
              <a:ext uri="{FF2B5EF4-FFF2-40B4-BE49-F238E27FC236}">
                <a16:creationId xmlns:a16="http://schemas.microsoft.com/office/drawing/2014/main" id="{899F93DF-3971-E1F8-F0A9-61F0100DC131}"/>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D74D6C7C-A7A6-3079-5883-220043B450AC}"/>
              </a:ext>
            </a:extLst>
          </p:cNvPr>
          <p:cNvPicPr/>
          <p:nvPr/>
        </p:nvPicPr>
        <p:blipFill>
          <a:blip r:embed="rId2"/>
          <a:srcRect/>
          <a:stretch>
            <a:fillRect/>
          </a:stretch>
        </p:blipFill>
        <p:spPr>
          <a:xfrm>
            <a:off x="6849532" y="0"/>
            <a:ext cx="2294467" cy="754988"/>
          </a:xfrm>
          <a:prstGeom prst="rect">
            <a:avLst/>
          </a:prstGeom>
          <a:noFill/>
          <a:ln>
            <a:noFill/>
          </a:ln>
        </p:spPr>
      </p:pic>
      <p:sp>
        <p:nvSpPr>
          <p:cNvPr id="10" name="Content Placeholder 9">
            <a:extLst>
              <a:ext uri="{FF2B5EF4-FFF2-40B4-BE49-F238E27FC236}">
                <a16:creationId xmlns:a16="http://schemas.microsoft.com/office/drawing/2014/main" id="{7FAE0BA0-6679-1A6D-B225-69414FB69DBB}"/>
              </a:ext>
            </a:extLst>
          </p:cNvPr>
          <p:cNvSpPr>
            <a:spLocks noGrp="1"/>
          </p:cNvSpPr>
          <p:nvPr>
            <p:ph idx="1"/>
          </p:nvPr>
        </p:nvSpPr>
        <p:spPr/>
        <p:txBody>
          <a:bodyPr/>
          <a:lstStyle/>
          <a:p>
            <a:pPr marL="0" indent="0">
              <a:buNone/>
            </a:pPr>
            <a:r>
              <a:rPr lang="en-IN" dirty="0"/>
              <a:t>Similar to singly linked list</a:t>
            </a:r>
          </a:p>
          <a:p>
            <a:pPr marL="0" indent="0">
              <a:buNone/>
            </a:pPr>
            <a:r>
              <a:rPr lang="en-IN" dirty="0">
                <a:solidFill>
                  <a:srgbClr val="FF0000"/>
                </a:solidFill>
              </a:rPr>
              <a:t>Last node </a:t>
            </a:r>
            <a:r>
              <a:rPr lang="en-IN" dirty="0"/>
              <a:t>will have address of </a:t>
            </a:r>
            <a:r>
              <a:rPr lang="en-IN" dirty="0">
                <a:solidFill>
                  <a:srgbClr val="FF0000"/>
                </a:solidFill>
              </a:rPr>
              <a:t>first node</a:t>
            </a:r>
          </a:p>
          <a:p>
            <a:pPr marL="0" indent="0">
              <a:buNone/>
            </a:pPr>
            <a:r>
              <a:rPr lang="en-IN" dirty="0"/>
              <a:t>Collection of nodes connected in circular fashion.</a:t>
            </a:r>
          </a:p>
          <a:p>
            <a:pPr marL="0" indent="0">
              <a:buNone/>
            </a:pPr>
            <a:endParaRPr lang="en-IN" dirty="0"/>
          </a:p>
          <a:p>
            <a:pPr marL="0" indent="0">
              <a:buNone/>
            </a:pPr>
            <a:endParaRPr lang="en-IN" dirty="0"/>
          </a:p>
        </p:txBody>
      </p:sp>
      <p:pic>
        <p:nvPicPr>
          <p:cNvPr id="11" name="Content Placeholder 2">
            <a:extLst>
              <a:ext uri="{FF2B5EF4-FFF2-40B4-BE49-F238E27FC236}">
                <a16:creationId xmlns:a16="http://schemas.microsoft.com/office/drawing/2014/main" id="{318EBB67-2281-D9F0-DE77-7690902754EC}"/>
              </a:ext>
            </a:extLst>
          </p:cNvPr>
          <p:cNvPicPr>
            <a:picLocks noChangeAspect="1"/>
          </p:cNvPicPr>
          <p:nvPr/>
        </p:nvPicPr>
        <p:blipFill>
          <a:blip r:embed="rId3"/>
          <a:stretch>
            <a:fillRect/>
          </a:stretch>
        </p:blipFill>
        <p:spPr>
          <a:xfrm>
            <a:off x="1254442" y="4037708"/>
            <a:ext cx="5172075" cy="1085850"/>
          </a:xfrm>
          <a:prstGeom prst="rect">
            <a:avLst/>
          </a:prstGeom>
        </p:spPr>
      </p:pic>
    </p:spTree>
    <p:extLst>
      <p:ext uri="{BB962C8B-B14F-4D97-AF65-F5344CB8AC3E}">
        <p14:creationId xmlns:p14="http://schemas.microsoft.com/office/powerpoint/2010/main" val="1387455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FACA8-BBCB-3344-B87E-C3725AFFA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D9AE15-4F97-184C-4E7E-78F5B9861B46}"/>
              </a:ext>
            </a:extLst>
          </p:cNvPr>
          <p:cNvSpPr>
            <a:spLocks noGrp="1"/>
          </p:cNvSpPr>
          <p:nvPr>
            <p:ph type="title"/>
          </p:nvPr>
        </p:nvSpPr>
        <p:spPr>
          <a:xfrm>
            <a:off x="457200" y="844062"/>
            <a:ext cx="8229600" cy="573575"/>
          </a:xfrm>
        </p:spPr>
        <p:txBody>
          <a:bodyPr>
            <a:normAutofit fontScale="90000"/>
          </a:bodyPr>
          <a:lstStyle/>
          <a:p>
            <a:endParaRPr lang="en-IN" dirty="0"/>
          </a:p>
        </p:txBody>
      </p:sp>
      <p:pic>
        <p:nvPicPr>
          <p:cNvPr id="7" name="Content Placeholder 6">
            <a:extLst>
              <a:ext uri="{FF2B5EF4-FFF2-40B4-BE49-F238E27FC236}">
                <a16:creationId xmlns:a16="http://schemas.microsoft.com/office/drawing/2014/main" id="{14C44711-AE5D-95E3-DFE1-A98EED3056A4}"/>
              </a:ext>
            </a:extLst>
          </p:cNvPr>
          <p:cNvPicPr>
            <a:picLocks noGrp="1" noChangeAspect="1"/>
          </p:cNvPicPr>
          <p:nvPr>
            <p:ph idx="1"/>
          </p:nvPr>
        </p:nvPicPr>
        <p:blipFill>
          <a:blip r:embed="rId2"/>
          <a:stretch>
            <a:fillRect/>
          </a:stretch>
        </p:blipFill>
        <p:spPr>
          <a:xfrm>
            <a:off x="548922" y="1600200"/>
            <a:ext cx="8046156" cy="4525963"/>
          </a:xfrm>
        </p:spPr>
      </p:pic>
      <p:sp>
        <p:nvSpPr>
          <p:cNvPr id="4" name="Google Shape;174;p12">
            <a:extLst>
              <a:ext uri="{FF2B5EF4-FFF2-40B4-BE49-F238E27FC236}">
                <a16:creationId xmlns:a16="http://schemas.microsoft.com/office/drawing/2014/main" id="{A5775146-AB58-2F4B-A1BC-9D6FCC76D2D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730909BF-FF6D-E7FA-7898-1BC8090687E7}"/>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287176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0AFB1F-D338-AED3-3570-6CCFED2168AC}"/>
              </a:ext>
            </a:extLst>
          </p:cNvPr>
          <p:cNvSpPr>
            <a:spLocks noGrp="1"/>
          </p:cNvSpPr>
          <p:nvPr>
            <p:ph type="title"/>
          </p:nvPr>
        </p:nvSpPr>
        <p:spPr>
          <a:xfrm>
            <a:off x="457200" y="731837"/>
            <a:ext cx="8229600" cy="25290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E97DC1C-59DE-C5B2-96EF-AC676F00CA57}"/>
              </a:ext>
            </a:extLst>
          </p:cNvPr>
          <p:cNvSpPr>
            <a:spLocks noGrp="1"/>
          </p:cNvSpPr>
          <p:nvPr>
            <p:ph sz="half" idx="1"/>
          </p:nvPr>
        </p:nvSpPr>
        <p:spPr>
          <a:xfrm>
            <a:off x="457200" y="1167618"/>
            <a:ext cx="3087858" cy="4958545"/>
          </a:xfrm>
        </p:spPr>
        <p:txBody>
          <a:bodyPr>
            <a:normAutofit fontScale="92500"/>
          </a:bodyPr>
          <a:lstStyle/>
          <a:p>
            <a:pPr marL="0" indent="0">
              <a:buNone/>
            </a:pPr>
            <a:r>
              <a:rPr lang="en-US" dirty="0"/>
              <a:t>class Node:</a:t>
            </a:r>
          </a:p>
          <a:p>
            <a:pPr marL="0" indent="0">
              <a:buNone/>
            </a:pPr>
            <a:r>
              <a:rPr lang="en-US" dirty="0"/>
              <a:t>    def __</a:t>
            </a:r>
            <a:r>
              <a:rPr lang="en-US" dirty="0" err="1"/>
              <a:t>init</a:t>
            </a:r>
            <a:r>
              <a:rPr lang="en-US" dirty="0"/>
              <a:t>__(self, data):</a:t>
            </a:r>
          </a:p>
          <a:p>
            <a:pPr marL="0" indent="0">
              <a:buNone/>
            </a:pPr>
            <a:r>
              <a:rPr lang="en-US" dirty="0"/>
              <a:t>        </a:t>
            </a:r>
            <a:r>
              <a:rPr lang="en-US" dirty="0" err="1"/>
              <a:t>self.data</a:t>
            </a:r>
            <a:r>
              <a:rPr lang="en-US" dirty="0"/>
              <a:t> = data</a:t>
            </a:r>
          </a:p>
          <a:p>
            <a:pPr marL="0" indent="0">
              <a:buNone/>
            </a:pPr>
            <a:r>
              <a:rPr lang="en-US" dirty="0"/>
              <a:t>        </a:t>
            </a:r>
            <a:r>
              <a:rPr lang="en-US" dirty="0" err="1"/>
              <a:t>self.next</a:t>
            </a:r>
            <a:r>
              <a:rPr lang="en-US" dirty="0"/>
              <a:t> = None</a:t>
            </a:r>
          </a:p>
          <a:p>
            <a:pPr marL="0" indent="0">
              <a:buNone/>
            </a:pPr>
            <a:endParaRPr lang="en-US" dirty="0"/>
          </a:p>
          <a:p>
            <a:pPr marL="0" indent="0">
              <a:buNone/>
            </a:pPr>
            <a:r>
              <a:rPr lang="en-US" dirty="0"/>
              <a:t>class CLL:</a:t>
            </a:r>
          </a:p>
          <a:p>
            <a:pPr marL="0" indent="0">
              <a:buNone/>
            </a:pPr>
            <a:r>
              <a:rPr lang="en-US" dirty="0"/>
              <a:t>    def __</a:t>
            </a:r>
            <a:r>
              <a:rPr lang="en-US" dirty="0" err="1"/>
              <a:t>init</a:t>
            </a:r>
            <a:r>
              <a:rPr lang="en-US" dirty="0"/>
              <a:t>__(self):</a:t>
            </a:r>
          </a:p>
          <a:p>
            <a:pPr marL="0" indent="0">
              <a:buNone/>
            </a:pPr>
            <a:r>
              <a:rPr lang="en-US" dirty="0"/>
              <a:t>        </a:t>
            </a:r>
            <a:r>
              <a:rPr lang="en-US" dirty="0" err="1"/>
              <a:t>self.head</a:t>
            </a:r>
            <a:r>
              <a:rPr lang="en-US" dirty="0"/>
              <a:t> = None</a:t>
            </a:r>
          </a:p>
          <a:p>
            <a:pPr marL="0" indent="0">
              <a:buNone/>
            </a:pPr>
            <a:r>
              <a:rPr lang="en-US" dirty="0"/>
              <a:t>        </a:t>
            </a:r>
            <a:r>
              <a:rPr lang="en-US" dirty="0" err="1"/>
              <a:t>self.tail</a:t>
            </a:r>
            <a:r>
              <a:rPr lang="en-US" dirty="0"/>
              <a:t> = None</a:t>
            </a:r>
            <a:endParaRPr lang="en-IN" dirty="0"/>
          </a:p>
        </p:txBody>
      </p:sp>
      <p:sp>
        <p:nvSpPr>
          <p:cNvPr id="7" name="Content Placeholder 6">
            <a:extLst>
              <a:ext uri="{FF2B5EF4-FFF2-40B4-BE49-F238E27FC236}">
                <a16:creationId xmlns:a16="http://schemas.microsoft.com/office/drawing/2014/main" id="{67569044-A0B4-D030-0815-B4424FBA15B7}"/>
              </a:ext>
            </a:extLst>
          </p:cNvPr>
          <p:cNvSpPr>
            <a:spLocks noGrp="1"/>
          </p:cNvSpPr>
          <p:nvPr>
            <p:ph sz="half" idx="2"/>
          </p:nvPr>
        </p:nvSpPr>
        <p:spPr>
          <a:xfrm>
            <a:off x="3545058" y="1078028"/>
            <a:ext cx="5141742" cy="4958545"/>
          </a:xfrm>
        </p:spPr>
        <p:txBody>
          <a:bodyPr>
            <a:normAutofit fontScale="92500"/>
          </a:bodyPr>
          <a:lstStyle/>
          <a:p>
            <a:pPr marL="0" indent="0">
              <a:buNone/>
            </a:pPr>
            <a:r>
              <a:rPr lang="en-IN" dirty="0"/>
              <a:t> def display(self):</a:t>
            </a:r>
          </a:p>
          <a:p>
            <a:pPr marL="0" indent="0">
              <a:buNone/>
            </a:pPr>
            <a:r>
              <a:rPr lang="en-IN" dirty="0"/>
              <a:t>        if </a:t>
            </a:r>
            <a:r>
              <a:rPr lang="en-IN" dirty="0" err="1"/>
              <a:t>self.head</a:t>
            </a:r>
            <a:r>
              <a:rPr lang="en-IN" dirty="0"/>
              <a:t> is None:</a:t>
            </a:r>
          </a:p>
          <a:p>
            <a:pPr marL="0" indent="0">
              <a:buNone/>
            </a:pPr>
            <a:r>
              <a:rPr lang="en-IN" dirty="0"/>
              <a:t>            print("Empty circular list")</a:t>
            </a:r>
          </a:p>
          <a:p>
            <a:pPr marL="0" indent="0">
              <a:buNone/>
            </a:pPr>
            <a:r>
              <a:rPr lang="en-IN" dirty="0"/>
              <a:t>        else:</a:t>
            </a:r>
          </a:p>
          <a:p>
            <a:pPr marL="0" indent="0">
              <a:buNone/>
            </a:pPr>
            <a:r>
              <a:rPr lang="en-IN" dirty="0"/>
              <a:t>            temp = </a:t>
            </a:r>
            <a:r>
              <a:rPr lang="en-IN" dirty="0" err="1"/>
              <a:t>self.head</a:t>
            </a:r>
            <a:endParaRPr lang="en-IN" dirty="0"/>
          </a:p>
          <a:p>
            <a:pPr marL="0" indent="0">
              <a:buNone/>
            </a:pPr>
            <a:r>
              <a:rPr lang="en-IN" dirty="0"/>
              <a:t>            print(</a:t>
            </a:r>
            <a:r>
              <a:rPr lang="en-IN" dirty="0" err="1"/>
              <a:t>temp.data</a:t>
            </a:r>
            <a:r>
              <a:rPr lang="en-IN" dirty="0"/>
              <a:t>, end=" -&gt; ")</a:t>
            </a:r>
          </a:p>
          <a:p>
            <a:pPr marL="0" indent="0">
              <a:buNone/>
            </a:pPr>
            <a:r>
              <a:rPr lang="en-IN" dirty="0"/>
              <a:t>            while </a:t>
            </a:r>
            <a:r>
              <a:rPr lang="en-IN" dirty="0" err="1"/>
              <a:t>temp.next</a:t>
            </a:r>
            <a:r>
              <a:rPr lang="en-IN" dirty="0"/>
              <a:t> != </a:t>
            </a:r>
            <a:r>
              <a:rPr lang="en-IN" dirty="0" err="1"/>
              <a:t>self.head</a:t>
            </a:r>
            <a:r>
              <a:rPr lang="en-IN" dirty="0"/>
              <a:t>:</a:t>
            </a:r>
          </a:p>
          <a:p>
            <a:pPr marL="0" indent="0">
              <a:buNone/>
            </a:pPr>
            <a:r>
              <a:rPr lang="en-IN" dirty="0"/>
              <a:t>                temp = </a:t>
            </a:r>
            <a:r>
              <a:rPr lang="en-IN" dirty="0" err="1"/>
              <a:t>temp.next</a:t>
            </a:r>
            <a:endParaRPr lang="en-IN" dirty="0"/>
          </a:p>
          <a:p>
            <a:pPr marL="0" indent="0">
              <a:buNone/>
            </a:pPr>
            <a:r>
              <a:rPr lang="en-IN" dirty="0"/>
              <a:t>                print(</a:t>
            </a:r>
            <a:r>
              <a:rPr lang="en-IN" dirty="0" err="1"/>
              <a:t>temp.data</a:t>
            </a:r>
            <a:r>
              <a:rPr lang="en-IN" dirty="0"/>
              <a:t>, end=" -&gt; ")</a:t>
            </a:r>
          </a:p>
          <a:p>
            <a:pPr marL="0" indent="0">
              <a:buNone/>
            </a:pPr>
            <a:r>
              <a:rPr lang="en-IN" dirty="0"/>
              <a:t>            print("(Back to Head)")</a:t>
            </a:r>
          </a:p>
        </p:txBody>
      </p:sp>
      <p:sp>
        <p:nvSpPr>
          <p:cNvPr id="4" name="Google Shape;174;p12">
            <a:extLst>
              <a:ext uri="{FF2B5EF4-FFF2-40B4-BE49-F238E27FC236}">
                <a16:creationId xmlns:a16="http://schemas.microsoft.com/office/drawing/2014/main" id="{BF718DDA-3CE4-A614-BF77-C0616DED2BC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673EA576-A308-F2B5-D452-2C7EF72886BF}"/>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82583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normAutofit fontScale="90000"/>
          </a:bodyPr>
          <a:lstStyle/>
          <a:p>
            <a:r>
              <a:rPr lang="en-US" b="0" i="0" dirty="0">
                <a:solidFill>
                  <a:srgbClr val="022144"/>
                </a:solidFill>
                <a:effectLst/>
                <a:latin typeface="Roboto" panose="02000000000000000000" pitchFamily="2" charset="0"/>
              </a:rPr>
              <a:t>Data Structures are mainly classified into two categories:</a:t>
            </a:r>
            <a:endParaRPr lang="en-IN" dirty="0"/>
          </a:p>
        </p:txBody>
      </p:sp>
      <p:sp>
        <p:nvSpPr>
          <p:cNvPr id="3" name="Content Placeholder 2"/>
          <p:cNvSpPr>
            <a:spLocks noGrp="1"/>
          </p:cNvSpPr>
          <p:nvPr>
            <p:ph idx="1"/>
          </p:nvPr>
        </p:nvSpPr>
        <p:spPr>
          <a:xfrm>
            <a:off x="457200" y="2015067"/>
            <a:ext cx="8229600" cy="4111096"/>
          </a:xfrm>
        </p:spPr>
        <p:txBody>
          <a:bodyPr/>
          <a:lstStyle/>
          <a:p>
            <a:pPr marL="0" indent="0">
              <a:buNone/>
            </a:pPr>
            <a:r>
              <a:rPr lang="en-US" dirty="0"/>
              <a:t>Primitive Data Structures: </a:t>
            </a:r>
          </a:p>
          <a:p>
            <a:pPr marL="0" indent="0">
              <a:buNone/>
            </a:pPr>
            <a:r>
              <a:rPr lang="en-US" dirty="0"/>
              <a:t>They store the data of only one type i.e. </a:t>
            </a:r>
            <a:r>
              <a:rPr lang="en-US" dirty="0">
                <a:solidFill>
                  <a:schemeClr val="accent2"/>
                </a:solidFill>
              </a:rPr>
              <a:t>built-in data types</a:t>
            </a:r>
            <a:r>
              <a:rPr lang="en-US" dirty="0"/>
              <a:t>. </a:t>
            </a:r>
          </a:p>
          <a:p>
            <a:pPr marL="0" indent="0">
              <a:buNone/>
            </a:pPr>
            <a:r>
              <a:rPr lang="en-US" dirty="0"/>
              <a:t>Data types like integer, float, character, and </a:t>
            </a:r>
            <a:r>
              <a:rPr lang="en-US" dirty="0" err="1"/>
              <a:t>booleans</a:t>
            </a:r>
            <a:r>
              <a:rPr lang="en-US" dirty="0"/>
              <a:t> come in this category.</a:t>
            </a:r>
            <a:endParaRPr lang="en-IN" dirty="0"/>
          </a:p>
          <a:p>
            <a:pPr marL="0" indent="0">
              <a:buNone/>
            </a:pPr>
            <a:endParaRPr lang="en-IN" dirty="0"/>
          </a:p>
        </p:txBody>
      </p:sp>
    </p:spTree>
    <p:extLst>
      <p:ext uri="{BB962C8B-B14F-4D97-AF65-F5344CB8AC3E}">
        <p14:creationId xmlns:p14="http://schemas.microsoft.com/office/powerpoint/2010/main" val="2380641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474AE4-59AF-1B29-EA29-3F98EAE9FD44}"/>
              </a:ext>
            </a:extLst>
          </p:cNvPr>
          <p:cNvSpPr>
            <a:spLocks noGrp="1"/>
          </p:cNvSpPr>
          <p:nvPr>
            <p:ph type="title"/>
          </p:nvPr>
        </p:nvSpPr>
        <p:spPr>
          <a:xfrm>
            <a:off x="457200" y="754988"/>
            <a:ext cx="8229600" cy="173480"/>
          </a:xfrm>
        </p:spPr>
        <p:txBody>
          <a:bodyPr>
            <a:normAutofit fontScale="90000"/>
          </a:bodyPr>
          <a:lstStyle/>
          <a:p>
            <a:endParaRPr lang="en-IN" dirty="0"/>
          </a:p>
        </p:txBody>
      </p:sp>
      <p:sp>
        <p:nvSpPr>
          <p:cNvPr id="7" name="Content Placeholder 6">
            <a:extLst>
              <a:ext uri="{FF2B5EF4-FFF2-40B4-BE49-F238E27FC236}">
                <a16:creationId xmlns:a16="http://schemas.microsoft.com/office/drawing/2014/main" id="{C9C7EE0E-717E-CE35-6521-1AECB92167BE}"/>
              </a:ext>
            </a:extLst>
          </p:cNvPr>
          <p:cNvSpPr>
            <a:spLocks noGrp="1"/>
          </p:cNvSpPr>
          <p:nvPr>
            <p:ph sz="half" idx="1"/>
          </p:nvPr>
        </p:nvSpPr>
        <p:spPr>
          <a:xfrm>
            <a:off x="457200" y="1026942"/>
            <a:ext cx="4038600" cy="5099221"/>
          </a:xfrm>
        </p:spPr>
        <p:txBody>
          <a:bodyPr>
            <a:normAutofit fontScale="77500" lnSpcReduction="20000"/>
          </a:bodyPr>
          <a:lstStyle/>
          <a:p>
            <a:pPr marL="0" indent="0">
              <a:buNone/>
            </a:pPr>
            <a:r>
              <a:rPr lang="en-IN" dirty="0"/>
              <a:t># Create a circular linked list</a:t>
            </a:r>
          </a:p>
          <a:p>
            <a:pPr marL="0" indent="0">
              <a:buNone/>
            </a:pPr>
            <a:r>
              <a:rPr lang="en-IN" dirty="0"/>
              <a:t>L = CLL()</a:t>
            </a:r>
          </a:p>
          <a:p>
            <a:pPr marL="0" indent="0">
              <a:buNone/>
            </a:pPr>
            <a:endParaRPr lang="en-IN" dirty="0"/>
          </a:p>
          <a:p>
            <a:pPr marL="0" indent="0">
              <a:buNone/>
            </a:pPr>
            <a:r>
              <a:rPr lang="en-IN" dirty="0"/>
              <a:t># First Node</a:t>
            </a:r>
          </a:p>
          <a:p>
            <a:pPr marL="0" indent="0">
              <a:buNone/>
            </a:pPr>
            <a:r>
              <a:rPr lang="en-IN" dirty="0"/>
              <a:t>n1 = Node(10)</a:t>
            </a:r>
          </a:p>
          <a:p>
            <a:pPr marL="0" indent="0">
              <a:buNone/>
            </a:pPr>
            <a:r>
              <a:rPr lang="en-IN" dirty="0" err="1"/>
              <a:t>L.head</a:t>
            </a:r>
            <a:r>
              <a:rPr lang="en-IN" dirty="0"/>
              <a:t> = n1</a:t>
            </a:r>
          </a:p>
          <a:p>
            <a:pPr marL="0" indent="0">
              <a:buNone/>
            </a:pPr>
            <a:r>
              <a:rPr lang="en-IN" dirty="0" err="1"/>
              <a:t>L.tail</a:t>
            </a:r>
            <a:r>
              <a:rPr lang="en-IN" dirty="0"/>
              <a:t> = n1</a:t>
            </a:r>
          </a:p>
          <a:p>
            <a:pPr marL="0" indent="0">
              <a:buNone/>
            </a:pPr>
            <a:r>
              <a:rPr lang="en-IN" dirty="0" err="1"/>
              <a:t>L.tail.next</a:t>
            </a:r>
            <a:r>
              <a:rPr lang="en-IN" dirty="0"/>
              <a:t> = </a:t>
            </a:r>
            <a:r>
              <a:rPr lang="en-IN" dirty="0" err="1"/>
              <a:t>L.head</a:t>
            </a:r>
            <a:endParaRPr lang="en-IN" dirty="0"/>
          </a:p>
          <a:p>
            <a:pPr marL="0" indent="0">
              <a:buNone/>
            </a:pPr>
            <a:r>
              <a:rPr lang="en-IN" dirty="0"/>
              <a:t>print("After First Node")</a:t>
            </a:r>
          </a:p>
          <a:p>
            <a:pPr marL="0" indent="0">
              <a:buNone/>
            </a:pPr>
            <a:r>
              <a:rPr lang="en-IN" dirty="0" err="1"/>
              <a:t>L.display</a:t>
            </a:r>
            <a:r>
              <a:rPr lang="en-IN" dirty="0"/>
              <a:t>() </a:t>
            </a:r>
          </a:p>
        </p:txBody>
      </p:sp>
      <p:sp>
        <p:nvSpPr>
          <p:cNvPr id="8" name="Content Placeholder 7">
            <a:extLst>
              <a:ext uri="{FF2B5EF4-FFF2-40B4-BE49-F238E27FC236}">
                <a16:creationId xmlns:a16="http://schemas.microsoft.com/office/drawing/2014/main" id="{0D4DEE67-9EDF-A059-93A1-ACD7A53E4BAA}"/>
              </a:ext>
            </a:extLst>
          </p:cNvPr>
          <p:cNvSpPr>
            <a:spLocks noGrp="1"/>
          </p:cNvSpPr>
          <p:nvPr>
            <p:ph sz="half" idx="2"/>
          </p:nvPr>
        </p:nvSpPr>
        <p:spPr>
          <a:xfrm>
            <a:off x="4648200" y="1026942"/>
            <a:ext cx="4038600" cy="5099221"/>
          </a:xfrm>
        </p:spPr>
        <p:txBody>
          <a:bodyPr>
            <a:normAutofit fontScale="77500" lnSpcReduction="20000"/>
          </a:bodyPr>
          <a:lstStyle/>
          <a:p>
            <a:pPr marL="0" indent="0">
              <a:buNone/>
            </a:pPr>
            <a:r>
              <a:rPr lang="en-IN" dirty="0"/>
              <a:t># Second Node</a:t>
            </a:r>
          </a:p>
          <a:p>
            <a:pPr marL="0" indent="0">
              <a:buNone/>
            </a:pPr>
            <a:r>
              <a:rPr lang="en-IN" dirty="0"/>
              <a:t>n2 = Node(20)</a:t>
            </a:r>
          </a:p>
          <a:p>
            <a:pPr marL="0" indent="0">
              <a:buNone/>
            </a:pPr>
            <a:r>
              <a:rPr lang="en-IN" dirty="0" err="1"/>
              <a:t>L.tail.next</a:t>
            </a:r>
            <a:r>
              <a:rPr lang="en-IN" dirty="0"/>
              <a:t> = n2</a:t>
            </a:r>
          </a:p>
          <a:p>
            <a:pPr marL="0" indent="0">
              <a:buNone/>
            </a:pPr>
            <a:r>
              <a:rPr lang="en-IN" dirty="0" err="1"/>
              <a:t>L.tail</a:t>
            </a:r>
            <a:r>
              <a:rPr lang="en-IN" dirty="0"/>
              <a:t> = n2</a:t>
            </a:r>
          </a:p>
          <a:p>
            <a:pPr marL="0" indent="0">
              <a:buNone/>
            </a:pPr>
            <a:r>
              <a:rPr lang="en-IN" dirty="0" err="1"/>
              <a:t>L.tail.next</a:t>
            </a:r>
            <a:r>
              <a:rPr lang="en-IN" dirty="0"/>
              <a:t> = </a:t>
            </a:r>
            <a:r>
              <a:rPr lang="en-IN" dirty="0" err="1"/>
              <a:t>L.head</a:t>
            </a:r>
            <a:endParaRPr lang="en-IN" dirty="0"/>
          </a:p>
          <a:p>
            <a:pPr marL="0" indent="0">
              <a:buNone/>
            </a:pPr>
            <a:r>
              <a:rPr lang="en-IN" dirty="0"/>
              <a:t>print("After Second Node")</a:t>
            </a:r>
          </a:p>
          <a:p>
            <a:pPr marL="0" indent="0">
              <a:buNone/>
            </a:pPr>
            <a:r>
              <a:rPr lang="en-IN" dirty="0" err="1"/>
              <a:t>L.display</a:t>
            </a:r>
            <a:r>
              <a:rPr lang="en-IN" dirty="0"/>
              <a:t>()</a:t>
            </a:r>
          </a:p>
          <a:p>
            <a:pPr marL="0" indent="0">
              <a:buNone/>
            </a:pPr>
            <a:r>
              <a:rPr lang="en-IN" dirty="0"/>
              <a:t># Third Node</a:t>
            </a:r>
          </a:p>
          <a:p>
            <a:pPr marL="0" indent="0">
              <a:buNone/>
            </a:pPr>
            <a:r>
              <a:rPr lang="en-IN" dirty="0"/>
              <a:t>n3 = Node(30)</a:t>
            </a:r>
          </a:p>
          <a:p>
            <a:pPr marL="0" indent="0">
              <a:buNone/>
            </a:pPr>
            <a:r>
              <a:rPr lang="en-IN" dirty="0" err="1"/>
              <a:t>L.tail.next</a:t>
            </a:r>
            <a:r>
              <a:rPr lang="en-IN" dirty="0"/>
              <a:t> = n3</a:t>
            </a:r>
          </a:p>
          <a:p>
            <a:pPr marL="0" indent="0">
              <a:buNone/>
            </a:pPr>
            <a:r>
              <a:rPr lang="en-IN" dirty="0" err="1"/>
              <a:t>L.tail</a:t>
            </a:r>
            <a:r>
              <a:rPr lang="en-IN" dirty="0"/>
              <a:t> = n3</a:t>
            </a:r>
          </a:p>
          <a:p>
            <a:pPr marL="0" indent="0">
              <a:buNone/>
            </a:pPr>
            <a:r>
              <a:rPr lang="en-IN" dirty="0" err="1"/>
              <a:t>L.tail.next</a:t>
            </a:r>
            <a:r>
              <a:rPr lang="en-IN" dirty="0"/>
              <a:t> = </a:t>
            </a:r>
            <a:r>
              <a:rPr lang="en-IN" dirty="0" err="1"/>
              <a:t>L.head</a:t>
            </a:r>
            <a:endParaRPr lang="en-IN" dirty="0"/>
          </a:p>
          <a:p>
            <a:pPr marL="0" indent="0">
              <a:buNone/>
            </a:pPr>
            <a:r>
              <a:rPr lang="en-IN" dirty="0"/>
              <a:t>print("After Third Node")</a:t>
            </a:r>
          </a:p>
          <a:p>
            <a:pPr marL="0" indent="0">
              <a:buNone/>
            </a:pPr>
            <a:r>
              <a:rPr lang="en-IN" dirty="0" err="1"/>
              <a:t>L.display</a:t>
            </a:r>
            <a:r>
              <a:rPr lang="en-IN" dirty="0"/>
              <a:t>()</a:t>
            </a:r>
          </a:p>
          <a:p>
            <a:pPr marL="0" indent="0">
              <a:buNone/>
            </a:pPr>
            <a:endParaRPr lang="en-IN" dirty="0"/>
          </a:p>
          <a:p>
            <a:pPr marL="0" indent="0">
              <a:buNone/>
            </a:pPr>
            <a:endParaRPr lang="en-IN" dirty="0"/>
          </a:p>
        </p:txBody>
      </p:sp>
      <p:sp>
        <p:nvSpPr>
          <p:cNvPr id="4" name="Google Shape;174;p12">
            <a:extLst>
              <a:ext uri="{FF2B5EF4-FFF2-40B4-BE49-F238E27FC236}">
                <a16:creationId xmlns:a16="http://schemas.microsoft.com/office/drawing/2014/main" id="{A3DDC988-A6E8-2401-6418-F4CCE35E38DB}"/>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2B329B82-D295-ABAA-FDED-4124BC2AE8AD}"/>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4896375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01CA-B031-C171-9995-633F46B472BC}"/>
              </a:ext>
            </a:extLst>
          </p:cNvPr>
          <p:cNvSpPr>
            <a:spLocks noGrp="1"/>
          </p:cNvSpPr>
          <p:nvPr>
            <p:ph type="title"/>
          </p:nvPr>
        </p:nvSpPr>
        <p:spPr>
          <a:xfrm>
            <a:off x="457200" y="731836"/>
            <a:ext cx="8229600" cy="68580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1240293-C26F-1FF0-4118-8BE3523A371D}"/>
              </a:ext>
            </a:extLst>
          </p:cNvPr>
          <p:cNvSpPr>
            <a:spLocks noGrp="1"/>
          </p:cNvSpPr>
          <p:nvPr>
            <p:ph idx="1"/>
          </p:nvPr>
        </p:nvSpPr>
        <p:spPr/>
        <p:txBody>
          <a:bodyPr/>
          <a:lstStyle/>
          <a:p>
            <a:pPr marL="0" indent="0">
              <a:buNone/>
            </a:pPr>
            <a:r>
              <a:rPr lang="en-IN" dirty="0"/>
              <a:t>Output:</a:t>
            </a:r>
          </a:p>
          <a:p>
            <a:pPr marL="0" indent="0">
              <a:buNone/>
            </a:pPr>
            <a:r>
              <a:rPr lang="en-US" dirty="0"/>
              <a:t>After First Node</a:t>
            </a:r>
          </a:p>
          <a:p>
            <a:pPr marL="0" indent="0">
              <a:buNone/>
            </a:pPr>
            <a:r>
              <a:rPr lang="en-US" dirty="0"/>
              <a:t>10 -&gt; (Back to Head)</a:t>
            </a:r>
          </a:p>
          <a:p>
            <a:pPr marL="0" indent="0">
              <a:buNone/>
            </a:pPr>
            <a:r>
              <a:rPr lang="en-US" dirty="0"/>
              <a:t>After Second Node</a:t>
            </a:r>
          </a:p>
          <a:p>
            <a:pPr marL="0" indent="0">
              <a:buNone/>
            </a:pPr>
            <a:r>
              <a:rPr lang="en-US" dirty="0"/>
              <a:t>10 -&gt; 20 -&gt; (Back to Head)</a:t>
            </a:r>
          </a:p>
          <a:p>
            <a:pPr marL="0" indent="0">
              <a:buNone/>
            </a:pPr>
            <a:r>
              <a:rPr lang="en-US" dirty="0"/>
              <a:t>After Third Node</a:t>
            </a:r>
          </a:p>
          <a:p>
            <a:pPr marL="0" indent="0">
              <a:buNone/>
            </a:pPr>
            <a:r>
              <a:rPr lang="en-US" dirty="0"/>
              <a:t>10 -&gt; 20 -&gt; 30 -&gt; (Back to Head)</a:t>
            </a:r>
            <a:endParaRPr lang="en-IN" dirty="0"/>
          </a:p>
        </p:txBody>
      </p:sp>
      <p:sp>
        <p:nvSpPr>
          <p:cNvPr id="4" name="Google Shape;174;p12">
            <a:extLst>
              <a:ext uri="{FF2B5EF4-FFF2-40B4-BE49-F238E27FC236}">
                <a16:creationId xmlns:a16="http://schemas.microsoft.com/office/drawing/2014/main" id="{3F77C7D3-189D-C7BA-6FAF-7FA80DAF57C0}"/>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3B5484C6-26D8-6402-349B-77631F7FCC97}"/>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38597542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4A9F0-3DA0-9D20-FBE9-C00BF19005D5}"/>
              </a:ext>
            </a:extLst>
          </p:cNvPr>
          <p:cNvSpPr>
            <a:spLocks noGrp="1"/>
          </p:cNvSpPr>
          <p:nvPr>
            <p:ph type="title"/>
          </p:nvPr>
        </p:nvSpPr>
        <p:spPr>
          <a:xfrm>
            <a:off x="457200" y="731836"/>
            <a:ext cx="8229600" cy="685801"/>
          </a:xfrm>
        </p:spPr>
        <p:txBody>
          <a:bodyPr>
            <a:normAutofit fontScale="90000"/>
          </a:bodyPr>
          <a:lstStyle/>
          <a:p>
            <a:r>
              <a:rPr lang="en-US" dirty="0"/>
              <a:t>Doubly Linked List</a:t>
            </a:r>
            <a:endParaRPr lang="en-IN" dirty="0"/>
          </a:p>
        </p:txBody>
      </p:sp>
      <p:sp>
        <p:nvSpPr>
          <p:cNvPr id="3" name="Content Placeholder 2">
            <a:extLst>
              <a:ext uri="{FF2B5EF4-FFF2-40B4-BE49-F238E27FC236}">
                <a16:creationId xmlns:a16="http://schemas.microsoft.com/office/drawing/2014/main" id="{E47171B4-F37B-D996-7AAA-ACE9D871BEF3}"/>
              </a:ext>
            </a:extLst>
          </p:cNvPr>
          <p:cNvSpPr>
            <a:spLocks noGrp="1"/>
          </p:cNvSpPr>
          <p:nvPr>
            <p:ph idx="1"/>
          </p:nvPr>
        </p:nvSpPr>
        <p:spPr/>
        <p:txBody>
          <a:bodyPr>
            <a:normAutofit fontScale="92500" lnSpcReduction="10000"/>
          </a:bodyPr>
          <a:lstStyle/>
          <a:p>
            <a:pPr marL="0" indent="0">
              <a:buNone/>
            </a:pPr>
            <a:r>
              <a:rPr lang="en-US" dirty="0"/>
              <a:t>Each node has two pointers</a:t>
            </a:r>
            <a:r>
              <a:rPr lang="en-US" dirty="0">
                <a:sym typeface="Wingdings" panose="05000000000000000000" pitchFamily="2" charset="2"/>
              </a:rPr>
              <a:t>:(</a:t>
            </a:r>
            <a:r>
              <a:rPr lang="en-US" dirty="0" err="1">
                <a:sym typeface="Wingdings" panose="05000000000000000000" pitchFamily="2" charset="2"/>
              </a:rPr>
              <a:t>prev</a:t>
            </a:r>
            <a:r>
              <a:rPr lang="en-US" dirty="0">
                <a:sym typeface="Wingdings" panose="05000000000000000000" pitchFamily="2" charset="2"/>
              </a:rPr>
              <a:t> &amp; next ) or (head &amp; tail)</a:t>
            </a:r>
          </a:p>
          <a:p>
            <a:pPr marL="0" indent="0" algn="l" fontAlgn="base">
              <a:buNone/>
            </a:pPr>
            <a:r>
              <a:rPr lang="en-US" b="0" i="0" dirty="0">
                <a:solidFill>
                  <a:srgbClr val="444444"/>
                </a:solidFill>
                <a:effectLst/>
                <a:latin typeface="Titillium"/>
              </a:rPr>
              <a:t>Every node in a doubly linked list has- </a:t>
            </a:r>
          </a:p>
          <a:p>
            <a:pPr algn="l" fontAlgn="base"/>
            <a:r>
              <a:rPr lang="en-US" b="0" i="0" dirty="0">
                <a:solidFill>
                  <a:srgbClr val="444444"/>
                </a:solidFill>
                <a:effectLst/>
                <a:latin typeface="Titillium"/>
              </a:rPr>
              <a:t>Data</a:t>
            </a:r>
          </a:p>
          <a:p>
            <a:pPr algn="l" fontAlgn="base">
              <a:spcAft>
                <a:spcPts val="1125"/>
              </a:spcAft>
              <a:buFont typeface="Arial" panose="020B0604020202020204" pitchFamily="34" charset="0"/>
              <a:buChar char="•"/>
            </a:pPr>
            <a:r>
              <a:rPr lang="en-US" b="0" i="0" dirty="0">
                <a:solidFill>
                  <a:srgbClr val="444444"/>
                </a:solidFill>
                <a:effectLst/>
                <a:latin typeface="Titillium"/>
              </a:rPr>
              <a:t>Address of the next node</a:t>
            </a:r>
          </a:p>
          <a:p>
            <a:pPr algn="l" fontAlgn="base">
              <a:spcAft>
                <a:spcPts val="1125"/>
              </a:spcAft>
              <a:buFont typeface="Arial" panose="020B0604020202020204" pitchFamily="34" charset="0"/>
              <a:buChar char="•"/>
            </a:pPr>
            <a:r>
              <a:rPr lang="en-US" b="0" i="0" dirty="0">
                <a:solidFill>
                  <a:srgbClr val="444444"/>
                </a:solidFill>
                <a:effectLst/>
                <a:latin typeface="Titillium"/>
              </a:rPr>
              <a:t>Address of the previous node</a:t>
            </a:r>
          </a:p>
          <a:p>
            <a:pPr marL="0" indent="0" algn="l" fontAlgn="base">
              <a:spcAft>
                <a:spcPts val="1125"/>
              </a:spcAft>
              <a:buNone/>
            </a:pPr>
            <a:r>
              <a:rPr lang="en-US" dirty="0">
                <a:solidFill>
                  <a:srgbClr val="444444"/>
                </a:solidFill>
                <a:latin typeface="Titillium"/>
              </a:rPr>
              <a:t>First or head node’s </a:t>
            </a:r>
            <a:r>
              <a:rPr lang="en-US" dirty="0" err="1">
                <a:solidFill>
                  <a:srgbClr val="444444"/>
                </a:solidFill>
                <a:latin typeface="Titillium"/>
              </a:rPr>
              <a:t>prev</a:t>
            </a:r>
            <a:r>
              <a:rPr lang="en-US" dirty="0">
                <a:solidFill>
                  <a:srgbClr val="444444"/>
                </a:solidFill>
                <a:latin typeface="Titillium"/>
              </a:rPr>
              <a:t> is null</a:t>
            </a:r>
          </a:p>
          <a:p>
            <a:pPr marL="0" indent="0" algn="l" fontAlgn="base">
              <a:spcAft>
                <a:spcPts val="1125"/>
              </a:spcAft>
              <a:buNone/>
            </a:pPr>
            <a:r>
              <a:rPr lang="en-US" dirty="0">
                <a:solidFill>
                  <a:srgbClr val="444444"/>
                </a:solidFill>
                <a:latin typeface="Titillium"/>
              </a:rPr>
              <a:t>Last or tail node’s next is null</a:t>
            </a:r>
          </a:p>
          <a:p>
            <a:pPr marL="0" indent="0">
              <a:buNone/>
            </a:pPr>
            <a:endParaRPr lang="en-IN" dirty="0"/>
          </a:p>
        </p:txBody>
      </p:sp>
      <p:sp>
        <p:nvSpPr>
          <p:cNvPr id="4" name="Google Shape;174;p12">
            <a:extLst>
              <a:ext uri="{FF2B5EF4-FFF2-40B4-BE49-F238E27FC236}">
                <a16:creationId xmlns:a16="http://schemas.microsoft.com/office/drawing/2014/main" id="{F7F1ADA2-F57C-4FE6-D414-52044D2C8396}"/>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06A2BD37-3D70-1425-586C-11C695493FB0}"/>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20CBE79E-2BA7-3A25-B58D-50303AB3B474}"/>
              </a:ext>
            </a:extLst>
          </p:cNvPr>
          <p:cNvPicPr>
            <a:picLocks noChangeAspect="1"/>
          </p:cNvPicPr>
          <p:nvPr/>
        </p:nvPicPr>
        <p:blipFill>
          <a:blip r:embed="rId3"/>
          <a:stretch>
            <a:fillRect/>
          </a:stretch>
        </p:blipFill>
        <p:spPr>
          <a:xfrm>
            <a:off x="5284323" y="3201865"/>
            <a:ext cx="4324350" cy="876300"/>
          </a:xfrm>
          <a:prstGeom prst="rect">
            <a:avLst/>
          </a:prstGeom>
        </p:spPr>
      </p:pic>
    </p:spTree>
    <p:extLst>
      <p:ext uri="{BB962C8B-B14F-4D97-AF65-F5344CB8AC3E}">
        <p14:creationId xmlns:p14="http://schemas.microsoft.com/office/powerpoint/2010/main" val="41623655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39FB-B02D-B834-2D69-B9C3B5E45B3A}"/>
              </a:ext>
            </a:extLst>
          </p:cNvPr>
          <p:cNvSpPr>
            <a:spLocks noGrp="1"/>
          </p:cNvSpPr>
          <p:nvPr>
            <p:ph type="title"/>
          </p:nvPr>
        </p:nvSpPr>
        <p:spPr>
          <a:xfrm>
            <a:off x="457200" y="886264"/>
            <a:ext cx="8229600" cy="531373"/>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D423E44D-F8B5-A80D-16A1-8F7D00D4B576}"/>
              </a:ext>
            </a:extLst>
          </p:cNvPr>
          <p:cNvPicPr>
            <a:picLocks noGrp="1" noChangeAspect="1"/>
          </p:cNvPicPr>
          <p:nvPr>
            <p:ph idx="1"/>
          </p:nvPr>
        </p:nvPicPr>
        <p:blipFill>
          <a:blip r:embed="rId2"/>
          <a:stretch>
            <a:fillRect/>
          </a:stretch>
        </p:blipFill>
        <p:spPr>
          <a:xfrm>
            <a:off x="548922" y="1600200"/>
            <a:ext cx="8046156" cy="4525963"/>
          </a:xfrm>
        </p:spPr>
      </p:pic>
      <p:sp>
        <p:nvSpPr>
          <p:cNvPr id="6" name="Google Shape;174;p12">
            <a:extLst>
              <a:ext uri="{FF2B5EF4-FFF2-40B4-BE49-F238E27FC236}">
                <a16:creationId xmlns:a16="http://schemas.microsoft.com/office/drawing/2014/main" id="{5EC4B564-3A6C-F5AD-E46F-CC2280D977E2}"/>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7" name="image1.jpg">
            <a:extLst>
              <a:ext uri="{FF2B5EF4-FFF2-40B4-BE49-F238E27FC236}">
                <a16:creationId xmlns:a16="http://schemas.microsoft.com/office/drawing/2014/main" id="{6BF95D65-7D3A-8371-09CA-44D63BB1F628}"/>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787568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D7E19F-AD06-41B7-DC51-B13C42543CD8}"/>
              </a:ext>
            </a:extLst>
          </p:cNvPr>
          <p:cNvSpPr>
            <a:spLocks noGrp="1"/>
          </p:cNvSpPr>
          <p:nvPr>
            <p:ph type="title"/>
          </p:nvPr>
        </p:nvSpPr>
        <p:spPr>
          <a:xfrm>
            <a:off x="457200" y="731836"/>
            <a:ext cx="8229600" cy="685801"/>
          </a:xfrm>
        </p:spPr>
        <p:txBody>
          <a:bodyPr>
            <a:normAutofit fontScale="90000"/>
          </a:bodyPr>
          <a:lstStyle/>
          <a:p>
            <a:r>
              <a:rPr lang="en-US" dirty="0"/>
              <a:t>Insert at beginning</a:t>
            </a:r>
            <a:endParaRPr lang="en-IN" dirty="0"/>
          </a:p>
        </p:txBody>
      </p:sp>
      <p:sp>
        <p:nvSpPr>
          <p:cNvPr id="6" name="Content Placeholder 5">
            <a:extLst>
              <a:ext uri="{FF2B5EF4-FFF2-40B4-BE49-F238E27FC236}">
                <a16:creationId xmlns:a16="http://schemas.microsoft.com/office/drawing/2014/main" id="{2FD64EB4-A2C2-BAA0-088F-0B38DDBD2039}"/>
              </a:ext>
            </a:extLst>
          </p:cNvPr>
          <p:cNvSpPr>
            <a:spLocks noGrp="1"/>
          </p:cNvSpPr>
          <p:nvPr>
            <p:ph idx="1"/>
          </p:nvPr>
        </p:nvSpPr>
        <p:spPr>
          <a:xfrm>
            <a:off x="457200" y="1417638"/>
            <a:ext cx="8229600" cy="4708526"/>
          </a:xfrm>
        </p:spPr>
        <p:txBody>
          <a:bodyPr>
            <a:normAutofit/>
          </a:bodyPr>
          <a:lstStyle/>
          <a:p>
            <a:pPr marL="0" indent="0">
              <a:buNone/>
            </a:pPr>
            <a:r>
              <a:rPr lang="en-IN" dirty="0"/>
              <a:t>n=node(5)</a:t>
            </a:r>
          </a:p>
          <a:p>
            <a:pPr marL="0" indent="0">
              <a:buNone/>
            </a:pPr>
            <a:r>
              <a:rPr lang="en-IN" dirty="0"/>
              <a:t>temp = </a:t>
            </a:r>
            <a:r>
              <a:rPr lang="en-IN" dirty="0" err="1"/>
              <a:t>self.head</a:t>
            </a:r>
            <a:endParaRPr lang="en-IN" dirty="0"/>
          </a:p>
          <a:p>
            <a:pPr marL="0" indent="0">
              <a:buNone/>
            </a:pPr>
            <a:r>
              <a:rPr lang="en-IN" dirty="0" err="1"/>
              <a:t>temp.prev</a:t>
            </a:r>
            <a:r>
              <a:rPr lang="en-IN" dirty="0"/>
              <a:t>=n</a:t>
            </a:r>
          </a:p>
          <a:p>
            <a:pPr marL="0" indent="0">
              <a:buNone/>
            </a:pPr>
            <a:r>
              <a:rPr lang="en-IN" dirty="0" err="1"/>
              <a:t>n.next</a:t>
            </a:r>
            <a:r>
              <a:rPr lang="en-IN" dirty="0"/>
              <a:t>=temp</a:t>
            </a:r>
          </a:p>
          <a:p>
            <a:pPr marL="0" indent="0">
              <a:buNone/>
            </a:pPr>
            <a:r>
              <a:rPr lang="en-IN" dirty="0" err="1"/>
              <a:t>Self.head</a:t>
            </a:r>
            <a:r>
              <a:rPr lang="en-IN" dirty="0"/>
              <a:t>=n</a:t>
            </a:r>
          </a:p>
          <a:p>
            <a:pPr marL="0" indent="0">
              <a:buNone/>
            </a:pPr>
            <a:endParaRPr lang="en-IN" dirty="0"/>
          </a:p>
          <a:p>
            <a:pPr marL="0" indent="0">
              <a:buNone/>
            </a:pPr>
            <a:r>
              <a:rPr lang="en-IN" dirty="0">
                <a:highlight>
                  <a:srgbClr val="FFFF00"/>
                </a:highlight>
              </a:rPr>
              <a:t>1</a:t>
            </a:r>
          </a:p>
        </p:txBody>
      </p:sp>
      <p:sp>
        <p:nvSpPr>
          <p:cNvPr id="7" name="Google Shape;174;p12">
            <a:extLst>
              <a:ext uri="{FF2B5EF4-FFF2-40B4-BE49-F238E27FC236}">
                <a16:creationId xmlns:a16="http://schemas.microsoft.com/office/drawing/2014/main" id="{E382CDA3-43E3-9D7A-E53F-4198795F5E69}"/>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8" name="image1.jpg">
            <a:extLst>
              <a:ext uri="{FF2B5EF4-FFF2-40B4-BE49-F238E27FC236}">
                <a16:creationId xmlns:a16="http://schemas.microsoft.com/office/drawing/2014/main" id="{3073F375-4418-E1C5-007E-5763D550C4BF}"/>
              </a:ext>
            </a:extLst>
          </p:cNvPr>
          <p:cNvPicPr/>
          <p:nvPr/>
        </p:nvPicPr>
        <p:blipFill>
          <a:blip r:embed="rId2"/>
          <a:srcRect/>
          <a:stretch>
            <a:fillRect/>
          </a:stretch>
        </p:blipFill>
        <p:spPr>
          <a:xfrm>
            <a:off x="6849532" y="0"/>
            <a:ext cx="2294467" cy="754988"/>
          </a:xfrm>
          <a:prstGeom prst="rect">
            <a:avLst/>
          </a:prstGeom>
          <a:noFill/>
          <a:ln>
            <a:noFill/>
          </a:ln>
        </p:spPr>
      </p:pic>
      <p:pic>
        <p:nvPicPr>
          <p:cNvPr id="4" name="Picture 3">
            <a:extLst>
              <a:ext uri="{FF2B5EF4-FFF2-40B4-BE49-F238E27FC236}">
                <a16:creationId xmlns:a16="http://schemas.microsoft.com/office/drawing/2014/main" id="{E1263A32-D834-70A0-EE0E-11DCBD42E2BC}"/>
              </a:ext>
            </a:extLst>
          </p:cNvPr>
          <p:cNvPicPr>
            <a:picLocks noChangeAspect="1"/>
          </p:cNvPicPr>
          <p:nvPr/>
        </p:nvPicPr>
        <p:blipFill>
          <a:blip r:embed="rId3"/>
          <a:stretch>
            <a:fillRect/>
          </a:stretch>
        </p:blipFill>
        <p:spPr>
          <a:xfrm>
            <a:off x="3736584" y="4468814"/>
            <a:ext cx="5534025" cy="1657350"/>
          </a:xfrm>
          <a:prstGeom prst="rect">
            <a:avLst/>
          </a:prstGeom>
        </p:spPr>
      </p:pic>
      <p:grpSp>
        <p:nvGrpSpPr>
          <p:cNvPr id="13" name="Group 12">
            <a:extLst>
              <a:ext uri="{FF2B5EF4-FFF2-40B4-BE49-F238E27FC236}">
                <a16:creationId xmlns:a16="http://schemas.microsoft.com/office/drawing/2014/main" id="{6CC9C884-0682-7241-0FF7-D045A84A29FD}"/>
              </a:ext>
            </a:extLst>
          </p:cNvPr>
          <p:cNvGrpSpPr/>
          <p:nvPr/>
        </p:nvGrpSpPr>
        <p:grpSpPr>
          <a:xfrm>
            <a:off x="914400" y="5176910"/>
            <a:ext cx="2089053" cy="422032"/>
            <a:chOff x="914400" y="5176910"/>
            <a:chExt cx="2089053" cy="422032"/>
          </a:xfrm>
        </p:grpSpPr>
        <p:sp>
          <p:nvSpPr>
            <p:cNvPr id="10" name="Rectangle 9">
              <a:extLst>
                <a:ext uri="{FF2B5EF4-FFF2-40B4-BE49-F238E27FC236}">
                  <a16:creationId xmlns:a16="http://schemas.microsoft.com/office/drawing/2014/main" id="{955482B3-7C6E-2D0E-E69F-000175BC2CDC}"/>
                </a:ext>
              </a:extLst>
            </p:cNvPr>
            <p:cNvSpPr/>
            <p:nvPr/>
          </p:nvSpPr>
          <p:spPr>
            <a:xfrm>
              <a:off x="914400" y="5176911"/>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t>
              </a:r>
            </a:p>
          </p:txBody>
        </p:sp>
        <p:sp>
          <p:nvSpPr>
            <p:cNvPr id="11" name="Rectangle 10">
              <a:extLst>
                <a:ext uri="{FF2B5EF4-FFF2-40B4-BE49-F238E27FC236}">
                  <a16:creationId xmlns:a16="http://schemas.microsoft.com/office/drawing/2014/main" id="{691135E4-BF54-92F1-69BA-652D7C93A0C9}"/>
                </a:ext>
              </a:extLst>
            </p:cNvPr>
            <p:cNvSpPr/>
            <p:nvPr/>
          </p:nvSpPr>
          <p:spPr>
            <a:xfrm>
              <a:off x="1596683" y="5176910"/>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2" name="Rectangle 11">
              <a:extLst>
                <a:ext uri="{FF2B5EF4-FFF2-40B4-BE49-F238E27FC236}">
                  <a16:creationId xmlns:a16="http://schemas.microsoft.com/office/drawing/2014/main" id="{8A78A493-76D3-00BA-1DBB-8A8FCE0EA09D}"/>
                </a:ext>
              </a:extLst>
            </p:cNvPr>
            <p:cNvSpPr/>
            <p:nvPr/>
          </p:nvSpPr>
          <p:spPr>
            <a:xfrm>
              <a:off x="2300068" y="5176910"/>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t>
              </a:r>
            </a:p>
          </p:txBody>
        </p:sp>
      </p:grpSp>
    </p:spTree>
    <p:extLst>
      <p:ext uri="{BB962C8B-B14F-4D97-AF65-F5344CB8AC3E}">
        <p14:creationId xmlns:p14="http://schemas.microsoft.com/office/powerpoint/2010/main" val="1639097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52B8-5C49-8444-535F-F6222AFFDB00}"/>
              </a:ext>
            </a:extLst>
          </p:cNvPr>
          <p:cNvSpPr>
            <a:spLocks noGrp="1"/>
          </p:cNvSpPr>
          <p:nvPr>
            <p:ph type="title"/>
          </p:nvPr>
        </p:nvSpPr>
        <p:spPr>
          <a:xfrm>
            <a:off x="457200" y="914400"/>
            <a:ext cx="8229600" cy="503238"/>
          </a:xfrm>
        </p:spPr>
        <p:txBody>
          <a:bodyPr>
            <a:normAutofit fontScale="90000"/>
          </a:bodyPr>
          <a:lstStyle/>
          <a:p>
            <a:r>
              <a:rPr lang="en-IN" dirty="0"/>
              <a:t>Insert at End</a:t>
            </a:r>
          </a:p>
        </p:txBody>
      </p:sp>
      <p:sp>
        <p:nvSpPr>
          <p:cNvPr id="3" name="Content Placeholder 2">
            <a:extLst>
              <a:ext uri="{FF2B5EF4-FFF2-40B4-BE49-F238E27FC236}">
                <a16:creationId xmlns:a16="http://schemas.microsoft.com/office/drawing/2014/main" id="{2C0C74E4-3573-DC26-DEF5-6152A99F9513}"/>
              </a:ext>
            </a:extLst>
          </p:cNvPr>
          <p:cNvSpPr>
            <a:spLocks noGrp="1"/>
          </p:cNvSpPr>
          <p:nvPr>
            <p:ph idx="1"/>
          </p:nvPr>
        </p:nvSpPr>
        <p:spPr>
          <a:xfrm>
            <a:off x="457200" y="1417638"/>
            <a:ext cx="8229600" cy="4708525"/>
          </a:xfrm>
        </p:spPr>
        <p:txBody>
          <a:bodyPr/>
          <a:lstStyle/>
          <a:p>
            <a:pPr marL="0" indent="0">
              <a:buNone/>
            </a:pPr>
            <a:r>
              <a:rPr lang="en-IN" dirty="0"/>
              <a:t>n=node(50)</a:t>
            </a:r>
          </a:p>
          <a:p>
            <a:pPr marL="0" indent="0">
              <a:buNone/>
            </a:pPr>
            <a:r>
              <a:rPr lang="en-IN" dirty="0"/>
              <a:t>temp=</a:t>
            </a:r>
            <a:r>
              <a:rPr lang="en-IN" dirty="0" err="1"/>
              <a:t>self.head</a:t>
            </a:r>
            <a:endParaRPr lang="en-IN" dirty="0"/>
          </a:p>
          <a:p>
            <a:pPr marL="0" indent="0">
              <a:buNone/>
            </a:pPr>
            <a:r>
              <a:rPr lang="en-IN" dirty="0"/>
              <a:t>While </a:t>
            </a:r>
            <a:r>
              <a:rPr lang="en-IN" dirty="0" err="1"/>
              <a:t>temp.next</a:t>
            </a:r>
            <a:r>
              <a:rPr lang="en-IN" dirty="0"/>
              <a:t> is not null:</a:t>
            </a:r>
          </a:p>
          <a:p>
            <a:pPr marL="0" indent="0">
              <a:buNone/>
            </a:pPr>
            <a:r>
              <a:rPr lang="en-IN" dirty="0"/>
              <a:t>temp=temp next</a:t>
            </a:r>
          </a:p>
          <a:p>
            <a:pPr marL="0" indent="0">
              <a:buNone/>
            </a:pPr>
            <a:r>
              <a:rPr lang="en-IN" dirty="0" err="1"/>
              <a:t>temp.next</a:t>
            </a:r>
            <a:r>
              <a:rPr lang="en-IN" dirty="0"/>
              <a:t>=n</a:t>
            </a:r>
          </a:p>
          <a:p>
            <a:pPr marL="0" indent="0">
              <a:buNone/>
            </a:pPr>
            <a:r>
              <a:rPr lang="en-IN" dirty="0" err="1"/>
              <a:t>n.prev</a:t>
            </a:r>
            <a:r>
              <a:rPr lang="en-IN" dirty="0"/>
              <a:t>=temp</a:t>
            </a:r>
          </a:p>
        </p:txBody>
      </p:sp>
      <p:sp>
        <p:nvSpPr>
          <p:cNvPr id="4" name="Google Shape;174;p12">
            <a:extLst>
              <a:ext uri="{FF2B5EF4-FFF2-40B4-BE49-F238E27FC236}">
                <a16:creationId xmlns:a16="http://schemas.microsoft.com/office/drawing/2014/main" id="{E46520AB-BB0D-4DA9-E7A5-A4C532FE9680}"/>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412E0C70-E211-A6A7-5367-F4D894CDE84E}"/>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9F838EE4-E33D-28CE-1EB5-FBA1F70AFA26}"/>
              </a:ext>
            </a:extLst>
          </p:cNvPr>
          <p:cNvPicPr>
            <a:picLocks noChangeAspect="1"/>
          </p:cNvPicPr>
          <p:nvPr/>
        </p:nvPicPr>
        <p:blipFill>
          <a:blip r:embed="rId3"/>
          <a:stretch>
            <a:fillRect/>
          </a:stretch>
        </p:blipFill>
        <p:spPr>
          <a:xfrm>
            <a:off x="275932" y="4972051"/>
            <a:ext cx="5534025" cy="1657350"/>
          </a:xfrm>
          <a:prstGeom prst="rect">
            <a:avLst/>
          </a:prstGeom>
        </p:spPr>
      </p:pic>
      <p:sp>
        <p:nvSpPr>
          <p:cNvPr id="7" name="Rectangle 6">
            <a:extLst>
              <a:ext uri="{FF2B5EF4-FFF2-40B4-BE49-F238E27FC236}">
                <a16:creationId xmlns:a16="http://schemas.microsoft.com/office/drawing/2014/main" id="{D8A4375A-F439-4459-9560-467713E969F9}"/>
              </a:ext>
            </a:extLst>
          </p:cNvPr>
          <p:cNvSpPr/>
          <p:nvPr/>
        </p:nvSpPr>
        <p:spPr>
          <a:xfrm>
            <a:off x="914400" y="5176911"/>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t>
            </a:r>
          </a:p>
        </p:txBody>
      </p:sp>
      <p:grpSp>
        <p:nvGrpSpPr>
          <p:cNvPr id="8" name="Group 7">
            <a:extLst>
              <a:ext uri="{FF2B5EF4-FFF2-40B4-BE49-F238E27FC236}">
                <a16:creationId xmlns:a16="http://schemas.microsoft.com/office/drawing/2014/main" id="{23B1DB26-0FEA-282C-9AC8-45514EE9D39A}"/>
              </a:ext>
            </a:extLst>
          </p:cNvPr>
          <p:cNvGrpSpPr/>
          <p:nvPr/>
        </p:nvGrpSpPr>
        <p:grpSpPr>
          <a:xfrm>
            <a:off x="6597747" y="5732584"/>
            <a:ext cx="2089053" cy="422032"/>
            <a:chOff x="914400" y="5176910"/>
            <a:chExt cx="2089053" cy="422032"/>
          </a:xfrm>
        </p:grpSpPr>
        <p:sp>
          <p:nvSpPr>
            <p:cNvPr id="9" name="Rectangle 8">
              <a:extLst>
                <a:ext uri="{FF2B5EF4-FFF2-40B4-BE49-F238E27FC236}">
                  <a16:creationId xmlns:a16="http://schemas.microsoft.com/office/drawing/2014/main" id="{DFA64292-56C4-24E4-DA79-70E7DB03A1FB}"/>
                </a:ext>
              </a:extLst>
            </p:cNvPr>
            <p:cNvSpPr/>
            <p:nvPr/>
          </p:nvSpPr>
          <p:spPr>
            <a:xfrm>
              <a:off x="914400" y="5176911"/>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t>
              </a:r>
            </a:p>
          </p:txBody>
        </p:sp>
        <p:sp>
          <p:nvSpPr>
            <p:cNvPr id="10" name="Rectangle 9">
              <a:extLst>
                <a:ext uri="{FF2B5EF4-FFF2-40B4-BE49-F238E27FC236}">
                  <a16:creationId xmlns:a16="http://schemas.microsoft.com/office/drawing/2014/main" id="{93F8D421-0485-0E7E-9835-7EBA1DCC2FC4}"/>
                </a:ext>
              </a:extLst>
            </p:cNvPr>
            <p:cNvSpPr/>
            <p:nvPr/>
          </p:nvSpPr>
          <p:spPr>
            <a:xfrm>
              <a:off x="1596683" y="5176910"/>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1" name="Rectangle 10">
              <a:extLst>
                <a:ext uri="{FF2B5EF4-FFF2-40B4-BE49-F238E27FC236}">
                  <a16:creationId xmlns:a16="http://schemas.microsoft.com/office/drawing/2014/main" id="{718FFB24-037C-93BA-BE82-13037846C372}"/>
                </a:ext>
              </a:extLst>
            </p:cNvPr>
            <p:cNvSpPr/>
            <p:nvPr/>
          </p:nvSpPr>
          <p:spPr>
            <a:xfrm>
              <a:off x="2300068" y="5176910"/>
              <a:ext cx="703385" cy="422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a:t>
              </a:r>
            </a:p>
          </p:txBody>
        </p:sp>
      </p:grpSp>
    </p:spTree>
    <p:extLst>
      <p:ext uri="{BB962C8B-B14F-4D97-AF65-F5344CB8AC3E}">
        <p14:creationId xmlns:p14="http://schemas.microsoft.com/office/powerpoint/2010/main" val="2354851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7FECD0-41CD-FEC2-2F02-E3CF9362B163}"/>
              </a:ext>
            </a:extLst>
          </p:cNvPr>
          <p:cNvSpPr>
            <a:spLocks noGrp="1"/>
          </p:cNvSpPr>
          <p:nvPr>
            <p:ph type="title"/>
          </p:nvPr>
        </p:nvSpPr>
        <p:spPr>
          <a:xfrm>
            <a:off x="457200" y="731836"/>
            <a:ext cx="8229600" cy="685801"/>
          </a:xfrm>
        </p:spPr>
        <p:txBody>
          <a:bodyPr>
            <a:normAutofit fontScale="90000"/>
          </a:bodyPr>
          <a:lstStyle/>
          <a:p>
            <a:r>
              <a:rPr lang="en-IN" dirty="0"/>
              <a:t>Insert at position </a:t>
            </a:r>
          </a:p>
        </p:txBody>
      </p:sp>
      <p:sp>
        <p:nvSpPr>
          <p:cNvPr id="8" name="Content Placeholder 7">
            <a:extLst>
              <a:ext uri="{FF2B5EF4-FFF2-40B4-BE49-F238E27FC236}">
                <a16:creationId xmlns:a16="http://schemas.microsoft.com/office/drawing/2014/main" id="{9766D704-64A9-D485-B9D4-B1D1E1438C90}"/>
              </a:ext>
            </a:extLst>
          </p:cNvPr>
          <p:cNvSpPr>
            <a:spLocks noGrp="1"/>
          </p:cNvSpPr>
          <p:nvPr>
            <p:ph idx="1"/>
          </p:nvPr>
        </p:nvSpPr>
        <p:spPr>
          <a:xfrm>
            <a:off x="457200" y="1266092"/>
            <a:ext cx="8229600" cy="4860071"/>
          </a:xfrm>
        </p:spPr>
        <p:txBody>
          <a:bodyPr>
            <a:normAutofit/>
          </a:bodyPr>
          <a:lstStyle/>
          <a:p>
            <a:pPr marL="0" indent="0">
              <a:buNone/>
            </a:pPr>
            <a:r>
              <a:rPr lang="en-IN" sz="2800" dirty="0"/>
              <a:t>N= nod(25)</a:t>
            </a:r>
          </a:p>
          <a:p>
            <a:pPr marL="0" indent="0">
              <a:buNone/>
            </a:pPr>
            <a:r>
              <a:rPr lang="en-IN" sz="2800" dirty="0"/>
              <a:t>temp = </a:t>
            </a:r>
            <a:r>
              <a:rPr lang="en-IN" sz="2800" dirty="0" err="1"/>
              <a:t>self.head</a:t>
            </a:r>
            <a:endParaRPr lang="en-IN" sz="2800" dirty="0"/>
          </a:p>
          <a:p>
            <a:pPr marL="0" indent="0">
              <a:buNone/>
            </a:pPr>
            <a:r>
              <a:rPr lang="en-IN" sz="2800" dirty="0"/>
              <a:t>for </a:t>
            </a:r>
            <a:r>
              <a:rPr lang="en-IN" sz="2800" dirty="0" err="1"/>
              <a:t>i</a:t>
            </a:r>
            <a:r>
              <a:rPr lang="en-IN" sz="2800" dirty="0"/>
              <a:t> in range (1,pos-1)</a:t>
            </a:r>
          </a:p>
          <a:p>
            <a:pPr marL="0" indent="0">
              <a:buNone/>
            </a:pPr>
            <a:r>
              <a:rPr lang="en-IN" sz="2800" dirty="0"/>
              <a:t>temp = </a:t>
            </a:r>
            <a:r>
              <a:rPr lang="en-IN" sz="2800" dirty="0" err="1"/>
              <a:t>temp.next</a:t>
            </a:r>
            <a:endParaRPr lang="en-IN" sz="2800" dirty="0"/>
          </a:p>
          <a:p>
            <a:pPr marL="0" indent="0">
              <a:buNone/>
            </a:pPr>
            <a:r>
              <a:rPr lang="en-IN" sz="2800" dirty="0" err="1"/>
              <a:t>n.prev</a:t>
            </a:r>
            <a:r>
              <a:rPr lang="en-IN" sz="2800" dirty="0"/>
              <a:t> = temp</a:t>
            </a:r>
          </a:p>
          <a:p>
            <a:pPr marL="0" indent="0">
              <a:buNone/>
            </a:pPr>
            <a:r>
              <a:rPr lang="en-IN" sz="2800" dirty="0" err="1"/>
              <a:t>n.next</a:t>
            </a:r>
            <a:r>
              <a:rPr lang="en-IN" sz="2800" dirty="0"/>
              <a:t>=</a:t>
            </a:r>
            <a:r>
              <a:rPr lang="en-IN" sz="2800" dirty="0" err="1"/>
              <a:t>temp.next</a:t>
            </a:r>
            <a:endParaRPr lang="en-IN" sz="2800" dirty="0"/>
          </a:p>
          <a:p>
            <a:pPr marL="0" indent="0">
              <a:buNone/>
            </a:pPr>
            <a:r>
              <a:rPr lang="en-IN" sz="2800" dirty="0" err="1"/>
              <a:t>temp.next.prev</a:t>
            </a:r>
            <a:r>
              <a:rPr lang="en-IN" sz="2800" dirty="0"/>
              <a:t>=n</a:t>
            </a:r>
          </a:p>
          <a:p>
            <a:pPr marL="0" indent="0">
              <a:buNone/>
            </a:pPr>
            <a:r>
              <a:rPr lang="en-IN" sz="2800" dirty="0" err="1"/>
              <a:t>temp.next</a:t>
            </a:r>
            <a:r>
              <a:rPr lang="en-IN" sz="2800" dirty="0"/>
              <a:t>=n</a:t>
            </a:r>
          </a:p>
          <a:p>
            <a:pPr marL="0" indent="0">
              <a:buNone/>
            </a:pPr>
            <a:endParaRPr lang="en-IN" dirty="0"/>
          </a:p>
          <a:p>
            <a:pPr marL="0" indent="0">
              <a:buNone/>
            </a:pPr>
            <a:endParaRPr lang="en-IN" dirty="0"/>
          </a:p>
          <a:p>
            <a:pPr marL="0" indent="0">
              <a:buNone/>
            </a:pPr>
            <a:endParaRPr lang="en-IN" dirty="0"/>
          </a:p>
        </p:txBody>
      </p:sp>
      <p:sp>
        <p:nvSpPr>
          <p:cNvPr id="4" name="Google Shape;174;p12">
            <a:extLst>
              <a:ext uri="{FF2B5EF4-FFF2-40B4-BE49-F238E27FC236}">
                <a16:creationId xmlns:a16="http://schemas.microsoft.com/office/drawing/2014/main" id="{0F658A30-5975-69CE-1B4B-0D3C1FD9C3C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9DB59DD5-83BE-17E8-BB03-F376909F3231}"/>
              </a:ext>
            </a:extLst>
          </p:cNvPr>
          <p:cNvPicPr/>
          <p:nvPr/>
        </p:nvPicPr>
        <p:blipFill>
          <a:blip r:embed="rId2"/>
          <a:srcRect/>
          <a:stretch>
            <a:fillRect/>
          </a:stretch>
        </p:blipFill>
        <p:spPr>
          <a:xfrm>
            <a:off x="6849532" y="0"/>
            <a:ext cx="2294467" cy="754988"/>
          </a:xfrm>
          <a:prstGeom prst="rect">
            <a:avLst/>
          </a:prstGeom>
          <a:noFill/>
          <a:ln>
            <a:noFill/>
          </a:ln>
        </p:spPr>
      </p:pic>
      <p:pic>
        <p:nvPicPr>
          <p:cNvPr id="9" name="Content Placeholder 6">
            <a:extLst>
              <a:ext uri="{FF2B5EF4-FFF2-40B4-BE49-F238E27FC236}">
                <a16:creationId xmlns:a16="http://schemas.microsoft.com/office/drawing/2014/main" id="{B4259E8B-1793-1317-696F-CD30E0062BCE}"/>
              </a:ext>
            </a:extLst>
          </p:cNvPr>
          <p:cNvPicPr>
            <a:picLocks noChangeAspect="1"/>
          </p:cNvPicPr>
          <p:nvPr/>
        </p:nvPicPr>
        <p:blipFill>
          <a:blip r:embed="rId3"/>
          <a:stretch>
            <a:fillRect/>
          </a:stretch>
        </p:blipFill>
        <p:spPr>
          <a:xfrm>
            <a:off x="457200" y="5430129"/>
            <a:ext cx="7870874" cy="787158"/>
          </a:xfrm>
          <a:prstGeom prst="rect">
            <a:avLst/>
          </a:prstGeom>
        </p:spPr>
      </p:pic>
    </p:spTree>
    <p:extLst>
      <p:ext uri="{BB962C8B-B14F-4D97-AF65-F5344CB8AC3E}">
        <p14:creationId xmlns:p14="http://schemas.microsoft.com/office/powerpoint/2010/main" val="40958485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3475-25D1-2F8F-649F-64A338282754}"/>
              </a:ext>
            </a:extLst>
          </p:cNvPr>
          <p:cNvSpPr>
            <a:spLocks noGrp="1"/>
          </p:cNvSpPr>
          <p:nvPr>
            <p:ph type="title"/>
          </p:nvPr>
        </p:nvSpPr>
        <p:spPr>
          <a:xfrm>
            <a:off x="457200" y="731836"/>
            <a:ext cx="8229600" cy="685801"/>
          </a:xfrm>
        </p:spPr>
        <p:txBody>
          <a:bodyPr>
            <a:normAutofit fontScale="90000"/>
          </a:bodyPr>
          <a:lstStyle/>
          <a:p>
            <a:br>
              <a:rPr lang="en-IN" b="1" i="0" dirty="0">
                <a:solidFill>
                  <a:srgbClr val="273239"/>
                </a:solidFill>
                <a:effectLst/>
                <a:latin typeface="Source Sans 3"/>
              </a:rPr>
            </a:br>
            <a:r>
              <a:rPr lang="en-IN" b="1" i="0" dirty="0">
                <a:solidFill>
                  <a:srgbClr val="273239"/>
                </a:solidFill>
                <a:effectLst/>
                <a:latin typeface="Source Sans 3"/>
              </a:rPr>
              <a:t>Circular Linked List</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3E337800-405B-ED86-6098-FAAAB5D3C0BC}"/>
              </a:ext>
            </a:extLst>
          </p:cNvPr>
          <p:cNvSpPr>
            <a:spLocks noGrp="1"/>
          </p:cNvSpPr>
          <p:nvPr>
            <p:ph idx="1"/>
          </p:nvPr>
        </p:nvSpPr>
        <p:spPr/>
        <p:txBody>
          <a:bodyPr>
            <a:normAutofit/>
          </a:bodyPr>
          <a:lstStyle/>
          <a:p>
            <a:pPr marL="0" indent="0" algn="just">
              <a:buNone/>
            </a:pPr>
            <a:r>
              <a:rPr lang="en-US" dirty="0">
                <a:solidFill>
                  <a:srgbClr val="273239"/>
                </a:solidFill>
                <a:latin typeface="Nunito" pitchFamily="2" charset="0"/>
              </a:rPr>
              <a:t>C</a:t>
            </a:r>
            <a:r>
              <a:rPr lang="en-US" b="0" i="0" dirty="0">
                <a:solidFill>
                  <a:srgbClr val="273239"/>
                </a:solidFill>
                <a:effectLst/>
                <a:latin typeface="Nunito" pitchFamily="2" charset="0"/>
              </a:rPr>
              <a:t>ircular linked list is a data structure where the </a:t>
            </a:r>
            <a:r>
              <a:rPr lang="en-US" b="0" i="0" dirty="0">
                <a:solidFill>
                  <a:srgbClr val="FF0000"/>
                </a:solidFill>
                <a:effectLst/>
                <a:latin typeface="Nunito" pitchFamily="2" charset="0"/>
              </a:rPr>
              <a:t>last node connects back to the first</a:t>
            </a:r>
            <a:r>
              <a:rPr lang="en-US" b="0" i="0" dirty="0">
                <a:solidFill>
                  <a:srgbClr val="273239"/>
                </a:solidFill>
                <a:effectLst/>
                <a:latin typeface="Nunito" pitchFamily="2" charset="0"/>
              </a:rPr>
              <a:t>, forming a loop. </a:t>
            </a:r>
          </a:p>
          <a:p>
            <a:pPr marL="0" indent="0" algn="just">
              <a:buNone/>
            </a:pPr>
            <a:r>
              <a:rPr lang="en-US" b="0" i="0" dirty="0">
                <a:solidFill>
                  <a:srgbClr val="273239"/>
                </a:solidFill>
                <a:effectLst/>
                <a:latin typeface="Nunito" pitchFamily="2" charset="0"/>
              </a:rPr>
              <a:t>A circular linked list is a special type of linked list where all the nodes are connected to </a:t>
            </a:r>
            <a:r>
              <a:rPr lang="en-US" b="0" i="0" dirty="0">
                <a:solidFill>
                  <a:srgbClr val="FF0000"/>
                </a:solidFill>
                <a:effectLst/>
                <a:latin typeface="Nunito" pitchFamily="2" charset="0"/>
              </a:rPr>
              <a:t>form a circle</a:t>
            </a:r>
            <a:r>
              <a:rPr lang="en-US" b="0" i="0" dirty="0">
                <a:solidFill>
                  <a:srgbClr val="273239"/>
                </a:solidFill>
                <a:effectLst/>
                <a:latin typeface="Nunito" pitchFamily="2" charset="0"/>
              </a:rPr>
              <a:t>.</a:t>
            </a:r>
          </a:p>
          <a:p>
            <a:pPr marL="0" indent="0" algn="just">
              <a:buNone/>
            </a:pPr>
            <a:r>
              <a:rPr lang="en-US" b="0" i="0" dirty="0">
                <a:solidFill>
                  <a:srgbClr val="273239"/>
                </a:solidFill>
                <a:effectLst/>
                <a:latin typeface="Nunito" pitchFamily="2" charset="0"/>
              </a:rPr>
              <a:t>This structure allows for c</a:t>
            </a:r>
            <a:r>
              <a:rPr lang="en-US" b="0" i="0" dirty="0">
                <a:solidFill>
                  <a:srgbClr val="FF0000"/>
                </a:solidFill>
                <a:effectLst/>
                <a:latin typeface="Nunito" pitchFamily="2" charset="0"/>
              </a:rPr>
              <a:t>ontinuous traversal</a:t>
            </a:r>
            <a:r>
              <a:rPr lang="en-US" b="0" i="0" dirty="0">
                <a:solidFill>
                  <a:srgbClr val="273239"/>
                </a:solidFill>
                <a:effectLst/>
                <a:latin typeface="Nunito" pitchFamily="2" charset="0"/>
              </a:rPr>
              <a:t> without any </a:t>
            </a:r>
            <a:r>
              <a:rPr lang="en-US" b="0" i="0" dirty="0">
                <a:solidFill>
                  <a:srgbClr val="FF0000"/>
                </a:solidFill>
                <a:effectLst/>
                <a:latin typeface="Nunito" pitchFamily="2" charset="0"/>
              </a:rPr>
              <a:t>interruptions</a:t>
            </a:r>
            <a:r>
              <a:rPr lang="en-US" b="0" i="0" dirty="0">
                <a:solidFill>
                  <a:srgbClr val="273239"/>
                </a:solidFill>
                <a:effectLst/>
                <a:latin typeface="Nunito" pitchFamily="2" charset="0"/>
              </a:rPr>
              <a:t>.</a:t>
            </a:r>
          </a:p>
        </p:txBody>
      </p:sp>
      <p:sp>
        <p:nvSpPr>
          <p:cNvPr id="4" name="Google Shape;174;p12">
            <a:extLst>
              <a:ext uri="{FF2B5EF4-FFF2-40B4-BE49-F238E27FC236}">
                <a16:creationId xmlns:a16="http://schemas.microsoft.com/office/drawing/2014/main" id="{5DB41294-B86E-A74D-4C19-3C07673D5E39}"/>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F9EEBDE4-EE33-A9EB-FD33-FB9213875E28}"/>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5346301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E4B0-B9BD-0B5B-49B3-547DE05D8C88}"/>
              </a:ext>
            </a:extLst>
          </p:cNvPr>
          <p:cNvSpPr>
            <a:spLocks noGrp="1"/>
          </p:cNvSpPr>
          <p:nvPr>
            <p:ph type="title"/>
          </p:nvPr>
        </p:nvSpPr>
        <p:spPr>
          <a:xfrm>
            <a:off x="457200" y="844062"/>
            <a:ext cx="8229600" cy="573575"/>
          </a:xfrm>
        </p:spPr>
        <p:txBody>
          <a:bodyPr>
            <a:normAutofit fontScale="90000"/>
          </a:bodyPr>
          <a:lstStyle/>
          <a:p>
            <a:endParaRPr lang="en-IN" dirty="0"/>
          </a:p>
        </p:txBody>
      </p:sp>
      <p:pic>
        <p:nvPicPr>
          <p:cNvPr id="7" name="Content Placeholder 6">
            <a:extLst>
              <a:ext uri="{FF2B5EF4-FFF2-40B4-BE49-F238E27FC236}">
                <a16:creationId xmlns:a16="http://schemas.microsoft.com/office/drawing/2014/main" id="{0D3CF829-1F84-9CCA-A42A-F207D03FEAC4}"/>
              </a:ext>
            </a:extLst>
          </p:cNvPr>
          <p:cNvPicPr>
            <a:picLocks noGrp="1" noChangeAspect="1"/>
          </p:cNvPicPr>
          <p:nvPr>
            <p:ph idx="1"/>
          </p:nvPr>
        </p:nvPicPr>
        <p:blipFill>
          <a:blip r:embed="rId2"/>
          <a:stretch>
            <a:fillRect/>
          </a:stretch>
        </p:blipFill>
        <p:spPr>
          <a:xfrm>
            <a:off x="548922" y="1600200"/>
            <a:ext cx="8046156" cy="4525963"/>
          </a:xfrm>
        </p:spPr>
      </p:pic>
      <p:sp>
        <p:nvSpPr>
          <p:cNvPr id="4" name="Google Shape;174;p12">
            <a:extLst>
              <a:ext uri="{FF2B5EF4-FFF2-40B4-BE49-F238E27FC236}">
                <a16:creationId xmlns:a16="http://schemas.microsoft.com/office/drawing/2014/main" id="{9508C81D-5C35-7A99-EB03-61114271F2A7}"/>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63657375-4885-2732-3C6A-FC049333D67D}"/>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605893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C2B1-BAA8-9152-4EE9-481E96C073D1}"/>
              </a:ext>
            </a:extLst>
          </p:cNvPr>
          <p:cNvSpPr>
            <a:spLocks noGrp="1"/>
          </p:cNvSpPr>
          <p:nvPr>
            <p:ph type="title"/>
          </p:nvPr>
        </p:nvSpPr>
        <p:spPr>
          <a:xfrm>
            <a:off x="457200" y="731836"/>
            <a:ext cx="8229600" cy="685801"/>
          </a:xfrm>
        </p:spPr>
        <p:txBody>
          <a:bodyPr>
            <a:normAutofit fontScale="90000"/>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Types of Circular Linked Lists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EE45C73-E9FB-4B0F-8CC2-1A5B2CE48CB6}"/>
              </a:ext>
            </a:extLst>
          </p:cNvPr>
          <p:cNvSpPr>
            <a:spLocks noGrp="1"/>
          </p:cNvSpPr>
          <p:nvPr>
            <p:ph idx="1"/>
          </p:nvPr>
        </p:nvSpPr>
        <p:spPr/>
        <p:txBody>
          <a:bodyPr/>
          <a:lstStyle/>
          <a:p>
            <a:pPr marL="0" indent="0">
              <a:buNone/>
            </a:pPr>
            <a:r>
              <a:rPr lang="en-IN" b="1" i="0" dirty="0">
                <a:solidFill>
                  <a:srgbClr val="273239"/>
                </a:solidFill>
                <a:effectLst/>
                <a:latin typeface="Nunito" pitchFamily="2" charset="0"/>
              </a:rPr>
              <a:t>Circular Singly Linked List</a:t>
            </a:r>
          </a:p>
          <a:p>
            <a:pPr marL="0" indent="0">
              <a:buNone/>
            </a:pPr>
            <a:r>
              <a:rPr lang="en-IN" b="1" i="0" dirty="0">
                <a:solidFill>
                  <a:srgbClr val="273239"/>
                </a:solidFill>
                <a:effectLst/>
                <a:latin typeface="Nunito" pitchFamily="2" charset="0"/>
              </a:rPr>
              <a:t>Circular Doubly Linked List:</a:t>
            </a:r>
          </a:p>
          <a:p>
            <a:pPr marL="0" indent="0">
              <a:buNone/>
            </a:pPr>
            <a:r>
              <a:rPr lang="en-IN" b="1" i="0" dirty="0">
                <a:solidFill>
                  <a:srgbClr val="273239"/>
                </a:solidFill>
                <a:effectLst/>
                <a:latin typeface="Nunito" pitchFamily="2" charset="0"/>
              </a:rPr>
              <a:t>Circular Singly Linked List</a:t>
            </a:r>
          </a:p>
          <a:p>
            <a:pPr marL="0" indent="0" algn="just">
              <a:buNone/>
            </a:pPr>
            <a:r>
              <a:rPr lang="en-US" b="0" i="0" dirty="0">
                <a:solidFill>
                  <a:srgbClr val="273239"/>
                </a:solidFill>
                <a:effectLst/>
                <a:latin typeface="Nunito" pitchFamily="2" charset="0"/>
              </a:rPr>
              <a:t>Circular Singly Linked List, each node has just one pointer called the "</a:t>
            </a:r>
            <a:r>
              <a:rPr lang="en-US" b="0" i="0" dirty="0">
                <a:solidFill>
                  <a:srgbClr val="FF0000"/>
                </a:solidFill>
                <a:effectLst/>
                <a:latin typeface="Nunito" pitchFamily="2" charset="0"/>
              </a:rPr>
              <a:t>next</a:t>
            </a:r>
            <a:r>
              <a:rPr lang="en-US" b="0" i="0" dirty="0">
                <a:solidFill>
                  <a:srgbClr val="273239"/>
                </a:solidFill>
                <a:effectLst/>
                <a:latin typeface="Nunito" pitchFamily="2" charset="0"/>
              </a:rPr>
              <a:t>" pointer. The next pointer of the last node points back to the first node and this results in forming a circle.</a:t>
            </a:r>
            <a:endParaRPr lang="en-IN" b="1" i="0" dirty="0">
              <a:solidFill>
                <a:srgbClr val="273239"/>
              </a:solidFill>
              <a:effectLst/>
              <a:latin typeface="Nunito" pitchFamily="2" charset="0"/>
            </a:endParaRPr>
          </a:p>
          <a:p>
            <a:pPr marL="0" indent="0">
              <a:buNone/>
            </a:pPr>
            <a:endParaRPr lang="en-IN" dirty="0"/>
          </a:p>
        </p:txBody>
      </p:sp>
      <p:sp>
        <p:nvSpPr>
          <p:cNvPr id="4" name="Google Shape;174;p12">
            <a:extLst>
              <a:ext uri="{FF2B5EF4-FFF2-40B4-BE49-F238E27FC236}">
                <a16:creationId xmlns:a16="http://schemas.microsoft.com/office/drawing/2014/main" id="{7C4FAA0D-7DDE-E5DC-0063-8E64DBB4C539}"/>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A817610B-43F1-8EF4-A7D4-F1415987C80F}"/>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115538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4" name="Google Shape;174;p12"/>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p:cNvPicPr/>
          <p:nvPr/>
        </p:nvPicPr>
        <p:blipFill>
          <a:blip r:embed="rId3"/>
          <a:srcRect/>
          <a:stretch>
            <a:fillRect/>
          </a:stretch>
        </p:blipFill>
        <p:spPr>
          <a:xfrm>
            <a:off x="6849532" y="0"/>
            <a:ext cx="2294467" cy="754988"/>
          </a:xfrm>
          <a:prstGeom prst="rect">
            <a:avLst/>
          </a:prstGeom>
          <a:noFill/>
          <a:ln>
            <a:noFill/>
          </a:ln>
        </p:spPr>
      </p:pic>
      <p:sp>
        <p:nvSpPr>
          <p:cNvPr id="2" name="Title 1"/>
          <p:cNvSpPr>
            <a:spLocks noGrp="1"/>
          </p:cNvSpPr>
          <p:nvPr>
            <p:ph type="title"/>
          </p:nvPr>
        </p:nvSpPr>
        <p:spPr>
          <a:xfrm>
            <a:off x="465666" y="850372"/>
            <a:ext cx="8229600" cy="1143000"/>
          </a:xfrm>
        </p:spPr>
        <p:txBody>
          <a:bodyPr>
            <a:normAutofit fontScale="90000"/>
          </a:bodyPr>
          <a:lstStyle/>
          <a:p>
            <a:r>
              <a:rPr lang="en-US" dirty="0"/>
              <a:t>Non-Primitive Data Structures:</a:t>
            </a:r>
            <a:br>
              <a:rPr lang="en-US" dirty="0"/>
            </a:br>
            <a:endParaRPr lang="en-IN" dirty="0"/>
          </a:p>
        </p:txBody>
      </p:sp>
      <p:sp>
        <p:nvSpPr>
          <p:cNvPr id="3" name="Content Placeholder 2"/>
          <p:cNvSpPr>
            <a:spLocks noGrp="1"/>
          </p:cNvSpPr>
          <p:nvPr>
            <p:ph idx="1"/>
          </p:nvPr>
        </p:nvSpPr>
        <p:spPr>
          <a:xfrm>
            <a:off x="457200" y="2015067"/>
            <a:ext cx="8229600" cy="4111096"/>
          </a:xfrm>
        </p:spPr>
        <p:txBody>
          <a:bodyPr/>
          <a:lstStyle/>
          <a:p>
            <a:pPr marL="0" indent="0" algn="just">
              <a:buNone/>
            </a:pPr>
            <a:r>
              <a:rPr lang="en-US" dirty="0"/>
              <a:t>They can store the data of more than one type i.e. </a:t>
            </a:r>
            <a:r>
              <a:rPr lang="en-US" dirty="0">
                <a:solidFill>
                  <a:schemeClr val="accent2"/>
                </a:solidFill>
              </a:rPr>
              <a:t>derived data types</a:t>
            </a:r>
            <a:r>
              <a:rPr lang="en-US" dirty="0"/>
              <a:t>. Data types like arrays, linked lists, trees, etc. come in this category. Non-Primitive Data Structures are data structures derived from Primitive Data Structures.</a:t>
            </a:r>
            <a:endParaRPr lang="en-IN" dirty="0"/>
          </a:p>
        </p:txBody>
      </p:sp>
    </p:spTree>
    <p:extLst>
      <p:ext uri="{BB962C8B-B14F-4D97-AF65-F5344CB8AC3E}">
        <p14:creationId xmlns:p14="http://schemas.microsoft.com/office/powerpoint/2010/main" val="23806419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010D-3F1E-CD85-C9A8-EC7DD9B1BD2C}"/>
              </a:ext>
            </a:extLst>
          </p:cNvPr>
          <p:cNvSpPr>
            <a:spLocks noGrp="1"/>
          </p:cNvSpPr>
          <p:nvPr>
            <p:ph type="title"/>
          </p:nvPr>
        </p:nvSpPr>
        <p:spPr>
          <a:xfrm>
            <a:off x="457200" y="858128"/>
            <a:ext cx="8229600" cy="559509"/>
          </a:xfrm>
        </p:spPr>
        <p:txBody>
          <a:bodyPr>
            <a:normAutofit fontScale="90000"/>
          </a:bodyPr>
          <a:lstStyle/>
          <a:p>
            <a:endParaRPr lang="en-IN"/>
          </a:p>
        </p:txBody>
      </p:sp>
      <p:pic>
        <p:nvPicPr>
          <p:cNvPr id="7" name="Content Placeholder 6">
            <a:extLst>
              <a:ext uri="{FF2B5EF4-FFF2-40B4-BE49-F238E27FC236}">
                <a16:creationId xmlns:a16="http://schemas.microsoft.com/office/drawing/2014/main" id="{7CAE4E2A-7D7F-CECC-CF26-A68ADB586A5E}"/>
              </a:ext>
            </a:extLst>
          </p:cNvPr>
          <p:cNvPicPr>
            <a:picLocks noGrp="1" noChangeAspect="1"/>
          </p:cNvPicPr>
          <p:nvPr>
            <p:ph idx="1"/>
          </p:nvPr>
        </p:nvPicPr>
        <p:blipFill>
          <a:blip r:embed="rId2"/>
          <a:stretch>
            <a:fillRect/>
          </a:stretch>
        </p:blipFill>
        <p:spPr>
          <a:xfrm>
            <a:off x="288388" y="1750162"/>
            <a:ext cx="8229600" cy="1678838"/>
          </a:xfrm>
        </p:spPr>
      </p:pic>
      <p:sp>
        <p:nvSpPr>
          <p:cNvPr id="4" name="Google Shape;174;p12">
            <a:extLst>
              <a:ext uri="{FF2B5EF4-FFF2-40B4-BE49-F238E27FC236}">
                <a16:creationId xmlns:a16="http://schemas.microsoft.com/office/drawing/2014/main" id="{A7D316DB-1431-77A7-7BDB-B9024D13E9CF}"/>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CE263A89-A96F-5242-F22D-53B2E181283A}"/>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3759213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8916-A7DD-511A-62C2-EC4277F34BA2}"/>
              </a:ext>
            </a:extLst>
          </p:cNvPr>
          <p:cNvSpPr>
            <a:spLocks noGrp="1"/>
          </p:cNvSpPr>
          <p:nvPr>
            <p:ph type="title"/>
          </p:nvPr>
        </p:nvSpPr>
        <p:spPr>
          <a:xfrm>
            <a:off x="457200" y="761472"/>
            <a:ext cx="8229600" cy="656166"/>
          </a:xfrm>
        </p:spPr>
        <p:txBody>
          <a:bodyPr>
            <a:normAutofit fontScale="90000"/>
          </a:bodyPr>
          <a:lstStyle/>
          <a:p>
            <a:br>
              <a:rPr lang="en-IN" b="1" i="0" dirty="0">
                <a:solidFill>
                  <a:srgbClr val="273239"/>
                </a:solidFill>
                <a:effectLst/>
                <a:latin typeface="Nunito" pitchFamily="2" charset="0"/>
              </a:rPr>
            </a:br>
            <a:r>
              <a:rPr lang="en-IN" b="1" i="0" dirty="0">
                <a:solidFill>
                  <a:srgbClr val="273239"/>
                </a:solidFill>
                <a:effectLst/>
                <a:latin typeface="Nunito" pitchFamily="2" charset="0"/>
              </a:rPr>
              <a:t>Circular Doubly Linked List</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1410EF9-AF87-E67F-02FB-C94FFCBA4657}"/>
              </a:ext>
            </a:extLst>
          </p:cNvPr>
          <p:cNvSpPr>
            <a:spLocks noGrp="1"/>
          </p:cNvSpPr>
          <p:nvPr>
            <p:ph idx="1"/>
          </p:nvPr>
        </p:nvSpPr>
        <p:spPr/>
        <p:txBody>
          <a:bodyPr/>
          <a:lstStyle/>
          <a:p>
            <a:pPr marL="0" indent="0">
              <a:buNone/>
            </a:pPr>
            <a:r>
              <a:rPr lang="en-US" dirty="0">
                <a:solidFill>
                  <a:srgbClr val="273239"/>
                </a:solidFill>
                <a:latin typeface="Nunito" pitchFamily="2" charset="0"/>
              </a:rPr>
              <a:t>C</a:t>
            </a:r>
            <a:r>
              <a:rPr lang="en-US" b="0" i="0" dirty="0">
                <a:solidFill>
                  <a:srgbClr val="273239"/>
                </a:solidFill>
                <a:effectLst/>
                <a:latin typeface="Nunito" pitchFamily="2" charset="0"/>
              </a:rPr>
              <a:t>ircular doubly linked list, each node has two pointers </a:t>
            </a:r>
            <a:r>
              <a:rPr lang="en-US" b="0" i="0" dirty="0" err="1">
                <a:solidFill>
                  <a:srgbClr val="FF0000"/>
                </a:solidFill>
                <a:effectLst/>
                <a:latin typeface="Nunito" pitchFamily="2" charset="0"/>
              </a:rPr>
              <a:t>prev</a:t>
            </a:r>
            <a:r>
              <a:rPr lang="en-US" b="0" i="0" dirty="0">
                <a:solidFill>
                  <a:srgbClr val="273239"/>
                </a:solidFill>
                <a:effectLst/>
                <a:latin typeface="Nunito" pitchFamily="2" charset="0"/>
              </a:rPr>
              <a:t> and </a:t>
            </a:r>
            <a:r>
              <a:rPr lang="en-US" b="0" i="0" dirty="0">
                <a:solidFill>
                  <a:srgbClr val="FF0000"/>
                </a:solidFill>
                <a:effectLst/>
                <a:latin typeface="Nunito" pitchFamily="2" charset="0"/>
              </a:rPr>
              <a:t>next</a:t>
            </a:r>
            <a:r>
              <a:rPr lang="en-US" b="0" i="0" dirty="0">
                <a:solidFill>
                  <a:srgbClr val="273239"/>
                </a:solidFill>
                <a:effectLst/>
                <a:latin typeface="Nunito" pitchFamily="2" charset="0"/>
              </a:rPr>
              <a:t>, similar to doubly linked list. </a:t>
            </a:r>
          </a:p>
          <a:p>
            <a:pPr marL="0" indent="0">
              <a:buNone/>
            </a:pPr>
            <a:r>
              <a:rPr lang="en-US" b="0" i="0" dirty="0">
                <a:solidFill>
                  <a:srgbClr val="273239"/>
                </a:solidFill>
                <a:effectLst/>
                <a:latin typeface="Nunito" pitchFamily="2" charset="0"/>
              </a:rPr>
              <a:t>The </a:t>
            </a:r>
            <a:r>
              <a:rPr lang="en-US" b="0" i="0" dirty="0" err="1">
                <a:solidFill>
                  <a:srgbClr val="273239"/>
                </a:solidFill>
                <a:effectLst/>
                <a:latin typeface="Nunito" pitchFamily="2" charset="0"/>
              </a:rPr>
              <a:t>prev</a:t>
            </a:r>
            <a:r>
              <a:rPr lang="en-US" b="0" i="0" dirty="0">
                <a:solidFill>
                  <a:srgbClr val="273239"/>
                </a:solidFill>
                <a:effectLst/>
                <a:latin typeface="Nunito" pitchFamily="2" charset="0"/>
              </a:rPr>
              <a:t> pointer points to the previous node and the </a:t>
            </a:r>
            <a:r>
              <a:rPr lang="en-US" b="0" i="0" dirty="0">
                <a:solidFill>
                  <a:srgbClr val="FF0000"/>
                </a:solidFill>
                <a:effectLst/>
                <a:latin typeface="Nunito" pitchFamily="2" charset="0"/>
              </a:rPr>
              <a:t>next points </a:t>
            </a:r>
            <a:r>
              <a:rPr lang="en-US" b="0" i="0" dirty="0">
                <a:solidFill>
                  <a:srgbClr val="273239"/>
                </a:solidFill>
                <a:effectLst/>
                <a:latin typeface="Nunito" pitchFamily="2" charset="0"/>
              </a:rPr>
              <a:t>to the </a:t>
            </a:r>
            <a:r>
              <a:rPr lang="en-US" b="0" i="0" dirty="0">
                <a:solidFill>
                  <a:srgbClr val="FF0000"/>
                </a:solidFill>
                <a:effectLst/>
                <a:latin typeface="Nunito" pitchFamily="2" charset="0"/>
              </a:rPr>
              <a:t>next node</a:t>
            </a:r>
            <a:r>
              <a:rPr lang="en-US" b="0" i="0" dirty="0">
                <a:solidFill>
                  <a:srgbClr val="273239"/>
                </a:solidFill>
                <a:effectLst/>
                <a:latin typeface="Nunito" pitchFamily="2" charset="0"/>
              </a:rPr>
              <a:t>.</a:t>
            </a:r>
            <a:endParaRPr lang="en-IN" dirty="0"/>
          </a:p>
        </p:txBody>
      </p:sp>
      <p:sp>
        <p:nvSpPr>
          <p:cNvPr id="4" name="Google Shape;174;p12">
            <a:extLst>
              <a:ext uri="{FF2B5EF4-FFF2-40B4-BE49-F238E27FC236}">
                <a16:creationId xmlns:a16="http://schemas.microsoft.com/office/drawing/2014/main" id="{838B8D7F-28C9-6111-7762-0AF10144CE5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D5A4B6EF-A9BE-FC9C-B0E1-7BA3DB4C674D}"/>
              </a:ext>
            </a:extLst>
          </p:cNvPr>
          <p:cNvPicPr/>
          <p:nvPr/>
        </p:nvPicPr>
        <p:blipFill>
          <a:blip r:embed="rId2"/>
          <a:srcRect/>
          <a:stretch>
            <a:fillRect/>
          </a:stretch>
        </p:blipFill>
        <p:spPr>
          <a:xfrm>
            <a:off x="6849532" y="0"/>
            <a:ext cx="2294467" cy="754988"/>
          </a:xfrm>
          <a:prstGeom prst="rect">
            <a:avLst/>
          </a:prstGeom>
          <a:noFill/>
          <a:ln>
            <a:noFill/>
          </a:ln>
        </p:spPr>
      </p:pic>
      <p:pic>
        <p:nvPicPr>
          <p:cNvPr id="7" name="Picture 6">
            <a:extLst>
              <a:ext uri="{FF2B5EF4-FFF2-40B4-BE49-F238E27FC236}">
                <a16:creationId xmlns:a16="http://schemas.microsoft.com/office/drawing/2014/main" id="{3900359E-F3F7-DEBA-6BCA-83B1D6EA91B0}"/>
              </a:ext>
            </a:extLst>
          </p:cNvPr>
          <p:cNvPicPr>
            <a:picLocks noChangeAspect="1"/>
          </p:cNvPicPr>
          <p:nvPr/>
        </p:nvPicPr>
        <p:blipFill>
          <a:blip r:embed="rId3"/>
          <a:stretch>
            <a:fillRect/>
          </a:stretch>
        </p:blipFill>
        <p:spPr>
          <a:xfrm>
            <a:off x="-12636" y="4077085"/>
            <a:ext cx="9144000" cy="2091884"/>
          </a:xfrm>
          <a:prstGeom prst="rect">
            <a:avLst/>
          </a:prstGeom>
        </p:spPr>
      </p:pic>
    </p:spTree>
    <p:extLst>
      <p:ext uri="{BB962C8B-B14F-4D97-AF65-F5344CB8AC3E}">
        <p14:creationId xmlns:p14="http://schemas.microsoft.com/office/powerpoint/2010/main" val="27800614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178E-B9D9-594D-8481-A95AADEF5D25}"/>
              </a:ext>
            </a:extLst>
          </p:cNvPr>
          <p:cNvSpPr>
            <a:spLocks noGrp="1"/>
          </p:cNvSpPr>
          <p:nvPr>
            <p:ph type="title"/>
          </p:nvPr>
        </p:nvSpPr>
        <p:spPr>
          <a:xfrm>
            <a:off x="457200" y="928468"/>
            <a:ext cx="8229600" cy="489169"/>
          </a:xfrm>
        </p:spPr>
        <p:txBody>
          <a:bodyPr>
            <a:normAutofit fontScale="90000"/>
          </a:bodyPr>
          <a:lstStyle/>
          <a:p>
            <a:endParaRPr lang="en-IN" dirty="0"/>
          </a:p>
        </p:txBody>
      </p:sp>
      <p:pic>
        <p:nvPicPr>
          <p:cNvPr id="7" name="Content Placeholder 6">
            <a:extLst>
              <a:ext uri="{FF2B5EF4-FFF2-40B4-BE49-F238E27FC236}">
                <a16:creationId xmlns:a16="http://schemas.microsoft.com/office/drawing/2014/main" id="{150392D4-47A2-7D64-C6D1-550A5F365ED9}"/>
              </a:ext>
            </a:extLst>
          </p:cNvPr>
          <p:cNvPicPr>
            <a:picLocks noGrp="1" noChangeAspect="1"/>
          </p:cNvPicPr>
          <p:nvPr>
            <p:ph idx="1"/>
          </p:nvPr>
        </p:nvPicPr>
        <p:blipFill>
          <a:blip r:embed="rId2"/>
          <a:stretch>
            <a:fillRect/>
          </a:stretch>
        </p:blipFill>
        <p:spPr>
          <a:xfrm>
            <a:off x="548922" y="1600200"/>
            <a:ext cx="8046156" cy="4525963"/>
          </a:xfrm>
        </p:spPr>
      </p:pic>
      <p:sp>
        <p:nvSpPr>
          <p:cNvPr id="4" name="Google Shape;174;p12">
            <a:extLst>
              <a:ext uri="{FF2B5EF4-FFF2-40B4-BE49-F238E27FC236}">
                <a16:creationId xmlns:a16="http://schemas.microsoft.com/office/drawing/2014/main" id="{66AF36C5-CF02-B186-2805-7AB3F2563D0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EB9A7D02-4496-1D65-DA9B-B8CFE49AB627}"/>
              </a:ext>
            </a:extLst>
          </p:cNvPr>
          <p:cNvPicPr/>
          <p:nvPr/>
        </p:nvPicPr>
        <p:blipFill>
          <a:blip r:embed="rId3"/>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4189225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E9CBAC-6303-E82B-D326-5A263B6D8722}"/>
              </a:ext>
            </a:extLst>
          </p:cNvPr>
          <p:cNvSpPr>
            <a:spLocks noGrp="1"/>
          </p:cNvSpPr>
          <p:nvPr>
            <p:ph type="title"/>
          </p:nvPr>
        </p:nvSpPr>
        <p:spPr>
          <a:xfrm>
            <a:off x="457200" y="900332"/>
            <a:ext cx="8229600" cy="517306"/>
          </a:xfrm>
        </p:spPr>
        <p:txBody>
          <a:bodyPr>
            <a:normAutofit fontScale="90000"/>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Applications of  list </a:t>
            </a:r>
            <a:br>
              <a:rPr lang="en-US" b="1" i="0" dirty="0">
                <a:solidFill>
                  <a:srgbClr val="273239"/>
                </a:solidFill>
                <a:effectLst/>
                <a:latin typeface="Nunito" pitchFamily="2" charset="0"/>
              </a:rPr>
            </a:br>
            <a:endParaRPr lang="en-IN" dirty="0"/>
          </a:p>
        </p:txBody>
      </p:sp>
      <p:sp>
        <p:nvSpPr>
          <p:cNvPr id="6" name="Content Placeholder 5">
            <a:extLst>
              <a:ext uri="{FF2B5EF4-FFF2-40B4-BE49-F238E27FC236}">
                <a16:creationId xmlns:a16="http://schemas.microsoft.com/office/drawing/2014/main" id="{0C9CAA92-A953-8031-695D-0092D7E5A82F}"/>
              </a:ext>
            </a:extLst>
          </p:cNvPr>
          <p:cNvSpPr>
            <a:spLocks noGrp="1"/>
          </p:cNvSpPr>
          <p:nvPr>
            <p:ph idx="1"/>
          </p:nvPr>
        </p:nvSpPr>
        <p:spPr/>
        <p:txBody>
          <a:bodyPr/>
          <a:lstStyle/>
          <a:p>
            <a:pPr marL="0" indent="0">
              <a:buNone/>
            </a:pPr>
            <a:r>
              <a:rPr lang="en-US" b="0" i="0" dirty="0">
                <a:solidFill>
                  <a:srgbClr val="FF0000"/>
                </a:solidFill>
                <a:effectLst/>
                <a:latin typeface="Nunito" pitchFamily="2" charset="0"/>
              </a:rPr>
              <a:t>Image viewer </a:t>
            </a:r>
            <a:r>
              <a:rPr lang="en-US" b="0" i="0" dirty="0">
                <a:solidFill>
                  <a:srgbClr val="273239"/>
                </a:solidFill>
                <a:effectLst/>
                <a:latin typeface="Nunito" pitchFamily="2" charset="0"/>
              </a:rPr>
              <a:t>- Previous and next images are linked and can be accessed by the next and previous buttons.</a:t>
            </a:r>
          </a:p>
          <a:p>
            <a:pPr marL="0" indent="0">
              <a:buNone/>
            </a:pPr>
            <a:r>
              <a:rPr lang="en-US" b="0" i="0" dirty="0">
                <a:solidFill>
                  <a:srgbClr val="FF0000"/>
                </a:solidFill>
                <a:effectLst/>
                <a:latin typeface="Nunito" pitchFamily="2" charset="0"/>
              </a:rPr>
              <a:t>Previous and next page in a web browser </a:t>
            </a:r>
            <a:r>
              <a:rPr lang="en-US" b="0" i="0" dirty="0">
                <a:solidFill>
                  <a:srgbClr val="273239"/>
                </a:solidFill>
                <a:effectLst/>
                <a:latin typeface="Nunito" pitchFamily="2" charset="0"/>
              </a:rPr>
              <a:t>- We can access the previous and next URL searched in a web browser by pressing the back and next buttons since they are linked as a linked list.</a:t>
            </a:r>
          </a:p>
          <a:p>
            <a:pPr marL="0" indent="0">
              <a:buNone/>
            </a:pPr>
            <a:endParaRPr lang="en-IN" dirty="0"/>
          </a:p>
        </p:txBody>
      </p:sp>
      <p:sp>
        <p:nvSpPr>
          <p:cNvPr id="7" name="Google Shape;174;p12">
            <a:extLst>
              <a:ext uri="{FF2B5EF4-FFF2-40B4-BE49-F238E27FC236}">
                <a16:creationId xmlns:a16="http://schemas.microsoft.com/office/drawing/2014/main" id="{1441017E-5E0D-3F6B-25E7-A920F6E21B0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8" name="image1.jpg">
            <a:extLst>
              <a:ext uri="{FF2B5EF4-FFF2-40B4-BE49-F238E27FC236}">
                <a16:creationId xmlns:a16="http://schemas.microsoft.com/office/drawing/2014/main" id="{DCA934C9-9DE1-96A9-6D6D-2D4B9B66CEB2}"/>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16338861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1CF9-F2D5-7B2E-6188-FBCA508EA863}"/>
              </a:ext>
            </a:extLst>
          </p:cNvPr>
          <p:cNvSpPr>
            <a:spLocks noGrp="1"/>
          </p:cNvSpPr>
          <p:nvPr>
            <p:ph type="title"/>
          </p:nvPr>
        </p:nvSpPr>
        <p:spPr>
          <a:xfrm>
            <a:off x="457200" y="731836"/>
            <a:ext cx="8229600" cy="68580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F2A1659-50F6-79E0-5130-9AAD1520130A}"/>
              </a:ext>
            </a:extLst>
          </p:cNvPr>
          <p:cNvSpPr>
            <a:spLocks noGrp="1"/>
          </p:cNvSpPr>
          <p:nvPr>
            <p:ph idx="1"/>
          </p:nvPr>
        </p:nvSpPr>
        <p:spPr/>
        <p:txBody>
          <a:bodyPr>
            <a:normAutofit lnSpcReduction="10000"/>
          </a:bodyPr>
          <a:lstStyle/>
          <a:p>
            <a:pPr marL="0" indent="0">
              <a:buNone/>
            </a:pPr>
            <a:r>
              <a:rPr lang="en-IN" b="0" i="0" dirty="0">
                <a:solidFill>
                  <a:srgbClr val="FF0000"/>
                </a:solidFill>
                <a:effectLst/>
                <a:latin typeface="Nunito" pitchFamily="2" charset="0"/>
              </a:rPr>
              <a:t>Music Player</a:t>
            </a:r>
            <a:r>
              <a:rPr lang="en-IN" b="0" i="0" dirty="0">
                <a:solidFill>
                  <a:srgbClr val="273239"/>
                </a:solidFill>
                <a:effectLst/>
                <a:latin typeface="Nunito" pitchFamily="2" charset="0"/>
              </a:rPr>
              <a:t>:</a:t>
            </a:r>
            <a:r>
              <a:rPr lang="en-US" b="0" i="0" dirty="0">
                <a:solidFill>
                  <a:srgbClr val="273239"/>
                </a:solidFill>
                <a:effectLst/>
                <a:latin typeface="Nunito" pitchFamily="2" charset="0"/>
              </a:rPr>
              <a:t>Songs in the music player are linked to the previous and next songs.</a:t>
            </a:r>
          </a:p>
          <a:p>
            <a:pPr marL="0" indent="0">
              <a:buNone/>
            </a:pPr>
            <a:r>
              <a:rPr lang="en-IN" b="0" i="0" dirty="0">
                <a:solidFill>
                  <a:srgbClr val="FF0000"/>
                </a:solidFill>
                <a:effectLst/>
                <a:latin typeface="Nunito" pitchFamily="2" charset="0"/>
              </a:rPr>
              <a:t>GPS navigation systems</a:t>
            </a:r>
            <a:r>
              <a:rPr lang="en-US" dirty="0">
                <a:solidFill>
                  <a:srgbClr val="273239"/>
                </a:solidFill>
                <a:latin typeface="Nunito" pitchFamily="2" charset="0"/>
              </a:rPr>
              <a:t>:</a:t>
            </a:r>
            <a:r>
              <a:rPr lang="en-US" b="0" i="0" dirty="0">
                <a:solidFill>
                  <a:srgbClr val="273239"/>
                </a:solidFill>
                <a:effectLst/>
                <a:latin typeface="Nunito" pitchFamily="2" charset="0"/>
              </a:rPr>
              <a:t>Linked lists can be used to store and manage a list of locations and routes</a:t>
            </a:r>
            <a:r>
              <a:rPr lang="en-US" dirty="0">
                <a:solidFill>
                  <a:srgbClr val="273239"/>
                </a:solidFill>
                <a:latin typeface="Nunito" pitchFamily="2" charset="0"/>
              </a:rPr>
              <a:t>.</a:t>
            </a:r>
          </a:p>
          <a:p>
            <a:pPr marL="0" indent="0" algn="just">
              <a:buNone/>
            </a:pPr>
            <a:r>
              <a:rPr lang="en-US" b="0" i="0" dirty="0">
                <a:solidFill>
                  <a:srgbClr val="FF0000"/>
                </a:solidFill>
                <a:effectLst/>
                <a:latin typeface="Nunito" pitchFamily="2" charset="0"/>
              </a:rPr>
              <a:t>Robotics</a:t>
            </a:r>
            <a:r>
              <a:rPr lang="en-US" b="0" i="0" dirty="0">
                <a:solidFill>
                  <a:srgbClr val="273239"/>
                </a:solidFill>
                <a:effectLst/>
                <a:latin typeface="Nunito" pitchFamily="2" charset="0"/>
              </a:rPr>
              <a:t>- Linked lists can be used to implement control systems for robots, allowing them to navigate and interact with their environment.</a:t>
            </a:r>
          </a:p>
          <a:p>
            <a:pPr marL="0" indent="0">
              <a:buNone/>
            </a:pPr>
            <a:endParaRPr lang="en-IN" dirty="0"/>
          </a:p>
        </p:txBody>
      </p:sp>
      <p:sp>
        <p:nvSpPr>
          <p:cNvPr id="4" name="Google Shape;174;p12">
            <a:extLst>
              <a:ext uri="{FF2B5EF4-FFF2-40B4-BE49-F238E27FC236}">
                <a16:creationId xmlns:a16="http://schemas.microsoft.com/office/drawing/2014/main" id="{B0E93B8B-16E7-7F08-71A1-0B7CFFF9AD0C}"/>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9C8B8925-7734-70BA-E89B-D975452EE702}"/>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1140448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EBD3-6CEF-FB9D-7F9E-93CB5D3A2725}"/>
              </a:ext>
            </a:extLst>
          </p:cNvPr>
          <p:cNvSpPr>
            <a:spLocks noGrp="1"/>
          </p:cNvSpPr>
          <p:nvPr>
            <p:ph type="title"/>
          </p:nvPr>
        </p:nvSpPr>
        <p:spPr>
          <a:xfrm>
            <a:off x="457200" y="728349"/>
            <a:ext cx="8229600" cy="68928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B0BFF30-B486-1036-14BC-560B6C7332F1}"/>
              </a:ext>
            </a:extLst>
          </p:cNvPr>
          <p:cNvSpPr>
            <a:spLocks noGrp="1"/>
          </p:cNvSpPr>
          <p:nvPr>
            <p:ph idx="1"/>
          </p:nvPr>
        </p:nvSpPr>
        <p:spPr/>
        <p:txBody>
          <a:bodyPr/>
          <a:lstStyle/>
          <a:p>
            <a:pPr marL="0" indent="0" algn="just">
              <a:buNone/>
            </a:pPr>
            <a:r>
              <a:rPr lang="en-IN" b="0" i="0" dirty="0">
                <a:solidFill>
                  <a:srgbClr val="FF0000"/>
                </a:solidFill>
                <a:effectLst/>
                <a:latin typeface="Nunito" pitchFamily="2" charset="0"/>
              </a:rPr>
              <a:t>Task Scheduling</a:t>
            </a:r>
            <a:r>
              <a:rPr lang="en-IN" b="0" i="0" dirty="0">
                <a:solidFill>
                  <a:srgbClr val="273239"/>
                </a:solidFill>
                <a:effectLst/>
                <a:latin typeface="Nunito" pitchFamily="2" charset="0"/>
              </a:rPr>
              <a:t>: </a:t>
            </a:r>
            <a:r>
              <a:rPr lang="en-US" b="0" i="0" dirty="0" err="1">
                <a:solidFill>
                  <a:srgbClr val="273239"/>
                </a:solidFill>
                <a:effectLst/>
                <a:latin typeface="Nunito" pitchFamily="2" charset="0"/>
              </a:rPr>
              <a:t>Os</a:t>
            </a:r>
            <a:r>
              <a:rPr lang="en-US" b="0" i="0" dirty="0">
                <a:solidFill>
                  <a:srgbClr val="273239"/>
                </a:solidFill>
                <a:effectLst/>
                <a:latin typeface="Nunito" pitchFamily="2" charset="0"/>
              </a:rPr>
              <a:t> use linked lists to manage task scheduling, where each process waiting to be executed is represented as a node in the list.</a:t>
            </a:r>
          </a:p>
          <a:p>
            <a:pPr marL="0" indent="0" algn="just">
              <a:buNone/>
            </a:pPr>
            <a:r>
              <a:rPr lang="en-US" b="0" i="0" dirty="0">
                <a:solidFill>
                  <a:srgbClr val="FF0000"/>
                </a:solidFill>
                <a:effectLst/>
                <a:latin typeface="Nunito" pitchFamily="2" charset="0"/>
              </a:rPr>
              <a:t>Speech Recognition-  </a:t>
            </a:r>
            <a:r>
              <a:rPr lang="en-US" b="0" i="0" dirty="0">
                <a:solidFill>
                  <a:srgbClr val="273239"/>
                </a:solidFill>
                <a:effectLst/>
                <a:latin typeface="Nunito" pitchFamily="2" charset="0"/>
              </a:rPr>
              <a:t>Speech recognition software uses linked lists to represent the possible </a:t>
            </a:r>
            <a:r>
              <a:rPr lang="en-US" b="0" i="0" dirty="0">
                <a:solidFill>
                  <a:srgbClr val="FF0000"/>
                </a:solidFill>
                <a:effectLst/>
                <a:latin typeface="Nunito" pitchFamily="2" charset="0"/>
              </a:rPr>
              <a:t>phonetic pronunciations </a:t>
            </a:r>
            <a:r>
              <a:rPr lang="en-US" b="0" i="0" dirty="0">
                <a:solidFill>
                  <a:srgbClr val="273239"/>
                </a:solidFill>
                <a:effectLst/>
                <a:latin typeface="Nunito" pitchFamily="2" charset="0"/>
              </a:rPr>
              <a:t>of a word</a:t>
            </a:r>
          </a:p>
          <a:p>
            <a:pPr marL="0" indent="0" algn="just">
              <a:buNone/>
            </a:pPr>
            <a:endParaRPr lang="en-IN" dirty="0"/>
          </a:p>
        </p:txBody>
      </p:sp>
      <p:sp>
        <p:nvSpPr>
          <p:cNvPr id="4" name="Google Shape;174;p12">
            <a:extLst>
              <a:ext uri="{FF2B5EF4-FFF2-40B4-BE49-F238E27FC236}">
                <a16:creationId xmlns:a16="http://schemas.microsoft.com/office/drawing/2014/main" id="{71EB4676-0152-86EE-B095-118CB1B7F4D1}"/>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44A50128-E47F-295C-8C54-A521FC6BF72E}"/>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546604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BBD5C-2878-F66C-4CAF-76B5BA35286C}"/>
              </a:ext>
            </a:extLst>
          </p:cNvPr>
          <p:cNvSpPr>
            <a:spLocks noGrp="1"/>
          </p:cNvSpPr>
          <p:nvPr>
            <p:ph type="title"/>
          </p:nvPr>
        </p:nvSpPr>
        <p:spPr>
          <a:xfrm>
            <a:off x="457200" y="731836"/>
            <a:ext cx="8229600" cy="685801"/>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464C1B17-C019-7CB1-8611-D9E9C9AC7CAC}"/>
              </a:ext>
            </a:extLst>
          </p:cNvPr>
          <p:cNvSpPr>
            <a:spLocks noGrp="1"/>
          </p:cNvSpPr>
          <p:nvPr>
            <p:ph idx="1"/>
          </p:nvPr>
        </p:nvSpPr>
        <p:spPr/>
        <p:txBody>
          <a:bodyPr/>
          <a:lstStyle/>
          <a:p>
            <a:pPr marL="0" indent="0" algn="just">
              <a:buNone/>
            </a:pPr>
            <a:r>
              <a:rPr lang="en-IN" b="0" i="0" dirty="0">
                <a:solidFill>
                  <a:srgbClr val="273239"/>
                </a:solidFill>
                <a:effectLst/>
                <a:latin typeface="Nunito" pitchFamily="2" charset="0"/>
              </a:rPr>
              <a:t>Undo/Redo Functionality: </a:t>
            </a:r>
            <a:r>
              <a:rPr lang="en-US" b="0" i="0" dirty="0">
                <a:solidFill>
                  <a:srgbClr val="273239"/>
                </a:solidFill>
                <a:effectLst/>
                <a:latin typeface="Nunito" pitchFamily="2" charset="0"/>
              </a:rPr>
              <a:t> Many software applications implement undo/redo functionality using linked lists.</a:t>
            </a:r>
          </a:p>
          <a:p>
            <a:pPr marL="0" indent="0" algn="just">
              <a:buNone/>
            </a:pPr>
            <a:r>
              <a:rPr lang="en-US" b="0" i="0" dirty="0">
                <a:solidFill>
                  <a:srgbClr val="273239"/>
                </a:solidFill>
                <a:effectLst/>
                <a:latin typeface="Nunito" pitchFamily="2" charset="0"/>
              </a:rPr>
              <a:t>where each action that can be undone is represented as a node in a </a:t>
            </a:r>
            <a:r>
              <a:rPr lang="en-US" b="0" i="0" dirty="0">
                <a:solidFill>
                  <a:srgbClr val="FF0000"/>
                </a:solidFill>
                <a:effectLst/>
                <a:latin typeface="Nunito" pitchFamily="2" charset="0"/>
              </a:rPr>
              <a:t>doubly linked list.</a:t>
            </a:r>
            <a:endParaRPr lang="en-IN" dirty="0">
              <a:solidFill>
                <a:srgbClr val="FF0000"/>
              </a:solidFill>
            </a:endParaRPr>
          </a:p>
        </p:txBody>
      </p:sp>
      <p:sp>
        <p:nvSpPr>
          <p:cNvPr id="4" name="Google Shape;174;p12">
            <a:extLst>
              <a:ext uri="{FF2B5EF4-FFF2-40B4-BE49-F238E27FC236}">
                <a16:creationId xmlns:a16="http://schemas.microsoft.com/office/drawing/2014/main" id="{97C2571D-A863-A29C-B05B-558B4780C712}"/>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5C150F79-A837-8191-5FA3-BEE0F1B7F0DE}"/>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4735431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143E-B12D-A89F-C5FE-712629E223D4}"/>
              </a:ext>
            </a:extLst>
          </p:cNvPr>
          <p:cNvSpPr>
            <a:spLocks noGrp="1"/>
          </p:cNvSpPr>
          <p:nvPr>
            <p:ph type="title"/>
          </p:nvPr>
        </p:nvSpPr>
        <p:spPr>
          <a:xfrm>
            <a:off x="457200" y="784624"/>
            <a:ext cx="8229600" cy="633014"/>
          </a:xfrm>
        </p:spPr>
        <p:txBody>
          <a:bodyPr>
            <a:normAutofit fontScale="90000"/>
          </a:bodyPr>
          <a:lstStyle/>
          <a:p>
            <a:br>
              <a:rPr lang="en-IN" sz="4400" b="1" u="sng"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4400" b="1" kern="100" dirty="0">
                <a:effectLst/>
                <a:latin typeface="Times New Roman" panose="02020603050405020304" pitchFamily="18" charset="0"/>
                <a:ea typeface="Calibri" panose="020F0502020204030204" pitchFamily="34" charset="0"/>
                <a:cs typeface="Times New Roman" panose="02020603050405020304" pitchFamily="18" charset="0"/>
              </a:rPr>
              <a:t>POLYNOMIAL ADT</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9CE20C1-5BE4-FCD3-C941-C8AE1318A864}"/>
              </a:ext>
            </a:extLst>
          </p:cNvPr>
          <p:cNvSpPr>
            <a:spLocks noGrp="1"/>
          </p:cNvSpPr>
          <p:nvPr>
            <p:ph idx="1"/>
          </p:nvPr>
        </p:nvSpPr>
        <p:spPr/>
        <p:txBody>
          <a:body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Polynomial  ADT (Abstract Data Type) is a data structure that represents a polynomial and provides a set of operations to perform on 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Node of Polynomial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lgn="just">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3x</a:t>
            </a:r>
            <a:r>
              <a:rPr lang="en-IN" sz="1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+ 5x +7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C7273C33-6576-AA58-33B8-110E612C5A3D}"/>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DEB3A8D4-3201-03B4-C43C-492AC5D52096}"/>
              </a:ext>
            </a:extLst>
          </p:cNvPr>
          <p:cNvPicPr/>
          <p:nvPr/>
        </p:nvPicPr>
        <p:blipFill>
          <a:blip r:embed="rId2"/>
          <a:srcRect/>
          <a:stretch>
            <a:fillRect/>
          </a:stretch>
        </p:blipFill>
        <p:spPr>
          <a:xfrm>
            <a:off x="6849532" y="0"/>
            <a:ext cx="2294467" cy="728349"/>
          </a:xfrm>
          <a:prstGeom prst="rect">
            <a:avLst/>
          </a:prstGeom>
          <a:noFill/>
          <a:ln>
            <a:noFill/>
          </a:ln>
        </p:spPr>
      </p:pic>
      <p:grpSp>
        <p:nvGrpSpPr>
          <p:cNvPr id="9" name="Group 8">
            <a:extLst>
              <a:ext uri="{FF2B5EF4-FFF2-40B4-BE49-F238E27FC236}">
                <a16:creationId xmlns:a16="http://schemas.microsoft.com/office/drawing/2014/main" id="{3469F750-7817-CE93-6CE4-8FCD3DC8F3F7}"/>
              </a:ext>
            </a:extLst>
          </p:cNvPr>
          <p:cNvGrpSpPr/>
          <p:nvPr/>
        </p:nvGrpSpPr>
        <p:grpSpPr>
          <a:xfrm>
            <a:off x="3390900" y="2912012"/>
            <a:ext cx="3572608" cy="650193"/>
            <a:chOff x="0" y="0"/>
            <a:chExt cx="2362200" cy="323851"/>
          </a:xfrm>
        </p:grpSpPr>
        <p:grpSp>
          <p:nvGrpSpPr>
            <p:cNvPr id="10" name="Group 9">
              <a:extLst>
                <a:ext uri="{FF2B5EF4-FFF2-40B4-BE49-F238E27FC236}">
                  <a16:creationId xmlns:a16="http://schemas.microsoft.com/office/drawing/2014/main" id="{287EB701-336B-13F6-7E29-CAF26ECEEAA6}"/>
                </a:ext>
              </a:extLst>
            </p:cNvPr>
            <p:cNvGrpSpPr/>
            <p:nvPr/>
          </p:nvGrpSpPr>
          <p:grpSpPr>
            <a:xfrm>
              <a:off x="0" y="0"/>
              <a:ext cx="1771650" cy="323850"/>
              <a:chOff x="0" y="0"/>
              <a:chExt cx="1771650" cy="323850"/>
            </a:xfrm>
          </p:grpSpPr>
          <p:sp>
            <p:nvSpPr>
              <p:cNvPr id="12" name="Rectangle 11">
                <a:extLst>
                  <a:ext uri="{FF2B5EF4-FFF2-40B4-BE49-F238E27FC236}">
                    <a16:creationId xmlns:a16="http://schemas.microsoft.com/office/drawing/2014/main" id="{29B2C558-AF56-8CAF-F892-35C24D8047C2}"/>
                  </a:ext>
                </a:extLst>
              </p:cNvPr>
              <p:cNvSpPr/>
              <p:nvPr/>
            </p:nvSpPr>
            <p:spPr>
              <a:xfrm>
                <a:off x="0" y="0"/>
                <a:ext cx="904875" cy="3238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Coefficient</a:t>
                </a:r>
              </a:p>
            </p:txBody>
          </p:sp>
          <p:sp>
            <p:nvSpPr>
              <p:cNvPr id="13" name="Rectangle 12">
                <a:extLst>
                  <a:ext uri="{FF2B5EF4-FFF2-40B4-BE49-F238E27FC236}">
                    <a16:creationId xmlns:a16="http://schemas.microsoft.com/office/drawing/2014/main" id="{12113238-8E82-B53B-834F-68EA0EE669C2}"/>
                  </a:ext>
                </a:extLst>
              </p:cNvPr>
              <p:cNvSpPr/>
              <p:nvPr/>
            </p:nvSpPr>
            <p:spPr>
              <a:xfrm>
                <a:off x="914400" y="9525"/>
                <a:ext cx="857250" cy="3143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Exponent</a:t>
                </a:r>
              </a:p>
            </p:txBody>
          </p:sp>
        </p:grpSp>
        <p:sp>
          <p:nvSpPr>
            <p:cNvPr id="11" name="Rectangle 10">
              <a:extLst>
                <a:ext uri="{FF2B5EF4-FFF2-40B4-BE49-F238E27FC236}">
                  <a16:creationId xmlns:a16="http://schemas.microsoft.com/office/drawing/2014/main" id="{DCE36059-B276-5E7D-DFA6-6831816F94A6}"/>
                </a:ext>
              </a:extLst>
            </p:cNvPr>
            <p:cNvSpPr/>
            <p:nvPr/>
          </p:nvSpPr>
          <p:spPr>
            <a:xfrm>
              <a:off x="1781175" y="19051"/>
              <a:ext cx="581025" cy="3048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a:effectLst/>
                  <a:ea typeface="Calibri" panose="020F0502020204030204" pitchFamily="34" charset="0"/>
                  <a:cs typeface="Times New Roman" panose="02020603050405020304" pitchFamily="18" charset="0"/>
                </a:rPr>
                <a:t>Next</a:t>
              </a:r>
            </a:p>
          </p:txBody>
        </p:sp>
      </p:grpSp>
      <p:pic>
        <p:nvPicPr>
          <p:cNvPr id="14" name="Picture 13">
            <a:extLst>
              <a:ext uri="{FF2B5EF4-FFF2-40B4-BE49-F238E27FC236}">
                <a16:creationId xmlns:a16="http://schemas.microsoft.com/office/drawing/2014/main" id="{56F6CC00-1B81-2E59-E690-60D16DC771E5}"/>
              </a:ext>
            </a:extLst>
          </p:cNvPr>
          <p:cNvPicPr>
            <a:picLocks noChangeAspect="1"/>
          </p:cNvPicPr>
          <p:nvPr/>
        </p:nvPicPr>
        <p:blipFill>
          <a:blip r:embed="rId3"/>
          <a:stretch>
            <a:fillRect/>
          </a:stretch>
        </p:blipFill>
        <p:spPr>
          <a:xfrm>
            <a:off x="1512762" y="5257800"/>
            <a:ext cx="6122640" cy="561242"/>
          </a:xfrm>
          <a:prstGeom prst="rect">
            <a:avLst/>
          </a:prstGeom>
        </p:spPr>
      </p:pic>
    </p:spTree>
    <p:extLst>
      <p:ext uri="{BB962C8B-B14F-4D97-AF65-F5344CB8AC3E}">
        <p14:creationId xmlns:p14="http://schemas.microsoft.com/office/powerpoint/2010/main" val="262201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C4BC-65D4-32BA-010A-29B1A299D79C}"/>
              </a:ext>
            </a:extLst>
          </p:cNvPr>
          <p:cNvSpPr>
            <a:spLocks noGrp="1"/>
          </p:cNvSpPr>
          <p:nvPr>
            <p:ph type="title"/>
          </p:nvPr>
        </p:nvSpPr>
        <p:spPr>
          <a:xfrm>
            <a:off x="457200" y="731836"/>
            <a:ext cx="8229600" cy="685801"/>
          </a:xfrm>
        </p:spPr>
        <p:txBody>
          <a:bodyPr>
            <a:normAutofit fontScale="90000"/>
          </a:bodyPr>
          <a:lstStyle/>
          <a:p>
            <a:b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Consider the following two </a:t>
            </a:r>
            <a:r>
              <a:rPr lang="en-IN" sz="2700" b="1" kern="100" dirty="0">
                <a:latin typeface="Times New Roman" panose="02020603050405020304" pitchFamily="18" charset="0"/>
                <a:cs typeface="Times New Roman" panose="02020603050405020304" pitchFamily="18" charset="0"/>
              </a:rPr>
              <a:t>Polynomials </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5AF33D-2DB3-6200-52D3-3589DFEF3761}"/>
              </a:ext>
            </a:extLst>
          </p:cNvPr>
          <p:cNvSpPr>
            <a:spLocks noGrp="1"/>
          </p:cNvSpPr>
          <p:nvPr>
            <p:ph idx="1"/>
          </p:nvPr>
        </p:nvSpPr>
        <p:spPr/>
        <p:txBody>
          <a:bodyPr/>
          <a:lstStyle/>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Polynomial 1: 3x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+ 4x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+ 2x + 5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Polynomial 2: 5x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Polynomial Linked List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Polynomial Linked List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5x</a:t>
            </a:r>
            <a:r>
              <a:rPr lang="en-IN" sz="1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+ 2x</a:t>
            </a:r>
            <a:r>
              <a:rPr lang="en-IN" sz="1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+ 0x</a:t>
            </a:r>
            <a:r>
              <a:rPr lang="en-IN" sz="18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89D26A71-8E6D-6E47-3429-8FC2C6D432EB}"/>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95F21128-84CE-4FF6-8751-F626B8F06C76}"/>
              </a:ext>
            </a:extLst>
          </p:cNvPr>
          <p:cNvPicPr/>
          <p:nvPr/>
        </p:nvPicPr>
        <p:blipFill>
          <a:blip r:embed="rId2"/>
          <a:srcRect/>
          <a:stretch>
            <a:fillRect/>
          </a:stretch>
        </p:blipFill>
        <p:spPr>
          <a:xfrm>
            <a:off x="6849532" y="0"/>
            <a:ext cx="2294467" cy="728349"/>
          </a:xfrm>
          <a:prstGeom prst="rect">
            <a:avLst/>
          </a:prstGeom>
          <a:noFill/>
          <a:ln>
            <a:noFill/>
          </a:ln>
        </p:spPr>
      </p:pic>
      <p:pic>
        <p:nvPicPr>
          <p:cNvPr id="6" name="Picture 5">
            <a:extLst>
              <a:ext uri="{FF2B5EF4-FFF2-40B4-BE49-F238E27FC236}">
                <a16:creationId xmlns:a16="http://schemas.microsoft.com/office/drawing/2014/main" id="{8B7AAC18-90AE-B429-1134-4918509BDD9F}"/>
              </a:ext>
            </a:extLst>
          </p:cNvPr>
          <p:cNvPicPr>
            <a:picLocks noChangeAspect="1"/>
          </p:cNvPicPr>
          <p:nvPr/>
        </p:nvPicPr>
        <p:blipFill>
          <a:blip r:embed="rId3"/>
          <a:stretch>
            <a:fillRect/>
          </a:stretch>
        </p:blipFill>
        <p:spPr>
          <a:xfrm>
            <a:off x="1688123" y="3101287"/>
            <a:ext cx="4979377" cy="565838"/>
          </a:xfrm>
          <a:prstGeom prst="rect">
            <a:avLst/>
          </a:prstGeom>
        </p:spPr>
      </p:pic>
      <p:pic>
        <p:nvPicPr>
          <p:cNvPr id="7" name="Picture 6">
            <a:extLst>
              <a:ext uri="{FF2B5EF4-FFF2-40B4-BE49-F238E27FC236}">
                <a16:creationId xmlns:a16="http://schemas.microsoft.com/office/drawing/2014/main" id="{4FDD6FE9-B28C-56FC-4B54-830E49F66CAC}"/>
              </a:ext>
            </a:extLst>
          </p:cNvPr>
          <p:cNvPicPr>
            <a:picLocks noChangeAspect="1"/>
          </p:cNvPicPr>
          <p:nvPr/>
        </p:nvPicPr>
        <p:blipFill>
          <a:blip r:embed="rId4"/>
          <a:stretch>
            <a:fillRect/>
          </a:stretch>
        </p:blipFill>
        <p:spPr>
          <a:xfrm>
            <a:off x="1688123" y="4304714"/>
            <a:ext cx="6143721" cy="708367"/>
          </a:xfrm>
          <a:prstGeom prst="rect">
            <a:avLst/>
          </a:prstGeom>
        </p:spPr>
      </p:pic>
    </p:spTree>
    <p:extLst>
      <p:ext uri="{BB962C8B-B14F-4D97-AF65-F5344CB8AC3E}">
        <p14:creationId xmlns:p14="http://schemas.microsoft.com/office/powerpoint/2010/main" val="19451099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D14CAC-A52A-F437-2165-E26E17023784}"/>
              </a:ext>
            </a:extLst>
          </p:cNvPr>
          <p:cNvSpPr>
            <a:spLocks noGrp="1"/>
          </p:cNvSpPr>
          <p:nvPr>
            <p:ph type="title"/>
          </p:nvPr>
        </p:nvSpPr>
        <p:spPr>
          <a:xfrm>
            <a:off x="457200" y="728349"/>
            <a:ext cx="8229600" cy="274638"/>
          </a:xfrm>
        </p:spPr>
        <p:txBody>
          <a:bodyPr>
            <a:normAutofit fontScale="90000"/>
          </a:bodyPr>
          <a:lstStyle/>
          <a:p>
            <a:endParaRPr lang="en-IN" dirty="0"/>
          </a:p>
        </p:txBody>
      </p:sp>
      <p:sp>
        <p:nvSpPr>
          <p:cNvPr id="7" name="Content Placeholder 6">
            <a:extLst>
              <a:ext uri="{FF2B5EF4-FFF2-40B4-BE49-F238E27FC236}">
                <a16:creationId xmlns:a16="http://schemas.microsoft.com/office/drawing/2014/main" id="{027A53AC-431F-A84A-E533-73203988E7E6}"/>
              </a:ext>
            </a:extLst>
          </p:cNvPr>
          <p:cNvSpPr>
            <a:spLocks noGrp="1"/>
          </p:cNvSpPr>
          <p:nvPr>
            <p:ph sz="half" idx="1"/>
          </p:nvPr>
        </p:nvSpPr>
        <p:spPr>
          <a:xfrm>
            <a:off x="457200" y="1125416"/>
            <a:ext cx="4038600" cy="5373858"/>
          </a:xfrm>
        </p:spPr>
        <p:txBody>
          <a:bodyPr>
            <a:normAutofit fontScale="92500" lnSpcReduction="20000"/>
          </a:bodyPr>
          <a:lstStyle/>
          <a:p>
            <a:pPr marL="0" indent="0">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Steps to Add Polynomials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1.Initial Pointer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Ptr1 points to (3,3) in polynomial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Ptr2 points to (5,3) in polynomial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2.Compare Exponent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Both exponents are equal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Add the coefficients: 3+5=8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Results: 8x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3.Move to the next terms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 points to (4,2)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 points to (2,2)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Both exponents are equal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Add the coefficients: 4+2=6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Results: 8x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+ 6x</a:t>
            </a:r>
            <a:r>
              <a:rPr lang="en-IN" sz="1800"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8" name="Content Placeholder 7">
            <a:extLst>
              <a:ext uri="{FF2B5EF4-FFF2-40B4-BE49-F238E27FC236}">
                <a16:creationId xmlns:a16="http://schemas.microsoft.com/office/drawing/2014/main" id="{59EBA248-639C-1914-C82C-D42C2D0F2288}"/>
              </a:ext>
            </a:extLst>
          </p:cNvPr>
          <p:cNvSpPr>
            <a:spLocks noGrp="1"/>
          </p:cNvSpPr>
          <p:nvPr>
            <p:ph sz="half" idx="2"/>
          </p:nvPr>
        </p:nvSpPr>
        <p:spPr>
          <a:xfrm>
            <a:off x="4648200" y="1125416"/>
            <a:ext cx="4038600" cy="5000747"/>
          </a:xfrm>
        </p:spPr>
        <p:txBody>
          <a:bodyPr>
            <a:normAutofit fontScale="92500" lnSpcReduction="20000"/>
          </a:bodyPr>
          <a:lstStyle/>
          <a:p>
            <a:pPr marL="0" indent="0" algn="just">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4.Move to the next terms</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1 points to (2,1)</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2 points to null</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Both exponents are equal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Results: 8x</a:t>
            </a:r>
            <a:r>
              <a:rPr lang="en-IN" sz="2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 + 6x</a:t>
            </a:r>
            <a:r>
              <a:rPr lang="en-IN" sz="2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 + 2x</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5.Move to the next terms</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1 points to (5,0)</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2 points to (3,0)</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Both exponents are equal </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Results: 8x</a:t>
            </a:r>
            <a:r>
              <a:rPr lang="en-IN" sz="2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 + 6x</a:t>
            </a:r>
            <a:r>
              <a:rPr lang="en-IN" sz="2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 + 2x + 8</a:t>
            </a:r>
            <a:endParaRPr lang="en-IN" sz="2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C8D6E96E-3232-D8D8-39FA-5311B1060E02}"/>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A486EABB-CDA0-3966-1CE0-6C7B1CE90D13}"/>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173877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57DA-1418-ABC9-3CB3-048DD13E534D}"/>
              </a:ext>
            </a:extLst>
          </p:cNvPr>
          <p:cNvSpPr>
            <a:spLocks noGrp="1"/>
          </p:cNvSpPr>
          <p:nvPr>
            <p:ph type="title"/>
          </p:nvPr>
        </p:nvSpPr>
        <p:spPr>
          <a:xfrm>
            <a:off x="457200" y="761472"/>
            <a:ext cx="8229600" cy="754988"/>
          </a:xfrm>
        </p:spPr>
        <p:txBody>
          <a:bodyPr>
            <a:normAutofit/>
          </a:bodyPr>
          <a:lstStyle/>
          <a:p>
            <a:r>
              <a:rPr lang="en-IN" sz="1800" b="1" dirty="0">
                <a:effectLst/>
                <a:latin typeface="Times New Roman" panose="02020603050405020304" pitchFamily="18" charset="0"/>
                <a:ea typeface="Calibri" panose="020F0502020204030204" pitchFamily="34" charset="0"/>
              </a:rPr>
              <a:t>What is the Linear data structure</a:t>
            </a:r>
            <a:endParaRPr lang="en-IN" dirty="0"/>
          </a:p>
        </p:txBody>
      </p:sp>
      <p:sp>
        <p:nvSpPr>
          <p:cNvPr id="3" name="Content Placeholder 2">
            <a:extLst>
              <a:ext uri="{FF2B5EF4-FFF2-40B4-BE49-F238E27FC236}">
                <a16:creationId xmlns:a16="http://schemas.microsoft.com/office/drawing/2014/main" id="{7322AFA0-95E0-61B5-DF17-705E3F4349E2}"/>
              </a:ext>
            </a:extLst>
          </p:cNvPr>
          <p:cNvSpPr>
            <a:spLocks noGrp="1"/>
          </p:cNvSpPr>
          <p:nvPr>
            <p:ph idx="1"/>
          </p:nvPr>
        </p:nvSpPr>
        <p:spPr/>
        <p:txBody>
          <a:bodyPr/>
          <a:lstStyle/>
          <a:p>
            <a:pPr marL="342900" lvl="0" indent="-342900" algn="just">
              <a:lnSpc>
                <a:spcPct val="107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linear data structure is a structure in which the elements are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stored sequentially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the elements are connected to the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previous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the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next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element.  </a:t>
            </a:r>
          </a:p>
          <a:p>
            <a:pPr marL="342900" lvl="0" indent="-342900" algn="just">
              <a:lnSpc>
                <a:spcPct val="107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As the elements are stored sequentially, so they can be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traversed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 accessed in a  single run.  </a:t>
            </a:r>
          </a:p>
          <a:p>
            <a:pPr marL="342900" lvl="0" indent="-342900" algn="just">
              <a:lnSpc>
                <a:spcPct val="107000"/>
              </a:lnSpc>
              <a:buFont typeface="Wingdings" panose="05000000000000000000" pitchFamily="2" charset="2"/>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mplementation of linear data structures is easier as the elements are </a:t>
            </a:r>
          </a:p>
          <a:p>
            <a:pPr marL="11430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sequentially organized in memory.  </a:t>
            </a:r>
          </a:p>
          <a:p>
            <a:pPr marL="11430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types of linear data structures are Array, Queue, Stack, Linked List. </a:t>
            </a:r>
          </a:p>
          <a:p>
            <a:pPr marL="11430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D29282A6-F927-13EE-39BB-6CCC7E7A1259}"/>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63902F11-3BBE-7310-A28E-ADD6AA2036F0}"/>
              </a:ext>
            </a:extLst>
          </p:cNvPr>
          <p:cNvPicPr/>
          <p:nvPr/>
        </p:nvPicPr>
        <p:blipFill>
          <a:blip r:embed="rId2"/>
          <a:srcRect/>
          <a:stretch>
            <a:fillRect/>
          </a:stretch>
        </p:blipFill>
        <p:spPr>
          <a:xfrm>
            <a:off x="6849532" y="0"/>
            <a:ext cx="2294467" cy="754988"/>
          </a:xfrm>
          <a:prstGeom prst="rect">
            <a:avLst/>
          </a:prstGeom>
          <a:noFill/>
          <a:ln>
            <a:noFill/>
          </a:ln>
        </p:spPr>
      </p:pic>
    </p:spTree>
    <p:extLst>
      <p:ext uri="{BB962C8B-B14F-4D97-AF65-F5344CB8AC3E}">
        <p14:creationId xmlns:p14="http://schemas.microsoft.com/office/powerpoint/2010/main" val="27694374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5912FC-B830-913A-A5FF-62F3101FE47D}"/>
              </a:ext>
            </a:extLst>
          </p:cNvPr>
          <p:cNvSpPr>
            <a:spLocks noGrp="1"/>
          </p:cNvSpPr>
          <p:nvPr>
            <p:ph type="title"/>
          </p:nvPr>
        </p:nvSpPr>
        <p:spPr>
          <a:xfrm>
            <a:off x="457200" y="689288"/>
            <a:ext cx="8229600" cy="281383"/>
          </a:xfrm>
        </p:spPr>
        <p:txBody>
          <a:bodyPr>
            <a:normAutofit fontScale="90000"/>
          </a:bodyPr>
          <a:lstStyle/>
          <a:p>
            <a:endParaRPr lang="en-IN" dirty="0"/>
          </a:p>
        </p:txBody>
      </p:sp>
      <p:sp>
        <p:nvSpPr>
          <p:cNvPr id="7" name="Content Placeholder 6">
            <a:extLst>
              <a:ext uri="{FF2B5EF4-FFF2-40B4-BE49-F238E27FC236}">
                <a16:creationId xmlns:a16="http://schemas.microsoft.com/office/drawing/2014/main" id="{1F451924-99E2-614D-AC9C-830F2AE462D3}"/>
              </a:ext>
            </a:extLst>
          </p:cNvPr>
          <p:cNvSpPr>
            <a:spLocks noGrp="1"/>
          </p:cNvSpPr>
          <p:nvPr>
            <p:ph sz="half" idx="1"/>
          </p:nvPr>
        </p:nvSpPr>
        <p:spPr>
          <a:xfrm>
            <a:off x="457200" y="970672"/>
            <a:ext cx="4038600" cy="5788506"/>
          </a:xfrm>
        </p:spPr>
        <p:txBody>
          <a:bodyPr>
            <a:normAutofit fontScale="55000" lnSpcReduction="20000"/>
          </a:bodyPr>
          <a:lstStyle/>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PSEUDOCODE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2900" kern="100" dirty="0" err="1">
                <a:effectLst/>
                <a:latin typeface="Times New Roman" panose="02020603050405020304" pitchFamily="18" charset="0"/>
                <a:ea typeface="Calibri" panose="020F0502020204030204" pitchFamily="34" charset="0"/>
                <a:cs typeface="Times New Roman" panose="02020603050405020304" pitchFamily="18" charset="0"/>
              </a:rPr>
              <a:t>addpolynomials</a:t>
            </a: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(poly1,poly2);</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Set ptr1 = poly1.head</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Set ptr2 = poly2.head</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	While ptr1 is not null AND ptr2 is not null;</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	If ptr1.exponent == ptr2.exponnet;</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Sum = ptr1.coefficient + ptr2.coefficient </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If sum !=0;</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Append (sum,ptr1.exponnet) to result</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Move ptr1 and ptr2 to the next nodes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	Else</a:t>
            </a:r>
          </a:p>
          <a:p>
            <a:pPr marL="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 if ptr1.exponnet &gt; ptr2.exponent;</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	Append (ptr1.coefficient,ptr1.exponent) to result</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900" kern="100" dirty="0">
                <a:effectLst/>
                <a:latin typeface="Times New Roman" panose="02020603050405020304" pitchFamily="18" charset="0"/>
                <a:ea typeface="Calibri" panose="020F0502020204030204" pitchFamily="34" charset="0"/>
                <a:cs typeface="Times New Roman" panose="02020603050405020304" pitchFamily="18" charset="0"/>
              </a:rPr>
              <a:t>	Move ptr1 to the next node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8" name="Content Placeholder 7">
            <a:extLst>
              <a:ext uri="{FF2B5EF4-FFF2-40B4-BE49-F238E27FC236}">
                <a16:creationId xmlns:a16="http://schemas.microsoft.com/office/drawing/2014/main" id="{D3635E4F-B080-3CF2-816B-091FC1B30E4E}"/>
              </a:ext>
            </a:extLst>
          </p:cNvPr>
          <p:cNvSpPr>
            <a:spLocks noGrp="1"/>
          </p:cNvSpPr>
          <p:nvPr>
            <p:ph sz="half" idx="2"/>
          </p:nvPr>
        </p:nvSpPr>
        <p:spPr>
          <a:xfrm>
            <a:off x="4648200" y="970672"/>
            <a:ext cx="4038600" cy="5155492"/>
          </a:xfrm>
        </p:spPr>
        <p:txBody>
          <a:bodyPr>
            <a:normAutofit fontScale="55000" lnSpcReduction="20000"/>
          </a:bodyPr>
          <a:lstStyle/>
          <a:p>
            <a:pPr marL="0"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Else</a:t>
            </a:r>
          </a:p>
          <a:p>
            <a:pPr marL="0"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	Append(ptr2.coefficient, ptr2.exponent) to result</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Move ptr2 to the next node</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While ptr1 is not null;</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Append(ptr1. Coefficient,ptr1.exponent ) to result</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Move ptr1 to the next node</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While ptr2 is not null;</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Append(ptr2. Coefficient,ptr2.exponent ) to result</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Move </a:t>
            </a:r>
            <a:r>
              <a:rPr lang="en-IN" sz="3300" kern="100" dirty="0" err="1">
                <a:effectLst/>
                <a:latin typeface="Times New Roman" panose="02020603050405020304" pitchFamily="18" charset="0"/>
                <a:ea typeface="Calibri" panose="020F0502020204030204" pitchFamily="34" charset="0"/>
                <a:cs typeface="Times New Roman" panose="02020603050405020304" pitchFamily="18" charset="0"/>
              </a:rPr>
              <a:t>ptr</a:t>
            </a: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 to the next node</a:t>
            </a:r>
          </a:p>
          <a:p>
            <a:pPr indent="0" algn="just">
              <a:lnSpc>
                <a:spcPct val="107000"/>
              </a:lnSpc>
              <a:spcAft>
                <a:spcPts val="800"/>
              </a:spcAft>
              <a:buNone/>
            </a:pPr>
            <a:r>
              <a:rPr lang="en-IN" sz="3300" kern="100" dirty="0">
                <a:effectLst/>
                <a:latin typeface="Times New Roman" panose="02020603050405020304" pitchFamily="18" charset="0"/>
                <a:ea typeface="Calibri" panose="020F0502020204030204" pitchFamily="34" charset="0"/>
                <a:cs typeface="Times New Roman" panose="02020603050405020304" pitchFamily="18" charset="0"/>
              </a:rPr>
              <a:t>Return result</a:t>
            </a:r>
          </a:p>
          <a:p>
            <a:pPr indent="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072BCD44-2206-F82C-CD4B-81D107408F7E}"/>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56F869F0-C2E5-902F-C5A3-2AE6F1318E6E}"/>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15284424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6AB2-A8E0-7376-FF6B-3915AF9B3010}"/>
              </a:ext>
            </a:extLst>
          </p:cNvPr>
          <p:cNvSpPr>
            <a:spLocks noGrp="1"/>
          </p:cNvSpPr>
          <p:nvPr>
            <p:ph type="title"/>
          </p:nvPr>
        </p:nvSpPr>
        <p:spPr>
          <a:xfrm>
            <a:off x="457200" y="731836"/>
            <a:ext cx="8229600" cy="685801"/>
          </a:xfrm>
        </p:spPr>
        <p:txBody>
          <a:bodyPr>
            <a:normAutofit fontScale="90000"/>
          </a:bodyPr>
          <a:lstStyle/>
          <a:p>
            <a:br>
              <a:rPr lang="en-IN" b="1" i="0" dirty="0">
                <a:solidFill>
                  <a:srgbClr val="273239"/>
                </a:solidFill>
                <a:effectLst/>
                <a:latin typeface="Source Sans 3"/>
              </a:rPr>
            </a:br>
            <a:r>
              <a:rPr lang="en-IN" b="1" i="0" dirty="0">
                <a:solidFill>
                  <a:srgbClr val="273239"/>
                </a:solidFill>
                <a:effectLst/>
                <a:latin typeface="Source Sans 3"/>
              </a:rPr>
              <a:t>Radix Sort </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4D543638-60CC-C7D8-6C22-3437A8BEFC80}"/>
              </a:ext>
            </a:extLst>
          </p:cNvPr>
          <p:cNvSpPr>
            <a:spLocks noGrp="1"/>
          </p:cNvSpPr>
          <p:nvPr>
            <p:ph idx="1"/>
          </p:nvPr>
        </p:nvSpPr>
        <p:spPr/>
        <p:txBody>
          <a:bodyPr>
            <a:normAutofit fontScale="92500" lnSpcReduction="10000"/>
          </a:bodyPr>
          <a:lstStyle/>
          <a:p>
            <a:pPr marL="0" indent="0" algn="just">
              <a:buNone/>
            </a:pPr>
            <a:r>
              <a:rPr lang="en-US" b="1" i="0" dirty="0">
                <a:solidFill>
                  <a:srgbClr val="273239"/>
                </a:solidFill>
                <a:effectLst/>
                <a:latin typeface="Nunito" pitchFamily="2" charset="0"/>
              </a:rPr>
              <a:t>Radix Sort </a:t>
            </a:r>
            <a:r>
              <a:rPr lang="en-US" b="0" i="0" dirty="0">
                <a:solidFill>
                  <a:srgbClr val="273239"/>
                </a:solidFill>
                <a:effectLst/>
                <a:latin typeface="Nunito" pitchFamily="2" charset="0"/>
              </a:rPr>
              <a:t>is a </a:t>
            </a:r>
            <a:r>
              <a:rPr lang="en-US" b="0" i="0" dirty="0">
                <a:solidFill>
                  <a:srgbClr val="FF0000"/>
                </a:solidFill>
                <a:effectLst/>
                <a:latin typeface="Nunito" pitchFamily="2" charset="0"/>
              </a:rPr>
              <a:t>linear sorting algorithm </a:t>
            </a:r>
            <a:r>
              <a:rPr lang="en-US" b="0" i="0" dirty="0">
                <a:solidFill>
                  <a:srgbClr val="273239"/>
                </a:solidFill>
                <a:effectLst/>
                <a:latin typeface="Nunito" pitchFamily="2" charset="0"/>
              </a:rPr>
              <a:t>that sorts elements by processing them digit by digit. </a:t>
            </a:r>
          </a:p>
          <a:p>
            <a:pPr marL="0" indent="0" algn="just">
              <a:buNone/>
            </a:pPr>
            <a:r>
              <a:rPr lang="en-US" b="0" i="0" dirty="0">
                <a:solidFill>
                  <a:srgbClr val="273239"/>
                </a:solidFill>
                <a:effectLst/>
                <a:latin typeface="Nunito" pitchFamily="2" charset="0"/>
              </a:rPr>
              <a:t>It is an efficient sorting algorithm for integers or strings with </a:t>
            </a:r>
            <a:r>
              <a:rPr lang="en-US" b="0" i="0" dirty="0">
                <a:solidFill>
                  <a:srgbClr val="FF0000"/>
                </a:solidFill>
                <a:effectLst/>
                <a:latin typeface="Nunito" pitchFamily="2" charset="0"/>
              </a:rPr>
              <a:t>fixed-size keys</a:t>
            </a:r>
            <a:r>
              <a:rPr lang="en-US" b="0" i="0" dirty="0">
                <a:solidFill>
                  <a:srgbClr val="273239"/>
                </a:solidFill>
                <a:effectLst/>
                <a:latin typeface="Nunito" pitchFamily="2" charset="0"/>
              </a:rPr>
              <a:t>. </a:t>
            </a:r>
          </a:p>
          <a:p>
            <a:pPr marL="0" indent="0" algn="just">
              <a:buNone/>
            </a:pPr>
            <a:r>
              <a:rPr lang="en-US" b="0" i="0" dirty="0">
                <a:solidFill>
                  <a:srgbClr val="273239"/>
                </a:solidFill>
                <a:effectLst/>
                <a:latin typeface="Nunito" pitchFamily="2" charset="0"/>
              </a:rPr>
              <a:t>Radix Sort can be performed using different variations,</a:t>
            </a:r>
          </a:p>
          <a:p>
            <a:pPr marL="0" indent="0" algn="just">
              <a:buNone/>
            </a:pPr>
            <a:r>
              <a:rPr lang="en-US" b="0" i="0" dirty="0">
                <a:solidFill>
                  <a:srgbClr val="273239"/>
                </a:solidFill>
                <a:effectLst/>
                <a:latin typeface="Nunito" pitchFamily="2" charset="0"/>
              </a:rPr>
              <a:t> such as </a:t>
            </a:r>
            <a:r>
              <a:rPr lang="en-US" b="0" i="0" dirty="0">
                <a:solidFill>
                  <a:srgbClr val="FF0000"/>
                </a:solidFill>
                <a:effectLst/>
                <a:latin typeface="Nunito" pitchFamily="2" charset="0"/>
              </a:rPr>
              <a:t>Least Significant Digit </a:t>
            </a:r>
            <a:r>
              <a:rPr lang="en-US" b="0" i="0" dirty="0">
                <a:solidFill>
                  <a:srgbClr val="273239"/>
                </a:solidFill>
                <a:effectLst/>
                <a:latin typeface="Nunito" pitchFamily="2" charset="0"/>
              </a:rPr>
              <a:t>(LSD) Radix Sort or </a:t>
            </a:r>
            <a:r>
              <a:rPr lang="en-US" b="0" i="0" dirty="0">
                <a:solidFill>
                  <a:srgbClr val="FF0000"/>
                </a:solidFill>
                <a:effectLst/>
                <a:latin typeface="Nunito" pitchFamily="2" charset="0"/>
              </a:rPr>
              <a:t>Most Significant Digit</a:t>
            </a:r>
            <a:r>
              <a:rPr lang="en-US" b="0" i="0" dirty="0">
                <a:solidFill>
                  <a:srgbClr val="273239"/>
                </a:solidFill>
                <a:effectLst/>
                <a:latin typeface="Nunito" pitchFamily="2" charset="0"/>
              </a:rPr>
              <a:t> (MSD) Radix Sort.</a:t>
            </a:r>
            <a:endParaRPr lang="en-IN" dirty="0"/>
          </a:p>
        </p:txBody>
      </p:sp>
      <p:sp>
        <p:nvSpPr>
          <p:cNvPr id="4" name="Google Shape;174;p12">
            <a:extLst>
              <a:ext uri="{FF2B5EF4-FFF2-40B4-BE49-F238E27FC236}">
                <a16:creationId xmlns:a16="http://schemas.microsoft.com/office/drawing/2014/main" id="{43468B93-3D1F-7057-9118-1111C34B0C04}"/>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E03CE17C-2050-298B-67F5-19C1D1FBDA1A}"/>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1668002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4E23-DE71-1F7F-03F1-E17A3B5E27CC}"/>
              </a:ext>
            </a:extLst>
          </p:cNvPr>
          <p:cNvSpPr>
            <a:spLocks noGrp="1"/>
          </p:cNvSpPr>
          <p:nvPr>
            <p:ph type="title"/>
          </p:nvPr>
        </p:nvSpPr>
        <p:spPr>
          <a:xfrm>
            <a:off x="457200" y="618978"/>
            <a:ext cx="8229600" cy="798660"/>
          </a:xfrm>
        </p:spPr>
        <p:txBody>
          <a:bodyPr/>
          <a:lstStyle/>
          <a:p>
            <a:endParaRPr lang="en-IN" dirty="0"/>
          </a:p>
        </p:txBody>
      </p:sp>
      <p:sp>
        <p:nvSpPr>
          <p:cNvPr id="3" name="Content Placeholder 2">
            <a:extLst>
              <a:ext uri="{FF2B5EF4-FFF2-40B4-BE49-F238E27FC236}">
                <a16:creationId xmlns:a16="http://schemas.microsoft.com/office/drawing/2014/main" id="{09B658DF-0839-3745-B4BC-ABAF7145AA7D}"/>
              </a:ext>
            </a:extLst>
          </p:cNvPr>
          <p:cNvSpPr>
            <a:spLocks noGrp="1"/>
          </p:cNvSpPr>
          <p:nvPr>
            <p:ph idx="1"/>
          </p:nvPr>
        </p:nvSpPr>
        <p:spPr/>
        <p:txBody>
          <a:bodyPr>
            <a:normAutofit fontScale="92500" lnSpcReduction="10000"/>
          </a:bodyPr>
          <a:lstStyle/>
          <a:p>
            <a:pPr marL="0" indent="0">
              <a:buNone/>
            </a:pPr>
            <a:r>
              <a:rPr lang="en-US" dirty="0"/>
              <a:t>Example:</a:t>
            </a:r>
          </a:p>
          <a:p>
            <a:pPr marL="0" indent="0">
              <a:buNone/>
            </a:pPr>
            <a:r>
              <a:rPr lang="en-US" dirty="0"/>
              <a:t>For the given unsorted list of elements, 236, 143, 26, 42, 1, 99, 765, 482, 3, 56, </a:t>
            </a:r>
          </a:p>
          <a:p>
            <a:pPr marL="0" indent="0">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Step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lgn="just">
              <a:lnSpc>
                <a:spcPct val="107000"/>
              </a:lnSpc>
              <a:spcAft>
                <a:spcPts val="800"/>
              </a:spcAft>
              <a:buNone/>
            </a:pPr>
            <a:endPar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3200" dirty="0">
                <a:effectLst/>
                <a:latin typeface="Times New Roman" panose="02020603050405020304" pitchFamily="18" charset="0"/>
                <a:ea typeface="Calibri" panose="020F0502020204030204" pitchFamily="34" charset="0"/>
              </a:rPr>
              <a:t>Construct a table to store the values based on their indexing</a:t>
            </a:r>
            <a:endParaRPr lang="en-IN" dirty="0"/>
          </a:p>
          <a:p>
            <a:pPr marL="0" indent="0">
              <a:buNone/>
            </a:pPr>
            <a:endParaRPr lang="en-IN" dirty="0"/>
          </a:p>
          <a:p>
            <a:pPr marL="0" indent="0">
              <a:buNone/>
            </a:pPr>
            <a:endParaRPr lang="en-IN" dirty="0"/>
          </a:p>
        </p:txBody>
      </p:sp>
      <p:sp>
        <p:nvSpPr>
          <p:cNvPr id="4" name="Google Shape;174;p12">
            <a:extLst>
              <a:ext uri="{FF2B5EF4-FFF2-40B4-BE49-F238E27FC236}">
                <a16:creationId xmlns:a16="http://schemas.microsoft.com/office/drawing/2014/main" id="{2CA53F0F-B459-A4E8-D90C-07747A80C5DE}"/>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3DDEAEA3-EE60-F718-6167-EEFBB11DFEA6}"/>
              </a:ext>
            </a:extLst>
          </p:cNvPr>
          <p:cNvPicPr/>
          <p:nvPr/>
        </p:nvPicPr>
        <p:blipFill>
          <a:blip r:embed="rId2"/>
          <a:srcRect/>
          <a:stretch>
            <a:fillRect/>
          </a:stretch>
        </p:blipFill>
        <p:spPr>
          <a:xfrm>
            <a:off x="6849532" y="0"/>
            <a:ext cx="2294467" cy="728349"/>
          </a:xfrm>
          <a:prstGeom prst="rect">
            <a:avLst/>
          </a:prstGeom>
          <a:noFill/>
          <a:ln>
            <a:noFill/>
          </a:ln>
        </p:spPr>
      </p:pic>
      <p:pic>
        <p:nvPicPr>
          <p:cNvPr id="6" name="Picture 5">
            <a:extLst>
              <a:ext uri="{FF2B5EF4-FFF2-40B4-BE49-F238E27FC236}">
                <a16:creationId xmlns:a16="http://schemas.microsoft.com/office/drawing/2014/main" id="{F137AF57-387E-6260-9977-EA92704B6ADF}"/>
              </a:ext>
            </a:extLst>
          </p:cNvPr>
          <p:cNvPicPr>
            <a:picLocks noChangeAspect="1"/>
          </p:cNvPicPr>
          <p:nvPr/>
        </p:nvPicPr>
        <p:blipFill>
          <a:blip r:embed="rId3"/>
          <a:stretch>
            <a:fillRect/>
          </a:stretch>
        </p:blipFill>
        <p:spPr>
          <a:xfrm>
            <a:off x="1396217" y="3582093"/>
            <a:ext cx="6242539" cy="733025"/>
          </a:xfrm>
          <a:prstGeom prst="rect">
            <a:avLst/>
          </a:prstGeom>
        </p:spPr>
      </p:pic>
    </p:spTree>
    <p:extLst>
      <p:ext uri="{BB962C8B-B14F-4D97-AF65-F5344CB8AC3E}">
        <p14:creationId xmlns:p14="http://schemas.microsoft.com/office/powerpoint/2010/main" val="287490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F961EE-362C-7CA1-82B0-71F73EB2BDE9}"/>
              </a:ext>
            </a:extLst>
          </p:cNvPr>
          <p:cNvSpPr>
            <a:spLocks noGrp="1"/>
          </p:cNvSpPr>
          <p:nvPr>
            <p:ph type="title"/>
          </p:nvPr>
        </p:nvSpPr>
        <p:spPr>
          <a:xfrm>
            <a:off x="457200" y="784622"/>
            <a:ext cx="8229600" cy="63301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831ECB6-FE3A-7098-BFAD-3A6B5B30398B}"/>
              </a:ext>
            </a:extLst>
          </p:cNvPr>
          <p:cNvSpPr>
            <a:spLocks noGrp="1"/>
          </p:cNvSpPr>
          <p:nvPr>
            <p:ph sz="half" idx="1"/>
          </p:nvPr>
        </p:nvSpPr>
        <p:spPr/>
        <p:txBody>
          <a:bodyPr/>
          <a:lstStyle/>
          <a:p>
            <a:pPr marL="0" indent="0" algn="just">
              <a:lnSpc>
                <a:spcPct val="107000"/>
              </a:lnSpc>
              <a:spcAft>
                <a:spcPts val="800"/>
              </a:spcAft>
              <a:buNone/>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Step 2</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Google Shape;174;p12">
            <a:extLst>
              <a:ext uri="{FF2B5EF4-FFF2-40B4-BE49-F238E27FC236}">
                <a16:creationId xmlns:a16="http://schemas.microsoft.com/office/drawing/2014/main" id="{C549878C-BA51-594C-9729-165B27BA9B7E}"/>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BC85FA60-5981-3D2A-8C01-19DB74CAA639}"/>
              </a:ext>
            </a:extLst>
          </p:cNvPr>
          <p:cNvPicPr/>
          <p:nvPr/>
        </p:nvPicPr>
        <p:blipFill>
          <a:blip r:embed="rId2"/>
          <a:srcRect/>
          <a:stretch>
            <a:fillRect/>
          </a:stretch>
        </p:blipFill>
        <p:spPr>
          <a:xfrm>
            <a:off x="6849532" y="0"/>
            <a:ext cx="2294467" cy="728349"/>
          </a:xfrm>
          <a:prstGeom prst="rect">
            <a:avLst/>
          </a:prstGeom>
          <a:noFill/>
          <a:ln>
            <a:noFill/>
          </a:ln>
        </p:spPr>
      </p:pic>
      <p:pic>
        <p:nvPicPr>
          <p:cNvPr id="13" name="Picture 12">
            <a:extLst>
              <a:ext uri="{FF2B5EF4-FFF2-40B4-BE49-F238E27FC236}">
                <a16:creationId xmlns:a16="http://schemas.microsoft.com/office/drawing/2014/main" id="{75F86250-44BF-760B-7E1B-012CFB4EAC08}"/>
              </a:ext>
            </a:extLst>
          </p:cNvPr>
          <p:cNvPicPr>
            <a:picLocks noChangeAspect="1"/>
          </p:cNvPicPr>
          <p:nvPr/>
        </p:nvPicPr>
        <p:blipFill>
          <a:blip r:embed="rId3"/>
          <a:stretch>
            <a:fillRect/>
          </a:stretch>
        </p:blipFill>
        <p:spPr>
          <a:xfrm>
            <a:off x="1125415" y="1996281"/>
            <a:ext cx="2504050" cy="4129882"/>
          </a:xfrm>
          <a:prstGeom prst="rect">
            <a:avLst/>
          </a:prstGeom>
        </p:spPr>
      </p:pic>
      <p:pic>
        <p:nvPicPr>
          <p:cNvPr id="14" name="Content Placeholder 13">
            <a:extLst>
              <a:ext uri="{FF2B5EF4-FFF2-40B4-BE49-F238E27FC236}">
                <a16:creationId xmlns:a16="http://schemas.microsoft.com/office/drawing/2014/main" id="{C3A214DA-0247-B686-83A6-9AA02E05F45B}"/>
              </a:ext>
            </a:extLst>
          </p:cNvPr>
          <p:cNvPicPr>
            <a:picLocks noGrp="1" noChangeAspect="1"/>
          </p:cNvPicPr>
          <p:nvPr>
            <p:ph sz="half" idx="2"/>
          </p:nvPr>
        </p:nvPicPr>
        <p:blipFill>
          <a:blip r:embed="rId4"/>
          <a:stretch>
            <a:fillRect/>
          </a:stretch>
        </p:blipFill>
        <p:spPr>
          <a:xfrm>
            <a:off x="4867275" y="1729133"/>
            <a:ext cx="3600450" cy="4000948"/>
          </a:xfrm>
          <a:prstGeom prst="rect">
            <a:avLst/>
          </a:prstGeom>
        </p:spPr>
      </p:pic>
      <p:sp>
        <p:nvSpPr>
          <p:cNvPr id="18" name="TextBox 17">
            <a:extLst>
              <a:ext uri="{FF2B5EF4-FFF2-40B4-BE49-F238E27FC236}">
                <a16:creationId xmlns:a16="http://schemas.microsoft.com/office/drawing/2014/main" id="{8D88A2AF-6992-F348-3E35-F82D9819378B}"/>
              </a:ext>
            </a:extLst>
          </p:cNvPr>
          <p:cNvSpPr txBox="1"/>
          <p:nvPr/>
        </p:nvSpPr>
        <p:spPr>
          <a:xfrm>
            <a:off x="2286000" y="3269735"/>
            <a:ext cx="4572000" cy="311496"/>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4B5BDBBC-E076-5D66-86B6-229208E18800}"/>
              </a:ext>
            </a:extLst>
          </p:cNvPr>
          <p:cNvSpPr txBox="1"/>
          <p:nvPr/>
        </p:nvSpPr>
        <p:spPr>
          <a:xfrm>
            <a:off x="4704620" y="1417637"/>
            <a:ext cx="4572000" cy="311496"/>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Step 3</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6095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1B96-5BE5-E359-EF5A-23267A064043}"/>
              </a:ext>
            </a:extLst>
          </p:cNvPr>
          <p:cNvSpPr>
            <a:spLocks noGrp="1"/>
          </p:cNvSpPr>
          <p:nvPr>
            <p:ph type="title"/>
          </p:nvPr>
        </p:nvSpPr>
        <p:spPr>
          <a:xfrm>
            <a:off x="457200" y="731836"/>
            <a:ext cx="8229600" cy="685801"/>
          </a:xfrm>
        </p:spPr>
        <p:txBody>
          <a:bodyPr>
            <a:normAutofit fontScale="90000"/>
          </a:bodyPr>
          <a:lstStyle/>
          <a:p>
            <a:endParaRPr lang="en-IN" dirty="0"/>
          </a:p>
        </p:txBody>
      </p:sp>
      <p:sp>
        <p:nvSpPr>
          <p:cNvPr id="5" name="Google Shape;174;p12">
            <a:extLst>
              <a:ext uri="{FF2B5EF4-FFF2-40B4-BE49-F238E27FC236}">
                <a16:creationId xmlns:a16="http://schemas.microsoft.com/office/drawing/2014/main" id="{7F862CB1-464F-F752-403B-7946D4D6FFA7}"/>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6" name="image1.jpg">
            <a:extLst>
              <a:ext uri="{FF2B5EF4-FFF2-40B4-BE49-F238E27FC236}">
                <a16:creationId xmlns:a16="http://schemas.microsoft.com/office/drawing/2014/main" id="{0DDEE04E-6A8F-7322-7DB5-915740994455}"/>
              </a:ext>
            </a:extLst>
          </p:cNvPr>
          <p:cNvPicPr/>
          <p:nvPr/>
        </p:nvPicPr>
        <p:blipFill>
          <a:blip r:embed="rId2"/>
          <a:srcRect/>
          <a:stretch>
            <a:fillRect/>
          </a:stretch>
        </p:blipFill>
        <p:spPr>
          <a:xfrm>
            <a:off x="6849532" y="0"/>
            <a:ext cx="2294467" cy="728349"/>
          </a:xfrm>
          <a:prstGeom prst="rect">
            <a:avLst/>
          </a:prstGeom>
          <a:noFill/>
          <a:ln>
            <a:noFill/>
          </a:ln>
        </p:spPr>
      </p:pic>
      <p:pic>
        <p:nvPicPr>
          <p:cNvPr id="9" name="Content Placeholder 8">
            <a:extLst>
              <a:ext uri="{FF2B5EF4-FFF2-40B4-BE49-F238E27FC236}">
                <a16:creationId xmlns:a16="http://schemas.microsoft.com/office/drawing/2014/main" id="{DAEF60D7-3936-6D2E-4BD3-458F3208B9CD}"/>
              </a:ext>
            </a:extLst>
          </p:cNvPr>
          <p:cNvPicPr>
            <a:picLocks noGrp="1" noChangeAspect="1"/>
          </p:cNvPicPr>
          <p:nvPr>
            <p:ph sz="half" idx="1"/>
          </p:nvPr>
        </p:nvPicPr>
        <p:blipFill>
          <a:blip r:embed="rId3"/>
          <a:stretch>
            <a:fillRect/>
          </a:stretch>
        </p:blipFill>
        <p:spPr>
          <a:xfrm>
            <a:off x="1309687" y="1986756"/>
            <a:ext cx="2333625" cy="3752850"/>
          </a:xfrm>
          <a:prstGeom prst="rect">
            <a:avLst/>
          </a:prstGeom>
        </p:spPr>
      </p:pic>
      <p:pic>
        <p:nvPicPr>
          <p:cNvPr id="10" name="Content Placeholder 9">
            <a:extLst>
              <a:ext uri="{FF2B5EF4-FFF2-40B4-BE49-F238E27FC236}">
                <a16:creationId xmlns:a16="http://schemas.microsoft.com/office/drawing/2014/main" id="{FA502D0F-8922-1B76-F989-3C1B267624C6}"/>
              </a:ext>
            </a:extLst>
          </p:cNvPr>
          <p:cNvPicPr>
            <a:picLocks noGrp="1" noChangeAspect="1"/>
          </p:cNvPicPr>
          <p:nvPr>
            <p:ph sz="half" idx="2"/>
          </p:nvPr>
        </p:nvPicPr>
        <p:blipFill>
          <a:blip r:embed="rId4"/>
          <a:stretch>
            <a:fillRect/>
          </a:stretch>
        </p:blipFill>
        <p:spPr>
          <a:xfrm>
            <a:off x="4648200" y="2050650"/>
            <a:ext cx="4038600" cy="3475241"/>
          </a:xfrm>
          <a:prstGeom prst="rect">
            <a:avLst/>
          </a:prstGeom>
        </p:spPr>
      </p:pic>
      <p:sp>
        <p:nvSpPr>
          <p:cNvPr id="12" name="TextBox 11">
            <a:extLst>
              <a:ext uri="{FF2B5EF4-FFF2-40B4-BE49-F238E27FC236}">
                <a16:creationId xmlns:a16="http://schemas.microsoft.com/office/drawing/2014/main" id="{7C868C4E-9630-BCC7-DA27-713129F2301D}"/>
              </a:ext>
            </a:extLst>
          </p:cNvPr>
          <p:cNvSpPr txBox="1"/>
          <p:nvPr/>
        </p:nvSpPr>
        <p:spPr>
          <a:xfrm>
            <a:off x="977705" y="1546448"/>
            <a:ext cx="4572000" cy="311496"/>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Step 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6581922-54BD-D2A7-6A1E-B2A2086FF515}"/>
              </a:ext>
            </a:extLst>
          </p:cNvPr>
          <p:cNvSpPr txBox="1"/>
          <p:nvPr/>
        </p:nvSpPr>
        <p:spPr>
          <a:xfrm>
            <a:off x="4269545" y="1543525"/>
            <a:ext cx="4572000" cy="311496"/>
          </a:xfrm>
          <a:prstGeom prst="rect">
            <a:avLst/>
          </a:prstGeom>
          <a:noFill/>
        </p:spPr>
        <p:txBody>
          <a:bodyPr wrap="square">
            <a:spAutoFit/>
          </a:bodyPr>
          <a:lstStyle/>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Step 5</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2A47EF4E-CCF2-6CCE-F3BC-F4D15815A235}"/>
              </a:ext>
            </a:extLst>
          </p:cNvPr>
          <p:cNvPicPr>
            <a:picLocks noChangeAspect="1"/>
          </p:cNvPicPr>
          <p:nvPr/>
        </p:nvPicPr>
        <p:blipFill>
          <a:blip r:embed="rId5"/>
          <a:stretch>
            <a:fillRect/>
          </a:stretch>
        </p:blipFill>
        <p:spPr>
          <a:xfrm>
            <a:off x="4648200" y="5966199"/>
            <a:ext cx="4307498" cy="842248"/>
          </a:xfrm>
          <a:prstGeom prst="rect">
            <a:avLst/>
          </a:prstGeom>
        </p:spPr>
      </p:pic>
      <p:sp>
        <p:nvSpPr>
          <p:cNvPr id="23" name="TextBox 22">
            <a:extLst>
              <a:ext uri="{FF2B5EF4-FFF2-40B4-BE49-F238E27FC236}">
                <a16:creationId xmlns:a16="http://schemas.microsoft.com/office/drawing/2014/main" id="{718CDD44-115A-217B-AD15-79CBB5CCFBF5}"/>
              </a:ext>
            </a:extLst>
          </p:cNvPr>
          <p:cNvSpPr txBox="1"/>
          <p:nvPr/>
        </p:nvSpPr>
        <p:spPr>
          <a:xfrm>
            <a:off x="457200" y="5966199"/>
            <a:ext cx="3439551" cy="311496"/>
          </a:xfrm>
          <a:prstGeom prst="rect">
            <a:avLst/>
          </a:prstGeom>
          <a:noFill/>
        </p:spPr>
        <p:txBody>
          <a:bodyPr wrap="square">
            <a:spAutoFit/>
          </a:bodyPr>
          <a:lstStyle/>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 final sorted output is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5301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3176B6-4058-C089-E107-B75E9B7CABED}"/>
              </a:ext>
            </a:extLst>
          </p:cNvPr>
          <p:cNvSpPr>
            <a:spLocks noGrp="1"/>
          </p:cNvSpPr>
          <p:nvPr>
            <p:ph type="title"/>
          </p:nvPr>
        </p:nvSpPr>
        <p:spPr>
          <a:xfrm>
            <a:off x="457200" y="784623"/>
            <a:ext cx="8229600" cy="633014"/>
          </a:xfrm>
        </p:spPr>
        <p:txBody>
          <a:bodyPr>
            <a:normAutofit fontScale="90000"/>
          </a:bodyPr>
          <a:lstStyle/>
          <a:p>
            <a:b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b="1" u="sng" kern="100" dirty="0">
                <a:effectLst/>
                <a:latin typeface="Times New Roman" panose="02020603050405020304" pitchFamily="18" charset="0"/>
                <a:ea typeface="Calibri" panose="020F0502020204030204" pitchFamily="34" charset="0"/>
                <a:cs typeface="Times New Roman" panose="02020603050405020304" pitchFamily="18" charset="0"/>
              </a:rPr>
              <a:t>MULTI LIST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D163BCF3-C327-39BC-F506-4A013EF5F68A}"/>
              </a:ext>
            </a:extLst>
          </p:cNvPr>
          <p:cNvSpPr>
            <a:spLocks noGrp="1"/>
          </p:cNvSpPr>
          <p:nvPr>
            <p:ph idx="1"/>
          </p:nvPr>
        </p:nvSpPr>
        <p:spPr>
          <a:xfrm>
            <a:off x="457200" y="1167619"/>
            <a:ext cx="8229600" cy="4958546"/>
          </a:xfrm>
        </p:spPr>
        <p:txBody>
          <a:bodyPr/>
          <a:lstStyle/>
          <a:p>
            <a:pPr marL="0" indent="0">
              <a:buNone/>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A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Multilist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in data structures is a linked data structure where each node can have </a:t>
            </a: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multiple pointers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(links), not just one </a:t>
            </a:r>
            <a:r>
              <a:rPr lang="en-IN" sz="2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"next"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pointer like in a regular linked list.</a:t>
            </a:r>
          </a:p>
          <a:p>
            <a:pPr marL="342900" lvl="0" indent="-342900" algn="just">
              <a:lnSpc>
                <a:spcPct val="107000"/>
              </a:lnSpc>
              <a:buFont typeface="Wingdings" panose="05000000000000000000" pitchFamily="2" charset="2"/>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It is a </a:t>
            </a:r>
            <a:r>
              <a:rPr lang="en-IN" sz="2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special type of List</a:t>
            </a:r>
          </a:p>
          <a:p>
            <a:pPr marL="342900" lvl="0" indent="-342900" algn="just">
              <a:lnSpc>
                <a:spcPct val="107000"/>
              </a:lnSpc>
              <a:buFont typeface="Wingdings" panose="05000000000000000000" pitchFamily="2" charset="2"/>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It contains two or more pointers to other nodes.</a:t>
            </a:r>
          </a:p>
          <a:p>
            <a:pPr marL="342900" lvl="0" indent="-342900" algn="just">
              <a:lnSpc>
                <a:spcPct val="107000"/>
              </a:lnSpc>
              <a:spcAft>
                <a:spcPts val="800"/>
              </a:spcAft>
              <a:buFont typeface="Wingdings" panose="05000000000000000000" pitchFamily="2" charset="2"/>
              <a:buChar char=""/>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It is used to organize multiple orders of one set of elements.</a:t>
            </a:r>
            <a:endParaRPr lang="en-IN"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5" name="Google Shape;174;p12">
            <a:extLst>
              <a:ext uri="{FF2B5EF4-FFF2-40B4-BE49-F238E27FC236}">
                <a16:creationId xmlns:a16="http://schemas.microsoft.com/office/drawing/2014/main" id="{DD56AB4C-5438-A02C-616F-371F84BAD648}"/>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6" name="image1.jpg">
            <a:extLst>
              <a:ext uri="{FF2B5EF4-FFF2-40B4-BE49-F238E27FC236}">
                <a16:creationId xmlns:a16="http://schemas.microsoft.com/office/drawing/2014/main" id="{71589307-E73B-ED4F-33F2-C64508F6756D}"/>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8081560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5DC9-7F39-F8C9-A5CC-36AE3B7D1D0A}"/>
              </a:ext>
            </a:extLst>
          </p:cNvPr>
          <p:cNvSpPr>
            <a:spLocks noGrp="1"/>
          </p:cNvSpPr>
          <p:nvPr>
            <p:ph type="title"/>
          </p:nvPr>
        </p:nvSpPr>
        <p:spPr>
          <a:xfrm>
            <a:off x="457200" y="872196"/>
            <a:ext cx="8229600" cy="54544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6F0D9FC3-5A73-5912-49B2-9184C7DF0E2E}"/>
              </a:ext>
            </a:extLst>
          </p:cNvPr>
          <p:cNvSpPr>
            <a:spLocks noGrp="1"/>
          </p:cNvSpPr>
          <p:nvPr>
            <p:ph idx="1"/>
          </p:nvPr>
        </p:nvSpPr>
        <p:spPr/>
        <p:txBody>
          <a:bodyPr/>
          <a:lstStyle/>
          <a:p>
            <a:pPr marL="0" lvl="0" indent="0" algn="just">
              <a:lnSpc>
                <a:spcPct val="107000"/>
              </a:lnSpc>
              <a:spcAft>
                <a:spcPts val="800"/>
              </a:spcAft>
              <a:buNone/>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Properties</a:t>
            </a:r>
            <a:endParaRPr lang="en-IN"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It is an integrated list (</a:t>
            </a:r>
            <a:r>
              <a:rPr lang="en-IN" sz="3200" kern="100" dirty="0" err="1">
                <a:effectLst/>
                <a:latin typeface="Times New Roman" panose="02020603050405020304" pitchFamily="18" charset="0"/>
                <a:ea typeface="Calibri" panose="020F0502020204030204" pitchFamily="34" charset="0"/>
                <a:cs typeface="Times New Roman" panose="02020603050405020304" pitchFamily="18" charset="0"/>
              </a:rPr>
              <a:t>Single,Double,Circular</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All the nodes are integrated in using links of pointers.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Linked nodes are connected with related data.</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Nodes contain pointers from one structure to the other.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Google Shape;174;p12">
            <a:extLst>
              <a:ext uri="{FF2B5EF4-FFF2-40B4-BE49-F238E27FC236}">
                <a16:creationId xmlns:a16="http://schemas.microsoft.com/office/drawing/2014/main" id="{BEE9D458-66C3-51BD-7A4B-71FB8A63463E}"/>
              </a:ext>
            </a:extLst>
          </p:cNvPr>
          <p:cNvSpPr txBox="1"/>
          <p:nvPr/>
        </p:nvSpPr>
        <p:spPr>
          <a:xfrm>
            <a:off x="67732" y="98822"/>
            <a:ext cx="6637868" cy="633014"/>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27791BD1-FFFB-212E-F350-048D2DC349B5}"/>
              </a:ext>
            </a:extLst>
          </p:cNvPr>
          <p:cNvPicPr/>
          <p:nvPr/>
        </p:nvPicPr>
        <p:blipFill>
          <a:blip r:embed="rId2"/>
          <a:srcRect/>
          <a:stretch>
            <a:fillRect/>
          </a:stretch>
        </p:blipFill>
        <p:spPr>
          <a:xfrm>
            <a:off x="6849532" y="0"/>
            <a:ext cx="2294467" cy="728349"/>
          </a:xfrm>
          <a:prstGeom prst="rect">
            <a:avLst/>
          </a:prstGeom>
          <a:noFill/>
          <a:ln>
            <a:noFill/>
          </a:ln>
        </p:spPr>
      </p:pic>
    </p:spTree>
    <p:extLst>
      <p:ext uri="{BB962C8B-B14F-4D97-AF65-F5344CB8AC3E}">
        <p14:creationId xmlns:p14="http://schemas.microsoft.com/office/powerpoint/2010/main" val="289222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1075-6435-E157-01D3-6D0663A24BFE}"/>
              </a:ext>
            </a:extLst>
          </p:cNvPr>
          <p:cNvSpPr>
            <a:spLocks noGrp="1"/>
          </p:cNvSpPr>
          <p:nvPr>
            <p:ph type="title"/>
          </p:nvPr>
        </p:nvSpPr>
        <p:spPr>
          <a:xfrm>
            <a:off x="457200" y="731836"/>
            <a:ext cx="8229600" cy="685801"/>
          </a:xfrm>
        </p:spPr>
        <p:txBody>
          <a:bodyPr>
            <a:normAutofit fontScale="90000"/>
          </a:bodyPr>
          <a:lstStyle/>
          <a:p>
            <a:b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Array:  </a:t>
            </a:r>
            <a:b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2123CF-DE4C-7A06-099C-6AC405CD87BE}"/>
              </a:ext>
            </a:extLst>
          </p:cNvPr>
          <p:cNvSpPr>
            <a:spLocks noGrp="1"/>
          </p:cNvSpPr>
          <p:nvPr>
            <p:ph idx="1"/>
          </p:nvPr>
        </p:nvSpPr>
        <p:spPr>
          <a:xfrm>
            <a:off x="457200" y="1388002"/>
            <a:ext cx="8229600" cy="4738161"/>
          </a:xfrm>
        </p:spPr>
        <p:txBody>
          <a:bodyPr/>
          <a:lstStyle/>
          <a:p>
            <a:pPr marL="342900" lvl="0" indent="-342900" algn="just">
              <a:lnSpc>
                <a:spcPct val="107000"/>
              </a:lnSpc>
              <a:buFont typeface="Wingdings" panose="05000000000000000000" pitchFamily="2" charset="2"/>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An array consists of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data elements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of a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same data type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lvl="0" indent="0" algn="just">
              <a:lnSpc>
                <a:spcPct val="107000"/>
              </a:lnSpc>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For example, if we want to store the roll numbers of 10 students, so instead of </a:t>
            </a:r>
          </a:p>
          <a:p>
            <a:pPr marL="45720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creating 10 integer type variables, we will create an array having size 10.</a:t>
            </a:r>
          </a:p>
          <a:p>
            <a:pPr marL="0" indent="0" algn="just">
              <a:buNone/>
            </a:pPr>
            <a:r>
              <a:rPr lang="en-US" sz="2000" b="0" i="0" dirty="0">
                <a:solidFill>
                  <a:srgbClr val="001D35"/>
                </a:solidFill>
                <a:effectLst/>
                <a:latin typeface="Times New Roman" panose="02020603050405020304" pitchFamily="18" charset="0"/>
                <a:cs typeface="Times New Roman" panose="02020603050405020304" pitchFamily="18" charset="0"/>
              </a:rPr>
              <a:t>Each element can be accessed directly using its </a:t>
            </a:r>
            <a:r>
              <a:rPr lang="en-US" sz="2000" b="0" i="0" dirty="0">
                <a:solidFill>
                  <a:srgbClr val="FF0000"/>
                </a:solidFill>
                <a:effectLst/>
                <a:latin typeface="Times New Roman" panose="02020603050405020304" pitchFamily="18" charset="0"/>
                <a:cs typeface="Times New Roman" panose="02020603050405020304" pitchFamily="18" charset="0"/>
              </a:rPr>
              <a:t>index</a:t>
            </a:r>
            <a:r>
              <a:rPr lang="en-US" sz="2000" b="0" i="0" dirty="0">
                <a:solidFill>
                  <a:srgbClr val="001D35"/>
                </a:solidFill>
                <a:effectLst/>
                <a:latin typeface="Times New Roman" panose="02020603050405020304" pitchFamily="18" charset="0"/>
                <a:cs typeface="Times New Roman" panose="02020603050405020304" pitchFamily="18" charset="0"/>
              </a:rPr>
              <a:t>, making arrays efficient for random access operations. </a:t>
            </a:r>
          </a:p>
        </p:txBody>
      </p:sp>
      <p:sp>
        <p:nvSpPr>
          <p:cNvPr id="4" name="Google Shape;174;p12">
            <a:extLst>
              <a:ext uri="{FF2B5EF4-FFF2-40B4-BE49-F238E27FC236}">
                <a16:creationId xmlns:a16="http://schemas.microsoft.com/office/drawing/2014/main" id="{7FFFEF82-9AF5-91A9-A8C9-156A576858A3}"/>
              </a:ext>
            </a:extLst>
          </p:cNvPr>
          <p:cNvSpPr txBox="1"/>
          <p:nvPr/>
        </p:nvSpPr>
        <p:spPr>
          <a:xfrm>
            <a:off x="67732" y="98822"/>
            <a:ext cx="6637868" cy="656166"/>
          </a:xfrm>
          <a:prstGeom prst="rect">
            <a:avLst/>
          </a:prstGeom>
          <a:solidFill>
            <a:srgbClr val="000066"/>
          </a:solidFill>
          <a:ln>
            <a:noFill/>
          </a:ln>
          <a:effectLst>
            <a:outerShdw blurRad="44450" dist="27940" dir="5400000" algn="ctr">
              <a:srgbClr val="000000">
                <a:alpha val="3176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DEPARTMENT OF COMPUTER SCIENCE AND </a:t>
            </a:r>
            <a:endParaRPr dirty="0"/>
          </a:p>
          <a:p>
            <a:pPr marL="0" marR="0" lvl="0" indent="0" algn="ctr" rtl="0">
              <a:spcBef>
                <a:spcPts val="0"/>
              </a:spcBef>
              <a:spcAft>
                <a:spcPts val="0"/>
              </a:spcAft>
              <a:buClr>
                <a:schemeClr val="lt1"/>
              </a:buClr>
              <a:buSzPts val="2800"/>
              <a:buFont typeface="Times New Roman"/>
              <a:buNone/>
            </a:pPr>
            <a:r>
              <a:rPr lang="en-US" b="1" dirty="0">
                <a:solidFill>
                  <a:schemeClr val="lt1"/>
                </a:solidFill>
                <a:latin typeface="Times New Roman"/>
                <a:ea typeface="Times New Roman"/>
                <a:cs typeface="Times New Roman"/>
                <a:sym typeface="Times New Roman"/>
              </a:rPr>
              <a:t> ENGINEERING</a:t>
            </a:r>
            <a:endParaRPr b="1" dirty="0">
              <a:solidFill>
                <a:schemeClr val="lt1"/>
              </a:solidFill>
              <a:latin typeface="Times New Roman"/>
              <a:ea typeface="Times New Roman"/>
              <a:cs typeface="Times New Roman"/>
              <a:sym typeface="Times New Roman"/>
            </a:endParaRPr>
          </a:p>
        </p:txBody>
      </p:sp>
      <p:pic>
        <p:nvPicPr>
          <p:cNvPr id="5" name="image1.jpg">
            <a:extLst>
              <a:ext uri="{FF2B5EF4-FFF2-40B4-BE49-F238E27FC236}">
                <a16:creationId xmlns:a16="http://schemas.microsoft.com/office/drawing/2014/main" id="{594150F0-2E61-1873-C11C-252F3A03E6CA}"/>
              </a:ext>
            </a:extLst>
          </p:cNvPr>
          <p:cNvPicPr/>
          <p:nvPr/>
        </p:nvPicPr>
        <p:blipFill>
          <a:blip r:embed="rId2"/>
          <a:srcRect/>
          <a:stretch>
            <a:fillRect/>
          </a:stretch>
        </p:blipFill>
        <p:spPr>
          <a:xfrm>
            <a:off x="6849532" y="0"/>
            <a:ext cx="2294467" cy="754988"/>
          </a:xfrm>
          <a:prstGeom prst="rect">
            <a:avLst/>
          </a:prstGeom>
          <a:noFill/>
          <a:ln>
            <a:noFill/>
          </a:ln>
        </p:spPr>
      </p:pic>
      <p:pic>
        <p:nvPicPr>
          <p:cNvPr id="6" name="Picture 5">
            <a:extLst>
              <a:ext uri="{FF2B5EF4-FFF2-40B4-BE49-F238E27FC236}">
                <a16:creationId xmlns:a16="http://schemas.microsoft.com/office/drawing/2014/main" id="{55963D09-8DF3-370D-11EC-4CEC7ED1A643}"/>
              </a:ext>
            </a:extLst>
          </p:cNvPr>
          <p:cNvPicPr>
            <a:picLocks noChangeAspect="1"/>
          </p:cNvPicPr>
          <p:nvPr/>
        </p:nvPicPr>
        <p:blipFill>
          <a:blip r:embed="rId3"/>
          <a:stretch>
            <a:fillRect/>
          </a:stretch>
        </p:blipFill>
        <p:spPr>
          <a:xfrm>
            <a:off x="457200" y="3981158"/>
            <a:ext cx="8229600" cy="2145006"/>
          </a:xfrm>
          <a:prstGeom prst="rect">
            <a:avLst/>
          </a:prstGeom>
        </p:spPr>
      </p:pic>
    </p:spTree>
    <p:extLst>
      <p:ext uri="{BB962C8B-B14F-4D97-AF65-F5344CB8AC3E}">
        <p14:creationId xmlns:p14="http://schemas.microsoft.com/office/powerpoint/2010/main" val="25360275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3183</TotalTime>
  <Words>4996</Words>
  <Application>Microsoft Office PowerPoint</Application>
  <PresentationFormat>On-screen Show (4:3)</PresentationFormat>
  <Paragraphs>720</Paragraphs>
  <Slides>86</Slides>
  <Notes>17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86</vt:i4>
      </vt:variant>
    </vt:vector>
  </HeadingPairs>
  <TitlesOfParts>
    <vt:vector size="102" baseType="lpstr">
      <vt:lpstr>Arial</vt:lpstr>
      <vt:lpstr>Arial Unicode MS</vt:lpstr>
      <vt:lpstr>Calibri</vt:lpstr>
      <vt:lpstr>inherit</vt:lpstr>
      <vt:lpstr>Lato</vt:lpstr>
      <vt:lpstr>MuseoModerno Medium</vt:lpstr>
      <vt:lpstr>Nunito</vt:lpstr>
      <vt:lpstr>Roboto</vt:lpstr>
      <vt:lpstr>Source Sans 3</vt:lpstr>
      <vt:lpstr>Source Sans Pro</vt:lpstr>
      <vt:lpstr>Times New Roman</vt:lpstr>
      <vt:lpstr>Titillium</vt:lpstr>
      <vt:lpstr>Verdana</vt:lpstr>
      <vt:lpstr>Wingdings</vt:lpstr>
      <vt:lpstr>Custom Design</vt:lpstr>
      <vt:lpstr>Office Theme</vt:lpstr>
      <vt:lpstr>PowerPoint Presentation</vt:lpstr>
      <vt:lpstr>UNIT-1 LINEAR DATA STRUCTURES — LISTS</vt:lpstr>
      <vt:lpstr>Data Structure</vt:lpstr>
      <vt:lpstr>Data Structures examples</vt:lpstr>
      <vt:lpstr>PowerPoint Presentation</vt:lpstr>
      <vt:lpstr>Data Structures are mainly classified into two categories:</vt:lpstr>
      <vt:lpstr>Non-Primitive Data Structures: </vt:lpstr>
      <vt:lpstr>What is the Linear data structure</vt:lpstr>
      <vt:lpstr>  Array:   </vt:lpstr>
      <vt:lpstr>  STACK </vt:lpstr>
      <vt:lpstr>  Linked list:   </vt:lpstr>
      <vt:lpstr>What is a Non-linear data structure?</vt:lpstr>
      <vt:lpstr>PowerPoint Presentation</vt:lpstr>
      <vt:lpstr> GRAPH </vt:lpstr>
      <vt:lpstr>PowerPoint Presentation</vt:lpstr>
      <vt:lpstr>Abstract data type</vt:lpstr>
      <vt:lpstr>abstract datatype</vt:lpstr>
      <vt:lpstr>PowerPoint Presentation</vt:lpstr>
      <vt:lpstr>Real time examples?</vt:lpstr>
      <vt:lpstr>PowerPoint Presentation</vt:lpstr>
      <vt:lpstr>Core Operations in ADT</vt:lpstr>
      <vt:lpstr>Why Use ADTs? </vt:lpstr>
      <vt:lpstr>List ADT</vt:lpstr>
      <vt:lpstr>PowerPoint Presentation</vt:lpstr>
      <vt:lpstr>LIST</vt:lpstr>
      <vt:lpstr>PowerPoint Presentation</vt:lpstr>
      <vt:lpstr>PowerPoint Presentation</vt:lpstr>
      <vt:lpstr>PowerPoint Presentation</vt:lpstr>
      <vt:lpstr>PowerPoint Presentation</vt:lpstr>
      <vt:lpstr>Implementation of List ADT </vt:lpstr>
      <vt:lpstr>Array Based implementation </vt:lpstr>
      <vt:lpstr>PowerPoint Presentation</vt:lpstr>
      <vt:lpstr>Operations:</vt:lpstr>
      <vt:lpstr>Import array</vt:lpstr>
      <vt:lpstr>Insert</vt:lpstr>
      <vt:lpstr>Delete Operation</vt:lpstr>
      <vt:lpstr>Search Operation</vt:lpstr>
      <vt:lpstr>Searching</vt:lpstr>
      <vt:lpstr>Linked List</vt:lpstr>
      <vt:lpstr>Linked List</vt:lpstr>
      <vt:lpstr>PowerPoint Presentation</vt:lpstr>
      <vt:lpstr> Basic Operations in Linked List </vt:lpstr>
      <vt:lpstr>Types of Linked List</vt:lpstr>
      <vt:lpstr> Singly Linked Lists </vt:lpstr>
      <vt:lpstr> Doubly Linked Lists </vt:lpstr>
      <vt:lpstr>Circular Linked Lists</vt:lpstr>
      <vt:lpstr>PowerPoint Presentation</vt:lpstr>
      <vt:lpstr>PowerPoint Presentation</vt:lpstr>
      <vt:lpstr>PowerPoint Presentation</vt:lpstr>
      <vt:lpstr>PowerPoint Presentation</vt:lpstr>
      <vt:lpstr>PowerPoint Presentation</vt:lpstr>
      <vt:lpstr>Insertion Operation of Linked List</vt:lpstr>
      <vt:lpstr>Insert at End</vt:lpstr>
      <vt:lpstr>PowerPoint Presentation</vt:lpstr>
      <vt:lpstr>Insert at position</vt:lpstr>
      <vt:lpstr>PowerPoint Presentation</vt:lpstr>
      <vt:lpstr>Circular Linked Lists</vt:lpstr>
      <vt:lpstr>PowerPoint Presentation</vt:lpstr>
      <vt:lpstr>PowerPoint Presentation</vt:lpstr>
      <vt:lpstr>PowerPoint Presentation</vt:lpstr>
      <vt:lpstr>PowerPoint Presentation</vt:lpstr>
      <vt:lpstr>Doubly Linked List</vt:lpstr>
      <vt:lpstr>PowerPoint Presentation</vt:lpstr>
      <vt:lpstr>Insert at beginning</vt:lpstr>
      <vt:lpstr>Insert at End</vt:lpstr>
      <vt:lpstr>Insert at position </vt:lpstr>
      <vt:lpstr> Circular Linked List </vt:lpstr>
      <vt:lpstr>PowerPoint Presentation</vt:lpstr>
      <vt:lpstr> Types of Circular Linked Lists </vt:lpstr>
      <vt:lpstr>PowerPoint Presentation</vt:lpstr>
      <vt:lpstr> Circular Doubly Linked List </vt:lpstr>
      <vt:lpstr>PowerPoint Presentation</vt:lpstr>
      <vt:lpstr> Applications of  list  </vt:lpstr>
      <vt:lpstr>PowerPoint Presentation</vt:lpstr>
      <vt:lpstr>PowerPoint Presentation</vt:lpstr>
      <vt:lpstr>PowerPoint Presentation</vt:lpstr>
      <vt:lpstr> POLYNOMIAL ADT </vt:lpstr>
      <vt:lpstr> Consider the following two Polynomials  </vt:lpstr>
      <vt:lpstr>PowerPoint Presentation</vt:lpstr>
      <vt:lpstr>PowerPoint Presentation</vt:lpstr>
      <vt:lpstr> Radix Sort  </vt:lpstr>
      <vt:lpstr>PowerPoint Presentation</vt:lpstr>
      <vt:lpstr>PowerPoint Presentation</vt:lpstr>
      <vt:lpstr>PowerPoint Presentation</vt:lpstr>
      <vt:lpstr>  MULTI LIST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Lenovo</cp:lastModifiedBy>
  <cp:revision>772</cp:revision>
  <dcterms:created xsi:type="dcterms:W3CDTF">2021-12-17T08:39:09Z</dcterms:created>
  <dcterms:modified xsi:type="dcterms:W3CDTF">2025-07-25T10:31:49Z</dcterms:modified>
</cp:coreProperties>
</file>