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7" r:id="rId1"/>
  </p:sldMasterIdLst>
  <p:notesMasterIdLst>
    <p:notesMasterId r:id="rId15"/>
  </p:notesMasterIdLst>
  <p:sldIdLst>
    <p:sldId id="256" r:id="rId2"/>
    <p:sldId id="257" r:id="rId3"/>
    <p:sldId id="258" r:id="rId4"/>
    <p:sldId id="261" r:id="rId5"/>
    <p:sldId id="262" r:id="rId6"/>
    <p:sldId id="265" r:id="rId7"/>
    <p:sldId id="263" r:id="rId8"/>
    <p:sldId id="264"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6761"/>
  </p:normalViewPr>
  <p:slideViewPr>
    <p:cSldViewPr snapToGrid="0" snapToObjects="1">
      <p:cViewPr varScale="1">
        <p:scale>
          <a:sx n="58" d="100"/>
          <a:sy n="58" d="100"/>
        </p:scale>
        <p:origin x="964" y="40"/>
      </p:cViewPr>
      <p:guideLst/>
    </p:cSldViewPr>
  </p:slideViewPr>
  <p:notesTextViewPr>
    <p:cViewPr>
      <p:scale>
        <a:sx n="1" d="1"/>
        <a:sy n="1" d="1"/>
      </p:scale>
      <p:origin x="0" y="0"/>
    </p:cViewPr>
  </p:notesTextViewPr>
  <p:sorterViewPr>
    <p:cViewPr>
      <p:scale>
        <a:sx n="96" d="100"/>
        <a:sy n="9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81AD20-9CFE-4A05-9C97-2A17719DBDAE}"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FD065F4A-1709-4C88-8BD5-A21CE4F2A9FD}">
      <dgm:prSet/>
      <dgm:spPr/>
      <dgm:t>
        <a:bodyPr/>
        <a:lstStyle/>
        <a:p>
          <a:r>
            <a:rPr lang="en-US"/>
            <a:t>Based on the subreddit “Random Acts of Pizza” where users submit request for a little bit of kindness in the form of pizza.</a:t>
          </a:r>
        </a:p>
      </dgm:t>
    </dgm:pt>
    <dgm:pt modelId="{85C12F66-176C-4C30-8413-6AA004E642D4}" type="parTrans" cxnId="{673224A7-1B4C-4BF9-A38E-B38C817818C8}">
      <dgm:prSet/>
      <dgm:spPr/>
      <dgm:t>
        <a:bodyPr/>
        <a:lstStyle/>
        <a:p>
          <a:endParaRPr lang="en-US"/>
        </a:p>
      </dgm:t>
    </dgm:pt>
    <dgm:pt modelId="{1F428313-F2A7-4947-B89D-17E409A99E58}" type="sibTrans" cxnId="{673224A7-1B4C-4BF9-A38E-B38C817818C8}">
      <dgm:prSet/>
      <dgm:spPr/>
      <dgm:t>
        <a:bodyPr/>
        <a:lstStyle/>
        <a:p>
          <a:endParaRPr lang="en-US"/>
        </a:p>
      </dgm:t>
    </dgm:pt>
    <dgm:pt modelId="{0C95FAC0-BFAA-4497-8E73-7F37C8735895}">
      <dgm:prSet/>
      <dgm:spPr/>
      <dgm:t>
        <a:bodyPr/>
        <a:lstStyle/>
        <a:p>
          <a:r>
            <a:rPr lang="en-US" b="0"/>
            <a:t>Our task was to assess pizza requests and see if they are likely to receive pizza from the reddit community</a:t>
          </a:r>
        </a:p>
      </dgm:t>
    </dgm:pt>
    <dgm:pt modelId="{8772558E-624D-4362-B2E8-6F574222AC5C}" type="parTrans" cxnId="{B97DDC5D-32B9-41FA-92E9-E7CDAD5E2D78}">
      <dgm:prSet/>
      <dgm:spPr/>
      <dgm:t>
        <a:bodyPr/>
        <a:lstStyle/>
        <a:p>
          <a:endParaRPr lang="en-US"/>
        </a:p>
      </dgm:t>
    </dgm:pt>
    <dgm:pt modelId="{69307D8F-A7BC-4F94-A1D4-FDA60CBB88D1}" type="sibTrans" cxnId="{B97DDC5D-32B9-41FA-92E9-E7CDAD5E2D78}">
      <dgm:prSet/>
      <dgm:spPr/>
      <dgm:t>
        <a:bodyPr/>
        <a:lstStyle/>
        <a:p>
          <a:endParaRPr lang="en-US"/>
        </a:p>
      </dgm:t>
    </dgm:pt>
    <dgm:pt modelId="{B223419B-393F-A749-A1ED-F932D53B44A0}" type="pres">
      <dgm:prSet presAssocID="{0681AD20-9CFE-4A05-9C97-2A17719DBDAE}" presName="vert0" presStyleCnt="0">
        <dgm:presLayoutVars>
          <dgm:dir/>
          <dgm:animOne val="branch"/>
          <dgm:animLvl val="lvl"/>
        </dgm:presLayoutVars>
      </dgm:prSet>
      <dgm:spPr/>
    </dgm:pt>
    <dgm:pt modelId="{B35EB71A-82AB-5A46-AED6-C2B4D8633F43}" type="pres">
      <dgm:prSet presAssocID="{FD065F4A-1709-4C88-8BD5-A21CE4F2A9FD}" presName="thickLine" presStyleLbl="alignNode1" presStyleIdx="0" presStyleCnt="2"/>
      <dgm:spPr/>
    </dgm:pt>
    <dgm:pt modelId="{9AF6F75B-92BE-7147-873D-0C2D70DE3383}" type="pres">
      <dgm:prSet presAssocID="{FD065F4A-1709-4C88-8BD5-A21CE4F2A9FD}" presName="horz1" presStyleCnt="0"/>
      <dgm:spPr/>
    </dgm:pt>
    <dgm:pt modelId="{C4A8ED80-E880-DF47-9437-FC10EB1C0E28}" type="pres">
      <dgm:prSet presAssocID="{FD065F4A-1709-4C88-8BD5-A21CE4F2A9FD}" presName="tx1" presStyleLbl="revTx" presStyleIdx="0" presStyleCnt="2"/>
      <dgm:spPr/>
    </dgm:pt>
    <dgm:pt modelId="{0B45BF18-FD22-1040-85B1-7292C4D94497}" type="pres">
      <dgm:prSet presAssocID="{FD065F4A-1709-4C88-8BD5-A21CE4F2A9FD}" presName="vert1" presStyleCnt="0"/>
      <dgm:spPr/>
    </dgm:pt>
    <dgm:pt modelId="{A42902EE-0E24-A940-82A3-0476F710B00E}" type="pres">
      <dgm:prSet presAssocID="{0C95FAC0-BFAA-4497-8E73-7F37C8735895}" presName="thickLine" presStyleLbl="alignNode1" presStyleIdx="1" presStyleCnt="2"/>
      <dgm:spPr/>
    </dgm:pt>
    <dgm:pt modelId="{1D13ED0B-40CC-9740-B8F4-E9F0919EB30B}" type="pres">
      <dgm:prSet presAssocID="{0C95FAC0-BFAA-4497-8E73-7F37C8735895}" presName="horz1" presStyleCnt="0"/>
      <dgm:spPr/>
    </dgm:pt>
    <dgm:pt modelId="{CCA79EB7-A32B-E546-B196-C97EE2E90E23}" type="pres">
      <dgm:prSet presAssocID="{0C95FAC0-BFAA-4497-8E73-7F37C8735895}" presName="tx1" presStyleLbl="revTx" presStyleIdx="1" presStyleCnt="2"/>
      <dgm:spPr/>
    </dgm:pt>
    <dgm:pt modelId="{F202B5D8-2A97-C74F-B505-DE4A9DD24D6A}" type="pres">
      <dgm:prSet presAssocID="{0C95FAC0-BFAA-4497-8E73-7F37C8735895}" presName="vert1" presStyleCnt="0"/>
      <dgm:spPr/>
    </dgm:pt>
  </dgm:ptLst>
  <dgm:cxnLst>
    <dgm:cxn modelId="{E89B5135-571E-9242-A089-DE8AD2FA91F5}" type="presOf" srcId="{0681AD20-9CFE-4A05-9C97-2A17719DBDAE}" destId="{B223419B-393F-A749-A1ED-F932D53B44A0}" srcOrd="0" destOrd="0" presId="urn:microsoft.com/office/officeart/2008/layout/LinedList"/>
    <dgm:cxn modelId="{B97DDC5D-32B9-41FA-92E9-E7CDAD5E2D78}" srcId="{0681AD20-9CFE-4A05-9C97-2A17719DBDAE}" destId="{0C95FAC0-BFAA-4497-8E73-7F37C8735895}" srcOrd="1" destOrd="0" parTransId="{8772558E-624D-4362-B2E8-6F574222AC5C}" sibTransId="{69307D8F-A7BC-4F94-A1D4-FDA60CBB88D1}"/>
    <dgm:cxn modelId="{673224A7-1B4C-4BF9-A38E-B38C817818C8}" srcId="{0681AD20-9CFE-4A05-9C97-2A17719DBDAE}" destId="{FD065F4A-1709-4C88-8BD5-A21CE4F2A9FD}" srcOrd="0" destOrd="0" parTransId="{85C12F66-176C-4C30-8413-6AA004E642D4}" sibTransId="{1F428313-F2A7-4947-B89D-17E409A99E58}"/>
    <dgm:cxn modelId="{1863AFC9-9346-A74E-AB24-33A55DCD7229}" type="presOf" srcId="{0C95FAC0-BFAA-4497-8E73-7F37C8735895}" destId="{CCA79EB7-A32B-E546-B196-C97EE2E90E23}" srcOrd="0" destOrd="0" presId="urn:microsoft.com/office/officeart/2008/layout/LinedList"/>
    <dgm:cxn modelId="{0F1B37F9-2EA8-304B-9BF9-85CC1105B765}" type="presOf" srcId="{FD065F4A-1709-4C88-8BD5-A21CE4F2A9FD}" destId="{C4A8ED80-E880-DF47-9437-FC10EB1C0E28}" srcOrd="0" destOrd="0" presId="urn:microsoft.com/office/officeart/2008/layout/LinedList"/>
    <dgm:cxn modelId="{E4CD22EB-C4FD-184E-84A5-E0EDC4E3D575}" type="presParOf" srcId="{B223419B-393F-A749-A1ED-F932D53B44A0}" destId="{B35EB71A-82AB-5A46-AED6-C2B4D8633F43}" srcOrd="0" destOrd="0" presId="urn:microsoft.com/office/officeart/2008/layout/LinedList"/>
    <dgm:cxn modelId="{C99B503E-D70B-8445-8F8D-C120779F8897}" type="presParOf" srcId="{B223419B-393F-A749-A1ED-F932D53B44A0}" destId="{9AF6F75B-92BE-7147-873D-0C2D70DE3383}" srcOrd="1" destOrd="0" presId="urn:microsoft.com/office/officeart/2008/layout/LinedList"/>
    <dgm:cxn modelId="{5AC46D25-7D9D-274A-9870-F1B1513EACF6}" type="presParOf" srcId="{9AF6F75B-92BE-7147-873D-0C2D70DE3383}" destId="{C4A8ED80-E880-DF47-9437-FC10EB1C0E28}" srcOrd="0" destOrd="0" presId="urn:microsoft.com/office/officeart/2008/layout/LinedList"/>
    <dgm:cxn modelId="{2BEF98EF-B008-A444-A431-2783CA40E167}" type="presParOf" srcId="{9AF6F75B-92BE-7147-873D-0C2D70DE3383}" destId="{0B45BF18-FD22-1040-85B1-7292C4D94497}" srcOrd="1" destOrd="0" presId="urn:microsoft.com/office/officeart/2008/layout/LinedList"/>
    <dgm:cxn modelId="{E5A2B8F9-B0D0-ED48-8996-A752DCBB5277}" type="presParOf" srcId="{B223419B-393F-A749-A1ED-F932D53B44A0}" destId="{A42902EE-0E24-A940-82A3-0476F710B00E}" srcOrd="2" destOrd="0" presId="urn:microsoft.com/office/officeart/2008/layout/LinedList"/>
    <dgm:cxn modelId="{F001BC2B-D398-AC49-B24C-1C54FDDA4BC9}" type="presParOf" srcId="{B223419B-393F-A749-A1ED-F932D53B44A0}" destId="{1D13ED0B-40CC-9740-B8F4-E9F0919EB30B}" srcOrd="3" destOrd="0" presId="urn:microsoft.com/office/officeart/2008/layout/LinedList"/>
    <dgm:cxn modelId="{818CE244-CBBB-E34A-9963-5EF85FBEDDA9}" type="presParOf" srcId="{1D13ED0B-40CC-9740-B8F4-E9F0919EB30B}" destId="{CCA79EB7-A32B-E546-B196-C97EE2E90E23}" srcOrd="0" destOrd="0" presId="urn:microsoft.com/office/officeart/2008/layout/LinedList"/>
    <dgm:cxn modelId="{0325ECD6-C424-EA45-A382-03D8E462432C}" type="presParOf" srcId="{1D13ED0B-40CC-9740-B8F4-E9F0919EB30B}" destId="{F202B5D8-2A97-C74F-B505-DE4A9DD24D6A}"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E5FDA0-FF85-4371-9B60-3214682EF16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7139561-8BA2-4E29-93F1-04F3FAB15778}">
      <dgm:prSet/>
      <dgm:spPr/>
      <dgm:t>
        <a:bodyPr/>
        <a:lstStyle/>
        <a:p>
          <a:r>
            <a:rPr lang="en-US" dirty="0"/>
            <a:t>Random Forest Classifier</a:t>
          </a:r>
        </a:p>
      </dgm:t>
    </dgm:pt>
    <dgm:pt modelId="{D2436C18-87DE-425D-8A6F-395A416FCC5F}" type="parTrans" cxnId="{D02DB500-52C2-471D-95DE-F742503B9C77}">
      <dgm:prSet/>
      <dgm:spPr/>
      <dgm:t>
        <a:bodyPr/>
        <a:lstStyle/>
        <a:p>
          <a:endParaRPr lang="en-US"/>
        </a:p>
      </dgm:t>
    </dgm:pt>
    <dgm:pt modelId="{AE380D8E-53D3-4640-8C35-11C6621D4094}" type="sibTrans" cxnId="{D02DB500-52C2-471D-95DE-F742503B9C77}">
      <dgm:prSet/>
      <dgm:spPr/>
      <dgm:t>
        <a:bodyPr/>
        <a:lstStyle/>
        <a:p>
          <a:endParaRPr lang="en-US"/>
        </a:p>
      </dgm:t>
    </dgm:pt>
    <dgm:pt modelId="{9977E563-9E4F-48F2-AAA0-CF15F36CEDBB}">
      <dgm:prSet/>
      <dgm:spPr/>
      <dgm:t>
        <a:bodyPr/>
        <a:lstStyle/>
        <a:p>
          <a:r>
            <a:rPr lang="en-US" dirty="0"/>
            <a:t>Basic Sentiment Analysis</a:t>
          </a:r>
        </a:p>
      </dgm:t>
    </dgm:pt>
    <dgm:pt modelId="{2CB6C60B-960C-4543-8358-E081BFBD6135}" type="parTrans" cxnId="{903D4C20-5F39-4868-95B6-7DBDCD6A685E}">
      <dgm:prSet/>
      <dgm:spPr/>
      <dgm:t>
        <a:bodyPr/>
        <a:lstStyle/>
        <a:p>
          <a:endParaRPr lang="en-US"/>
        </a:p>
      </dgm:t>
    </dgm:pt>
    <dgm:pt modelId="{CE186D6B-07C4-4D01-8DE5-60BCD56A16F2}" type="sibTrans" cxnId="{903D4C20-5F39-4868-95B6-7DBDCD6A685E}">
      <dgm:prSet/>
      <dgm:spPr/>
      <dgm:t>
        <a:bodyPr/>
        <a:lstStyle/>
        <a:p>
          <a:endParaRPr lang="en-US"/>
        </a:p>
      </dgm:t>
    </dgm:pt>
    <dgm:pt modelId="{1066BEEE-35C2-4A24-B2E7-CA320976E333}">
      <dgm:prSet/>
      <dgm:spPr/>
      <dgm:t>
        <a:bodyPr/>
        <a:lstStyle/>
        <a:p>
          <a:r>
            <a:rPr lang="en-US" dirty="0"/>
            <a:t>Word Count Vectorization</a:t>
          </a:r>
        </a:p>
      </dgm:t>
    </dgm:pt>
    <dgm:pt modelId="{F7A7245B-E05B-4274-9FA8-EA00F40D84DC}" type="parTrans" cxnId="{8CD8BA9F-263C-42D1-BAC0-68C929F488EE}">
      <dgm:prSet/>
      <dgm:spPr/>
      <dgm:t>
        <a:bodyPr/>
        <a:lstStyle/>
        <a:p>
          <a:endParaRPr lang="en-US"/>
        </a:p>
      </dgm:t>
    </dgm:pt>
    <dgm:pt modelId="{3E3FCADE-D76B-46F8-B753-C35C31A0AB21}" type="sibTrans" cxnId="{8CD8BA9F-263C-42D1-BAC0-68C929F488EE}">
      <dgm:prSet/>
      <dgm:spPr/>
      <dgm:t>
        <a:bodyPr/>
        <a:lstStyle/>
        <a:p>
          <a:endParaRPr lang="en-US"/>
        </a:p>
      </dgm:t>
    </dgm:pt>
    <dgm:pt modelId="{B56C5271-EE7B-4459-A895-AC514A651C0A}">
      <dgm:prSet/>
      <dgm:spPr/>
      <dgm:t>
        <a:bodyPr/>
        <a:lstStyle/>
        <a:p>
          <a:r>
            <a:rPr lang="en-US" dirty="0"/>
            <a:t>Naïve Bayes Feature Engineering</a:t>
          </a:r>
        </a:p>
      </dgm:t>
    </dgm:pt>
    <dgm:pt modelId="{3282A1AA-D57F-4003-B437-CED30C780A37}" type="parTrans" cxnId="{4C72982D-1F5C-4B36-92FA-C716D2740115}">
      <dgm:prSet/>
      <dgm:spPr/>
      <dgm:t>
        <a:bodyPr/>
        <a:lstStyle/>
        <a:p>
          <a:endParaRPr lang="en-US"/>
        </a:p>
      </dgm:t>
    </dgm:pt>
    <dgm:pt modelId="{19424B16-A5C7-4B3D-8753-5D1815CA941E}" type="sibTrans" cxnId="{4C72982D-1F5C-4B36-92FA-C716D2740115}">
      <dgm:prSet/>
      <dgm:spPr/>
      <dgm:t>
        <a:bodyPr/>
        <a:lstStyle/>
        <a:p>
          <a:endParaRPr lang="en-US"/>
        </a:p>
      </dgm:t>
    </dgm:pt>
    <dgm:pt modelId="{2D976ED6-B02F-F64E-95DF-FBF46348C763}">
      <dgm:prSet/>
      <dgm:spPr/>
      <dgm:t>
        <a:bodyPr/>
        <a:lstStyle/>
        <a:p>
          <a:r>
            <a:rPr lang="en-US" dirty="0"/>
            <a:t>Timestamp Analysis</a:t>
          </a:r>
        </a:p>
      </dgm:t>
    </dgm:pt>
    <dgm:pt modelId="{B70B4260-2C67-C64B-8837-CB9F01728E18}" type="parTrans" cxnId="{38308263-0BB6-CA47-AF46-5E3C6900DCF8}">
      <dgm:prSet/>
      <dgm:spPr/>
      <dgm:t>
        <a:bodyPr/>
        <a:lstStyle/>
        <a:p>
          <a:endParaRPr lang="en-US"/>
        </a:p>
      </dgm:t>
    </dgm:pt>
    <dgm:pt modelId="{49FB56D9-7D1E-CA4C-9277-35F6922AE8CA}" type="sibTrans" cxnId="{38308263-0BB6-CA47-AF46-5E3C6900DCF8}">
      <dgm:prSet/>
      <dgm:spPr/>
      <dgm:t>
        <a:bodyPr/>
        <a:lstStyle/>
        <a:p>
          <a:endParaRPr lang="en-US"/>
        </a:p>
      </dgm:t>
    </dgm:pt>
    <dgm:pt modelId="{DEEBA154-41AA-2242-8C4D-308F50B870DF}">
      <dgm:prSet/>
      <dgm:spPr/>
      <dgm:t>
        <a:bodyPr/>
        <a:lstStyle/>
        <a:p>
          <a:r>
            <a:rPr lang="en-US" dirty="0"/>
            <a:t>Scaling &amp; Transformation</a:t>
          </a:r>
        </a:p>
      </dgm:t>
    </dgm:pt>
    <dgm:pt modelId="{05D485E6-3EFB-5A47-9D0A-E800A64EF775}" type="parTrans" cxnId="{7CA0A086-A181-D34E-957A-730CCAE85A28}">
      <dgm:prSet/>
      <dgm:spPr/>
      <dgm:t>
        <a:bodyPr/>
        <a:lstStyle/>
        <a:p>
          <a:endParaRPr lang="en-US"/>
        </a:p>
      </dgm:t>
    </dgm:pt>
    <dgm:pt modelId="{71252161-6F5A-FD4A-A15A-E370AAA9ED62}" type="sibTrans" cxnId="{7CA0A086-A181-D34E-957A-730CCAE85A28}">
      <dgm:prSet/>
      <dgm:spPr/>
      <dgm:t>
        <a:bodyPr/>
        <a:lstStyle/>
        <a:p>
          <a:endParaRPr lang="en-US"/>
        </a:p>
      </dgm:t>
    </dgm:pt>
    <dgm:pt modelId="{B2A759CC-721A-1542-A496-3EF3B5A99A17}" type="pres">
      <dgm:prSet presAssocID="{9BE5FDA0-FF85-4371-9B60-3214682EF165}" presName="vert0" presStyleCnt="0">
        <dgm:presLayoutVars>
          <dgm:dir/>
          <dgm:animOne val="branch"/>
          <dgm:animLvl val="lvl"/>
        </dgm:presLayoutVars>
      </dgm:prSet>
      <dgm:spPr/>
    </dgm:pt>
    <dgm:pt modelId="{7BBD8C48-A9AE-F042-916C-884BE53CD9BF}" type="pres">
      <dgm:prSet presAssocID="{27139561-8BA2-4E29-93F1-04F3FAB15778}" presName="thickLine" presStyleLbl="alignNode1" presStyleIdx="0" presStyleCnt="6"/>
      <dgm:spPr/>
    </dgm:pt>
    <dgm:pt modelId="{9B9AE7A5-8D7F-8646-AD19-00EA309482B6}" type="pres">
      <dgm:prSet presAssocID="{27139561-8BA2-4E29-93F1-04F3FAB15778}" presName="horz1" presStyleCnt="0"/>
      <dgm:spPr/>
    </dgm:pt>
    <dgm:pt modelId="{B5EE16A5-33FA-C841-BFE7-2ABBED7DC06F}" type="pres">
      <dgm:prSet presAssocID="{27139561-8BA2-4E29-93F1-04F3FAB15778}" presName="tx1" presStyleLbl="revTx" presStyleIdx="0" presStyleCnt="6"/>
      <dgm:spPr/>
    </dgm:pt>
    <dgm:pt modelId="{94A87257-8411-3549-A98E-C5FC652FB026}" type="pres">
      <dgm:prSet presAssocID="{27139561-8BA2-4E29-93F1-04F3FAB15778}" presName="vert1" presStyleCnt="0"/>
      <dgm:spPr/>
    </dgm:pt>
    <dgm:pt modelId="{AD4131F3-B049-6B41-9529-E353FC58818E}" type="pres">
      <dgm:prSet presAssocID="{2D976ED6-B02F-F64E-95DF-FBF46348C763}" presName="thickLine" presStyleLbl="alignNode1" presStyleIdx="1" presStyleCnt="6"/>
      <dgm:spPr/>
    </dgm:pt>
    <dgm:pt modelId="{09787A07-7147-414A-B3EE-D469A93BB315}" type="pres">
      <dgm:prSet presAssocID="{2D976ED6-B02F-F64E-95DF-FBF46348C763}" presName="horz1" presStyleCnt="0"/>
      <dgm:spPr/>
    </dgm:pt>
    <dgm:pt modelId="{DB26A90E-011F-584E-BF82-0DD94FC14BE0}" type="pres">
      <dgm:prSet presAssocID="{2D976ED6-B02F-F64E-95DF-FBF46348C763}" presName="tx1" presStyleLbl="revTx" presStyleIdx="1" presStyleCnt="6"/>
      <dgm:spPr/>
    </dgm:pt>
    <dgm:pt modelId="{7023C80E-7AFC-B342-87E3-8F0ACCB99498}" type="pres">
      <dgm:prSet presAssocID="{2D976ED6-B02F-F64E-95DF-FBF46348C763}" presName="vert1" presStyleCnt="0"/>
      <dgm:spPr/>
    </dgm:pt>
    <dgm:pt modelId="{13659440-4C5D-784C-96D1-B8AF8ADFE0E5}" type="pres">
      <dgm:prSet presAssocID="{DEEBA154-41AA-2242-8C4D-308F50B870DF}" presName="thickLine" presStyleLbl="alignNode1" presStyleIdx="2" presStyleCnt="6"/>
      <dgm:spPr/>
    </dgm:pt>
    <dgm:pt modelId="{15C8B781-9497-5B4D-AECE-F8552C6842AF}" type="pres">
      <dgm:prSet presAssocID="{DEEBA154-41AA-2242-8C4D-308F50B870DF}" presName="horz1" presStyleCnt="0"/>
      <dgm:spPr/>
    </dgm:pt>
    <dgm:pt modelId="{42FA29CE-E376-8547-B91A-22EBCB749776}" type="pres">
      <dgm:prSet presAssocID="{DEEBA154-41AA-2242-8C4D-308F50B870DF}" presName="tx1" presStyleLbl="revTx" presStyleIdx="2" presStyleCnt="6"/>
      <dgm:spPr/>
    </dgm:pt>
    <dgm:pt modelId="{5CADCFB8-A108-5E45-8E70-8EC831930312}" type="pres">
      <dgm:prSet presAssocID="{DEEBA154-41AA-2242-8C4D-308F50B870DF}" presName="vert1" presStyleCnt="0"/>
      <dgm:spPr/>
    </dgm:pt>
    <dgm:pt modelId="{723D12F3-FEFB-0647-8772-3CBFDBB29614}" type="pres">
      <dgm:prSet presAssocID="{9977E563-9E4F-48F2-AAA0-CF15F36CEDBB}" presName="thickLine" presStyleLbl="alignNode1" presStyleIdx="3" presStyleCnt="6"/>
      <dgm:spPr/>
    </dgm:pt>
    <dgm:pt modelId="{DE220A14-D9DD-D346-9E40-78E8C9088394}" type="pres">
      <dgm:prSet presAssocID="{9977E563-9E4F-48F2-AAA0-CF15F36CEDBB}" presName="horz1" presStyleCnt="0"/>
      <dgm:spPr/>
    </dgm:pt>
    <dgm:pt modelId="{461CB3DD-A92B-3447-9199-9DACFD1AB5C3}" type="pres">
      <dgm:prSet presAssocID="{9977E563-9E4F-48F2-AAA0-CF15F36CEDBB}" presName="tx1" presStyleLbl="revTx" presStyleIdx="3" presStyleCnt="6"/>
      <dgm:spPr/>
    </dgm:pt>
    <dgm:pt modelId="{14FBB5ED-6EEC-9048-AEA9-7275CE2773E6}" type="pres">
      <dgm:prSet presAssocID="{9977E563-9E4F-48F2-AAA0-CF15F36CEDBB}" presName="vert1" presStyleCnt="0"/>
      <dgm:spPr/>
    </dgm:pt>
    <dgm:pt modelId="{DD87502E-7A95-A844-B366-4820A6117819}" type="pres">
      <dgm:prSet presAssocID="{1066BEEE-35C2-4A24-B2E7-CA320976E333}" presName="thickLine" presStyleLbl="alignNode1" presStyleIdx="4" presStyleCnt="6"/>
      <dgm:spPr/>
    </dgm:pt>
    <dgm:pt modelId="{10A5E2BB-783C-0746-BB7C-C87F05441B2D}" type="pres">
      <dgm:prSet presAssocID="{1066BEEE-35C2-4A24-B2E7-CA320976E333}" presName="horz1" presStyleCnt="0"/>
      <dgm:spPr/>
    </dgm:pt>
    <dgm:pt modelId="{17913B9D-7A7E-C447-84AC-6632EE8A6238}" type="pres">
      <dgm:prSet presAssocID="{1066BEEE-35C2-4A24-B2E7-CA320976E333}" presName="tx1" presStyleLbl="revTx" presStyleIdx="4" presStyleCnt="6"/>
      <dgm:spPr/>
    </dgm:pt>
    <dgm:pt modelId="{7BBC32DA-22CE-9D4A-898F-964C9AEE3D85}" type="pres">
      <dgm:prSet presAssocID="{1066BEEE-35C2-4A24-B2E7-CA320976E333}" presName="vert1" presStyleCnt="0"/>
      <dgm:spPr/>
    </dgm:pt>
    <dgm:pt modelId="{9EC62394-5658-E440-B370-0F23306693B6}" type="pres">
      <dgm:prSet presAssocID="{B56C5271-EE7B-4459-A895-AC514A651C0A}" presName="thickLine" presStyleLbl="alignNode1" presStyleIdx="5" presStyleCnt="6"/>
      <dgm:spPr/>
    </dgm:pt>
    <dgm:pt modelId="{68B2FF61-4F58-664A-A451-DA34F416A62C}" type="pres">
      <dgm:prSet presAssocID="{B56C5271-EE7B-4459-A895-AC514A651C0A}" presName="horz1" presStyleCnt="0"/>
      <dgm:spPr/>
    </dgm:pt>
    <dgm:pt modelId="{A38C91DC-71F1-3645-BEE6-E9738037B844}" type="pres">
      <dgm:prSet presAssocID="{B56C5271-EE7B-4459-A895-AC514A651C0A}" presName="tx1" presStyleLbl="revTx" presStyleIdx="5" presStyleCnt="6"/>
      <dgm:spPr/>
    </dgm:pt>
    <dgm:pt modelId="{206AD28C-674B-1246-AAC6-D5B91D370574}" type="pres">
      <dgm:prSet presAssocID="{B56C5271-EE7B-4459-A895-AC514A651C0A}" presName="vert1" presStyleCnt="0"/>
      <dgm:spPr/>
    </dgm:pt>
  </dgm:ptLst>
  <dgm:cxnLst>
    <dgm:cxn modelId="{D02DB500-52C2-471D-95DE-F742503B9C77}" srcId="{9BE5FDA0-FF85-4371-9B60-3214682EF165}" destId="{27139561-8BA2-4E29-93F1-04F3FAB15778}" srcOrd="0" destOrd="0" parTransId="{D2436C18-87DE-425D-8A6F-395A416FCC5F}" sibTransId="{AE380D8E-53D3-4640-8C35-11C6621D4094}"/>
    <dgm:cxn modelId="{0D0AF116-F280-8A49-AE73-C2FA6BED1121}" type="presOf" srcId="{9BE5FDA0-FF85-4371-9B60-3214682EF165}" destId="{B2A759CC-721A-1542-A496-3EF3B5A99A17}" srcOrd="0" destOrd="0" presId="urn:microsoft.com/office/officeart/2008/layout/LinedList"/>
    <dgm:cxn modelId="{903D4C20-5F39-4868-95B6-7DBDCD6A685E}" srcId="{9BE5FDA0-FF85-4371-9B60-3214682EF165}" destId="{9977E563-9E4F-48F2-AAA0-CF15F36CEDBB}" srcOrd="3" destOrd="0" parTransId="{2CB6C60B-960C-4543-8358-E081BFBD6135}" sibTransId="{CE186D6B-07C4-4D01-8DE5-60BCD56A16F2}"/>
    <dgm:cxn modelId="{4C72982D-1F5C-4B36-92FA-C716D2740115}" srcId="{9BE5FDA0-FF85-4371-9B60-3214682EF165}" destId="{B56C5271-EE7B-4459-A895-AC514A651C0A}" srcOrd="5" destOrd="0" parTransId="{3282A1AA-D57F-4003-B437-CED30C780A37}" sibTransId="{19424B16-A5C7-4B3D-8753-5D1815CA941E}"/>
    <dgm:cxn modelId="{3D854034-ECF9-8041-98F4-71E4B02DAC8B}" type="presOf" srcId="{9977E563-9E4F-48F2-AAA0-CF15F36CEDBB}" destId="{461CB3DD-A92B-3447-9199-9DACFD1AB5C3}" srcOrd="0" destOrd="0" presId="urn:microsoft.com/office/officeart/2008/layout/LinedList"/>
    <dgm:cxn modelId="{CA610039-6FF2-FC4B-B2E4-7221C1C74E8A}" type="presOf" srcId="{2D976ED6-B02F-F64E-95DF-FBF46348C763}" destId="{DB26A90E-011F-584E-BF82-0DD94FC14BE0}" srcOrd="0" destOrd="0" presId="urn:microsoft.com/office/officeart/2008/layout/LinedList"/>
    <dgm:cxn modelId="{38308263-0BB6-CA47-AF46-5E3C6900DCF8}" srcId="{9BE5FDA0-FF85-4371-9B60-3214682EF165}" destId="{2D976ED6-B02F-F64E-95DF-FBF46348C763}" srcOrd="1" destOrd="0" parTransId="{B70B4260-2C67-C64B-8837-CB9F01728E18}" sibTransId="{49FB56D9-7D1E-CA4C-9277-35F6922AE8CA}"/>
    <dgm:cxn modelId="{7CA0A086-A181-D34E-957A-730CCAE85A28}" srcId="{9BE5FDA0-FF85-4371-9B60-3214682EF165}" destId="{DEEBA154-41AA-2242-8C4D-308F50B870DF}" srcOrd="2" destOrd="0" parTransId="{05D485E6-3EFB-5A47-9D0A-E800A64EF775}" sibTransId="{71252161-6F5A-FD4A-A15A-E370AAA9ED62}"/>
    <dgm:cxn modelId="{8CD8BA9F-263C-42D1-BAC0-68C929F488EE}" srcId="{9BE5FDA0-FF85-4371-9B60-3214682EF165}" destId="{1066BEEE-35C2-4A24-B2E7-CA320976E333}" srcOrd="4" destOrd="0" parTransId="{F7A7245B-E05B-4274-9FA8-EA00F40D84DC}" sibTransId="{3E3FCADE-D76B-46F8-B753-C35C31A0AB21}"/>
    <dgm:cxn modelId="{5FF1BDA4-C188-0B46-BD45-EB5EC3A79DE7}" type="presOf" srcId="{1066BEEE-35C2-4A24-B2E7-CA320976E333}" destId="{17913B9D-7A7E-C447-84AC-6632EE8A6238}" srcOrd="0" destOrd="0" presId="urn:microsoft.com/office/officeart/2008/layout/LinedList"/>
    <dgm:cxn modelId="{E20B07AE-8A80-164C-9C44-BE8F13F2DF04}" type="presOf" srcId="{27139561-8BA2-4E29-93F1-04F3FAB15778}" destId="{B5EE16A5-33FA-C841-BFE7-2ABBED7DC06F}" srcOrd="0" destOrd="0" presId="urn:microsoft.com/office/officeart/2008/layout/LinedList"/>
    <dgm:cxn modelId="{B45D34C2-D4EA-8B48-89DC-F3D8A7423A9F}" type="presOf" srcId="{B56C5271-EE7B-4459-A895-AC514A651C0A}" destId="{A38C91DC-71F1-3645-BEE6-E9738037B844}" srcOrd="0" destOrd="0" presId="urn:microsoft.com/office/officeart/2008/layout/LinedList"/>
    <dgm:cxn modelId="{08958DDC-0132-2540-ADB3-ABE5C4740CAF}" type="presOf" srcId="{DEEBA154-41AA-2242-8C4D-308F50B870DF}" destId="{42FA29CE-E376-8547-B91A-22EBCB749776}" srcOrd="0" destOrd="0" presId="urn:microsoft.com/office/officeart/2008/layout/LinedList"/>
    <dgm:cxn modelId="{8EFC9B41-F7F9-AD4D-8122-5B0F7823268E}" type="presParOf" srcId="{B2A759CC-721A-1542-A496-3EF3B5A99A17}" destId="{7BBD8C48-A9AE-F042-916C-884BE53CD9BF}" srcOrd="0" destOrd="0" presId="urn:microsoft.com/office/officeart/2008/layout/LinedList"/>
    <dgm:cxn modelId="{4AA40326-9B8A-0F43-9F7B-C58CFFBCC8EE}" type="presParOf" srcId="{B2A759CC-721A-1542-A496-3EF3B5A99A17}" destId="{9B9AE7A5-8D7F-8646-AD19-00EA309482B6}" srcOrd="1" destOrd="0" presId="urn:microsoft.com/office/officeart/2008/layout/LinedList"/>
    <dgm:cxn modelId="{CB286A7B-7DC6-FC48-9CAA-36895C527ABF}" type="presParOf" srcId="{9B9AE7A5-8D7F-8646-AD19-00EA309482B6}" destId="{B5EE16A5-33FA-C841-BFE7-2ABBED7DC06F}" srcOrd="0" destOrd="0" presId="urn:microsoft.com/office/officeart/2008/layout/LinedList"/>
    <dgm:cxn modelId="{C77F4867-D865-1746-A91D-1855E791E775}" type="presParOf" srcId="{9B9AE7A5-8D7F-8646-AD19-00EA309482B6}" destId="{94A87257-8411-3549-A98E-C5FC652FB026}" srcOrd="1" destOrd="0" presId="urn:microsoft.com/office/officeart/2008/layout/LinedList"/>
    <dgm:cxn modelId="{928CC5A4-D24D-6549-925F-C60D3E279264}" type="presParOf" srcId="{B2A759CC-721A-1542-A496-3EF3B5A99A17}" destId="{AD4131F3-B049-6B41-9529-E353FC58818E}" srcOrd="2" destOrd="0" presId="urn:microsoft.com/office/officeart/2008/layout/LinedList"/>
    <dgm:cxn modelId="{4F41BCF8-B692-A14A-AD72-7AEFB266828E}" type="presParOf" srcId="{B2A759CC-721A-1542-A496-3EF3B5A99A17}" destId="{09787A07-7147-414A-B3EE-D469A93BB315}" srcOrd="3" destOrd="0" presId="urn:microsoft.com/office/officeart/2008/layout/LinedList"/>
    <dgm:cxn modelId="{88E2E807-79F5-9247-A6DE-F88C12C602A4}" type="presParOf" srcId="{09787A07-7147-414A-B3EE-D469A93BB315}" destId="{DB26A90E-011F-584E-BF82-0DD94FC14BE0}" srcOrd="0" destOrd="0" presId="urn:microsoft.com/office/officeart/2008/layout/LinedList"/>
    <dgm:cxn modelId="{1CABE3DF-CD03-D041-B770-6B6066138D92}" type="presParOf" srcId="{09787A07-7147-414A-B3EE-D469A93BB315}" destId="{7023C80E-7AFC-B342-87E3-8F0ACCB99498}" srcOrd="1" destOrd="0" presId="urn:microsoft.com/office/officeart/2008/layout/LinedList"/>
    <dgm:cxn modelId="{54A27ABC-F12D-C540-AB27-F14897AE9F39}" type="presParOf" srcId="{B2A759CC-721A-1542-A496-3EF3B5A99A17}" destId="{13659440-4C5D-784C-96D1-B8AF8ADFE0E5}" srcOrd="4" destOrd="0" presId="urn:microsoft.com/office/officeart/2008/layout/LinedList"/>
    <dgm:cxn modelId="{F62A65E3-B36C-A04C-AF62-3A9C45A47A05}" type="presParOf" srcId="{B2A759CC-721A-1542-A496-3EF3B5A99A17}" destId="{15C8B781-9497-5B4D-AECE-F8552C6842AF}" srcOrd="5" destOrd="0" presId="urn:microsoft.com/office/officeart/2008/layout/LinedList"/>
    <dgm:cxn modelId="{7F07368B-6A66-DB42-8F1C-1E59EABC7757}" type="presParOf" srcId="{15C8B781-9497-5B4D-AECE-F8552C6842AF}" destId="{42FA29CE-E376-8547-B91A-22EBCB749776}" srcOrd="0" destOrd="0" presId="urn:microsoft.com/office/officeart/2008/layout/LinedList"/>
    <dgm:cxn modelId="{CB82B226-8F89-6847-B080-1C96376A38B7}" type="presParOf" srcId="{15C8B781-9497-5B4D-AECE-F8552C6842AF}" destId="{5CADCFB8-A108-5E45-8E70-8EC831930312}" srcOrd="1" destOrd="0" presId="urn:microsoft.com/office/officeart/2008/layout/LinedList"/>
    <dgm:cxn modelId="{702C84B3-1E62-D04F-AE45-C2103570CD2B}" type="presParOf" srcId="{B2A759CC-721A-1542-A496-3EF3B5A99A17}" destId="{723D12F3-FEFB-0647-8772-3CBFDBB29614}" srcOrd="6" destOrd="0" presId="urn:microsoft.com/office/officeart/2008/layout/LinedList"/>
    <dgm:cxn modelId="{2DB5C9AA-D37F-6249-BE36-4CDB6CCFB192}" type="presParOf" srcId="{B2A759CC-721A-1542-A496-3EF3B5A99A17}" destId="{DE220A14-D9DD-D346-9E40-78E8C9088394}" srcOrd="7" destOrd="0" presId="urn:microsoft.com/office/officeart/2008/layout/LinedList"/>
    <dgm:cxn modelId="{4D5DB416-A847-E14D-A51D-B4F5D0A33D0A}" type="presParOf" srcId="{DE220A14-D9DD-D346-9E40-78E8C9088394}" destId="{461CB3DD-A92B-3447-9199-9DACFD1AB5C3}" srcOrd="0" destOrd="0" presId="urn:microsoft.com/office/officeart/2008/layout/LinedList"/>
    <dgm:cxn modelId="{D2B36113-DAB1-FE4B-BE78-5B960FB4DDA2}" type="presParOf" srcId="{DE220A14-D9DD-D346-9E40-78E8C9088394}" destId="{14FBB5ED-6EEC-9048-AEA9-7275CE2773E6}" srcOrd="1" destOrd="0" presId="urn:microsoft.com/office/officeart/2008/layout/LinedList"/>
    <dgm:cxn modelId="{25D0144A-037E-4B4C-BA68-3C577E9974A1}" type="presParOf" srcId="{B2A759CC-721A-1542-A496-3EF3B5A99A17}" destId="{DD87502E-7A95-A844-B366-4820A6117819}" srcOrd="8" destOrd="0" presId="urn:microsoft.com/office/officeart/2008/layout/LinedList"/>
    <dgm:cxn modelId="{5266CE79-8939-844A-8012-A7DC581398B2}" type="presParOf" srcId="{B2A759CC-721A-1542-A496-3EF3B5A99A17}" destId="{10A5E2BB-783C-0746-BB7C-C87F05441B2D}" srcOrd="9" destOrd="0" presId="urn:microsoft.com/office/officeart/2008/layout/LinedList"/>
    <dgm:cxn modelId="{3A73E94A-45B2-E644-9012-36DEA59B0DE6}" type="presParOf" srcId="{10A5E2BB-783C-0746-BB7C-C87F05441B2D}" destId="{17913B9D-7A7E-C447-84AC-6632EE8A6238}" srcOrd="0" destOrd="0" presId="urn:microsoft.com/office/officeart/2008/layout/LinedList"/>
    <dgm:cxn modelId="{9AE40752-80F6-3345-8E03-5842A66FCA54}" type="presParOf" srcId="{10A5E2BB-783C-0746-BB7C-C87F05441B2D}" destId="{7BBC32DA-22CE-9D4A-898F-964C9AEE3D85}" srcOrd="1" destOrd="0" presId="urn:microsoft.com/office/officeart/2008/layout/LinedList"/>
    <dgm:cxn modelId="{1BFC501A-419A-3642-A11B-B625991039D6}" type="presParOf" srcId="{B2A759CC-721A-1542-A496-3EF3B5A99A17}" destId="{9EC62394-5658-E440-B370-0F23306693B6}" srcOrd="10" destOrd="0" presId="urn:microsoft.com/office/officeart/2008/layout/LinedList"/>
    <dgm:cxn modelId="{26C2C43B-A1A6-714E-84DF-24929FBE6CEE}" type="presParOf" srcId="{B2A759CC-721A-1542-A496-3EF3B5A99A17}" destId="{68B2FF61-4F58-664A-A451-DA34F416A62C}" srcOrd="11" destOrd="0" presId="urn:microsoft.com/office/officeart/2008/layout/LinedList"/>
    <dgm:cxn modelId="{415766A1-B402-E643-B685-FB9C1023EA76}" type="presParOf" srcId="{68B2FF61-4F58-664A-A451-DA34F416A62C}" destId="{A38C91DC-71F1-3645-BEE6-E9738037B844}" srcOrd="0" destOrd="0" presId="urn:microsoft.com/office/officeart/2008/layout/LinedList"/>
    <dgm:cxn modelId="{2F372546-294C-DD4C-9BAF-8041D5731C2D}" type="presParOf" srcId="{68B2FF61-4F58-664A-A451-DA34F416A62C}" destId="{206AD28C-674B-1246-AAC6-D5B91D37057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50148A-1233-4418-8953-B9E65D9568FB}" type="doc">
      <dgm:prSet loTypeId="urn:microsoft.com/office/officeart/2005/8/layout/hierarchy1" loCatId="hierarchy" qsTypeId="urn:microsoft.com/office/officeart/2005/8/quickstyle/simple2" qsCatId="simple" csTypeId="urn:microsoft.com/office/officeart/2005/8/colors/colorful2" csCatId="colorful" phldr="1"/>
      <dgm:spPr/>
      <dgm:t>
        <a:bodyPr/>
        <a:lstStyle/>
        <a:p>
          <a:endParaRPr lang="en-US"/>
        </a:p>
      </dgm:t>
    </dgm:pt>
    <dgm:pt modelId="{647B2D6C-26C0-4C43-B064-83591A424C01}">
      <dgm:prSet/>
      <dgm:spPr/>
      <dgm:t>
        <a:bodyPr/>
        <a:lstStyle/>
        <a:p>
          <a:r>
            <a:rPr lang="en-US"/>
            <a:t>Random Forest was our first and primary model with an initial accuracy of 73-74%</a:t>
          </a:r>
        </a:p>
      </dgm:t>
    </dgm:pt>
    <dgm:pt modelId="{6B25BB66-9699-45C6-903A-F0466A10DB05}" type="parTrans" cxnId="{DEECB759-FDE2-45D1-986A-60183647B15F}">
      <dgm:prSet/>
      <dgm:spPr/>
      <dgm:t>
        <a:bodyPr/>
        <a:lstStyle/>
        <a:p>
          <a:endParaRPr lang="en-US"/>
        </a:p>
      </dgm:t>
    </dgm:pt>
    <dgm:pt modelId="{A3ADF18F-1546-4457-B56C-8EF1B46ABBB7}" type="sibTrans" cxnId="{DEECB759-FDE2-45D1-986A-60183647B15F}">
      <dgm:prSet/>
      <dgm:spPr/>
      <dgm:t>
        <a:bodyPr/>
        <a:lstStyle/>
        <a:p>
          <a:endParaRPr lang="en-US"/>
        </a:p>
      </dgm:t>
    </dgm:pt>
    <dgm:pt modelId="{DB4717ED-2275-489B-9EBE-5FE27B4E9437}">
      <dgm:prSet custT="1"/>
      <dgm:spPr/>
      <dgm:t>
        <a:bodyPr/>
        <a:lstStyle/>
        <a:p>
          <a:r>
            <a:rPr lang="en-US" sz="1700" dirty="0"/>
            <a:t>From our initial baseline model, we saw that there was a significant feature importance in the </a:t>
          </a:r>
          <a:r>
            <a:rPr lang="en-US" sz="1800" b="1" dirty="0"/>
            <a:t>timestamp of the request</a:t>
          </a:r>
          <a:endParaRPr lang="en-US" sz="1700" b="1" dirty="0"/>
        </a:p>
      </dgm:t>
    </dgm:pt>
    <dgm:pt modelId="{C547FD76-C042-4DCE-A2BD-BE849EF46D29}" type="parTrans" cxnId="{0CCA5B21-7BB6-4FDE-83BC-3DC4A7AA3F7E}">
      <dgm:prSet/>
      <dgm:spPr/>
      <dgm:t>
        <a:bodyPr/>
        <a:lstStyle/>
        <a:p>
          <a:endParaRPr lang="en-US"/>
        </a:p>
      </dgm:t>
    </dgm:pt>
    <dgm:pt modelId="{45BEF35C-B0CC-4432-9C88-A2ED94A10F54}" type="sibTrans" cxnId="{0CCA5B21-7BB6-4FDE-83BC-3DC4A7AA3F7E}">
      <dgm:prSet/>
      <dgm:spPr/>
      <dgm:t>
        <a:bodyPr/>
        <a:lstStyle/>
        <a:p>
          <a:endParaRPr lang="en-US"/>
        </a:p>
      </dgm:t>
    </dgm:pt>
    <dgm:pt modelId="{9BCA6AA3-40D3-4DAE-A822-5418085D3F9E}">
      <dgm:prSet/>
      <dgm:spPr/>
      <dgm:t>
        <a:bodyPr/>
        <a:lstStyle/>
        <a:p>
          <a:r>
            <a:rPr lang="en-US" dirty="0"/>
            <a:t>A few other features we saw as potentially important were the </a:t>
          </a:r>
          <a:r>
            <a:rPr lang="en-US" b="1" dirty="0"/>
            <a:t>net votes on the post </a:t>
          </a:r>
          <a:r>
            <a:rPr lang="en-US" dirty="0"/>
            <a:t>(difference of upvotes &amp; downvotes) and the </a:t>
          </a:r>
          <a:r>
            <a:rPr lang="en-US" b="1" dirty="0"/>
            <a:t>account age when requested</a:t>
          </a:r>
        </a:p>
      </dgm:t>
    </dgm:pt>
    <dgm:pt modelId="{3AC887A5-32AE-4075-B181-24C05153B283}" type="parTrans" cxnId="{484626A4-7538-4F1A-8AB8-1A312199D926}">
      <dgm:prSet/>
      <dgm:spPr/>
      <dgm:t>
        <a:bodyPr/>
        <a:lstStyle/>
        <a:p>
          <a:endParaRPr lang="en-US"/>
        </a:p>
      </dgm:t>
    </dgm:pt>
    <dgm:pt modelId="{1C5968A6-C2FD-44C1-A3AC-ECA856D1CCF2}" type="sibTrans" cxnId="{484626A4-7538-4F1A-8AB8-1A312199D926}">
      <dgm:prSet/>
      <dgm:spPr/>
      <dgm:t>
        <a:bodyPr/>
        <a:lstStyle/>
        <a:p>
          <a:endParaRPr lang="en-US"/>
        </a:p>
      </dgm:t>
    </dgm:pt>
    <dgm:pt modelId="{EB7809D2-EB4D-2F41-84FE-9CA40AE5ECAF}" type="pres">
      <dgm:prSet presAssocID="{AF50148A-1233-4418-8953-B9E65D9568FB}" presName="hierChild1" presStyleCnt="0">
        <dgm:presLayoutVars>
          <dgm:chPref val="1"/>
          <dgm:dir/>
          <dgm:animOne val="branch"/>
          <dgm:animLvl val="lvl"/>
          <dgm:resizeHandles/>
        </dgm:presLayoutVars>
      </dgm:prSet>
      <dgm:spPr/>
    </dgm:pt>
    <dgm:pt modelId="{705CA4B2-C596-3241-8B62-634B22E7C85B}" type="pres">
      <dgm:prSet presAssocID="{647B2D6C-26C0-4C43-B064-83591A424C01}" presName="hierRoot1" presStyleCnt="0"/>
      <dgm:spPr/>
    </dgm:pt>
    <dgm:pt modelId="{C30C6347-2402-9849-9018-C0FC01472F93}" type="pres">
      <dgm:prSet presAssocID="{647B2D6C-26C0-4C43-B064-83591A424C01}" presName="composite" presStyleCnt="0"/>
      <dgm:spPr/>
    </dgm:pt>
    <dgm:pt modelId="{9A523DBC-4E19-494A-9151-83C6EF2B5AB1}" type="pres">
      <dgm:prSet presAssocID="{647B2D6C-26C0-4C43-B064-83591A424C01}" presName="background" presStyleLbl="node0" presStyleIdx="0" presStyleCnt="3"/>
      <dgm:spPr/>
    </dgm:pt>
    <dgm:pt modelId="{2A12F3CD-7E6E-DF48-A065-17C20D8CC95E}" type="pres">
      <dgm:prSet presAssocID="{647B2D6C-26C0-4C43-B064-83591A424C01}" presName="text" presStyleLbl="fgAcc0" presStyleIdx="0" presStyleCnt="3">
        <dgm:presLayoutVars>
          <dgm:chPref val="3"/>
        </dgm:presLayoutVars>
      </dgm:prSet>
      <dgm:spPr/>
    </dgm:pt>
    <dgm:pt modelId="{F1A20669-102A-3C40-A067-69C352872C6A}" type="pres">
      <dgm:prSet presAssocID="{647B2D6C-26C0-4C43-B064-83591A424C01}" presName="hierChild2" presStyleCnt="0"/>
      <dgm:spPr/>
    </dgm:pt>
    <dgm:pt modelId="{132658C6-19E1-3741-B5EB-57B80377DF16}" type="pres">
      <dgm:prSet presAssocID="{DB4717ED-2275-489B-9EBE-5FE27B4E9437}" presName="hierRoot1" presStyleCnt="0"/>
      <dgm:spPr/>
    </dgm:pt>
    <dgm:pt modelId="{D66EEDDD-C8CC-D449-BB7E-F28D9618E296}" type="pres">
      <dgm:prSet presAssocID="{DB4717ED-2275-489B-9EBE-5FE27B4E9437}" presName="composite" presStyleCnt="0"/>
      <dgm:spPr/>
    </dgm:pt>
    <dgm:pt modelId="{573DF70B-84C7-254F-8A63-048F8E351588}" type="pres">
      <dgm:prSet presAssocID="{DB4717ED-2275-489B-9EBE-5FE27B4E9437}" presName="background" presStyleLbl="node0" presStyleIdx="1" presStyleCnt="3"/>
      <dgm:spPr/>
    </dgm:pt>
    <dgm:pt modelId="{FE4448E2-DB94-6C43-9F32-7146151E2AD2}" type="pres">
      <dgm:prSet presAssocID="{DB4717ED-2275-489B-9EBE-5FE27B4E9437}" presName="text" presStyleLbl="fgAcc0" presStyleIdx="1" presStyleCnt="3">
        <dgm:presLayoutVars>
          <dgm:chPref val="3"/>
        </dgm:presLayoutVars>
      </dgm:prSet>
      <dgm:spPr/>
    </dgm:pt>
    <dgm:pt modelId="{6FB7CB51-46E3-8745-8A6C-F146A67022CB}" type="pres">
      <dgm:prSet presAssocID="{DB4717ED-2275-489B-9EBE-5FE27B4E9437}" presName="hierChild2" presStyleCnt="0"/>
      <dgm:spPr/>
    </dgm:pt>
    <dgm:pt modelId="{B4367EBF-83EC-7141-9742-A4508FA2B9FC}" type="pres">
      <dgm:prSet presAssocID="{9BCA6AA3-40D3-4DAE-A822-5418085D3F9E}" presName="hierRoot1" presStyleCnt="0"/>
      <dgm:spPr/>
    </dgm:pt>
    <dgm:pt modelId="{42C0E857-BB71-2744-9230-9638A91F6BED}" type="pres">
      <dgm:prSet presAssocID="{9BCA6AA3-40D3-4DAE-A822-5418085D3F9E}" presName="composite" presStyleCnt="0"/>
      <dgm:spPr/>
    </dgm:pt>
    <dgm:pt modelId="{B2E2D7A4-7FF6-FD40-A09F-DB425B7B86C4}" type="pres">
      <dgm:prSet presAssocID="{9BCA6AA3-40D3-4DAE-A822-5418085D3F9E}" presName="background" presStyleLbl="node0" presStyleIdx="2" presStyleCnt="3"/>
      <dgm:spPr/>
    </dgm:pt>
    <dgm:pt modelId="{EB2D6EBA-9DC7-764A-BEBB-06DAFDC948C2}" type="pres">
      <dgm:prSet presAssocID="{9BCA6AA3-40D3-4DAE-A822-5418085D3F9E}" presName="text" presStyleLbl="fgAcc0" presStyleIdx="2" presStyleCnt="3">
        <dgm:presLayoutVars>
          <dgm:chPref val="3"/>
        </dgm:presLayoutVars>
      </dgm:prSet>
      <dgm:spPr/>
    </dgm:pt>
    <dgm:pt modelId="{3709EDDF-C46F-404C-BCFD-993190A3AEE5}" type="pres">
      <dgm:prSet presAssocID="{9BCA6AA3-40D3-4DAE-A822-5418085D3F9E}" presName="hierChild2" presStyleCnt="0"/>
      <dgm:spPr/>
    </dgm:pt>
  </dgm:ptLst>
  <dgm:cxnLst>
    <dgm:cxn modelId="{0CCA5B21-7BB6-4FDE-83BC-3DC4A7AA3F7E}" srcId="{AF50148A-1233-4418-8953-B9E65D9568FB}" destId="{DB4717ED-2275-489B-9EBE-5FE27B4E9437}" srcOrd="1" destOrd="0" parTransId="{C547FD76-C042-4DCE-A2BD-BE849EF46D29}" sibTransId="{45BEF35C-B0CC-4432-9C88-A2ED94A10F54}"/>
    <dgm:cxn modelId="{84810B2F-0FF8-864D-B98B-216F984F3A4A}" type="presOf" srcId="{AF50148A-1233-4418-8953-B9E65D9568FB}" destId="{EB7809D2-EB4D-2F41-84FE-9CA40AE5ECAF}" srcOrd="0" destOrd="0" presId="urn:microsoft.com/office/officeart/2005/8/layout/hierarchy1"/>
    <dgm:cxn modelId="{E1D1D943-5574-D848-A152-654177FF4FCE}" type="presOf" srcId="{647B2D6C-26C0-4C43-B064-83591A424C01}" destId="{2A12F3CD-7E6E-DF48-A065-17C20D8CC95E}" srcOrd="0" destOrd="0" presId="urn:microsoft.com/office/officeart/2005/8/layout/hierarchy1"/>
    <dgm:cxn modelId="{DEECB759-FDE2-45D1-986A-60183647B15F}" srcId="{AF50148A-1233-4418-8953-B9E65D9568FB}" destId="{647B2D6C-26C0-4C43-B064-83591A424C01}" srcOrd="0" destOrd="0" parTransId="{6B25BB66-9699-45C6-903A-F0466A10DB05}" sibTransId="{A3ADF18F-1546-4457-B56C-8EF1B46ABBB7}"/>
    <dgm:cxn modelId="{484626A4-7538-4F1A-8AB8-1A312199D926}" srcId="{AF50148A-1233-4418-8953-B9E65D9568FB}" destId="{9BCA6AA3-40D3-4DAE-A822-5418085D3F9E}" srcOrd="2" destOrd="0" parTransId="{3AC887A5-32AE-4075-B181-24C05153B283}" sibTransId="{1C5968A6-C2FD-44C1-A3AC-ECA856D1CCF2}"/>
    <dgm:cxn modelId="{15AEBFF7-EA3B-EC46-BD0B-4A44975C961C}" type="presOf" srcId="{9BCA6AA3-40D3-4DAE-A822-5418085D3F9E}" destId="{EB2D6EBA-9DC7-764A-BEBB-06DAFDC948C2}" srcOrd="0" destOrd="0" presId="urn:microsoft.com/office/officeart/2005/8/layout/hierarchy1"/>
    <dgm:cxn modelId="{AC1BDFF9-CA75-3B4B-A0D9-6628B95A7A92}" type="presOf" srcId="{DB4717ED-2275-489B-9EBE-5FE27B4E9437}" destId="{FE4448E2-DB94-6C43-9F32-7146151E2AD2}" srcOrd="0" destOrd="0" presId="urn:microsoft.com/office/officeart/2005/8/layout/hierarchy1"/>
    <dgm:cxn modelId="{C0BA5347-709B-EF46-BA93-3EAB70F439BF}" type="presParOf" srcId="{EB7809D2-EB4D-2F41-84FE-9CA40AE5ECAF}" destId="{705CA4B2-C596-3241-8B62-634B22E7C85B}" srcOrd="0" destOrd="0" presId="urn:microsoft.com/office/officeart/2005/8/layout/hierarchy1"/>
    <dgm:cxn modelId="{3501B040-B90F-E04F-8653-6AFDD412AA07}" type="presParOf" srcId="{705CA4B2-C596-3241-8B62-634B22E7C85B}" destId="{C30C6347-2402-9849-9018-C0FC01472F93}" srcOrd="0" destOrd="0" presId="urn:microsoft.com/office/officeart/2005/8/layout/hierarchy1"/>
    <dgm:cxn modelId="{AD0A6123-19A0-904C-9507-F082A2FAE96F}" type="presParOf" srcId="{C30C6347-2402-9849-9018-C0FC01472F93}" destId="{9A523DBC-4E19-494A-9151-83C6EF2B5AB1}" srcOrd="0" destOrd="0" presId="urn:microsoft.com/office/officeart/2005/8/layout/hierarchy1"/>
    <dgm:cxn modelId="{99BBCA84-41D6-E14D-8795-214CB1FD6328}" type="presParOf" srcId="{C30C6347-2402-9849-9018-C0FC01472F93}" destId="{2A12F3CD-7E6E-DF48-A065-17C20D8CC95E}" srcOrd="1" destOrd="0" presId="urn:microsoft.com/office/officeart/2005/8/layout/hierarchy1"/>
    <dgm:cxn modelId="{E1C48720-45E4-354D-9127-F15E7BE64385}" type="presParOf" srcId="{705CA4B2-C596-3241-8B62-634B22E7C85B}" destId="{F1A20669-102A-3C40-A067-69C352872C6A}" srcOrd="1" destOrd="0" presId="urn:microsoft.com/office/officeart/2005/8/layout/hierarchy1"/>
    <dgm:cxn modelId="{C4771DE6-5184-6A44-A26B-63C57254F38A}" type="presParOf" srcId="{EB7809D2-EB4D-2F41-84FE-9CA40AE5ECAF}" destId="{132658C6-19E1-3741-B5EB-57B80377DF16}" srcOrd="1" destOrd="0" presId="urn:microsoft.com/office/officeart/2005/8/layout/hierarchy1"/>
    <dgm:cxn modelId="{3F27B318-A4A3-8B4C-8703-1F23A60C1C04}" type="presParOf" srcId="{132658C6-19E1-3741-B5EB-57B80377DF16}" destId="{D66EEDDD-C8CC-D449-BB7E-F28D9618E296}" srcOrd="0" destOrd="0" presId="urn:microsoft.com/office/officeart/2005/8/layout/hierarchy1"/>
    <dgm:cxn modelId="{ABC7AE58-FDDF-A04A-9E70-57ED5BCA893D}" type="presParOf" srcId="{D66EEDDD-C8CC-D449-BB7E-F28D9618E296}" destId="{573DF70B-84C7-254F-8A63-048F8E351588}" srcOrd="0" destOrd="0" presId="urn:microsoft.com/office/officeart/2005/8/layout/hierarchy1"/>
    <dgm:cxn modelId="{3E953EBB-EA6D-D141-91FE-81315595AA7C}" type="presParOf" srcId="{D66EEDDD-C8CC-D449-BB7E-F28D9618E296}" destId="{FE4448E2-DB94-6C43-9F32-7146151E2AD2}" srcOrd="1" destOrd="0" presId="urn:microsoft.com/office/officeart/2005/8/layout/hierarchy1"/>
    <dgm:cxn modelId="{291C3D35-341F-F146-BBBB-9BDF468D0E10}" type="presParOf" srcId="{132658C6-19E1-3741-B5EB-57B80377DF16}" destId="{6FB7CB51-46E3-8745-8A6C-F146A67022CB}" srcOrd="1" destOrd="0" presId="urn:microsoft.com/office/officeart/2005/8/layout/hierarchy1"/>
    <dgm:cxn modelId="{3A906DA0-DA57-5943-9A65-0A44497A345B}" type="presParOf" srcId="{EB7809D2-EB4D-2F41-84FE-9CA40AE5ECAF}" destId="{B4367EBF-83EC-7141-9742-A4508FA2B9FC}" srcOrd="2" destOrd="0" presId="urn:microsoft.com/office/officeart/2005/8/layout/hierarchy1"/>
    <dgm:cxn modelId="{6CDDD999-B106-A14A-8520-79CADCC719D3}" type="presParOf" srcId="{B4367EBF-83EC-7141-9742-A4508FA2B9FC}" destId="{42C0E857-BB71-2744-9230-9638A91F6BED}" srcOrd="0" destOrd="0" presId="urn:microsoft.com/office/officeart/2005/8/layout/hierarchy1"/>
    <dgm:cxn modelId="{355817DC-108F-794E-BA30-8A5E8775DF5F}" type="presParOf" srcId="{42C0E857-BB71-2744-9230-9638A91F6BED}" destId="{B2E2D7A4-7FF6-FD40-A09F-DB425B7B86C4}" srcOrd="0" destOrd="0" presId="urn:microsoft.com/office/officeart/2005/8/layout/hierarchy1"/>
    <dgm:cxn modelId="{6291EA5E-B2E1-324B-97F2-1EE461AF42F8}" type="presParOf" srcId="{42C0E857-BB71-2744-9230-9638A91F6BED}" destId="{EB2D6EBA-9DC7-764A-BEBB-06DAFDC948C2}" srcOrd="1" destOrd="0" presId="urn:microsoft.com/office/officeart/2005/8/layout/hierarchy1"/>
    <dgm:cxn modelId="{F21D9DCF-6CD2-DA40-956E-FF595E89B046}" type="presParOf" srcId="{B4367EBF-83EC-7141-9742-A4508FA2B9FC}" destId="{3709EDDF-C46F-404C-BCFD-993190A3AEE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AD8850-30EE-4E15-B63F-A5447DEA5365}"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A97B4B2D-C59A-459C-9091-51955C058858}">
      <dgm:prSet/>
      <dgm:spPr/>
      <dgm:t>
        <a:bodyPr/>
        <a:lstStyle/>
        <a:p>
          <a:r>
            <a:rPr lang="en-US"/>
            <a:t>After cleansing the data for any formatting bias, the word count vectorization brought our accuracy to about 75%</a:t>
          </a:r>
        </a:p>
      </dgm:t>
    </dgm:pt>
    <dgm:pt modelId="{D0E5B13A-25AE-41C2-98E9-7CAE3C85D8D8}" type="parTrans" cxnId="{482EE6CD-FA7E-4B7F-9371-4575770935DB}">
      <dgm:prSet/>
      <dgm:spPr/>
      <dgm:t>
        <a:bodyPr/>
        <a:lstStyle/>
        <a:p>
          <a:endParaRPr lang="en-US"/>
        </a:p>
      </dgm:t>
    </dgm:pt>
    <dgm:pt modelId="{3DA52A4E-2FA2-494E-8E02-3DB9800C8DED}" type="sibTrans" cxnId="{482EE6CD-FA7E-4B7F-9371-4575770935DB}">
      <dgm:prSet/>
      <dgm:spPr/>
      <dgm:t>
        <a:bodyPr/>
        <a:lstStyle/>
        <a:p>
          <a:endParaRPr lang="en-US"/>
        </a:p>
      </dgm:t>
    </dgm:pt>
    <dgm:pt modelId="{3114E982-77E9-40AC-A729-2773CF7EDE76}">
      <dgm:prSet/>
      <dgm:spPr/>
      <dgm:t>
        <a:bodyPr/>
        <a:lstStyle/>
        <a:p>
          <a:r>
            <a:rPr lang="en-US"/>
            <a:t>After the initial analysis, we also transformed the data to enhance the vectorization model and we were able to improve our recall results</a:t>
          </a:r>
        </a:p>
      </dgm:t>
    </dgm:pt>
    <dgm:pt modelId="{586BBD5F-3F6E-4A81-99EE-675595BE8E08}" type="parTrans" cxnId="{D7B264BA-D373-4B23-A7CB-840C70E5FCA7}">
      <dgm:prSet/>
      <dgm:spPr/>
      <dgm:t>
        <a:bodyPr/>
        <a:lstStyle/>
        <a:p>
          <a:endParaRPr lang="en-US"/>
        </a:p>
      </dgm:t>
    </dgm:pt>
    <dgm:pt modelId="{4350BE9B-1366-44B6-B821-EB60C1350508}" type="sibTrans" cxnId="{D7B264BA-D373-4B23-A7CB-840C70E5FCA7}">
      <dgm:prSet/>
      <dgm:spPr/>
      <dgm:t>
        <a:bodyPr/>
        <a:lstStyle/>
        <a:p>
          <a:endParaRPr lang="en-US"/>
        </a:p>
      </dgm:t>
    </dgm:pt>
    <dgm:pt modelId="{D0EC56D4-B590-8C48-B0B2-C943B85440E7}" type="pres">
      <dgm:prSet presAssocID="{55AD8850-30EE-4E15-B63F-A5447DEA5365}" presName="hierChild1" presStyleCnt="0">
        <dgm:presLayoutVars>
          <dgm:chPref val="1"/>
          <dgm:dir/>
          <dgm:animOne val="branch"/>
          <dgm:animLvl val="lvl"/>
          <dgm:resizeHandles/>
        </dgm:presLayoutVars>
      </dgm:prSet>
      <dgm:spPr/>
    </dgm:pt>
    <dgm:pt modelId="{B195E631-537D-BF42-99D1-C97334F87FBB}" type="pres">
      <dgm:prSet presAssocID="{A97B4B2D-C59A-459C-9091-51955C058858}" presName="hierRoot1" presStyleCnt="0"/>
      <dgm:spPr/>
    </dgm:pt>
    <dgm:pt modelId="{AA1DB0C7-AA57-DD48-9099-25FE35A93188}" type="pres">
      <dgm:prSet presAssocID="{A97B4B2D-C59A-459C-9091-51955C058858}" presName="composite" presStyleCnt="0"/>
      <dgm:spPr/>
    </dgm:pt>
    <dgm:pt modelId="{7E6B1CD0-29CE-A742-B2F5-AF72588EE420}" type="pres">
      <dgm:prSet presAssocID="{A97B4B2D-C59A-459C-9091-51955C058858}" presName="background" presStyleLbl="node0" presStyleIdx="0" presStyleCnt="2"/>
      <dgm:spPr/>
    </dgm:pt>
    <dgm:pt modelId="{AC5290EF-61A6-1D4A-8876-3872B069EAA2}" type="pres">
      <dgm:prSet presAssocID="{A97B4B2D-C59A-459C-9091-51955C058858}" presName="text" presStyleLbl="fgAcc0" presStyleIdx="0" presStyleCnt="2">
        <dgm:presLayoutVars>
          <dgm:chPref val="3"/>
        </dgm:presLayoutVars>
      </dgm:prSet>
      <dgm:spPr/>
    </dgm:pt>
    <dgm:pt modelId="{7ECD6D44-8D7F-6E41-888D-271CD58D1EBE}" type="pres">
      <dgm:prSet presAssocID="{A97B4B2D-C59A-459C-9091-51955C058858}" presName="hierChild2" presStyleCnt="0"/>
      <dgm:spPr/>
    </dgm:pt>
    <dgm:pt modelId="{ED00A9DC-FDB5-364D-9A5D-8D9922598768}" type="pres">
      <dgm:prSet presAssocID="{3114E982-77E9-40AC-A729-2773CF7EDE76}" presName="hierRoot1" presStyleCnt="0"/>
      <dgm:spPr/>
    </dgm:pt>
    <dgm:pt modelId="{08B357F0-93DC-2844-914F-C07EAFADC521}" type="pres">
      <dgm:prSet presAssocID="{3114E982-77E9-40AC-A729-2773CF7EDE76}" presName="composite" presStyleCnt="0"/>
      <dgm:spPr/>
    </dgm:pt>
    <dgm:pt modelId="{AB65F05B-1F80-2448-B3F2-11A2F311D409}" type="pres">
      <dgm:prSet presAssocID="{3114E982-77E9-40AC-A729-2773CF7EDE76}" presName="background" presStyleLbl="node0" presStyleIdx="1" presStyleCnt="2"/>
      <dgm:spPr/>
    </dgm:pt>
    <dgm:pt modelId="{8A80971B-420E-C541-B8B4-57CCADA6F29E}" type="pres">
      <dgm:prSet presAssocID="{3114E982-77E9-40AC-A729-2773CF7EDE76}" presName="text" presStyleLbl="fgAcc0" presStyleIdx="1" presStyleCnt="2">
        <dgm:presLayoutVars>
          <dgm:chPref val="3"/>
        </dgm:presLayoutVars>
      </dgm:prSet>
      <dgm:spPr/>
    </dgm:pt>
    <dgm:pt modelId="{E8F19061-AE3A-0140-9F50-FE2CB48AF48C}" type="pres">
      <dgm:prSet presAssocID="{3114E982-77E9-40AC-A729-2773CF7EDE76}" presName="hierChild2" presStyleCnt="0"/>
      <dgm:spPr/>
    </dgm:pt>
  </dgm:ptLst>
  <dgm:cxnLst>
    <dgm:cxn modelId="{9651BF2C-3C19-8147-8A5D-2291C6D95869}" type="presOf" srcId="{3114E982-77E9-40AC-A729-2773CF7EDE76}" destId="{8A80971B-420E-C541-B8B4-57CCADA6F29E}" srcOrd="0" destOrd="0" presId="urn:microsoft.com/office/officeart/2005/8/layout/hierarchy1"/>
    <dgm:cxn modelId="{206503A4-F3A9-6840-8EBF-E160E12EACC1}" type="presOf" srcId="{A97B4B2D-C59A-459C-9091-51955C058858}" destId="{AC5290EF-61A6-1D4A-8876-3872B069EAA2}" srcOrd="0" destOrd="0" presId="urn:microsoft.com/office/officeart/2005/8/layout/hierarchy1"/>
    <dgm:cxn modelId="{CE088CB4-E15A-C247-A871-55517E51A5E9}" type="presOf" srcId="{55AD8850-30EE-4E15-B63F-A5447DEA5365}" destId="{D0EC56D4-B590-8C48-B0B2-C943B85440E7}" srcOrd="0" destOrd="0" presId="urn:microsoft.com/office/officeart/2005/8/layout/hierarchy1"/>
    <dgm:cxn modelId="{D7B264BA-D373-4B23-A7CB-840C70E5FCA7}" srcId="{55AD8850-30EE-4E15-B63F-A5447DEA5365}" destId="{3114E982-77E9-40AC-A729-2773CF7EDE76}" srcOrd="1" destOrd="0" parTransId="{586BBD5F-3F6E-4A81-99EE-675595BE8E08}" sibTransId="{4350BE9B-1366-44B6-B821-EB60C1350508}"/>
    <dgm:cxn modelId="{482EE6CD-FA7E-4B7F-9371-4575770935DB}" srcId="{55AD8850-30EE-4E15-B63F-A5447DEA5365}" destId="{A97B4B2D-C59A-459C-9091-51955C058858}" srcOrd="0" destOrd="0" parTransId="{D0E5B13A-25AE-41C2-98E9-7CAE3C85D8D8}" sibTransId="{3DA52A4E-2FA2-494E-8E02-3DB9800C8DED}"/>
    <dgm:cxn modelId="{7C741955-758B-764E-A8A9-11D519CE986A}" type="presParOf" srcId="{D0EC56D4-B590-8C48-B0B2-C943B85440E7}" destId="{B195E631-537D-BF42-99D1-C97334F87FBB}" srcOrd="0" destOrd="0" presId="urn:microsoft.com/office/officeart/2005/8/layout/hierarchy1"/>
    <dgm:cxn modelId="{F24E2CF5-66AB-B84A-BFD3-9E103649152C}" type="presParOf" srcId="{B195E631-537D-BF42-99D1-C97334F87FBB}" destId="{AA1DB0C7-AA57-DD48-9099-25FE35A93188}" srcOrd="0" destOrd="0" presId="urn:microsoft.com/office/officeart/2005/8/layout/hierarchy1"/>
    <dgm:cxn modelId="{A69DBC1B-9266-B94D-BBE8-D9F0951207CA}" type="presParOf" srcId="{AA1DB0C7-AA57-DD48-9099-25FE35A93188}" destId="{7E6B1CD0-29CE-A742-B2F5-AF72588EE420}" srcOrd="0" destOrd="0" presId="urn:microsoft.com/office/officeart/2005/8/layout/hierarchy1"/>
    <dgm:cxn modelId="{05A4CFA1-9069-AC4A-B1AB-D9876950837E}" type="presParOf" srcId="{AA1DB0C7-AA57-DD48-9099-25FE35A93188}" destId="{AC5290EF-61A6-1D4A-8876-3872B069EAA2}" srcOrd="1" destOrd="0" presId="urn:microsoft.com/office/officeart/2005/8/layout/hierarchy1"/>
    <dgm:cxn modelId="{9F2D9423-38A7-5545-85E1-0F635E876861}" type="presParOf" srcId="{B195E631-537D-BF42-99D1-C97334F87FBB}" destId="{7ECD6D44-8D7F-6E41-888D-271CD58D1EBE}" srcOrd="1" destOrd="0" presId="urn:microsoft.com/office/officeart/2005/8/layout/hierarchy1"/>
    <dgm:cxn modelId="{FD4A6DD2-4171-B64B-B665-4E6DCD9BE3A8}" type="presParOf" srcId="{D0EC56D4-B590-8C48-B0B2-C943B85440E7}" destId="{ED00A9DC-FDB5-364D-9A5D-8D9922598768}" srcOrd="1" destOrd="0" presId="urn:microsoft.com/office/officeart/2005/8/layout/hierarchy1"/>
    <dgm:cxn modelId="{63B38506-5200-AB46-9524-1CF8AE88126B}" type="presParOf" srcId="{ED00A9DC-FDB5-364D-9A5D-8D9922598768}" destId="{08B357F0-93DC-2844-914F-C07EAFADC521}" srcOrd="0" destOrd="0" presId="urn:microsoft.com/office/officeart/2005/8/layout/hierarchy1"/>
    <dgm:cxn modelId="{227391C4-B033-1341-BA25-9116969518B2}" type="presParOf" srcId="{08B357F0-93DC-2844-914F-C07EAFADC521}" destId="{AB65F05B-1F80-2448-B3F2-11A2F311D409}" srcOrd="0" destOrd="0" presId="urn:microsoft.com/office/officeart/2005/8/layout/hierarchy1"/>
    <dgm:cxn modelId="{30225D0C-93FB-0545-9FDE-BD412EDFE11F}" type="presParOf" srcId="{08B357F0-93DC-2844-914F-C07EAFADC521}" destId="{8A80971B-420E-C541-B8B4-57CCADA6F29E}" srcOrd="1" destOrd="0" presId="urn:microsoft.com/office/officeart/2005/8/layout/hierarchy1"/>
    <dgm:cxn modelId="{CF2E9436-69B5-9F4A-B0CC-9EE79639A9CF}" type="presParOf" srcId="{ED00A9DC-FDB5-364D-9A5D-8D9922598768}" destId="{E8F19061-AE3A-0140-9F50-FE2CB48AF48C}"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A416442-BD64-4F97-AC03-1F0A1561CB78}"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3249E1DF-424C-41CC-9468-3F21F5B9CCCC}">
      <dgm:prSet/>
      <dgm:spPr/>
      <dgm:t>
        <a:bodyPr/>
        <a:lstStyle/>
        <a:p>
          <a:r>
            <a:rPr lang="en-US" dirty="0">
              <a:solidFill>
                <a:schemeClr val="bg2"/>
              </a:solidFill>
            </a:rPr>
            <a:t>After applying the models which improved our models, within our test environment and data we saw a </a:t>
          </a:r>
          <a:r>
            <a:rPr lang="en-US" b="1" dirty="0">
              <a:solidFill>
                <a:schemeClr val="bg2"/>
              </a:solidFill>
            </a:rPr>
            <a:t>77% </a:t>
          </a:r>
          <a:r>
            <a:rPr lang="en-US" dirty="0">
              <a:solidFill>
                <a:schemeClr val="bg2"/>
              </a:solidFill>
            </a:rPr>
            <a:t>accuracy within our data.</a:t>
          </a:r>
        </a:p>
      </dgm:t>
    </dgm:pt>
    <dgm:pt modelId="{CF6DB531-9304-4C80-B4CF-5ADF1F98AAA5}" type="parTrans" cxnId="{CAA63040-EA53-4DEF-A2F3-307B354DCAA1}">
      <dgm:prSet/>
      <dgm:spPr/>
      <dgm:t>
        <a:bodyPr/>
        <a:lstStyle/>
        <a:p>
          <a:endParaRPr lang="en-US"/>
        </a:p>
      </dgm:t>
    </dgm:pt>
    <dgm:pt modelId="{AFA0A68E-91DA-45F9-B45B-2510BD0A5E02}" type="sibTrans" cxnId="{CAA63040-EA53-4DEF-A2F3-307B354DCAA1}">
      <dgm:prSet/>
      <dgm:spPr/>
      <dgm:t>
        <a:bodyPr/>
        <a:lstStyle/>
        <a:p>
          <a:endParaRPr lang="en-US"/>
        </a:p>
      </dgm:t>
    </dgm:pt>
    <dgm:pt modelId="{CBA4D5F8-C687-4D82-8A34-4178184AD8DE}">
      <dgm:prSet/>
      <dgm:spPr/>
      <dgm:t>
        <a:bodyPr/>
        <a:lstStyle/>
        <a:p>
          <a:r>
            <a:rPr lang="en-US" dirty="0">
              <a:solidFill>
                <a:schemeClr val="bg2"/>
              </a:solidFill>
            </a:rPr>
            <a:t>When we applied submitted our results to the Kaggle competition, our score was </a:t>
          </a:r>
          <a:r>
            <a:rPr lang="en-US" b="1" dirty="0">
              <a:solidFill>
                <a:schemeClr val="bg2"/>
              </a:solidFill>
            </a:rPr>
            <a:t>55%</a:t>
          </a:r>
        </a:p>
      </dgm:t>
    </dgm:pt>
    <dgm:pt modelId="{E48AF778-ED2A-4A31-A883-4FF24B8EB821}" type="parTrans" cxnId="{FDD3DF83-8B9D-4B80-AC8D-0340F6E6F851}">
      <dgm:prSet/>
      <dgm:spPr/>
      <dgm:t>
        <a:bodyPr/>
        <a:lstStyle/>
        <a:p>
          <a:endParaRPr lang="en-US"/>
        </a:p>
      </dgm:t>
    </dgm:pt>
    <dgm:pt modelId="{02621219-FE09-4374-8102-AE7F9698E309}" type="sibTrans" cxnId="{FDD3DF83-8B9D-4B80-AC8D-0340F6E6F851}">
      <dgm:prSet/>
      <dgm:spPr/>
      <dgm:t>
        <a:bodyPr/>
        <a:lstStyle/>
        <a:p>
          <a:endParaRPr lang="en-US"/>
        </a:p>
      </dgm:t>
    </dgm:pt>
    <dgm:pt modelId="{6399ADBC-78C5-7C43-9FA2-854AE2F52E45}" type="pres">
      <dgm:prSet presAssocID="{9A416442-BD64-4F97-AC03-1F0A1561CB78}" presName="outerComposite" presStyleCnt="0">
        <dgm:presLayoutVars>
          <dgm:chMax val="5"/>
          <dgm:dir/>
          <dgm:resizeHandles val="exact"/>
        </dgm:presLayoutVars>
      </dgm:prSet>
      <dgm:spPr/>
    </dgm:pt>
    <dgm:pt modelId="{E3304B1D-5B1F-CC48-824C-D6EACCA47A03}" type="pres">
      <dgm:prSet presAssocID="{9A416442-BD64-4F97-AC03-1F0A1561CB78}" presName="dummyMaxCanvas" presStyleCnt="0">
        <dgm:presLayoutVars/>
      </dgm:prSet>
      <dgm:spPr/>
    </dgm:pt>
    <dgm:pt modelId="{756E17DD-B19D-3E4F-80CB-82B5D9C57DEB}" type="pres">
      <dgm:prSet presAssocID="{9A416442-BD64-4F97-AC03-1F0A1561CB78}" presName="TwoNodes_1" presStyleLbl="node1" presStyleIdx="0" presStyleCnt="2">
        <dgm:presLayoutVars>
          <dgm:bulletEnabled val="1"/>
        </dgm:presLayoutVars>
      </dgm:prSet>
      <dgm:spPr/>
    </dgm:pt>
    <dgm:pt modelId="{64B9E513-C05B-8740-BA21-A41A648193EC}" type="pres">
      <dgm:prSet presAssocID="{9A416442-BD64-4F97-AC03-1F0A1561CB78}" presName="TwoNodes_2" presStyleLbl="node1" presStyleIdx="1" presStyleCnt="2">
        <dgm:presLayoutVars>
          <dgm:bulletEnabled val="1"/>
        </dgm:presLayoutVars>
      </dgm:prSet>
      <dgm:spPr/>
    </dgm:pt>
    <dgm:pt modelId="{E08C2BA2-2C0C-2342-B3F6-1CE3726AF925}" type="pres">
      <dgm:prSet presAssocID="{9A416442-BD64-4F97-AC03-1F0A1561CB78}" presName="TwoConn_1-2" presStyleLbl="fgAccFollowNode1" presStyleIdx="0" presStyleCnt="1">
        <dgm:presLayoutVars>
          <dgm:bulletEnabled val="1"/>
        </dgm:presLayoutVars>
      </dgm:prSet>
      <dgm:spPr/>
    </dgm:pt>
    <dgm:pt modelId="{92DE4217-608E-FA44-AB36-5B93F6F7FD73}" type="pres">
      <dgm:prSet presAssocID="{9A416442-BD64-4F97-AC03-1F0A1561CB78}" presName="TwoNodes_1_text" presStyleLbl="node1" presStyleIdx="1" presStyleCnt="2">
        <dgm:presLayoutVars>
          <dgm:bulletEnabled val="1"/>
        </dgm:presLayoutVars>
      </dgm:prSet>
      <dgm:spPr/>
    </dgm:pt>
    <dgm:pt modelId="{65FA611D-3D92-EC4A-AF06-2C638AFE8145}" type="pres">
      <dgm:prSet presAssocID="{9A416442-BD64-4F97-AC03-1F0A1561CB78}" presName="TwoNodes_2_text" presStyleLbl="node1" presStyleIdx="1" presStyleCnt="2">
        <dgm:presLayoutVars>
          <dgm:bulletEnabled val="1"/>
        </dgm:presLayoutVars>
      </dgm:prSet>
      <dgm:spPr/>
    </dgm:pt>
  </dgm:ptLst>
  <dgm:cxnLst>
    <dgm:cxn modelId="{0C250830-5E67-6747-8E1D-C8591A887139}" type="presOf" srcId="{3249E1DF-424C-41CC-9468-3F21F5B9CCCC}" destId="{92DE4217-608E-FA44-AB36-5B93F6F7FD73}" srcOrd="1" destOrd="0" presId="urn:microsoft.com/office/officeart/2005/8/layout/vProcess5"/>
    <dgm:cxn modelId="{624F9636-CD1E-2642-84FB-E559900A4AC4}" type="presOf" srcId="{3249E1DF-424C-41CC-9468-3F21F5B9CCCC}" destId="{756E17DD-B19D-3E4F-80CB-82B5D9C57DEB}" srcOrd="0" destOrd="0" presId="urn:microsoft.com/office/officeart/2005/8/layout/vProcess5"/>
    <dgm:cxn modelId="{CAA63040-EA53-4DEF-A2F3-307B354DCAA1}" srcId="{9A416442-BD64-4F97-AC03-1F0A1561CB78}" destId="{3249E1DF-424C-41CC-9468-3F21F5B9CCCC}" srcOrd="0" destOrd="0" parTransId="{CF6DB531-9304-4C80-B4CF-5ADF1F98AAA5}" sibTransId="{AFA0A68E-91DA-45F9-B45B-2510BD0A5E02}"/>
    <dgm:cxn modelId="{FDD3DF83-8B9D-4B80-AC8D-0340F6E6F851}" srcId="{9A416442-BD64-4F97-AC03-1F0A1561CB78}" destId="{CBA4D5F8-C687-4D82-8A34-4178184AD8DE}" srcOrd="1" destOrd="0" parTransId="{E48AF778-ED2A-4A31-A883-4FF24B8EB821}" sibTransId="{02621219-FE09-4374-8102-AE7F9698E309}"/>
    <dgm:cxn modelId="{E48B3C89-45ED-064E-AF30-945024F18739}" type="presOf" srcId="{CBA4D5F8-C687-4D82-8A34-4178184AD8DE}" destId="{65FA611D-3D92-EC4A-AF06-2C638AFE8145}" srcOrd="1" destOrd="0" presId="urn:microsoft.com/office/officeart/2005/8/layout/vProcess5"/>
    <dgm:cxn modelId="{0E29B9C3-277C-6A47-B26E-1BEDBC8B60BD}" type="presOf" srcId="{9A416442-BD64-4F97-AC03-1F0A1561CB78}" destId="{6399ADBC-78C5-7C43-9FA2-854AE2F52E45}" srcOrd="0" destOrd="0" presId="urn:microsoft.com/office/officeart/2005/8/layout/vProcess5"/>
    <dgm:cxn modelId="{AE3604E7-50CC-A84D-A44D-EDF652030EA6}" type="presOf" srcId="{AFA0A68E-91DA-45F9-B45B-2510BD0A5E02}" destId="{E08C2BA2-2C0C-2342-B3F6-1CE3726AF925}" srcOrd="0" destOrd="0" presId="urn:microsoft.com/office/officeart/2005/8/layout/vProcess5"/>
    <dgm:cxn modelId="{6513B5F8-AFAA-2745-9BBA-392772716953}" type="presOf" srcId="{CBA4D5F8-C687-4D82-8A34-4178184AD8DE}" destId="{64B9E513-C05B-8740-BA21-A41A648193EC}" srcOrd="0" destOrd="0" presId="urn:microsoft.com/office/officeart/2005/8/layout/vProcess5"/>
    <dgm:cxn modelId="{206D36CE-6DC7-F24C-BE0B-1FC1A3E5D709}" type="presParOf" srcId="{6399ADBC-78C5-7C43-9FA2-854AE2F52E45}" destId="{E3304B1D-5B1F-CC48-824C-D6EACCA47A03}" srcOrd="0" destOrd="0" presId="urn:microsoft.com/office/officeart/2005/8/layout/vProcess5"/>
    <dgm:cxn modelId="{42A691A3-93F9-114D-BDE6-643A80766A5E}" type="presParOf" srcId="{6399ADBC-78C5-7C43-9FA2-854AE2F52E45}" destId="{756E17DD-B19D-3E4F-80CB-82B5D9C57DEB}" srcOrd="1" destOrd="0" presId="urn:microsoft.com/office/officeart/2005/8/layout/vProcess5"/>
    <dgm:cxn modelId="{CB36DA51-C86F-414E-A60A-00332EB7DC50}" type="presParOf" srcId="{6399ADBC-78C5-7C43-9FA2-854AE2F52E45}" destId="{64B9E513-C05B-8740-BA21-A41A648193EC}" srcOrd="2" destOrd="0" presId="urn:microsoft.com/office/officeart/2005/8/layout/vProcess5"/>
    <dgm:cxn modelId="{EDE8FD6D-2FF9-484E-9773-4665273F804F}" type="presParOf" srcId="{6399ADBC-78C5-7C43-9FA2-854AE2F52E45}" destId="{E08C2BA2-2C0C-2342-B3F6-1CE3726AF925}" srcOrd="3" destOrd="0" presId="urn:microsoft.com/office/officeart/2005/8/layout/vProcess5"/>
    <dgm:cxn modelId="{6653831B-520C-8D45-BBE0-0693B037ACCF}" type="presParOf" srcId="{6399ADBC-78C5-7C43-9FA2-854AE2F52E45}" destId="{92DE4217-608E-FA44-AB36-5B93F6F7FD73}" srcOrd="4" destOrd="0" presId="urn:microsoft.com/office/officeart/2005/8/layout/vProcess5"/>
    <dgm:cxn modelId="{E145D3E8-9F12-5D48-BB27-D2F9510D5CD6}" type="presParOf" srcId="{6399ADBC-78C5-7C43-9FA2-854AE2F52E45}" destId="{65FA611D-3D92-EC4A-AF06-2C638AFE8145}" srcOrd="5"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08EEC92-30F1-4ECE-B40E-52038F08B2BE}" type="doc">
      <dgm:prSet loTypeId="urn:microsoft.com/office/officeart/2009/3/layout/HorizontalOrganizationChart" loCatId="hierarchy" qsTypeId="urn:microsoft.com/office/officeart/2005/8/quickstyle/simple4" qsCatId="simple" csTypeId="urn:microsoft.com/office/officeart/2005/8/colors/accent4_2" csCatId="accent4" phldr="1"/>
      <dgm:spPr/>
      <dgm:t>
        <a:bodyPr/>
        <a:lstStyle/>
        <a:p>
          <a:endParaRPr lang="en-US"/>
        </a:p>
      </dgm:t>
    </dgm:pt>
    <dgm:pt modelId="{E48D09E9-8381-4052-A82E-FA09F715E532}">
      <dgm:prSet custT="1"/>
      <dgm:spPr/>
      <dgm:t>
        <a:bodyPr/>
        <a:lstStyle/>
        <a:p>
          <a:r>
            <a:rPr lang="en-US" sz="2000" dirty="0">
              <a:solidFill>
                <a:schemeClr val="bg2"/>
              </a:solidFill>
            </a:rPr>
            <a:t>We could have incorporated more text-focused feature engineering to utilize the text &amp; sentiments displayed in the posts to predict their receipt of pizza</a:t>
          </a:r>
        </a:p>
      </dgm:t>
    </dgm:pt>
    <dgm:pt modelId="{EBA38A7A-707E-4376-BDB2-82DC045A9885}" type="parTrans" cxnId="{BC38E3D3-6B45-4534-A801-BE4FE7CA7368}">
      <dgm:prSet/>
      <dgm:spPr/>
      <dgm:t>
        <a:bodyPr/>
        <a:lstStyle/>
        <a:p>
          <a:endParaRPr lang="en-US"/>
        </a:p>
      </dgm:t>
    </dgm:pt>
    <dgm:pt modelId="{7C144AF8-53B2-4C67-BDFB-135318F7853F}" type="sibTrans" cxnId="{BC38E3D3-6B45-4534-A801-BE4FE7CA7368}">
      <dgm:prSet/>
      <dgm:spPr/>
      <dgm:t>
        <a:bodyPr/>
        <a:lstStyle/>
        <a:p>
          <a:endParaRPr lang="en-US"/>
        </a:p>
      </dgm:t>
    </dgm:pt>
    <dgm:pt modelId="{289E3083-C720-48CB-99D5-2DF9937A6DE0}">
      <dgm:prSet custT="1"/>
      <dgm:spPr/>
      <dgm:t>
        <a:bodyPr/>
        <a:lstStyle/>
        <a:p>
          <a:r>
            <a:rPr lang="en-US" sz="2000" dirty="0">
              <a:solidFill>
                <a:schemeClr val="bg2"/>
              </a:solidFill>
            </a:rPr>
            <a:t>We also could have used more sophisticated sampling methods to balance negative/positive observations</a:t>
          </a:r>
        </a:p>
      </dgm:t>
    </dgm:pt>
    <dgm:pt modelId="{DD19D687-5D70-4F9C-887A-38E023955F5D}" type="parTrans" cxnId="{E40FC667-5885-4A02-B7A1-BAA7FD1F5559}">
      <dgm:prSet/>
      <dgm:spPr/>
      <dgm:t>
        <a:bodyPr/>
        <a:lstStyle/>
        <a:p>
          <a:endParaRPr lang="en-US"/>
        </a:p>
      </dgm:t>
    </dgm:pt>
    <dgm:pt modelId="{A13CD6D1-445C-4EEA-8458-40C1928FE026}" type="sibTrans" cxnId="{E40FC667-5885-4A02-B7A1-BAA7FD1F5559}">
      <dgm:prSet/>
      <dgm:spPr/>
      <dgm:t>
        <a:bodyPr/>
        <a:lstStyle/>
        <a:p>
          <a:endParaRPr lang="en-US"/>
        </a:p>
      </dgm:t>
    </dgm:pt>
    <dgm:pt modelId="{1275454F-1F12-458B-ACC2-A32C5396691A}">
      <dgm:prSet custT="1"/>
      <dgm:spPr/>
      <dgm:t>
        <a:bodyPr/>
        <a:lstStyle/>
        <a:p>
          <a:r>
            <a:rPr lang="en-US" sz="2000" dirty="0">
              <a:solidFill>
                <a:schemeClr val="bg2"/>
              </a:solidFill>
            </a:rPr>
            <a:t>Experimenting with linear, isotonic, and other calibration methods to improve model recall</a:t>
          </a:r>
        </a:p>
      </dgm:t>
    </dgm:pt>
    <dgm:pt modelId="{8CEA19DF-3CDD-4ECF-AC28-A68F44708CD4}" type="parTrans" cxnId="{74F45C2A-D5ED-4E8E-9768-B942A0E13951}">
      <dgm:prSet/>
      <dgm:spPr/>
      <dgm:t>
        <a:bodyPr/>
        <a:lstStyle/>
        <a:p>
          <a:endParaRPr lang="en-US"/>
        </a:p>
      </dgm:t>
    </dgm:pt>
    <dgm:pt modelId="{FC2DDBD9-8588-4784-9761-DC8F50362C42}" type="sibTrans" cxnId="{74F45C2A-D5ED-4E8E-9768-B942A0E13951}">
      <dgm:prSet/>
      <dgm:spPr/>
      <dgm:t>
        <a:bodyPr/>
        <a:lstStyle/>
        <a:p>
          <a:endParaRPr lang="en-US"/>
        </a:p>
      </dgm:t>
    </dgm:pt>
    <dgm:pt modelId="{ABA90EAA-B058-C441-A204-87DC8FB68D82}" type="pres">
      <dgm:prSet presAssocID="{108EEC92-30F1-4ECE-B40E-52038F08B2BE}" presName="hierChild1" presStyleCnt="0">
        <dgm:presLayoutVars>
          <dgm:orgChart val="1"/>
          <dgm:chPref val="1"/>
          <dgm:dir/>
          <dgm:animOne val="branch"/>
          <dgm:animLvl val="lvl"/>
          <dgm:resizeHandles/>
        </dgm:presLayoutVars>
      </dgm:prSet>
      <dgm:spPr/>
    </dgm:pt>
    <dgm:pt modelId="{AA3B4D4C-13A8-744C-99C6-7BEC00FED94D}" type="pres">
      <dgm:prSet presAssocID="{E48D09E9-8381-4052-A82E-FA09F715E532}" presName="hierRoot1" presStyleCnt="0">
        <dgm:presLayoutVars>
          <dgm:hierBranch val="init"/>
        </dgm:presLayoutVars>
      </dgm:prSet>
      <dgm:spPr/>
    </dgm:pt>
    <dgm:pt modelId="{365903FD-1C50-764E-A4B1-45BA37186FCA}" type="pres">
      <dgm:prSet presAssocID="{E48D09E9-8381-4052-A82E-FA09F715E532}" presName="rootComposite1" presStyleCnt="0"/>
      <dgm:spPr/>
    </dgm:pt>
    <dgm:pt modelId="{688A05E1-4739-934B-AF19-43E3A8B4BFCB}" type="pres">
      <dgm:prSet presAssocID="{E48D09E9-8381-4052-A82E-FA09F715E532}" presName="rootText1" presStyleLbl="node0" presStyleIdx="0" presStyleCnt="3" custScaleX="100024" custScaleY="65472" custLinFactNeighborX="-12" custLinFactNeighborY="-14034">
        <dgm:presLayoutVars>
          <dgm:chPref val="3"/>
        </dgm:presLayoutVars>
      </dgm:prSet>
      <dgm:spPr/>
    </dgm:pt>
    <dgm:pt modelId="{7F3C12DF-7FC8-C749-81FF-0B87E20BD5C0}" type="pres">
      <dgm:prSet presAssocID="{E48D09E9-8381-4052-A82E-FA09F715E532}" presName="rootConnector1" presStyleLbl="node1" presStyleIdx="0" presStyleCnt="0"/>
      <dgm:spPr/>
    </dgm:pt>
    <dgm:pt modelId="{A46C4D12-A50D-034A-824C-CD8460A7E493}" type="pres">
      <dgm:prSet presAssocID="{E48D09E9-8381-4052-A82E-FA09F715E532}" presName="hierChild2" presStyleCnt="0"/>
      <dgm:spPr/>
    </dgm:pt>
    <dgm:pt modelId="{E7CCEC9E-A9A5-1047-8177-7DD109FE2B7B}" type="pres">
      <dgm:prSet presAssocID="{E48D09E9-8381-4052-A82E-FA09F715E532}" presName="hierChild3" presStyleCnt="0"/>
      <dgm:spPr/>
    </dgm:pt>
    <dgm:pt modelId="{25109815-2CA1-0449-9C69-20DBCD66596B}" type="pres">
      <dgm:prSet presAssocID="{289E3083-C720-48CB-99D5-2DF9937A6DE0}" presName="hierRoot1" presStyleCnt="0">
        <dgm:presLayoutVars>
          <dgm:hierBranch val="init"/>
        </dgm:presLayoutVars>
      </dgm:prSet>
      <dgm:spPr/>
    </dgm:pt>
    <dgm:pt modelId="{CE0CCEBE-75C8-0F4B-A368-094F483C201D}" type="pres">
      <dgm:prSet presAssocID="{289E3083-C720-48CB-99D5-2DF9937A6DE0}" presName="rootComposite1" presStyleCnt="0"/>
      <dgm:spPr/>
    </dgm:pt>
    <dgm:pt modelId="{1D7DCE69-4E24-B342-8045-461A4F642C4C}" type="pres">
      <dgm:prSet presAssocID="{289E3083-C720-48CB-99D5-2DF9937A6DE0}" presName="rootText1" presStyleLbl="node0" presStyleIdx="1" presStyleCnt="3" custScaleY="71474" custLinFactNeighborX="12" custLinFactNeighborY="-24296">
        <dgm:presLayoutVars>
          <dgm:chPref val="3"/>
        </dgm:presLayoutVars>
      </dgm:prSet>
      <dgm:spPr/>
    </dgm:pt>
    <dgm:pt modelId="{7EDD2F4E-F7F8-C547-A7EE-CC165362B1B4}" type="pres">
      <dgm:prSet presAssocID="{289E3083-C720-48CB-99D5-2DF9937A6DE0}" presName="rootConnector1" presStyleLbl="node1" presStyleIdx="0" presStyleCnt="0"/>
      <dgm:spPr/>
    </dgm:pt>
    <dgm:pt modelId="{1FB6F86F-11A7-064C-B27C-7E0E37B4F9DA}" type="pres">
      <dgm:prSet presAssocID="{289E3083-C720-48CB-99D5-2DF9937A6DE0}" presName="hierChild2" presStyleCnt="0"/>
      <dgm:spPr/>
    </dgm:pt>
    <dgm:pt modelId="{8F6D6882-D9AD-CC4E-A465-72BF77F386F0}" type="pres">
      <dgm:prSet presAssocID="{289E3083-C720-48CB-99D5-2DF9937A6DE0}" presName="hierChild3" presStyleCnt="0"/>
      <dgm:spPr/>
    </dgm:pt>
    <dgm:pt modelId="{3CC8F9C6-53A4-432E-BFDC-5C7295F02C43}" type="pres">
      <dgm:prSet presAssocID="{1275454F-1F12-458B-ACC2-A32C5396691A}" presName="hierRoot1" presStyleCnt="0">
        <dgm:presLayoutVars>
          <dgm:hierBranch val="init"/>
        </dgm:presLayoutVars>
      </dgm:prSet>
      <dgm:spPr/>
    </dgm:pt>
    <dgm:pt modelId="{B2B28514-1765-46F9-94A6-42AC4B93152F}" type="pres">
      <dgm:prSet presAssocID="{1275454F-1F12-458B-ACC2-A32C5396691A}" presName="rootComposite1" presStyleCnt="0"/>
      <dgm:spPr/>
    </dgm:pt>
    <dgm:pt modelId="{A17DA83D-D1E5-4CBB-80BA-B24CC46929C4}" type="pres">
      <dgm:prSet presAssocID="{1275454F-1F12-458B-ACC2-A32C5396691A}" presName="rootText1" presStyleLbl="node0" presStyleIdx="2" presStyleCnt="3" custScaleY="45624" custLinFactNeighborX="12" custLinFactNeighborY="-27190">
        <dgm:presLayoutVars>
          <dgm:chPref val="3"/>
        </dgm:presLayoutVars>
      </dgm:prSet>
      <dgm:spPr/>
    </dgm:pt>
    <dgm:pt modelId="{168E5E75-B934-4AC5-B623-17FD16D29679}" type="pres">
      <dgm:prSet presAssocID="{1275454F-1F12-458B-ACC2-A32C5396691A}" presName="rootConnector1" presStyleLbl="node1" presStyleIdx="0" presStyleCnt="0"/>
      <dgm:spPr/>
    </dgm:pt>
    <dgm:pt modelId="{4880099F-242F-4E16-B201-D4453E2FB56B}" type="pres">
      <dgm:prSet presAssocID="{1275454F-1F12-458B-ACC2-A32C5396691A}" presName="hierChild2" presStyleCnt="0"/>
      <dgm:spPr/>
    </dgm:pt>
    <dgm:pt modelId="{15EC3EC2-A130-4AD0-BB87-CBD249F4CD89}" type="pres">
      <dgm:prSet presAssocID="{1275454F-1F12-458B-ACC2-A32C5396691A}" presName="hierChild3" presStyleCnt="0"/>
      <dgm:spPr/>
    </dgm:pt>
  </dgm:ptLst>
  <dgm:cxnLst>
    <dgm:cxn modelId="{38A83819-6AD1-1349-8EA5-3D9A4178BDDF}" type="presOf" srcId="{E48D09E9-8381-4052-A82E-FA09F715E532}" destId="{7F3C12DF-7FC8-C749-81FF-0B87E20BD5C0}" srcOrd="1" destOrd="0" presId="urn:microsoft.com/office/officeart/2009/3/layout/HorizontalOrganizationChart"/>
    <dgm:cxn modelId="{74F45C2A-D5ED-4E8E-9768-B942A0E13951}" srcId="{108EEC92-30F1-4ECE-B40E-52038F08B2BE}" destId="{1275454F-1F12-458B-ACC2-A32C5396691A}" srcOrd="2" destOrd="0" parTransId="{8CEA19DF-3CDD-4ECF-AC28-A68F44708CD4}" sibTransId="{FC2DDBD9-8588-4784-9761-DC8F50362C42}"/>
    <dgm:cxn modelId="{E40FC667-5885-4A02-B7A1-BAA7FD1F5559}" srcId="{108EEC92-30F1-4ECE-B40E-52038F08B2BE}" destId="{289E3083-C720-48CB-99D5-2DF9937A6DE0}" srcOrd="1" destOrd="0" parTransId="{DD19D687-5D70-4F9C-887A-38E023955F5D}" sibTransId="{A13CD6D1-445C-4EEA-8458-40C1928FE026}"/>
    <dgm:cxn modelId="{1456BA71-84A0-D246-8188-7C82A1C489A8}" type="presOf" srcId="{108EEC92-30F1-4ECE-B40E-52038F08B2BE}" destId="{ABA90EAA-B058-C441-A204-87DC8FB68D82}" srcOrd="0" destOrd="0" presId="urn:microsoft.com/office/officeart/2009/3/layout/HorizontalOrganizationChart"/>
    <dgm:cxn modelId="{BB11E57F-7882-654C-9345-111B043F5AB3}" type="presOf" srcId="{289E3083-C720-48CB-99D5-2DF9937A6DE0}" destId="{1D7DCE69-4E24-B342-8045-461A4F642C4C}" srcOrd="0" destOrd="0" presId="urn:microsoft.com/office/officeart/2009/3/layout/HorizontalOrganizationChart"/>
    <dgm:cxn modelId="{AC0B1A83-8CE8-3142-B9AD-EEEF0C59049C}" type="presOf" srcId="{E48D09E9-8381-4052-A82E-FA09F715E532}" destId="{688A05E1-4739-934B-AF19-43E3A8B4BFCB}" srcOrd="0" destOrd="0" presId="urn:microsoft.com/office/officeart/2009/3/layout/HorizontalOrganizationChart"/>
    <dgm:cxn modelId="{F2C627A8-A330-4072-BBF9-AAF82EFCFD8E}" type="presOf" srcId="{1275454F-1F12-458B-ACC2-A32C5396691A}" destId="{168E5E75-B934-4AC5-B623-17FD16D29679}" srcOrd="1" destOrd="0" presId="urn:microsoft.com/office/officeart/2009/3/layout/HorizontalOrganizationChart"/>
    <dgm:cxn modelId="{92759ACB-8682-4209-AD6A-045FDDAF9A86}" type="presOf" srcId="{1275454F-1F12-458B-ACC2-A32C5396691A}" destId="{A17DA83D-D1E5-4CBB-80BA-B24CC46929C4}" srcOrd="0" destOrd="0" presId="urn:microsoft.com/office/officeart/2009/3/layout/HorizontalOrganizationChart"/>
    <dgm:cxn modelId="{BC38E3D3-6B45-4534-A801-BE4FE7CA7368}" srcId="{108EEC92-30F1-4ECE-B40E-52038F08B2BE}" destId="{E48D09E9-8381-4052-A82E-FA09F715E532}" srcOrd="0" destOrd="0" parTransId="{EBA38A7A-707E-4376-BDB2-82DC045A9885}" sibTransId="{7C144AF8-53B2-4C67-BDFB-135318F7853F}"/>
    <dgm:cxn modelId="{D20454F4-7739-774C-86E7-09C58A668977}" type="presOf" srcId="{289E3083-C720-48CB-99D5-2DF9937A6DE0}" destId="{7EDD2F4E-F7F8-C547-A7EE-CC165362B1B4}" srcOrd="1" destOrd="0" presId="urn:microsoft.com/office/officeart/2009/3/layout/HorizontalOrganizationChart"/>
    <dgm:cxn modelId="{D60BC2F6-61E3-1F4D-92C5-83EC6641F33A}" type="presParOf" srcId="{ABA90EAA-B058-C441-A204-87DC8FB68D82}" destId="{AA3B4D4C-13A8-744C-99C6-7BEC00FED94D}" srcOrd="0" destOrd="0" presId="urn:microsoft.com/office/officeart/2009/3/layout/HorizontalOrganizationChart"/>
    <dgm:cxn modelId="{5AD91C77-E299-6748-8FA2-A884E214ECC9}" type="presParOf" srcId="{AA3B4D4C-13A8-744C-99C6-7BEC00FED94D}" destId="{365903FD-1C50-764E-A4B1-45BA37186FCA}" srcOrd="0" destOrd="0" presId="urn:microsoft.com/office/officeart/2009/3/layout/HorizontalOrganizationChart"/>
    <dgm:cxn modelId="{D8305A27-9882-5347-8F5A-017EC301A76F}" type="presParOf" srcId="{365903FD-1C50-764E-A4B1-45BA37186FCA}" destId="{688A05E1-4739-934B-AF19-43E3A8B4BFCB}" srcOrd="0" destOrd="0" presId="urn:microsoft.com/office/officeart/2009/3/layout/HorizontalOrganizationChart"/>
    <dgm:cxn modelId="{892DF5C0-CE7E-394C-A076-E8AE97A62F10}" type="presParOf" srcId="{365903FD-1C50-764E-A4B1-45BA37186FCA}" destId="{7F3C12DF-7FC8-C749-81FF-0B87E20BD5C0}" srcOrd="1" destOrd="0" presId="urn:microsoft.com/office/officeart/2009/3/layout/HorizontalOrganizationChart"/>
    <dgm:cxn modelId="{9475C7EA-F72F-334E-B977-8BD57BE1D6A8}" type="presParOf" srcId="{AA3B4D4C-13A8-744C-99C6-7BEC00FED94D}" destId="{A46C4D12-A50D-034A-824C-CD8460A7E493}" srcOrd="1" destOrd="0" presId="urn:microsoft.com/office/officeart/2009/3/layout/HorizontalOrganizationChart"/>
    <dgm:cxn modelId="{64C3F76A-E8D1-3841-B94F-7DBFF41B3BD0}" type="presParOf" srcId="{AA3B4D4C-13A8-744C-99C6-7BEC00FED94D}" destId="{E7CCEC9E-A9A5-1047-8177-7DD109FE2B7B}" srcOrd="2" destOrd="0" presId="urn:microsoft.com/office/officeart/2009/3/layout/HorizontalOrganizationChart"/>
    <dgm:cxn modelId="{43E34AD9-8259-7F49-89BE-47112AAAD691}" type="presParOf" srcId="{ABA90EAA-B058-C441-A204-87DC8FB68D82}" destId="{25109815-2CA1-0449-9C69-20DBCD66596B}" srcOrd="1" destOrd="0" presId="urn:microsoft.com/office/officeart/2009/3/layout/HorizontalOrganizationChart"/>
    <dgm:cxn modelId="{F73B06E7-331D-F04D-88E7-49F6393724EB}" type="presParOf" srcId="{25109815-2CA1-0449-9C69-20DBCD66596B}" destId="{CE0CCEBE-75C8-0F4B-A368-094F483C201D}" srcOrd="0" destOrd="0" presId="urn:microsoft.com/office/officeart/2009/3/layout/HorizontalOrganizationChart"/>
    <dgm:cxn modelId="{A5B65C73-DC48-0B43-9E3B-8DD9C9376AC8}" type="presParOf" srcId="{CE0CCEBE-75C8-0F4B-A368-094F483C201D}" destId="{1D7DCE69-4E24-B342-8045-461A4F642C4C}" srcOrd="0" destOrd="0" presId="urn:microsoft.com/office/officeart/2009/3/layout/HorizontalOrganizationChart"/>
    <dgm:cxn modelId="{8EDA802D-AB68-944E-85C0-BCF216501752}" type="presParOf" srcId="{CE0CCEBE-75C8-0F4B-A368-094F483C201D}" destId="{7EDD2F4E-F7F8-C547-A7EE-CC165362B1B4}" srcOrd="1" destOrd="0" presId="urn:microsoft.com/office/officeart/2009/3/layout/HorizontalOrganizationChart"/>
    <dgm:cxn modelId="{48EEC222-360D-2F4E-9467-969CE9196422}" type="presParOf" srcId="{25109815-2CA1-0449-9C69-20DBCD66596B}" destId="{1FB6F86F-11A7-064C-B27C-7E0E37B4F9DA}" srcOrd="1" destOrd="0" presId="urn:microsoft.com/office/officeart/2009/3/layout/HorizontalOrganizationChart"/>
    <dgm:cxn modelId="{8606FC7F-893C-AB43-B84A-6C6B16CB33B3}" type="presParOf" srcId="{25109815-2CA1-0449-9C69-20DBCD66596B}" destId="{8F6D6882-D9AD-CC4E-A465-72BF77F386F0}" srcOrd="2" destOrd="0" presId="urn:microsoft.com/office/officeart/2009/3/layout/HorizontalOrganizationChart"/>
    <dgm:cxn modelId="{616DC48D-947A-4E3F-8D4D-6755359FF4C2}" type="presParOf" srcId="{ABA90EAA-B058-C441-A204-87DC8FB68D82}" destId="{3CC8F9C6-53A4-432E-BFDC-5C7295F02C43}" srcOrd="2" destOrd="0" presId="urn:microsoft.com/office/officeart/2009/3/layout/HorizontalOrganizationChart"/>
    <dgm:cxn modelId="{A041A0BA-A015-42A2-9D24-16B7B4178770}" type="presParOf" srcId="{3CC8F9C6-53A4-432E-BFDC-5C7295F02C43}" destId="{B2B28514-1765-46F9-94A6-42AC4B93152F}" srcOrd="0" destOrd="0" presId="urn:microsoft.com/office/officeart/2009/3/layout/HorizontalOrganizationChart"/>
    <dgm:cxn modelId="{742EB408-69FA-4ED0-891C-B7D4793D2987}" type="presParOf" srcId="{B2B28514-1765-46F9-94A6-42AC4B93152F}" destId="{A17DA83D-D1E5-4CBB-80BA-B24CC46929C4}" srcOrd="0" destOrd="0" presId="urn:microsoft.com/office/officeart/2009/3/layout/HorizontalOrganizationChart"/>
    <dgm:cxn modelId="{6EF4EA94-A4A3-4CD8-B839-65712A8FFFBB}" type="presParOf" srcId="{B2B28514-1765-46F9-94A6-42AC4B93152F}" destId="{168E5E75-B934-4AC5-B623-17FD16D29679}" srcOrd="1" destOrd="0" presId="urn:microsoft.com/office/officeart/2009/3/layout/HorizontalOrganizationChart"/>
    <dgm:cxn modelId="{4CD274C6-4A3A-4396-819C-9AD88D2C2DA9}" type="presParOf" srcId="{3CC8F9C6-53A4-432E-BFDC-5C7295F02C43}" destId="{4880099F-242F-4E16-B201-D4453E2FB56B}" srcOrd="1" destOrd="0" presId="urn:microsoft.com/office/officeart/2009/3/layout/HorizontalOrganizationChart"/>
    <dgm:cxn modelId="{B114E7CA-CBE4-45DD-9527-86702BAD1849}" type="presParOf" srcId="{3CC8F9C6-53A4-432E-BFDC-5C7295F02C43}" destId="{15EC3EC2-A130-4AD0-BB87-CBD249F4CD89}"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5EB71A-82AB-5A46-AED6-C2B4D8633F43}">
      <dsp:nvSpPr>
        <dsp:cNvPr id="0" name=""/>
        <dsp:cNvSpPr/>
      </dsp:nvSpPr>
      <dsp:spPr>
        <a:xfrm>
          <a:off x="0" y="0"/>
          <a:ext cx="6046132"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w="9525" cap="rnd" cmpd="sng" algn="ctr">
          <a:solidFill>
            <a:schemeClr val="accent2">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C4A8ED80-E880-DF47-9437-FC10EB1C0E28}">
      <dsp:nvSpPr>
        <dsp:cNvPr id="0" name=""/>
        <dsp:cNvSpPr/>
      </dsp:nvSpPr>
      <dsp:spPr>
        <a:xfrm>
          <a:off x="0" y="0"/>
          <a:ext cx="6046132" cy="2302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Based on the subreddit “Random Acts of Pizza” where users submit request for a little bit of kindness in the form of pizza.</a:t>
          </a:r>
        </a:p>
      </dsp:txBody>
      <dsp:txXfrm>
        <a:off x="0" y="0"/>
        <a:ext cx="6046132" cy="2302933"/>
      </dsp:txXfrm>
    </dsp:sp>
    <dsp:sp modelId="{A42902EE-0E24-A940-82A3-0476F710B00E}">
      <dsp:nvSpPr>
        <dsp:cNvPr id="0" name=""/>
        <dsp:cNvSpPr/>
      </dsp:nvSpPr>
      <dsp:spPr>
        <a:xfrm>
          <a:off x="0" y="2302933"/>
          <a:ext cx="6046132" cy="0"/>
        </a:xfrm>
        <a:prstGeom prst="line">
          <a:avLst/>
        </a:prstGeom>
        <a:gradFill rotWithShape="0">
          <a:gsLst>
            <a:gs pos="0">
              <a:schemeClr val="accent2">
                <a:hueOff val="-490875"/>
                <a:satOff val="38812"/>
                <a:lumOff val="-784"/>
                <a:alphaOff val="0"/>
                <a:tint val="96000"/>
                <a:lumMod val="104000"/>
              </a:schemeClr>
            </a:gs>
            <a:gs pos="100000">
              <a:schemeClr val="accent2">
                <a:hueOff val="-490875"/>
                <a:satOff val="38812"/>
                <a:lumOff val="-784"/>
                <a:alphaOff val="0"/>
                <a:shade val="84000"/>
                <a:lumMod val="84000"/>
              </a:schemeClr>
            </a:gs>
          </a:gsLst>
          <a:lin ang="5400000" scaled="0"/>
        </a:gradFill>
        <a:ln w="9525" cap="rnd" cmpd="sng" algn="ctr">
          <a:solidFill>
            <a:schemeClr val="accent2">
              <a:hueOff val="-490875"/>
              <a:satOff val="38812"/>
              <a:lumOff val="-784"/>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CCA79EB7-A32B-E546-B196-C97EE2E90E23}">
      <dsp:nvSpPr>
        <dsp:cNvPr id="0" name=""/>
        <dsp:cNvSpPr/>
      </dsp:nvSpPr>
      <dsp:spPr>
        <a:xfrm>
          <a:off x="0" y="2302933"/>
          <a:ext cx="6046132" cy="2302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0" kern="1200"/>
            <a:t>Our task was to assess pizza requests and see if they are likely to receive pizza from the reddit community</a:t>
          </a:r>
        </a:p>
      </dsp:txBody>
      <dsp:txXfrm>
        <a:off x="0" y="2302933"/>
        <a:ext cx="6046132" cy="23029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D8C48-A9AE-F042-916C-884BE53CD9BF}">
      <dsp:nvSpPr>
        <dsp:cNvPr id="0" name=""/>
        <dsp:cNvSpPr/>
      </dsp:nvSpPr>
      <dsp:spPr>
        <a:xfrm>
          <a:off x="0" y="1525"/>
          <a:ext cx="99060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EE16A5-33FA-C841-BFE7-2ABBED7DC06F}">
      <dsp:nvSpPr>
        <dsp:cNvPr id="0" name=""/>
        <dsp:cNvSpPr/>
      </dsp:nvSpPr>
      <dsp:spPr>
        <a:xfrm>
          <a:off x="0" y="1525"/>
          <a:ext cx="9906000" cy="520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Random Forest Classifier</a:t>
          </a:r>
        </a:p>
      </dsp:txBody>
      <dsp:txXfrm>
        <a:off x="0" y="1525"/>
        <a:ext cx="9906000" cy="520191"/>
      </dsp:txXfrm>
    </dsp:sp>
    <dsp:sp modelId="{AD4131F3-B049-6B41-9529-E353FC58818E}">
      <dsp:nvSpPr>
        <dsp:cNvPr id="0" name=""/>
        <dsp:cNvSpPr/>
      </dsp:nvSpPr>
      <dsp:spPr>
        <a:xfrm>
          <a:off x="0" y="521716"/>
          <a:ext cx="99060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26A90E-011F-584E-BF82-0DD94FC14BE0}">
      <dsp:nvSpPr>
        <dsp:cNvPr id="0" name=""/>
        <dsp:cNvSpPr/>
      </dsp:nvSpPr>
      <dsp:spPr>
        <a:xfrm>
          <a:off x="0" y="521716"/>
          <a:ext cx="9906000" cy="520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Timestamp Analysis</a:t>
          </a:r>
        </a:p>
      </dsp:txBody>
      <dsp:txXfrm>
        <a:off x="0" y="521716"/>
        <a:ext cx="9906000" cy="520191"/>
      </dsp:txXfrm>
    </dsp:sp>
    <dsp:sp modelId="{13659440-4C5D-784C-96D1-B8AF8ADFE0E5}">
      <dsp:nvSpPr>
        <dsp:cNvPr id="0" name=""/>
        <dsp:cNvSpPr/>
      </dsp:nvSpPr>
      <dsp:spPr>
        <a:xfrm>
          <a:off x="0" y="1041908"/>
          <a:ext cx="99060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FA29CE-E376-8547-B91A-22EBCB749776}">
      <dsp:nvSpPr>
        <dsp:cNvPr id="0" name=""/>
        <dsp:cNvSpPr/>
      </dsp:nvSpPr>
      <dsp:spPr>
        <a:xfrm>
          <a:off x="0" y="1041908"/>
          <a:ext cx="9906000" cy="520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Scaling &amp; Transformation</a:t>
          </a:r>
        </a:p>
      </dsp:txBody>
      <dsp:txXfrm>
        <a:off x="0" y="1041908"/>
        <a:ext cx="9906000" cy="520191"/>
      </dsp:txXfrm>
    </dsp:sp>
    <dsp:sp modelId="{723D12F3-FEFB-0647-8772-3CBFDBB29614}">
      <dsp:nvSpPr>
        <dsp:cNvPr id="0" name=""/>
        <dsp:cNvSpPr/>
      </dsp:nvSpPr>
      <dsp:spPr>
        <a:xfrm>
          <a:off x="0" y="1562099"/>
          <a:ext cx="99060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1CB3DD-A92B-3447-9199-9DACFD1AB5C3}">
      <dsp:nvSpPr>
        <dsp:cNvPr id="0" name=""/>
        <dsp:cNvSpPr/>
      </dsp:nvSpPr>
      <dsp:spPr>
        <a:xfrm>
          <a:off x="0" y="1562099"/>
          <a:ext cx="9906000" cy="520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Basic Sentiment Analysis</a:t>
          </a:r>
        </a:p>
      </dsp:txBody>
      <dsp:txXfrm>
        <a:off x="0" y="1562099"/>
        <a:ext cx="9906000" cy="520191"/>
      </dsp:txXfrm>
    </dsp:sp>
    <dsp:sp modelId="{DD87502E-7A95-A844-B366-4820A6117819}">
      <dsp:nvSpPr>
        <dsp:cNvPr id="0" name=""/>
        <dsp:cNvSpPr/>
      </dsp:nvSpPr>
      <dsp:spPr>
        <a:xfrm>
          <a:off x="0" y="2082291"/>
          <a:ext cx="99060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913B9D-7A7E-C447-84AC-6632EE8A6238}">
      <dsp:nvSpPr>
        <dsp:cNvPr id="0" name=""/>
        <dsp:cNvSpPr/>
      </dsp:nvSpPr>
      <dsp:spPr>
        <a:xfrm>
          <a:off x="0" y="2082291"/>
          <a:ext cx="9906000" cy="520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Word Count Vectorization</a:t>
          </a:r>
        </a:p>
      </dsp:txBody>
      <dsp:txXfrm>
        <a:off x="0" y="2082291"/>
        <a:ext cx="9906000" cy="520191"/>
      </dsp:txXfrm>
    </dsp:sp>
    <dsp:sp modelId="{9EC62394-5658-E440-B370-0F23306693B6}">
      <dsp:nvSpPr>
        <dsp:cNvPr id="0" name=""/>
        <dsp:cNvSpPr/>
      </dsp:nvSpPr>
      <dsp:spPr>
        <a:xfrm>
          <a:off x="0" y="2602483"/>
          <a:ext cx="99060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8C91DC-71F1-3645-BEE6-E9738037B844}">
      <dsp:nvSpPr>
        <dsp:cNvPr id="0" name=""/>
        <dsp:cNvSpPr/>
      </dsp:nvSpPr>
      <dsp:spPr>
        <a:xfrm>
          <a:off x="0" y="2602483"/>
          <a:ext cx="9906000" cy="520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Naïve Bayes Feature Engineering</a:t>
          </a:r>
        </a:p>
      </dsp:txBody>
      <dsp:txXfrm>
        <a:off x="0" y="2602483"/>
        <a:ext cx="9906000" cy="5201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523DBC-4E19-494A-9151-83C6EF2B5AB1}">
      <dsp:nvSpPr>
        <dsp:cNvPr id="0" name=""/>
        <dsp:cNvSpPr/>
      </dsp:nvSpPr>
      <dsp:spPr>
        <a:xfrm>
          <a:off x="0" y="986284"/>
          <a:ext cx="2974656" cy="1888907"/>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A12F3CD-7E6E-DF48-A065-17C20D8CC95E}">
      <dsp:nvSpPr>
        <dsp:cNvPr id="0" name=""/>
        <dsp:cNvSpPr/>
      </dsp:nvSpPr>
      <dsp:spPr>
        <a:xfrm>
          <a:off x="330517" y="1300276"/>
          <a:ext cx="2974656" cy="188890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Random Forest was our first and primary model with an initial accuracy of 73-74%</a:t>
          </a:r>
        </a:p>
      </dsp:txBody>
      <dsp:txXfrm>
        <a:off x="385841" y="1355600"/>
        <a:ext cx="2864008" cy="1778259"/>
      </dsp:txXfrm>
    </dsp:sp>
    <dsp:sp modelId="{573DF70B-84C7-254F-8A63-048F8E351588}">
      <dsp:nvSpPr>
        <dsp:cNvPr id="0" name=""/>
        <dsp:cNvSpPr/>
      </dsp:nvSpPr>
      <dsp:spPr>
        <a:xfrm>
          <a:off x="3635691" y="986284"/>
          <a:ext cx="2974656" cy="1888907"/>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FE4448E2-DB94-6C43-9F32-7146151E2AD2}">
      <dsp:nvSpPr>
        <dsp:cNvPr id="0" name=""/>
        <dsp:cNvSpPr/>
      </dsp:nvSpPr>
      <dsp:spPr>
        <a:xfrm>
          <a:off x="3966209" y="1300276"/>
          <a:ext cx="2974656" cy="188890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From our initial baseline model, we saw that there was a significant feature importance in the </a:t>
          </a:r>
          <a:r>
            <a:rPr lang="en-US" sz="1800" b="1" kern="1200" dirty="0"/>
            <a:t>timestamp of the request</a:t>
          </a:r>
          <a:endParaRPr lang="en-US" sz="1700" b="1" kern="1200" dirty="0"/>
        </a:p>
      </dsp:txBody>
      <dsp:txXfrm>
        <a:off x="4021533" y="1355600"/>
        <a:ext cx="2864008" cy="1778259"/>
      </dsp:txXfrm>
    </dsp:sp>
    <dsp:sp modelId="{B2E2D7A4-7FF6-FD40-A09F-DB425B7B86C4}">
      <dsp:nvSpPr>
        <dsp:cNvPr id="0" name=""/>
        <dsp:cNvSpPr/>
      </dsp:nvSpPr>
      <dsp:spPr>
        <a:xfrm>
          <a:off x="7271383" y="986284"/>
          <a:ext cx="2974656" cy="1888907"/>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EB2D6EBA-9DC7-764A-BEBB-06DAFDC948C2}">
      <dsp:nvSpPr>
        <dsp:cNvPr id="0" name=""/>
        <dsp:cNvSpPr/>
      </dsp:nvSpPr>
      <dsp:spPr>
        <a:xfrm>
          <a:off x="7601901" y="1300276"/>
          <a:ext cx="2974656" cy="188890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A few other features we saw as potentially important were the </a:t>
          </a:r>
          <a:r>
            <a:rPr lang="en-US" sz="1500" b="1" kern="1200" dirty="0"/>
            <a:t>net votes on the post </a:t>
          </a:r>
          <a:r>
            <a:rPr lang="en-US" sz="1500" kern="1200" dirty="0"/>
            <a:t>(difference of upvotes &amp; downvotes) and the </a:t>
          </a:r>
          <a:r>
            <a:rPr lang="en-US" sz="1500" b="1" kern="1200" dirty="0"/>
            <a:t>account age when requested</a:t>
          </a:r>
        </a:p>
      </dsp:txBody>
      <dsp:txXfrm>
        <a:off x="7657225" y="1355600"/>
        <a:ext cx="2864008" cy="17782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6B1CD0-29CE-A742-B2F5-AF72588EE420}">
      <dsp:nvSpPr>
        <dsp:cNvPr id="0" name=""/>
        <dsp:cNvSpPr/>
      </dsp:nvSpPr>
      <dsp:spPr>
        <a:xfrm>
          <a:off x="1209" y="122113"/>
          <a:ext cx="4244392" cy="269518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5290EF-61A6-1D4A-8876-3872B069EAA2}">
      <dsp:nvSpPr>
        <dsp:cNvPr id="0" name=""/>
        <dsp:cNvSpPr/>
      </dsp:nvSpPr>
      <dsp:spPr>
        <a:xfrm>
          <a:off x="472808" y="570133"/>
          <a:ext cx="4244392" cy="269518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After cleansing the data for any formatting bias, the word count vectorization brought our accuracy to about 75%</a:t>
          </a:r>
        </a:p>
      </dsp:txBody>
      <dsp:txXfrm>
        <a:off x="551747" y="649072"/>
        <a:ext cx="4086514" cy="2537310"/>
      </dsp:txXfrm>
    </dsp:sp>
    <dsp:sp modelId="{AB65F05B-1F80-2448-B3F2-11A2F311D409}">
      <dsp:nvSpPr>
        <dsp:cNvPr id="0" name=""/>
        <dsp:cNvSpPr/>
      </dsp:nvSpPr>
      <dsp:spPr>
        <a:xfrm>
          <a:off x="5188799" y="122113"/>
          <a:ext cx="4244392" cy="269518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80971B-420E-C541-B8B4-57CCADA6F29E}">
      <dsp:nvSpPr>
        <dsp:cNvPr id="0" name=""/>
        <dsp:cNvSpPr/>
      </dsp:nvSpPr>
      <dsp:spPr>
        <a:xfrm>
          <a:off x="5660398" y="570133"/>
          <a:ext cx="4244392" cy="269518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After the initial analysis, we also transformed the data to enhance the vectorization model and we were able to improve our recall results</a:t>
          </a:r>
        </a:p>
      </dsp:txBody>
      <dsp:txXfrm>
        <a:off x="5739337" y="649072"/>
        <a:ext cx="4086514" cy="25373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6E17DD-B19D-3E4F-80CB-82B5D9C57DEB}">
      <dsp:nvSpPr>
        <dsp:cNvPr id="0" name=""/>
        <dsp:cNvSpPr/>
      </dsp:nvSpPr>
      <dsp:spPr>
        <a:xfrm>
          <a:off x="0" y="0"/>
          <a:ext cx="5139213" cy="2072639"/>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bg2"/>
              </a:solidFill>
            </a:rPr>
            <a:t>After applying the models which improved our models, within our test environment and data we saw a </a:t>
          </a:r>
          <a:r>
            <a:rPr lang="en-US" sz="1800" b="1" kern="1200" dirty="0">
              <a:solidFill>
                <a:schemeClr val="bg2"/>
              </a:solidFill>
            </a:rPr>
            <a:t>77% </a:t>
          </a:r>
          <a:r>
            <a:rPr lang="en-US" sz="1800" kern="1200" dirty="0">
              <a:solidFill>
                <a:schemeClr val="bg2"/>
              </a:solidFill>
            </a:rPr>
            <a:t>accuracy within our data.</a:t>
          </a:r>
        </a:p>
      </dsp:txBody>
      <dsp:txXfrm>
        <a:off x="60706" y="60706"/>
        <a:ext cx="2996977" cy="1951227"/>
      </dsp:txXfrm>
    </dsp:sp>
    <dsp:sp modelId="{64B9E513-C05B-8740-BA21-A41A648193EC}">
      <dsp:nvSpPr>
        <dsp:cNvPr id="0" name=""/>
        <dsp:cNvSpPr/>
      </dsp:nvSpPr>
      <dsp:spPr>
        <a:xfrm>
          <a:off x="906919" y="2533226"/>
          <a:ext cx="5139213" cy="2072639"/>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bg2"/>
              </a:solidFill>
            </a:rPr>
            <a:t>When we applied submitted our results to the Kaggle competition, our score was </a:t>
          </a:r>
          <a:r>
            <a:rPr lang="en-US" sz="1800" b="1" kern="1200" dirty="0">
              <a:solidFill>
                <a:schemeClr val="bg2"/>
              </a:solidFill>
            </a:rPr>
            <a:t>55%</a:t>
          </a:r>
        </a:p>
      </dsp:txBody>
      <dsp:txXfrm>
        <a:off x="967625" y="2593932"/>
        <a:ext cx="2763665" cy="1951227"/>
      </dsp:txXfrm>
    </dsp:sp>
    <dsp:sp modelId="{E08C2BA2-2C0C-2342-B3F6-1CE3726AF925}">
      <dsp:nvSpPr>
        <dsp:cNvPr id="0" name=""/>
        <dsp:cNvSpPr/>
      </dsp:nvSpPr>
      <dsp:spPr>
        <a:xfrm>
          <a:off x="3791997" y="1629325"/>
          <a:ext cx="1347215" cy="1347215"/>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095120" y="1629325"/>
        <a:ext cx="740969" cy="101377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8A05E1-4739-934B-AF19-43E3A8B4BFCB}">
      <dsp:nvSpPr>
        <dsp:cNvPr id="0" name=""/>
        <dsp:cNvSpPr/>
      </dsp:nvSpPr>
      <dsp:spPr>
        <a:xfrm>
          <a:off x="0" y="0"/>
          <a:ext cx="6243965" cy="1246555"/>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2"/>
              </a:solidFill>
            </a:rPr>
            <a:t>We could have incorporated more text-focused feature engineering to utilize the text &amp; sentiments displayed in the posts to predict their receipt of pizza</a:t>
          </a:r>
        </a:p>
      </dsp:txBody>
      <dsp:txXfrm>
        <a:off x="0" y="0"/>
        <a:ext cx="6243965" cy="1246555"/>
      </dsp:txXfrm>
    </dsp:sp>
    <dsp:sp modelId="{1D7DCE69-4E24-B342-8045-461A4F642C4C}">
      <dsp:nvSpPr>
        <dsp:cNvPr id="0" name=""/>
        <dsp:cNvSpPr/>
      </dsp:nvSpPr>
      <dsp:spPr>
        <a:xfrm>
          <a:off x="762" y="1831480"/>
          <a:ext cx="6242467" cy="1360831"/>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2"/>
              </a:solidFill>
            </a:rPr>
            <a:t>We also could have used more sophisticated sampling methods to balance negative/positive observations</a:t>
          </a:r>
        </a:p>
      </dsp:txBody>
      <dsp:txXfrm>
        <a:off x="762" y="1831480"/>
        <a:ext cx="6242467" cy="1360831"/>
      </dsp:txXfrm>
    </dsp:sp>
    <dsp:sp modelId="{A17DA83D-D1E5-4CBB-80BA-B24CC46929C4}">
      <dsp:nvSpPr>
        <dsp:cNvPr id="0" name=""/>
        <dsp:cNvSpPr/>
      </dsp:nvSpPr>
      <dsp:spPr>
        <a:xfrm>
          <a:off x="762" y="3917520"/>
          <a:ext cx="6242467" cy="868659"/>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2"/>
              </a:solidFill>
            </a:rPr>
            <a:t>Experimenting with linear, isotonic, and other calibration methods to improve model recall</a:t>
          </a:r>
        </a:p>
      </dsp:txBody>
      <dsp:txXfrm>
        <a:off x="762" y="3917520"/>
        <a:ext cx="6242467" cy="86865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351BEC-B626-8A42-83F4-51CC6FB0CE48}" type="datetimeFigureOut">
              <a:rPr lang="en-US" smtClean="0"/>
              <a:t>4/12/2022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EA127D-A42A-754D-888B-A39B1C8F6D9F}" type="slidenum">
              <a:rPr lang="en-US" smtClean="0"/>
              <a:t>‹#›</a:t>
            </a:fld>
            <a:endParaRPr lang="en-US"/>
          </a:p>
        </p:txBody>
      </p:sp>
    </p:spTree>
    <p:extLst>
      <p:ext uri="{BB962C8B-B14F-4D97-AF65-F5344CB8AC3E}">
        <p14:creationId xmlns:p14="http://schemas.microsoft.com/office/powerpoint/2010/main" val="2183594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MAddie</a:t>
            </a:r>
            <a:endParaRPr lang="en-US" dirty="0"/>
          </a:p>
        </p:txBody>
      </p:sp>
      <p:sp>
        <p:nvSpPr>
          <p:cNvPr id="4" name="Slide Number Placeholder 3"/>
          <p:cNvSpPr>
            <a:spLocks noGrp="1"/>
          </p:cNvSpPr>
          <p:nvPr>
            <p:ph type="sldNum" sz="quarter" idx="5"/>
          </p:nvPr>
        </p:nvSpPr>
        <p:spPr/>
        <p:txBody>
          <a:bodyPr/>
          <a:lstStyle/>
          <a:p>
            <a:fld id="{0DEA127D-A42A-754D-888B-A39B1C8F6D9F}" type="slidenum">
              <a:rPr lang="en-US" smtClean="0"/>
              <a:t>1</a:t>
            </a:fld>
            <a:endParaRPr lang="en-US"/>
          </a:p>
        </p:txBody>
      </p:sp>
    </p:spTree>
    <p:extLst>
      <p:ext uri="{BB962C8B-B14F-4D97-AF65-F5344CB8AC3E}">
        <p14:creationId xmlns:p14="http://schemas.microsoft.com/office/powerpoint/2010/main" val="24389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Peter</a:t>
            </a:r>
          </a:p>
        </p:txBody>
      </p:sp>
      <p:sp>
        <p:nvSpPr>
          <p:cNvPr id="4" name="Slide Number Placeholder 3"/>
          <p:cNvSpPr>
            <a:spLocks noGrp="1"/>
          </p:cNvSpPr>
          <p:nvPr>
            <p:ph type="sldNum" sz="quarter" idx="5"/>
          </p:nvPr>
        </p:nvSpPr>
        <p:spPr/>
        <p:txBody>
          <a:bodyPr/>
          <a:lstStyle/>
          <a:p>
            <a:fld id="{0DEA127D-A42A-754D-888B-A39B1C8F6D9F}" type="slidenum">
              <a:rPr lang="en-US" smtClean="0"/>
              <a:t>10</a:t>
            </a:fld>
            <a:endParaRPr lang="en-US"/>
          </a:p>
        </p:txBody>
      </p:sp>
    </p:spTree>
    <p:extLst>
      <p:ext uri="{BB962C8B-B14F-4D97-AF65-F5344CB8AC3E}">
        <p14:creationId xmlns:p14="http://schemas.microsoft.com/office/powerpoint/2010/main" val="1155406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Peter</a:t>
            </a:r>
          </a:p>
        </p:txBody>
      </p:sp>
      <p:sp>
        <p:nvSpPr>
          <p:cNvPr id="4" name="Slide Number Placeholder 3"/>
          <p:cNvSpPr>
            <a:spLocks noGrp="1"/>
          </p:cNvSpPr>
          <p:nvPr>
            <p:ph type="sldNum" sz="quarter" idx="5"/>
          </p:nvPr>
        </p:nvSpPr>
        <p:spPr/>
        <p:txBody>
          <a:bodyPr/>
          <a:lstStyle/>
          <a:p>
            <a:fld id="{0DEA127D-A42A-754D-888B-A39B1C8F6D9F}" type="slidenum">
              <a:rPr lang="en-US" smtClean="0"/>
              <a:t>11</a:t>
            </a:fld>
            <a:endParaRPr lang="en-US"/>
          </a:p>
        </p:txBody>
      </p:sp>
    </p:spTree>
    <p:extLst>
      <p:ext uri="{BB962C8B-B14F-4D97-AF65-F5344CB8AC3E}">
        <p14:creationId xmlns:p14="http://schemas.microsoft.com/office/powerpoint/2010/main" val="2285515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Peter</a:t>
            </a:r>
          </a:p>
        </p:txBody>
      </p:sp>
      <p:sp>
        <p:nvSpPr>
          <p:cNvPr id="4" name="Slide Number Placeholder 3"/>
          <p:cNvSpPr>
            <a:spLocks noGrp="1"/>
          </p:cNvSpPr>
          <p:nvPr>
            <p:ph type="sldNum" sz="quarter" idx="5"/>
          </p:nvPr>
        </p:nvSpPr>
        <p:spPr/>
        <p:txBody>
          <a:bodyPr/>
          <a:lstStyle/>
          <a:p>
            <a:fld id="{0DEA127D-A42A-754D-888B-A39B1C8F6D9F}" type="slidenum">
              <a:rPr lang="en-US" smtClean="0"/>
              <a:t>12</a:t>
            </a:fld>
            <a:endParaRPr lang="en-US"/>
          </a:p>
        </p:txBody>
      </p:sp>
    </p:spTree>
    <p:extLst>
      <p:ext uri="{BB962C8B-B14F-4D97-AF65-F5344CB8AC3E}">
        <p14:creationId xmlns:p14="http://schemas.microsoft.com/office/powerpoint/2010/main" val="2233680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Maddie</a:t>
            </a:r>
          </a:p>
        </p:txBody>
      </p:sp>
      <p:sp>
        <p:nvSpPr>
          <p:cNvPr id="4" name="Slide Number Placeholder 3"/>
          <p:cNvSpPr>
            <a:spLocks noGrp="1"/>
          </p:cNvSpPr>
          <p:nvPr>
            <p:ph type="sldNum" sz="quarter" idx="5"/>
          </p:nvPr>
        </p:nvSpPr>
        <p:spPr/>
        <p:txBody>
          <a:bodyPr/>
          <a:lstStyle/>
          <a:p>
            <a:fld id="{0DEA127D-A42A-754D-888B-A39B1C8F6D9F}" type="slidenum">
              <a:rPr lang="en-US" smtClean="0"/>
              <a:t>2</a:t>
            </a:fld>
            <a:endParaRPr lang="en-US"/>
          </a:p>
        </p:txBody>
      </p:sp>
    </p:spTree>
    <p:extLst>
      <p:ext uri="{BB962C8B-B14F-4D97-AF65-F5344CB8AC3E}">
        <p14:creationId xmlns:p14="http://schemas.microsoft.com/office/powerpoint/2010/main" val="3992930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Maddie</a:t>
            </a:r>
          </a:p>
        </p:txBody>
      </p:sp>
      <p:sp>
        <p:nvSpPr>
          <p:cNvPr id="4" name="Slide Number Placeholder 3"/>
          <p:cNvSpPr>
            <a:spLocks noGrp="1"/>
          </p:cNvSpPr>
          <p:nvPr>
            <p:ph type="sldNum" sz="quarter" idx="5"/>
          </p:nvPr>
        </p:nvSpPr>
        <p:spPr/>
        <p:txBody>
          <a:bodyPr/>
          <a:lstStyle/>
          <a:p>
            <a:fld id="{0DEA127D-A42A-754D-888B-A39B1C8F6D9F}" type="slidenum">
              <a:rPr lang="en-US" smtClean="0"/>
              <a:t>3</a:t>
            </a:fld>
            <a:endParaRPr lang="en-US"/>
          </a:p>
        </p:txBody>
      </p:sp>
    </p:spTree>
    <p:extLst>
      <p:ext uri="{BB962C8B-B14F-4D97-AF65-F5344CB8AC3E}">
        <p14:creationId xmlns:p14="http://schemas.microsoft.com/office/powerpoint/2010/main" val="1857592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Joy</a:t>
            </a:r>
          </a:p>
        </p:txBody>
      </p:sp>
      <p:sp>
        <p:nvSpPr>
          <p:cNvPr id="4" name="Slide Number Placeholder 3"/>
          <p:cNvSpPr>
            <a:spLocks noGrp="1"/>
          </p:cNvSpPr>
          <p:nvPr>
            <p:ph type="sldNum" sz="quarter" idx="5"/>
          </p:nvPr>
        </p:nvSpPr>
        <p:spPr/>
        <p:txBody>
          <a:bodyPr/>
          <a:lstStyle/>
          <a:p>
            <a:fld id="{0DEA127D-A42A-754D-888B-A39B1C8F6D9F}" type="slidenum">
              <a:rPr lang="en-US" smtClean="0"/>
              <a:t>4</a:t>
            </a:fld>
            <a:endParaRPr lang="en-US"/>
          </a:p>
        </p:txBody>
      </p:sp>
    </p:spTree>
    <p:extLst>
      <p:ext uri="{BB962C8B-B14F-4D97-AF65-F5344CB8AC3E}">
        <p14:creationId xmlns:p14="http://schemas.microsoft.com/office/powerpoint/2010/main" val="599445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Joy</a:t>
            </a:r>
          </a:p>
        </p:txBody>
      </p:sp>
      <p:sp>
        <p:nvSpPr>
          <p:cNvPr id="4" name="Slide Number Placeholder 3"/>
          <p:cNvSpPr>
            <a:spLocks noGrp="1"/>
          </p:cNvSpPr>
          <p:nvPr>
            <p:ph type="sldNum" sz="quarter" idx="5"/>
          </p:nvPr>
        </p:nvSpPr>
        <p:spPr/>
        <p:txBody>
          <a:bodyPr/>
          <a:lstStyle/>
          <a:p>
            <a:fld id="{0DEA127D-A42A-754D-888B-A39B1C8F6D9F}" type="slidenum">
              <a:rPr lang="en-US" smtClean="0"/>
              <a:t>5</a:t>
            </a:fld>
            <a:endParaRPr lang="en-US"/>
          </a:p>
        </p:txBody>
      </p:sp>
    </p:spTree>
    <p:extLst>
      <p:ext uri="{BB962C8B-B14F-4D97-AF65-F5344CB8AC3E}">
        <p14:creationId xmlns:p14="http://schemas.microsoft.com/office/powerpoint/2010/main" val="1493974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Joy</a:t>
            </a:r>
          </a:p>
        </p:txBody>
      </p:sp>
      <p:sp>
        <p:nvSpPr>
          <p:cNvPr id="4" name="Slide Number Placeholder 3"/>
          <p:cNvSpPr>
            <a:spLocks noGrp="1"/>
          </p:cNvSpPr>
          <p:nvPr>
            <p:ph type="sldNum" sz="quarter" idx="5"/>
          </p:nvPr>
        </p:nvSpPr>
        <p:spPr/>
        <p:txBody>
          <a:bodyPr/>
          <a:lstStyle/>
          <a:p>
            <a:fld id="{0DEA127D-A42A-754D-888B-A39B1C8F6D9F}" type="slidenum">
              <a:rPr lang="en-US" smtClean="0"/>
              <a:t>6</a:t>
            </a:fld>
            <a:endParaRPr lang="en-US"/>
          </a:p>
        </p:txBody>
      </p:sp>
    </p:spTree>
    <p:extLst>
      <p:ext uri="{BB962C8B-B14F-4D97-AF65-F5344CB8AC3E}">
        <p14:creationId xmlns:p14="http://schemas.microsoft.com/office/powerpoint/2010/main" val="3705998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Conner</a:t>
            </a:r>
          </a:p>
        </p:txBody>
      </p:sp>
      <p:sp>
        <p:nvSpPr>
          <p:cNvPr id="4" name="Slide Number Placeholder 3"/>
          <p:cNvSpPr>
            <a:spLocks noGrp="1"/>
          </p:cNvSpPr>
          <p:nvPr>
            <p:ph type="sldNum" sz="quarter" idx="5"/>
          </p:nvPr>
        </p:nvSpPr>
        <p:spPr/>
        <p:txBody>
          <a:bodyPr/>
          <a:lstStyle/>
          <a:p>
            <a:fld id="{0DEA127D-A42A-754D-888B-A39B1C8F6D9F}" type="slidenum">
              <a:rPr lang="en-US" smtClean="0"/>
              <a:t>7</a:t>
            </a:fld>
            <a:endParaRPr lang="en-US"/>
          </a:p>
        </p:txBody>
      </p:sp>
    </p:spTree>
    <p:extLst>
      <p:ext uri="{BB962C8B-B14F-4D97-AF65-F5344CB8AC3E}">
        <p14:creationId xmlns:p14="http://schemas.microsoft.com/office/powerpoint/2010/main" val="3892355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Conner</a:t>
            </a:r>
          </a:p>
        </p:txBody>
      </p:sp>
      <p:sp>
        <p:nvSpPr>
          <p:cNvPr id="4" name="Slide Number Placeholder 3"/>
          <p:cNvSpPr>
            <a:spLocks noGrp="1"/>
          </p:cNvSpPr>
          <p:nvPr>
            <p:ph type="sldNum" sz="quarter" idx="5"/>
          </p:nvPr>
        </p:nvSpPr>
        <p:spPr/>
        <p:txBody>
          <a:bodyPr/>
          <a:lstStyle/>
          <a:p>
            <a:fld id="{0DEA127D-A42A-754D-888B-A39B1C8F6D9F}" type="slidenum">
              <a:rPr lang="en-US" smtClean="0"/>
              <a:t>8</a:t>
            </a:fld>
            <a:endParaRPr lang="en-US"/>
          </a:p>
        </p:txBody>
      </p:sp>
    </p:spTree>
    <p:extLst>
      <p:ext uri="{BB962C8B-B14F-4D97-AF65-F5344CB8AC3E}">
        <p14:creationId xmlns:p14="http://schemas.microsoft.com/office/powerpoint/2010/main" val="2725510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Conner</a:t>
            </a:r>
          </a:p>
        </p:txBody>
      </p:sp>
      <p:sp>
        <p:nvSpPr>
          <p:cNvPr id="4" name="Slide Number Placeholder 3"/>
          <p:cNvSpPr>
            <a:spLocks noGrp="1"/>
          </p:cNvSpPr>
          <p:nvPr>
            <p:ph type="sldNum" sz="quarter" idx="5"/>
          </p:nvPr>
        </p:nvSpPr>
        <p:spPr/>
        <p:txBody>
          <a:bodyPr/>
          <a:lstStyle/>
          <a:p>
            <a:fld id="{0DEA127D-A42A-754D-888B-A39B1C8F6D9F}" type="slidenum">
              <a:rPr lang="en-US" smtClean="0"/>
              <a:t>9</a:t>
            </a:fld>
            <a:endParaRPr lang="en-US"/>
          </a:p>
        </p:txBody>
      </p:sp>
    </p:spTree>
    <p:extLst>
      <p:ext uri="{BB962C8B-B14F-4D97-AF65-F5344CB8AC3E}">
        <p14:creationId xmlns:p14="http://schemas.microsoft.com/office/powerpoint/2010/main" val="3493200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50239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898F52-2787-4BA2-BBBC-9395E9F86D50}" type="datetimeFigureOut">
              <a:rPr lang="en-US" smtClean="0"/>
              <a:pPr/>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1301928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pPr/>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3956349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pPr/>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162511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pPr/>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24179388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pPr/>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2472484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pPr/>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690134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303241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693118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636757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95138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898F52-2787-4BA2-BBBC-9395E9F86D50}"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2907499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898F52-2787-4BA2-BBBC-9395E9F86D50}" type="datetimeFigureOut">
              <a:rPr lang="en-US" smtClean="0"/>
              <a:t>4/12/2022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58010227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898F52-2787-4BA2-BBBC-9395E9F86D50}" type="datetimeFigureOut">
              <a:rPr lang="en-US" smtClean="0"/>
              <a:t>4/12/2022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695427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898F52-2787-4BA2-BBBC-9395E9F86D50}" type="datetimeFigureOut">
              <a:rPr lang="en-US" smtClean="0"/>
              <a:t>4/12/2022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219288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898F52-2787-4BA2-BBBC-9395E9F86D50}"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57156253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5898F52-2787-4BA2-BBBC-9395E9F86D50}" type="datetimeFigureOut">
              <a:rPr lang="en-US" smtClean="0"/>
              <a:t>4/12/2022</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851934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5898F52-2787-4BA2-BBBC-9395E9F86D50}" type="datetimeFigureOut">
              <a:rPr lang="en-US" smtClean="0"/>
              <a:pPr/>
              <a:t>4/12/2022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2922086185"/>
      </p:ext>
    </p:extLst>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jpeg"/><Relationship Id="rId7" Type="http://schemas.openxmlformats.org/officeDocument/2006/relationships/diagramColors" Target="../diagrams/colors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jpeg"/><Relationship Id="rId7" Type="http://schemas.openxmlformats.org/officeDocument/2006/relationships/diagramColors" Target="../diagrams/colors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7.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6.svg"/><Relationship Id="rId5" Type="http://schemas.openxmlformats.org/officeDocument/2006/relationships/diagramQuickStyle" Target="../diagrams/quickStyle2.xml"/><Relationship Id="rId10" Type="http://schemas.openxmlformats.org/officeDocument/2006/relationships/image" Target="../media/image5.png"/><Relationship Id="rId4" Type="http://schemas.openxmlformats.org/officeDocument/2006/relationships/diagramLayout" Target="../diagrams/layout2.xml"/><Relationship Id="rId9"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eg"/><Relationship Id="rId7" Type="http://schemas.openxmlformats.org/officeDocument/2006/relationships/diagramColors" Target="../diagrams/colors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izza in a box">
            <a:extLst>
              <a:ext uri="{FF2B5EF4-FFF2-40B4-BE49-F238E27FC236}">
                <a16:creationId xmlns:a16="http://schemas.microsoft.com/office/drawing/2014/main" id="{7744B766-6738-19E1-9D8C-D13283BA173A}"/>
              </a:ext>
            </a:extLst>
          </p:cNvPr>
          <p:cNvPicPr>
            <a:picLocks noChangeAspect="1"/>
          </p:cNvPicPr>
          <p:nvPr/>
        </p:nvPicPr>
        <p:blipFill rotWithShape="1">
          <a:blip r:embed="rId3"/>
          <a:srcRect l="47495" r="7368" b="-2"/>
          <a:stretch/>
        </p:blipFill>
        <p:spPr>
          <a:xfrm>
            <a:off x="20" y="227"/>
            <a:ext cx="4637303" cy="6858000"/>
          </a:xfrm>
          <a:prstGeom prst="rect">
            <a:avLst/>
          </a:prstGeom>
          <a:ln w="9525">
            <a:noFill/>
          </a:ln>
        </p:spPr>
      </p:pic>
      <p:sp>
        <p:nvSpPr>
          <p:cNvPr id="2" name="Title 1">
            <a:extLst>
              <a:ext uri="{FF2B5EF4-FFF2-40B4-BE49-F238E27FC236}">
                <a16:creationId xmlns:a16="http://schemas.microsoft.com/office/drawing/2014/main" id="{1B73AC3E-09F2-954E-80FB-ED14BCC3676C}"/>
              </a:ext>
            </a:extLst>
          </p:cNvPr>
          <p:cNvSpPr>
            <a:spLocks noGrp="1"/>
          </p:cNvSpPr>
          <p:nvPr>
            <p:ph type="ctrTitle"/>
          </p:nvPr>
        </p:nvSpPr>
        <p:spPr>
          <a:xfrm>
            <a:off x="5543394" y="2075504"/>
            <a:ext cx="5769989" cy="1748729"/>
          </a:xfrm>
        </p:spPr>
        <p:txBody>
          <a:bodyPr>
            <a:normAutofit/>
          </a:bodyPr>
          <a:lstStyle/>
          <a:p>
            <a:r>
              <a:rPr lang="en-US" dirty="0"/>
              <a:t>Random Acts of Pizza</a:t>
            </a:r>
          </a:p>
        </p:txBody>
      </p:sp>
      <p:sp>
        <p:nvSpPr>
          <p:cNvPr id="3" name="Subtitle 2">
            <a:extLst>
              <a:ext uri="{FF2B5EF4-FFF2-40B4-BE49-F238E27FC236}">
                <a16:creationId xmlns:a16="http://schemas.microsoft.com/office/drawing/2014/main" id="{91A6E25F-267B-1241-B147-942F5F2C0C25}"/>
              </a:ext>
            </a:extLst>
          </p:cNvPr>
          <p:cNvSpPr>
            <a:spLocks noGrp="1"/>
          </p:cNvSpPr>
          <p:nvPr>
            <p:ph type="subTitle" idx="1"/>
          </p:nvPr>
        </p:nvSpPr>
        <p:spPr>
          <a:xfrm>
            <a:off x="5543396" y="3906266"/>
            <a:ext cx="5769988" cy="1322587"/>
          </a:xfrm>
        </p:spPr>
        <p:txBody>
          <a:bodyPr>
            <a:normAutofit/>
          </a:bodyPr>
          <a:lstStyle/>
          <a:p>
            <a:pPr>
              <a:lnSpc>
                <a:spcPct val="90000"/>
              </a:lnSpc>
            </a:pPr>
            <a:r>
              <a:rPr lang="en-US" sz="1500" dirty="0"/>
              <a:t>Conner Brew</a:t>
            </a:r>
          </a:p>
          <a:p>
            <a:pPr>
              <a:lnSpc>
                <a:spcPct val="90000"/>
              </a:lnSpc>
            </a:pPr>
            <a:r>
              <a:rPr lang="en-US" sz="1500" dirty="0"/>
              <a:t>Maddie DiLullo Byrne</a:t>
            </a:r>
          </a:p>
          <a:p>
            <a:pPr>
              <a:lnSpc>
                <a:spcPct val="90000"/>
              </a:lnSpc>
            </a:pPr>
            <a:r>
              <a:rPr lang="en-US" sz="1500" dirty="0"/>
              <a:t>Joy Jiang</a:t>
            </a:r>
          </a:p>
          <a:p>
            <a:pPr>
              <a:lnSpc>
                <a:spcPct val="90000"/>
              </a:lnSpc>
            </a:pPr>
            <a:r>
              <a:rPr lang="en-US" sz="1500" dirty="0"/>
              <a:t>Peter Morgan</a:t>
            </a:r>
          </a:p>
        </p:txBody>
      </p:sp>
    </p:spTree>
    <p:extLst>
      <p:ext uri="{BB962C8B-B14F-4D97-AF65-F5344CB8AC3E}">
        <p14:creationId xmlns:p14="http://schemas.microsoft.com/office/powerpoint/2010/main" val="766238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61768-60AC-124E-8B24-CF5DA5216815}"/>
              </a:ext>
            </a:extLst>
          </p:cNvPr>
          <p:cNvSpPr>
            <a:spLocks noGrp="1"/>
          </p:cNvSpPr>
          <p:nvPr>
            <p:ph type="title"/>
          </p:nvPr>
        </p:nvSpPr>
        <p:spPr>
          <a:xfrm>
            <a:off x="669851" y="1430179"/>
            <a:ext cx="3029313" cy="3675908"/>
          </a:xfrm>
        </p:spPr>
        <p:txBody>
          <a:bodyPr anchor="ctr">
            <a:normAutofit/>
          </a:bodyPr>
          <a:lstStyle/>
          <a:p>
            <a:r>
              <a:rPr lang="en-US" sz="3700"/>
              <a:t>Our submission score</a:t>
            </a:r>
          </a:p>
        </p:txBody>
      </p:sp>
      <p:sp>
        <p:nvSpPr>
          <p:cNvPr id="9" name="Rectangle 8">
            <a:extLst>
              <a:ext uri="{FF2B5EF4-FFF2-40B4-BE49-F238E27FC236}">
                <a16:creationId xmlns:a16="http://schemas.microsoft.com/office/drawing/2014/main" id="{7E475056-B0EB-44BE-8568-61ABEFB2E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8132066"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F2C8E2EC-73A4-48C2-B4D7-D7726BD908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9971"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13" name="Rectangle 12">
            <a:extLst>
              <a:ext uri="{FF2B5EF4-FFF2-40B4-BE49-F238E27FC236}">
                <a16:creationId xmlns:a16="http://schemas.microsoft.com/office/drawing/2014/main" id="{E82ABBDC-7A44-4AE8-A04F-B5495481B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94952"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5" name="Content Placeholder 2">
            <a:extLst>
              <a:ext uri="{FF2B5EF4-FFF2-40B4-BE49-F238E27FC236}">
                <a16:creationId xmlns:a16="http://schemas.microsoft.com/office/drawing/2014/main" id="{0BAE9573-C7FA-860A-F2ED-A972B365A73F}"/>
              </a:ext>
            </a:extLst>
          </p:cNvPr>
          <p:cNvGraphicFramePr>
            <a:graphicFrameLocks noGrp="1"/>
          </p:cNvGraphicFramePr>
          <p:nvPr>
            <p:ph idx="1"/>
            <p:extLst>
              <p:ext uri="{D42A27DB-BD31-4B8C-83A1-F6EECF244321}">
                <p14:modId xmlns:p14="http://schemas.microsoft.com/office/powerpoint/2010/main" val="804463369"/>
              </p:ext>
            </p:extLst>
          </p:nvPr>
        </p:nvGraphicFramePr>
        <p:xfrm>
          <a:off x="5054375" y="965200"/>
          <a:ext cx="6046133" cy="46058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69004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4AA28-DF28-7C49-B6ED-66D4DE82B889}"/>
              </a:ext>
            </a:extLst>
          </p:cNvPr>
          <p:cNvSpPr>
            <a:spLocks noGrp="1"/>
          </p:cNvSpPr>
          <p:nvPr>
            <p:ph type="title"/>
          </p:nvPr>
        </p:nvSpPr>
        <p:spPr>
          <a:xfrm>
            <a:off x="4303643" y="609600"/>
            <a:ext cx="6743767" cy="1905000"/>
          </a:xfrm>
        </p:spPr>
        <p:txBody>
          <a:bodyPr>
            <a:normAutofit/>
          </a:bodyPr>
          <a:lstStyle/>
          <a:p>
            <a:r>
              <a:rPr lang="en-US" dirty="0"/>
              <a:t>Potential reasons behind our submission score</a:t>
            </a:r>
          </a:p>
        </p:txBody>
      </p:sp>
      <p:pic>
        <p:nvPicPr>
          <p:cNvPr id="5" name="Picture 4" descr="Slices of pizza">
            <a:extLst>
              <a:ext uri="{FF2B5EF4-FFF2-40B4-BE49-F238E27FC236}">
                <a16:creationId xmlns:a16="http://schemas.microsoft.com/office/drawing/2014/main" id="{144D4318-4465-4F10-8BEE-B998D84AAF41}"/>
              </a:ext>
            </a:extLst>
          </p:cNvPr>
          <p:cNvPicPr>
            <a:picLocks noChangeAspect="1"/>
          </p:cNvPicPr>
          <p:nvPr/>
        </p:nvPicPr>
        <p:blipFill rotWithShape="1">
          <a:blip r:embed="rId4"/>
          <a:srcRect l="13833" r="58896" b="1"/>
          <a:stretch/>
        </p:blipFill>
        <p:spPr>
          <a:xfrm>
            <a:off x="257590" y="10"/>
            <a:ext cx="3479523" cy="6857990"/>
          </a:xfrm>
          <a:prstGeom prst="rect">
            <a:avLst/>
          </a:prstGeo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pic>
      <p:sp>
        <p:nvSpPr>
          <p:cNvPr id="3" name="Content Placeholder 2">
            <a:extLst>
              <a:ext uri="{FF2B5EF4-FFF2-40B4-BE49-F238E27FC236}">
                <a16:creationId xmlns:a16="http://schemas.microsoft.com/office/drawing/2014/main" id="{730AD0D1-5DC9-BD4B-A9DC-9DCA072D1926}"/>
              </a:ext>
            </a:extLst>
          </p:cNvPr>
          <p:cNvSpPr>
            <a:spLocks noGrp="1"/>
          </p:cNvSpPr>
          <p:nvPr>
            <p:ph idx="1"/>
          </p:nvPr>
        </p:nvSpPr>
        <p:spPr>
          <a:xfrm>
            <a:off x="4303643" y="2666999"/>
            <a:ext cx="7046844" cy="3415749"/>
          </a:xfrm>
        </p:spPr>
        <p:txBody>
          <a:bodyPr>
            <a:normAutofit/>
          </a:bodyPr>
          <a:lstStyle/>
          <a:p>
            <a:r>
              <a:rPr lang="en-US" dirty="0"/>
              <a:t>Our primary obstacle throughout our efforts was the imbalanced results in our training data. Within the training data only 25% of the requests received pizza, whereas the submission test data may have had a better distribution of positive results</a:t>
            </a:r>
          </a:p>
          <a:p>
            <a:pPr lvl="1"/>
            <a:r>
              <a:rPr lang="en-US" dirty="0"/>
              <a:t>Even if we applied balanced scaling for the data set distribution of results, there were too few data points (~2,000) to train the model with equal weight of positive &amp; negative results</a:t>
            </a:r>
          </a:p>
        </p:txBody>
      </p:sp>
    </p:spTree>
    <p:extLst>
      <p:ext uri="{BB962C8B-B14F-4D97-AF65-F5344CB8AC3E}">
        <p14:creationId xmlns:p14="http://schemas.microsoft.com/office/powerpoint/2010/main" val="3367060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547EA-C5A5-3242-8550-24E4E26C4E0E}"/>
              </a:ext>
            </a:extLst>
          </p:cNvPr>
          <p:cNvSpPr>
            <a:spLocks noGrp="1"/>
          </p:cNvSpPr>
          <p:nvPr>
            <p:ph type="title"/>
          </p:nvPr>
        </p:nvSpPr>
        <p:spPr>
          <a:xfrm>
            <a:off x="8119869" y="643466"/>
            <a:ext cx="3143875" cy="5571065"/>
          </a:xfrm>
        </p:spPr>
        <p:txBody>
          <a:bodyPr anchor="ctr">
            <a:normAutofit/>
          </a:bodyPr>
          <a:lstStyle/>
          <a:p>
            <a:r>
              <a:rPr lang="en-US" sz="3600"/>
              <a:t>More potential ways to improve our score</a:t>
            </a:r>
          </a:p>
        </p:txBody>
      </p:sp>
      <p:sp>
        <p:nvSpPr>
          <p:cNvPr id="9" name="Rectangle 8">
            <a:extLst>
              <a:ext uri="{FF2B5EF4-FFF2-40B4-BE49-F238E27FC236}">
                <a16:creationId xmlns:a16="http://schemas.microsoft.com/office/drawing/2014/main" id="{D0672142-94D6-400E-B188-309B101D8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2169"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27259A-B804-4AD2-9BC6-66F7BB218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908066"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3" name="Straight Connector 12">
            <a:extLst>
              <a:ext uri="{FF2B5EF4-FFF2-40B4-BE49-F238E27FC236}">
                <a16:creationId xmlns:a16="http://schemas.microsoft.com/office/drawing/2014/main" id="{39B4E8A7-8505-4752-9B81-C739116CE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150420" y="3429000"/>
            <a:ext cx="6858000"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graphicFrame>
        <p:nvGraphicFramePr>
          <p:cNvPr id="5" name="Content Placeholder 2">
            <a:extLst>
              <a:ext uri="{FF2B5EF4-FFF2-40B4-BE49-F238E27FC236}">
                <a16:creationId xmlns:a16="http://schemas.microsoft.com/office/drawing/2014/main" id="{82D2F907-FEC2-F503-2D8D-4B92C3E02915}"/>
              </a:ext>
            </a:extLst>
          </p:cNvPr>
          <p:cNvGraphicFramePr>
            <a:graphicFrameLocks noGrp="1"/>
          </p:cNvGraphicFramePr>
          <p:nvPr>
            <p:ph idx="1"/>
            <p:extLst>
              <p:ext uri="{D42A27DB-BD31-4B8C-83A1-F6EECF244321}">
                <p14:modId xmlns:p14="http://schemas.microsoft.com/office/powerpoint/2010/main" val="290706218"/>
              </p:ext>
            </p:extLst>
          </p:nvPr>
        </p:nvGraphicFramePr>
        <p:xfrm>
          <a:off x="643467" y="643467"/>
          <a:ext cx="6243992" cy="55710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1723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ounded Rectangle 9">
            <a:extLst>
              <a:ext uri="{FF2B5EF4-FFF2-40B4-BE49-F238E27FC236}">
                <a16:creationId xmlns:a16="http://schemas.microsoft.com/office/drawing/2014/main" id="{BCA2EB72-13DC-4DC6-B461-3B036C55B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6" cy="5571066"/>
          </a:xfrm>
          <a:prstGeom prst="roundRect">
            <a:avLst>
              <a:gd name="adj" fmla="val 2627"/>
            </a:avLst>
          </a:prstGeom>
          <a:solidFill>
            <a:schemeClr val="bg2">
              <a:lumMod val="75000"/>
            </a:schemeClr>
          </a:solidFill>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5F3942-F14C-B240-B0DD-5B39314414D7}"/>
              </a:ext>
            </a:extLst>
          </p:cNvPr>
          <p:cNvSpPr>
            <a:spLocks noGrp="1"/>
          </p:cNvSpPr>
          <p:nvPr>
            <p:ph type="title"/>
          </p:nvPr>
        </p:nvSpPr>
        <p:spPr>
          <a:xfrm>
            <a:off x="1141413" y="965199"/>
            <a:ext cx="6075552" cy="4918075"/>
          </a:xfrm>
        </p:spPr>
        <p:txBody>
          <a:bodyPr vert="horz" lIns="91440" tIns="45720" rIns="91440" bIns="45720" rtlCol="0" anchor="ctr">
            <a:normAutofit/>
          </a:bodyPr>
          <a:lstStyle/>
          <a:p>
            <a:pPr algn="r"/>
            <a:r>
              <a:rPr lang="en-US" sz="5400">
                <a:effectLst>
                  <a:glow rad="38100">
                    <a:schemeClr val="bg1">
                      <a:lumMod val="65000"/>
                      <a:lumOff val="35000"/>
                      <a:alpha val="50000"/>
                    </a:schemeClr>
                  </a:glow>
                  <a:outerShdw blurRad="28575" dist="31750" dir="13200000" algn="tl" rotWithShape="0">
                    <a:srgbClr val="000000">
                      <a:alpha val="25000"/>
                    </a:srgbClr>
                  </a:outerShdw>
                </a:effectLst>
              </a:rPr>
              <a:t>Thank you</a:t>
            </a:r>
          </a:p>
        </p:txBody>
      </p:sp>
      <p:sp>
        <p:nvSpPr>
          <p:cNvPr id="3" name="Content Placeholder 2">
            <a:extLst>
              <a:ext uri="{FF2B5EF4-FFF2-40B4-BE49-F238E27FC236}">
                <a16:creationId xmlns:a16="http://schemas.microsoft.com/office/drawing/2014/main" id="{526442F4-152D-4848-ABD2-15B7F789DBED}"/>
              </a:ext>
            </a:extLst>
          </p:cNvPr>
          <p:cNvSpPr>
            <a:spLocks noGrp="1"/>
          </p:cNvSpPr>
          <p:nvPr>
            <p:ph idx="1"/>
          </p:nvPr>
        </p:nvSpPr>
        <p:spPr>
          <a:xfrm>
            <a:off x="7891121" y="965199"/>
            <a:ext cx="2950765" cy="4918075"/>
          </a:xfrm>
        </p:spPr>
        <p:txBody>
          <a:bodyPr vert="horz" lIns="91440" tIns="45720" rIns="91440" bIns="45720" rtlCol="0" anchor="ctr">
            <a:normAutofit/>
          </a:bodyPr>
          <a:lstStyle/>
          <a:p>
            <a:pPr marL="0" indent="0">
              <a:buNone/>
            </a:pPr>
            <a:r>
              <a:rPr lang="en-US" sz="2100">
                <a:gradFill flip="none" rotWithShape="1">
                  <a:gsLst>
                    <a:gs pos="0">
                      <a:schemeClr val="tx1"/>
                    </a:gs>
                    <a:gs pos="100000">
                      <a:schemeClr val="tx1">
                        <a:lumMod val="75000"/>
                      </a:schemeClr>
                    </a:gs>
                  </a:gsLst>
                  <a:lin ang="5400000" scaled="0"/>
                  <a:tileRect/>
                </a:gradFill>
              </a:rPr>
              <a:t>Any questions?</a:t>
            </a:r>
          </a:p>
        </p:txBody>
      </p:sp>
      <p:cxnSp>
        <p:nvCxnSpPr>
          <p:cNvPr id="10" name="Straight Connector 9">
            <a:extLst>
              <a:ext uri="{FF2B5EF4-FFF2-40B4-BE49-F238E27FC236}">
                <a16:creationId xmlns:a16="http://schemas.microsoft.com/office/drawing/2014/main" id="{C8F75BF3-096E-451E-A222-96A7F09468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8699" y="2011680"/>
            <a:ext cx="0" cy="283464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0279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D62EA-B291-E544-8F37-AD75A097D1BA}"/>
              </a:ext>
            </a:extLst>
          </p:cNvPr>
          <p:cNvSpPr>
            <a:spLocks noGrp="1"/>
          </p:cNvSpPr>
          <p:nvPr>
            <p:ph type="title"/>
          </p:nvPr>
        </p:nvSpPr>
        <p:spPr>
          <a:xfrm>
            <a:off x="669851" y="1430179"/>
            <a:ext cx="3029313" cy="3675908"/>
          </a:xfrm>
        </p:spPr>
        <p:txBody>
          <a:bodyPr anchor="ctr">
            <a:normAutofit/>
          </a:bodyPr>
          <a:lstStyle/>
          <a:p>
            <a:r>
              <a:rPr lang="en-US" sz="3100"/>
              <a:t>About Our Competition</a:t>
            </a:r>
          </a:p>
        </p:txBody>
      </p:sp>
      <p:sp>
        <p:nvSpPr>
          <p:cNvPr id="10" name="Rectangle 9">
            <a:extLst>
              <a:ext uri="{FF2B5EF4-FFF2-40B4-BE49-F238E27FC236}">
                <a16:creationId xmlns:a16="http://schemas.microsoft.com/office/drawing/2014/main" id="{7E475056-B0EB-44BE-8568-61ABEFB2E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8132066"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F2C8E2EC-73A4-48C2-B4D7-D7726BD908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9971"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14" name="Rectangle 13">
            <a:extLst>
              <a:ext uri="{FF2B5EF4-FFF2-40B4-BE49-F238E27FC236}">
                <a16:creationId xmlns:a16="http://schemas.microsoft.com/office/drawing/2014/main" id="{E82ABBDC-7A44-4AE8-A04F-B5495481B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94952"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5" name="Content Placeholder 2">
            <a:extLst>
              <a:ext uri="{FF2B5EF4-FFF2-40B4-BE49-F238E27FC236}">
                <a16:creationId xmlns:a16="http://schemas.microsoft.com/office/drawing/2014/main" id="{FAEE3458-1486-6A23-280B-643EF4D0F76C}"/>
              </a:ext>
            </a:extLst>
          </p:cNvPr>
          <p:cNvGraphicFramePr>
            <a:graphicFrameLocks noGrp="1"/>
          </p:cNvGraphicFramePr>
          <p:nvPr>
            <p:ph idx="1"/>
            <p:extLst>
              <p:ext uri="{D42A27DB-BD31-4B8C-83A1-F6EECF244321}">
                <p14:modId xmlns:p14="http://schemas.microsoft.com/office/powerpoint/2010/main" val="875834219"/>
              </p:ext>
            </p:extLst>
          </p:nvPr>
        </p:nvGraphicFramePr>
        <p:xfrm>
          <a:off x="5054375" y="965200"/>
          <a:ext cx="6046133" cy="46058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87636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D1C3D1F-4CAE-2640-9769-2E19F37667E9}"/>
              </a:ext>
            </a:extLst>
          </p:cNvPr>
          <p:cNvSpPr>
            <a:spLocks noGrp="1"/>
          </p:cNvSpPr>
          <p:nvPr>
            <p:ph type="title"/>
          </p:nvPr>
        </p:nvSpPr>
        <p:spPr>
          <a:xfrm>
            <a:off x="1141413" y="609600"/>
            <a:ext cx="9905998" cy="1065451"/>
          </a:xfrm>
        </p:spPr>
        <p:txBody>
          <a:bodyPr>
            <a:normAutofit/>
          </a:bodyPr>
          <a:lstStyle/>
          <a:p>
            <a:pPr algn="ctr"/>
            <a:r>
              <a:rPr lang="en-US">
                <a:solidFill>
                  <a:srgbClr val="BFBFBF"/>
                </a:solidFill>
              </a:rPr>
              <a:t>Conditions of the Data</a:t>
            </a:r>
          </a:p>
        </p:txBody>
      </p:sp>
      <p:sp>
        <p:nvSpPr>
          <p:cNvPr id="3" name="Content Placeholder 2">
            <a:extLst>
              <a:ext uri="{FF2B5EF4-FFF2-40B4-BE49-F238E27FC236}">
                <a16:creationId xmlns:a16="http://schemas.microsoft.com/office/drawing/2014/main" id="{674D6488-BDCB-904E-9D96-2478B239E108}"/>
              </a:ext>
            </a:extLst>
          </p:cNvPr>
          <p:cNvSpPr>
            <a:spLocks noGrp="1"/>
          </p:cNvSpPr>
          <p:nvPr>
            <p:ph idx="1"/>
          </p:nvPr>
        </p:nvSpPr>
        <p:spPr>
          <a:xfrm>
            <a:off x="1141413" y="2666999"/>
            <a:ext cx="9905998" cy="3124201"/>
          </a:xfrm>
        </p:spPr>
        <p:txBody>
          <a:bodyPr>
            <a:normAutofit/>
          </a:bodyPr>
          <a:lstStyle/>
          <a:p>
            <a:pPr marL="0" indent="0">
              <a:lnSpc>
                <a:spcPct val="90000"/>
              </a:lnSpc>
              <a:buNone/>
            </a:pPr>
            <a:r>
              <a:rPr lang="en-US" dirty="0"/>
              <a:t>Data Fields</a:t>
            </a:r>
          </a:p>
          <a:p>
            <a:pPr>
              <a:lnSpc>
                <a:spcPct val="90000"/>
              </a:lnSpc>
            </a:pPr>
            <a:r>
              <a:rPr lang="en-US" dirty="0"/>
              <a:t>Some fields were present in the training data but were not present in the test and live data, so we had to remove those from our models</a:t>
            </a:r>
          </a:p>
          <a:p>
            <a:pPr>
              <a:lnSpc>
                <a:spcPct val="90000"/>
              </a:lnSpc>
            </a:pPr>
            <a:r>
              <a:rPr lang="en-US" dirty="0"/>
              <a:t>We also needed to further split the training data into development sets so then we could assess the models performance fairly to avoid overfitting.</a:t>
            </a:r>
          </a:p>
          <a:p>
            <a:pPr marL="0" indent="0">
              <a:lnSpc>
                <a:spcPct val="90000"/>
              </a:lnSpc>
              <a:buNone/>
            </a:pPr>
            <a:r>
              <a:rPr lang="en-US" dirty="0"/>
              <a:t>Dispersion of Data</a:t>
            </a:r>
          </a:p>
          <a:p>
            <a:pPr>
              <a:lnSpc>
                <a:spcPct val="90000"/>
              </a:lnSpc>
            </a:pPr>
            <a:r>
              <a:rPr lang="en-US" dirty="0"/>
              <a:t>Within the data, the average rate for successful pizza receipt was about 25% but the training/testing sets didn’t necessarily follow this exact ratio of successful/failed requests</a:t>
            </a:r>
          </a:p>
        </p:txBody>
      </p:sp>
    </p:spTree>
    <p:extLst>
      <p:ext uri="{BB962C8B-B14F-4D97-AF65-F5344CB8AC3E}">
        <p14:creationId xmlns:p14="http://schemas.microsoft.com/office/powerpoint/2010/main" val="68732154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D0B5C-78CB-5644-A13F-469BDC858D0B}"/>
              </a:ext>
            </a:extLst>
          </p:cNvPr>
          <p:cNvSpPr>
            <a:spLocks noGrp="1"/>
          </p:cNvSpPr>
          <p:nvPr>
            <p:ph type="title"/>
          </p:nvPr>
        </p:nvSpPr>
        <p:spPr>
          <a:xfrm>
            <a:off x="956888" y="70457"/>
            <a:ext cx="6663112" cy="2456442"/>
          </a:xfrm>
        </p:spPr>
        <p:txBody>
          <a:bodyPr>
            <a:normAutofit/>
          </a:bodyPr>
          <a:lstStyle/>
          <a:p>
            <a:r>
              <a:rPr lang="en-US" dirty="0"/>
              <a:t>The Various Baseline Models Evaluated</a:t>
            </a:r>
          </a:p>
        </p:txBody>
      </p:sp>
      <p:graphicFrame>
        <p:nvGraphicFramePr>
          <p:cNvPr id="5" name="Content Placeholder 2">
            <a:extLst>
              <a:ext uri="{FF2B5EF4-FFF2-40B4-BE49-F238E27FC236}">
                <a16:creationId xmlns:a16="http://schemas.microsoft.com/office/drawing/2014/main" id="{E8DC88E2-EB36-8FA1-C0DF-D6A7044511CF}"/>
              </a:ext>
            </a:extLst>
          </p:cNvPr>
          <p:cNvGraphicFramePr>
            <a:graphicFrameLocks noGrp="1"/>
          </p:cNvGraphicFramePr>
          <p:nvPr>
            <p:ph idx="1"/>
            <p:extLst>
              <p:ext uri="{D42A27DB-BD31-4B8C-83A1-F6EECF244321}">
                <p14:modId xmlns:p14="http://schemas.microsoft.com/office/powerpoint/2010/main" val="1383719767"/>
              </p:ext>
            </p:extLst>
          </p:nvPr>
        </p:nvGraphicFramePr>
        <p:xfrm>
          <a:off x="1033368" y="2526899"/>
          <a:ext cx="99060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CEDD8539-43A7-FD4C-97C1-9D0A7CFB20ED}"/>
              </a:ext>
            </a:extLst>
          </p:cNvPr>
          <p:cNvSpPr txBox="1"/>
          <p:nvPr/>
        </p:nvSpPr>
        <p:spPr>
          <a:xfrm>
            <a:off x="1882194" y="6317099"/>
            <a:ext cx="3554627" cy="369332"/>
          </a:xfrm>
          <a:prstGeom prst="rect">
            <a:avLst/>
          </a:prstGeom>
          <a:noFill/>
        </p:spPr>
        <p:txBody>
          <a:bodyPr wrap="none" rtlCol="0">
            <a:spAutoFit/>
          </a:bodyPr>
          <a:lstStyle/>
          <a:p>
            <a:r>
              <a:rPr lang="en-US" dirty="0"/>
              <a:t>Models that Improved Accuracy</a:t>
            </a:r>
          </a:p>
        </p:txBody>
      </p:sp>
      <p:sp>
        <p:nvSpPr>
          <p:cNvPr id="9" name="TextBox 8">
            <a:extLst>
              <a:ext uri="{FF2B5EF4-FFF2-40B4-BE49-F238E27FC236}">
                <a16:creationId xmlns:a16="http://schemas.microsoft.com/office/drawing/2014/main" id="{E33FEFAD-5E51-6547-BCD2-2E31142AEEFD}"/>
              </a:ext>
            </a:extLst>
          </p:cNvPr>
          <p:cNvSpPr txBox="1"/>
          <p:nvPr/>
        </p:nvSpPr>
        <p:spPr>
          <a:xfrm>
            <a:off x="6271211" y="6317099"/>
            <a:ext cx="4239237" cy="369332"/>
          </a:xfrm>
          <a:prstGeom prst="rect">
            <a:avLst/>
          </a:prstGeom>
          <a:noFill/>
        </p:spPr>
        <p:txBody>
          <a:bodyPr wrap="none" rtlCol="0">
            <a:spAutoFit/>
          </a:bodyPr>
          <a:lstStyle/>
          <a:p>
            <a:r>
              <a:rPr lang="en-US" dirty="0"/>
              <a:t>Models that had no or negative impact</a:t>
            </a:r>
          </a:p>
        </p:txBody>
      </p:sp>
      <p:pic>
        <p:nvPicPr>
          <p:cNvPr id="11" name="Graphic 10" descr="Badge Cross outline">
            <a:extLst>
              <a:ext uri="{FF2B5EF4-FFF2-40B4-BE49-F238E27FC236}">
                <a16:creationId xmlns:a16="http://schemas.microsoft.com/office/drawing/2014/main" id="{B444C033-8402-F04D-9F6E-5D4DDF062E5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01525" y="6216921"/>
            <a:ext cx="569686" cy="569686"/>
          </a:xfrm>
          <a:prstGeom prst="rect">
            <a:avLst/>
          </a:prstGeom>
        </p:spPr>
      </p:pic>
      <p:pic>
        <p:nvPicPr>
          <p:cNvPr id="13" name="Graphic 12" descr="Badge New outline">
            <a:extLst>
              <a:ext uri="{FF2B5EF4-FFF2-40B4-BE49-F238E27FC236}">
                <a16:creationId xmlns:a16="http://schemas.microsoft.com/office/drawing/2014/main" id="{FC72DE64-0CD3-1842-8A21-EDF59C2A9F8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204913" y="2513173"/>
            <a:ext cx="563856" cy="563856"/>
          </a:xfrm>
          <a:prstGeom prst="rect">
            <a:avLst/>
          </a:prstGeom>
        </p:spPr>
      </p:pic>
      <p:pic>
        <p:nvPicPr>
          <p:cNvPr id="17" name="Graphic 16" descr="Badge New outline">
            <a:extLst>
              <a:ext uri="{FF2B5EF4-FFF2-40B4-BE49-F238E27FC236}">
                <a16:creationId xmlns:a16="http://schemas.microsoft.com/office/drawing/2014/main" id="{1F5A9DD6-1025-1E42-8C89-3B3C0D3B3D8D}"/>
              </a:ext>
            </a:extLst>
          </p:cNvPr>
          <p:cNvPicPr>
            <a:picLocks noChangeAspect="1"/>
          </p:cNvPicPr>
          <p:nvPr/>
        </p:nvPicPr>
        <p:blipFill>
          <a:blip r:embed="rId10">
            <a:extLst>
              <a:ext uri="{96DAC541-7B7A-43D3-8B79-37D633B846F1}">
                <asvg:svgBlip xmlns:asvg="http://schemas.microsoft.com/office/drawing/2016/SVG/main" r:embed="rId12"/>
              </a:ext>
            </a:extLst>
          </a:blip>
          <a:stretch>
            <a:fillRect/>
          </a:stretch>
        </p:blipFill>
        <p:spPr>
          <a:xfrm>
            <a:off x="1340043" y="6231715"/>
            <a:ext cx="566928" cy="566928"/>
          </a:xfrm>
          <a:prstGeom prst="rect">
            <a:avLst/>
          </a:prstGeom>
        </p:spPr>
      </p:pic>
      <p:pic>
        <p:nvPicPr>
          <p:cNvPr id="21" name="Graphic 20" descr="Badge Cross outline">
            <a:extLst>
              <a:ext uri="{FF2B5EF4-FFF2-40B4-BE49-F238E27FC236}">
                <a16:creationId xmlns:a16="http://schemas.microsoft.com/office/drawing/2014/main" id="{05964BE0-D7B0-1740-967F-0941460B0DC5}"/>
              </a:ext>
            </a:extLst>
          </p:cNvPr>
          <p:cNvPicPr>
            <a:picLocks noChangeAspect="1"/>
          </p:cNvPicPr>
          <p:nvPr/>
        </p:nvPicPr>
        <p:blipFill>
          <a:blip r:embed="rId8">
            <a:extLst>
              <a:ext uri="{96DAC541-7B7A-43D3-8B79-37D633B846F1}">
                <asvg:svgBlip xmlns:asvg="http://schemas.microsoft.com/office/drawing/2016/SVG/main" r:embed="rId13"/>
              </a:ext>
            </a:extLst>
          </a:blip>
          <a:stretch>
            <a:fillRect/>
          </a:stretch>
        </p:blipFill>
        <p:spPr>
          <a:xfrm>
            <a:off x="10201998" y="3540323"/>
            <a:ext cx="569686" cy="569686"/>
          </a:xfrm>
          <a:prstGeom prst="rect">
            <a:avLst/>
          </a:prstGeom>
        </p:spPr>
      </p:pic>
      <p:pic>
        <p:nvPicPr>
          <p:cNvPr id="22" name="Graphic 21" descr="Badge New outline">
            <a:extLst>
              <a:ext uri="{FF2B5EF4-FFF2-40B4-BE49-F238E27FC236}">
                <a16:creationId xmlns:a16="http://schemas.microsoft.com/office/drawing/2014/main" id="{3C8506C3-5DAB-2A4B-B1AE-B86B98436C58}"/>
              </a:ext>
            </a:extLst>
          </p:cNvPr>
          <p:cNvPicPr>
            <a:picLocks noChangeAspect="1"/>
          </p:cNvPicPr>
          <p:nvPr/>
        </p:nvPicPr>
        <p:blipFill>
          <a:blip r:embed="rId10">
            <a:extLst>
              <a:ext uri="{96DAC541-7B7A-43D3-8B79-37D633B846F1}">
                <asvg:svgBlip xmlns:asvg="http://schemas.microsoft.com/office/drawing/2016/SVG/main" r:embed="rId12"/>
              </a:ext>
            </a:extLst>
          </a:blip>
          <a:stretch>
            <a:fillRect/>
          </a:stretch>
        </p:blipFill>
        <p:spPr>
          <a:xfrm>
            <a:off x="10204913" y="3026748"/>
            <a:ext cx="563856" cy="563856"/>
          </a:xfrm>
          <a:prstGeom prst="rect">
            <a:avLst/>
          </a:prstGeom>
        </p:spPr>
      </p:pic>
      <p:pic>
        <p:nvPicPr>
          <p:cNvPr id="23" name="Graphic 22" descr="Badge New outline">
            <a:extLst>
              <a:ext uri="{FF2B5EF4-FFF2-40B4-BE49-F238E27FC236}">
                <a16:creationId xmlns:a16="http://schemas.microsoft.com/office/drawing/2014/main" id="{D723B342-AED9-864A-8703-67706D0D64BC}"/>
              </a:ext>
            </a:extLst>
          </p:cNvPr>
          <p:cNvPicPr>
            <a:picLocks noChangeAspect="1"/>
          </p:cNvPicPr>
          <p:nvPr/>
        </p:nvPicPr>
        <p:blipFill>
          <a:blip r:embed="rId10">
            <a:extLst>
              <a:ext uri="{96DAC541-7B7A-43D3-8B79-37D633B846F1}">
                <asvg:svgBlip xmlns:asvg="http://schemas.microsoft.com/office/drawing/2016/SVG/main" r:embed="rId12"/>
              </a:ext>
            </a:extLst>
          </a:blip>
          <a:stretch>
            <a:fillRect/>
          </a:stretch>
        </p:blipFill>
        <p:spPr>
          <a:xfrm>
            <a:off x="10204913" y="4059728"/>
            <a:ext cx="563856" cy="563856"/>
          </a:xfrm>
          <a:prstGeom prst="rect">
            <a:avLst/>
          </a:prstGeom>
        </p:spPr>
      </p:pic>
      <p:pic>
        <p:nvPicPr>
          <p:cNvPr id="24" name="Graphic 23" descr="Badge Cross outline">
            <a:extLst>
              <a:ext uri="{FF2B5EF4-FFF2-40B4-BE49-F238E27FC236}">
                <a16:creationId xmlns:a16="http://schemas.microsoft.com/office/drawing/2014/main" id="{599368F1-4C56-FA4A-8DA6-20DF52F9197B}"/>
              </a:ext>
            </a:extLst>
          </p:cNvPr>
          <p:cNvPicPr>
            <a:picLocks noChangeAspect="1"/>
          </p:cNvPicPr>
          <p:nvPr/>
        </p:nvPicPr>
        <p:blipFill>
          <a:blip r:embed="rId8">
            <a:extLst>
              <a:ext uri="{96DAC541-7B7A-43D3-8B79-37D633B846F1}">
                <asvg:svgBlip xmlns:asvg="http://schemas.microsoft.com/office/drawing/2016/SVG/main" r:embed="rId13"/>
              </a:ext>
            </a:extLst>
          </a:blip>
          <a:stretch>
            <a:fillRect/>
          </a:stretch>
        </p:blipFill>
        <p:spPr>
          <a:xfrm>
            <a:off x="10201998" y="5086878"/>
            <a:ext cx="569686" cy="569686"/>
          </a:xfrm>
          <a:prstGeom prst="rect">
            <a:avLst/>
          </a:prstGeom>
        </p:spPr>
      </p:pic>
      <p:pic>
        <p:nvPicPr>
          <p:cNvPr id="25" name="Graphic 24" descr="Badge New outline">
            <a:extLst>
              <a:ext uri="{FF2B5EF4-FFF2-40B4-BE49-F238E27FC236}">
                <a16:creationId xmlns:a16="http://schemas.microsoft.com/office/drawing/2014/main" id="{FED7ADCA-3B18-D34C-BF37-6CEEF41EBEF2}"/>
              </a:ext>
            </a:extLst>
          </p:cNvPr>
          <p:cNvPicPr>
            <a:picLocks noChangeAspect="1"/>
          </p:cNvPicPr>
          <p:nvPr/>
        </p:nvPicPr>
        <p:blipFill>
          <a:blip r:embed="rId10">
            <a:extLst>
              <a:ext uri="{96DAC541-7B7A-43D3-8B79-37D633B846F1}">
                <asvg:svgBlip xmlns:asvg="http://schemas.microsoft.com/office/drawing/2016/SVG/main" r:embed="rId12"/>
              </a:ext>
            </a:extLst>
          </a:blip>
          <a:stretch>
            <a:fillRect/>
          </a:stretch>
        </p:blipFill>
        <p:spPr>
          <a:xfrm>
            <a:off x="10204913" y="4573303"/>
            <a:ext cx="563856" cy="563856"/>
          </a:xfrm>
          <a:prstGeom prst="rect">
            <a:avLst/>
          </a:prstGeom>
        </p:spPr>
      </p:pic>
    </p:spTree>
    <p:extLst>
      <p:ext uri="{BB962C8B-B14F-4D97-AF65-F5344CB8AC3E}">
        <p14:creationId xmlns:p14="http://schemas.microsoft.com/office/powerpoint/2010/main" val="1941767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FE376-CB44-C24D-8B59-09EFA770C4D6}"/>
              </a:ext>
            </a:extLst>
          </p:cNvPr>
          <p:cNvSpPr>
            <a:spLocks noGrp="1"/>
          </p:cNvSpPr>
          <p:nvPr>
            <p:ph type="title"/>
          </p:nvPr>
        </p:nvSpPr>
        <p:spPr>
          <a:xfrm>
            <a:off x="1759287" y="798881"/>
            <a:ext cx="8673427" cy="1048945"/>
          </a:xfrm>
        </p:spPr>
        <p:txBody>
          <a:bodyPr>
            <a:normAutofit/>
          </a:bodyPr>
          <a:lstStyle/>
          <a:p>
            <a:r>
              <a:rPr lang="en-US">
                <a:solidFill>
                  <a:schemeClr val="tx1"/>
                </a:solidFill>
              </a:rPr>
              <a:t>Random Forest Classification</a:t>
            </a:r>
          </a:p>
        </p:txBody>
      </p:sp>
      <p:graphicFrame>
        <p:nvGraphicFramePr>
          <p:cNvPr id="73" name="Content Placeholder 2">
            <a:extLst>
              <a:ext uri="{FF2B5EF4-FFF2-40B4-BE49-F238E27FC236}">
                <a16:creationId xmlns:a16="http://schemas.microsoft.com/office/drawing/2014/main" id="{026E9C34-DCB2-90A0-1988-EEB02756900C}"/>
              </a:ext>
            </a:extLst>
          </p:cNvPr>
          <p:cNvGraphicFramePr>
            <a:graphicFrameLocks noGrp="1"/>
          </p:cNvGraphicFramePr>
          <p:nvPr>
            <p:ph idx="1"/>
            <p:extLst>
              <p:ext uri="{D42A27DB-BD31-4B8C-83A1-F6EECF244321}">
                <p14:modId xmlns:p14="http://schemas.microsoft.com/office/powerpoint/2010/main" val="2567325460"/>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1817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0A82-6C5A-DE4F-90F4-5BD0084AD032}"/>
              </a:ext>
            </a:extLst>
          </p:cNvPr>
          <p:cNvSpPr>
            <a:spLocks noGrp="1"/>
          </p:cNvSpPr>
          <p:nvPr>
            <p:ph type="title"/>
          </p:nvPr>
        </p:nvSpPr>
        <p:spPr/>
        <p:txBody>
          <a:bodyPr/>
          <a:lstStyle/>
          <a:p>
            <a:r>
              <a:rPr lang="en-US" dirty="0"/>
              <a:t>Assessing the timestamp feature</a:t>
            </a:r>
          </a:p>
        </p:txBody>
      </p:sp>
      <p:sp>
        <p:nvSpPr>
          <p:cNvPr id="3" name="Content Placeholder 2">
            <a:extLst>
              <a:ext uri="{FF2B5EF4-FFF2-40B4-BE49-F238E27FC236}">
                <a16:creationId xmlns:a16="http://schemas.microsoft.com/office/drawing/2014/main" id="{7A6E13FE-09BD-0F4B-BB9B-0B2900B95BA2}"/>
              </a:ext>
            </a:extLst>
          </p:cNvPr>
          <p:cNvSpPr>
            <a:spLocks noGrp="1"/>
          </p:cNvSpPr>
          <p:nvPr>
            <p:ph idx="1"/>
          </p:nvPr>
        </p:nvSpPr>
        <p:spPr/>
        <p:txBody>
          <a:bodyPr/>
          <a:lstStyle/>
          <a:p>
            <a:r>
              <a:rPr lang="en-US" dirty="0"/>
              <a:t>After seeing the feature importance from the random forest model, we decided to try and assess the performance on the model based on information from the timestamp</a:t>
            </a:r>
          </a:p>
          <a:p>
            <a:r>
              <a:rPr lang="en-US" dirty="0"/>
              <a:t>After splitting out the date parts from the timestamp, we were able to see that the day of the month &amp; the hour of the day had the highest impact on the accuracy</a:t>
            </a:r>
          </a:p>
        </p:txBody>
      </p:sp>
    </p:spTree>
    <p:extLst>
      <p:ext uri="{BB962C8B-B14F-4D97-AF65-F5344CB8AC3E}">
        <p14:creationId xmlns:p14="http://schemas.microsoft.com/office/powerpoint/2010/main" val="4099944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161BF-66AF-B44C-9D5B-BC9C6183AE2E}"/>
              </a:ext>
            </a:extLst>
          </p:cNvPr>
          <p:cNvSpPr>
            <a:spLocks noGrp="1"/>
          </p:cNvSpPr>
          <p:nvPr>
            <p:ph type="title"/>
          </p:nvPr>
        </p:nvSpPr>
        <p:spPr>
          <a:xfrm>
            <a:off x="643191" y="609600"/>
            <a:ext cx="6573685" cy="1905000"/>
          </a:xfrm>
        </p:spPr>
        <p:txBody>
          <a:bodyPr>
            <a:normAutofit/>
          </a:bodyPr>
          <a:lstStyle/>
          <a:p>
            <a:r>
              <a:rPr lang="en-US" dirty="0"/>
              <a:t>Basic Sentiment Analysis</a:t>
            </a:r>
          </a:p>
        </p:txBody>
      </p:sp>
      <p:sp>
        <p:nvSpPr>
          <p:cNvPr id="3" name="Content Placeholder 2">
            <a:extLst>
              <a:ext uri="{FF2B5EF4-FFF2-40B4-BE49-F238E27FC236}">
                <a16:creationId xmlns:a16="http://schemas.microsoft.com/office/drawing/2014/main" id="{57891887-9D2D-4D4C-AB14-A7F73EA46D54}"/>
              </a:ext>
            </a:extLst>
          </p:cNvPr>
          <p:cNvSpPr>
            <a:spLocks noGrp="1"/>
          </p:cNvSpPr>
          <p:nvPr>
            <p:ph idx="1"/>
          </p:nvPr>
        </p:nvSpPr>
        <p:spPr>
          <a:xfrm>
            <a:off x="643192" y="2666999"/>
            <a:ext cx="6573684" cy="3216276"/>
          </a:xfrm>
        </p:spPr>
        <p:txBody>
          <a:bodyPr anchor="t">
            <a:normAutofit/>
          </a:bodyPr>
          <a:lstStyle/>
          <a:p>
            <a:r>
              <a:rPr lang="en-US" dirty="0"/>
              <a:t>For the sentiment analysis, we assessed the overall sentiment of the words used within the title and text of the post. With the sentiment analysis alone, it brought our accuracy to about 76-77%</a:t>
            </a:r>
          </a:p>
          <a:p>
            <a:r>
              <a:rPr lang="en-US" dirty="0"/>
              <a:t>Within the sentiment analysis, it was identified that there was </a:t>
            </a:r>
            <a:r>
              <a:rPr lang="en-US" b="1" dirty="0"/>
              <a:t>a stronger sentiment correlation with the text of the post </a:t>
            </a:r>
            <a:r>
              <a:rPr lang="en-US" dirty="0"/>
              <a:t>than the title of the post</a:t>
            </a:r>
          </a:p>
          <a:p>
            <a:endParaRPr lang="en-US" dirty="0"/>
          </a:p>
        </p:txBody>
      </p:sp>
      <p:sp>
        <p:nvSpPr>
          <p:cNvPr id="9" name="Oval 8">
            <a:extLst>
              <a:ext uri="{FF2B5EF4-FFF2-40B4-BE49-F238E27FC236}">
                <a16:creationId xmlns:a16="http://schemas.microsoft.com/office/drawing/2014/main" id="{43045652-8C8D-6A4C-A4F1-BF7BCBBD9F30}"/>
              </a:ext>
            </a:extLst>
          </p:cNvPr>
          <p:cNvSpPr/>
          <p:nvPr/>
        </p:nvSpPr>
        <p:spPr>
          <a:xfrm>
            <a:off x="7570839" y="1280585"/>
            <a:ext cx="3976788" cy="3976789"/>
          </a:xfrm>
          <a:prstGeom prst="ellipse">
            <a:avLst/>
          </a:prstGeom>
          <a:solidFill>
            <a:prstClr val="ltGray"/>
          </a:solidFill>
        </p:spPr>
      </p:sp>
      <p:sp>
        <p:nvSpPr>
          <p:cNvPr id="10" name="Partial Circle 9">
            <a:extLst>
              <a:ext uri="{FF2B5EF4-FFF2-40B4-BE49-F238E27FC236}">
                <a16:creationId xmlns:a16="http://schemas.microsoft.com/office/drawing/2014/main" id="{2EC5804E-2EC1-73FE-F719-7F84B0E40E39}"/>
              </a:ext>
            </a:extLst>
          </p:cNvPr>
          <p:cNvSpPr/>
          <p:nvPr/>
        </p:nvSpPr>
        <p:spPr>
          <a:xfrm>
            <a:off x="7570839" y="1280585"/>
            <a:ext cx="3976788" cy="3976789"/>
          </a:xfrm>
          <a:prstGeom prst="pie">
            <a:avLst>
              <a:gd name="adj1" fmla="val 16200000"/>
              <a:gd name="adj2" fmla="val 11220000"/>
            </a:avLst>
          </a:prstGeom>
          <a:solidFill>
            <a:schemeClr val="accent1"/>
          </a:solidFill>
        </p:spPr>
      </p:sp>
      <p:sp>
        <p:nvSpPr>
          <p:cNvPr id="11" name="Oval 10">
            <a:extLst>
              <a:ext uri="{FF2B5EF4-FFF2-40B4-BE49-F238E27FC236}">
                <a16:creationId xmlns:a16="http://schemas.microsoft.com/office/drawing/2014/main" id="{BE0794B8-DAF5-82D1-2075-50EF7DDCDD9F}"/>
              </a:ext>
            </a:extLst>
          </p:cNvPr>
          <p:cNvSpPr/>
          <p:nvPr/>
        </p:nvSpPr>
        <p:spPr>
          <a:xfrm>
            <a:off x="7869098" y="1578844"/>
            <a:ext cx="3380270" cy="3380271"/>
          </a:xfrm>
          <a:prstGeom prst="ellipse">
            <a:avLst/>
          </a:prstGeom>
          <a:solidFill>
            <a:prstClr val="white"/>
          </a:solidFill>
        </p:spPr>
        <p:txBody>
          <a:bodyPr/>
          <a:lstStyle/>
          <a:p>
            <a:endParaRPr lang="en-US" dirty="0"/>
          </a:p>
        </p:txBody>
      </p:sp>
      <p:pic>
        <p:nvPicPr>
          <p:cNvPr id="7" name="Graphic 6" descr="Subtitles">
            <a:extLst>
              <a:ext uri="{FF2B5EF4-FFF2-40B4-BE49-F238E27FC236}">
                <a16:creationId xmlns:a16="http://schemas.microsoft.com/office/drawing/2014/main" id="{F7A1E730-E5E1-7DE8-0A29-ED30B89DB6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05964" y="2115710"/>
            <a:ext cx="2306538" cy="2306539"/>
          </a:xfrm>
          <a:prstGeom prst="rect">
            <a:avLst/>
          </a:prstGeom>
          <a:solidFill>
            <a:prstClr val="white"/>
          </a:solidFill>
        </p:spPr>
      </p:pic>
    </p:spTree>
    <p:extLst>
      <p:ext uri="{BB962C8B-B14F-4D97-AF65-F5344CB8AC3E}">
        <p14:creationId xmlns:p14="http://schemas.microsoft.com/office/powerpoint/2010/main" val="378379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16B91-CE9A-8A4F-B421-11A4D14ECC1C}"/>
              </a:ext>
            </a:extLst>
          </p:cNvPr>
          <p:cNvSpPr>
            <a:spLocks noGrp="1"/>
          </p:cNvSpPr>
          <p:nvPr>
            <p:ph type="title"/>
          </p:nvPr>
        </p:nvSpPr>
        <p:spPr>
          <a:xfrm>
            <a:off x="1141413" y="609600"/>
            <a:ext cx="9905998" cy="1468582"/>
          </a:xfrm>
        </p:spPr>
        <p:txBody>
          <a:bodyPr>
            <a:normAutofit/>
          </a:bodyPr>
          <a:lstStyle/>
          <a:p>
            <a:r>
              <a:rPr lang="en-US" dirty="0"/>
              <a:t>Word Count Vectorization</a:t>
            </a:r>
          </a:p>
        </p:txBody>
      </p:sp>
      <p:graphicFrame>
        <p:nvGraphicFramePr>
          <p:cNvPr id="5" name="Content Placeholder 2">
            <a:extLst>
              <a:ext uri="{FF2B5EF4-FFF2-40B4-BE49-F238E27FC236}">
                <a16:creationId xmlns:a16="http://schemas.microsoft.com/office/drawing/2014/main" id="{F1C428D4-7BE7-8ECA-A066-8BCC8BA4908D}"/>
              </a:ext>
            </a:extLst>
          </p:cNvPr>
          <p:cNvGraphicFramePr>
            <a:graphicFrameLocks noGrp="1"/>
          </p:cNvGraphicFramePr>
          <p:nvPr>
            <p:ph idx="1"/>
            <p:extLst>
              <p:ext uri="{D42A27DB-BD31-4B8C-83A1-F6EECF244321}">
                <p14:modId xmlns:p14="http://schemas.microsoft.com/office/powerpoint/2010/main" val="2636922114"/>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59261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60E72-937E-F44C-9D2B-21982D66877D}"/>
              </a:ext>
            </a:extLst>
          </p:cNvPr>
          <p:cNvSpPr>
            <a:spLocks noGrp="1"/>
          </p:cNvSpPr>
          <p:nvPr>
            <p:ph type="title"/>
          </p:nvPr>
        </p:nvSpPr>
        <p:spPr>
          <a:xfrm>
            <a:off x="4303643" y="609600"/>
            <a:ext cx="6743767" cy="1905000"/>
          </a:xfrm>
        </p:spPr>
        <p:txBody>
          <a:bodyPr>
            <a:normAutofit/>
          </a:bodyPr>
          <a:lstStyle/>
          <a:p>
            <a:r>
              <a:rPr lang="en-US" dirty="0"/>
              <a:t>Our models with minimal success</a:t>
            </a:r>
          </a:p>
        </p:txBody>
      </p:sp>
      <p:pic>
        <p:nvPicPr>
          <p:cNvPr id="5" name="Picture 4">
            <a:extLst>
              <a:ext uri="{FF2B5EF4-FFF2-40B4-BE49-F238E27FC236}">
                <a16:creationId xmlns:a16="http://schemas.microsoft.com/office/drawing/2014/main" id="{287F7748-9D54-1836-7AEC-B3FAD6DAE939}"/>
              </a:ext>
            </a:extLst>
          </p:cNvPr>
          <p:cNvPicPr>
            <a:picLocks noChangeAspect="1"/>
          </p:cNvPicPr>
          <p:nvPr/>
        </p:nvPicPr>
        <p:blipFill rotWithShape="1">
          <a:blip r:embed="rId4"/>
          <a:srcRect l="17970" r="48163" b="-1"/>
          <a:stretch/>
        </p:blipFill>
        <p:spPr>
          <a:xfrm>
            <a:off x="257590" y="10"/>
            <a:ext cx="3479523" cy="6857990"/>
          </a:xfrm>
          <a:prstGeom prst="rect">
            <a:avLst/>
          </a:prstGeo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pic>
      <p:sp>
        <p:nvSpPr>
          <p:cNvPr id="3" name="Content Placeholder 2">
            <a:extLst>
              <a:ext uri="{FF2B5EF4-FFF2-40B4-BE49-F238E27FC236}">
                <a16:creationId xmlns:a16="http://schemas.microsoft.com/office/drawing/2014/main" id="{E63B539A-7917-F64E-9FF4-3F215257C6CC}"/>
              </a:ext>
            </a:extLst>
          </p:cNvPr>
          <p:cNvSpPr>
            <a:spLocks noGrp="1"/>
          </p:cNvSpPr>
          <p:nvPr>
            <p:ph idx="1"/>
          </p:nvPr>
        </p:nvSpPr>
        <p:spPr>
          <a:xfrm>
            <a:off x="4303643" y="2666999"/>
            <a:ext cx="7046844" cy="3415749"/>
          </a:xfrm>
        </p:spPr>
        <p:txBody>
          <a:bodyPr>
            <a:normAutofit/>
          </a:bodyPr>
          <a:lstStyle/>
          <a:p>
            <a:r>
              <a:rPr lang="en-US" dirty="0"/>
              <a:t>Scaling and Transformations</a:t>
            </a:r>
          </a:p>
          <a:p>
            <a:pPr lvl="1"/>
            <a:r>
              <a:rPr lang="en-US" dirty="0"/>
              <a:t>We noticed a negligible impact after applying various normalization, scaler and power transformations, we didn’t see any successful improvement of our data</a:t>
            </a:r>
          </a:p>
          <a:p>
            <a:r>
              <a:rPr lang="en-US" dirty="0"/>
              <a:t>Naïve bayes feature analysis</a:t>
            </a:r>
          </a:p>
          <a:p>
            <a:pPr lvl="1"/>
            <a:r>
              <a:rPr lang="en-US" dirty="0"/>
              <a:t>We tried to apply weights to the text displayed in the posts, but we didn’t see a tangible improvement of the data by applying these weight</a:t>
            </a:r>
          </a:p>
        </p:txBody>
      </p:sp>
    </p:spTree>
    <p:extLst>
      <p:ext uri="{BB962C8B-B14F-4D97-AF65-F5344CB8AC3E}">
        <p14:creationId xmlns:p14="http://schemas.microsoft.com/office/powerpoint/2010/main" val="16022101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{B072CB0A-53CA-8D4C-9354-4A2DE242347E}tf10001063</Template>
  <TotalTime>297</TotalTime>
  <Words>717</Words>
  <Application>Microsoft Office PowerPoint</Application>
  <PresentationFormat>Widescreen</PresentationFormat>
  <Paragraphs>77</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Century Gothic</vt:lpstr>
      <vt:lpstr>Mesh</vt:lpstr>
      <vt:lpstr>Random Acts of Pizza</vt:lpstr>
      <vt:lpstr>About Our Competition</vt:lpstr>
      <vt:lpstr>Conditions of the Data</vt:lpstr>
      <vt:lpstr>The Various Baseline Models Evaluated</vt:lpstr>
      <vt:lpstr>Random Forest Classification</vt:lpstr>
      <vt:lpstr>Assessing the timestamp feature</vt:lpstr>
      <vt:lpstr>Basic Sentiment Analysis</vt:lpstr>
      <vt:lpstr>Word Count Vectorization</vt:lpstr>
      <vt:lpstr>Our models with minimal success</vt:lpstr>
      <vt:lpstr>Our submission score</vt:lpstr>
      <vt:lpstr>Potential reasons behind our submission score</vt:lpstr>
      <vt:lpstr>More potential ways to improve our score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Acts of Pizza</dc:title>
  <dc:creator>DiLullo, Maddie</dc:creator>
  <cp:lastModifiedBy>Conner Brew</cp:lastModifiedBy>
  <cp:revision>3</cp:revision>
  <dcterms:created xsi:type="dcterms:W3CDTF">2022-04-09T22:04:16Z</dcterms:created>
  <dcterms:modified xsi:type="dcterms:W3CDTF">2022-04-12T17:56:28Z</dcterms:modified>
</cp:coreProperties>
</file>