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2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 autoAdjust="0"/>
  </p:normalViewPr>
  <p:slideViewPr>
    <p:cSldViewPr snapToGrid="0">
      <p:cViewPr varScale="1">
        <p:scale>
          <a:sx n="142" d="100"/>
          <a:sy n="142" d="100"/>
        </p:scale>
        <p:origin x="-104" y="-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4BCA-FBB2-4176-8AFF-58A776930FFF}" type="datetimeFigureOut">
              <a:rPr lang="en-US" smtClean="0"/>
              <a:t>05.05.15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E3870-B917-4B51-BD98-DC52B07C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E3870-B917-4B51-BD98-DC52B07CC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4862"/>
            <a:ext cx="12192000" cy="308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81" y="3602038"/>
            <a:ext cx="8689049" cy="1655762"/>
          </a:xfr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9530" y="3602038"/>
            <a:ext cx="2876939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1" y="2759035"/>
            <a:ext cx="1395225" cy="667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55" y="2706296"/>
            <a:ext cx="1562668" cy="7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2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EE73-6B35-4027-97A2-75181844DD14}" type="datetime1">
              <a:rPr lang="en-US" smtClean="0"/>
              <a:t>05.05.15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E88-ACE8-48EB-8F74-0D537439F5C6}" type="datetime1">
              <a:rPr lang="en-US" smtClean="0"/>
              <a:t>05.05.15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616" y="1638301"/>
            <a:ext cx="6034144" cy="45386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ECD0-96CA-457E-91CB-CC62F1F74119}" type="datetime1">
              <a:rPr lang="en-US" smtClean="0"/>
              <a:t>05.05.15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70240" y="1638300"/>
            <a:ext cx="5617376" cy="4538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70240" y="-114"/>
            <a:ext cx="11651521" cy="103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87616" y="1638300"/>
            <a:ext cx="6037684" cy="4538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4AB-53A9-4083-9CD6-6A2A16A11751}" type="datetime1">
              <a:rPr lang="en-US" smtClean="0"/>
              <a:t>05.05.15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70240" y="1638300"/>
            <a:ext cx="5617376" cy="4538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70240" y="-114"/>
            <a:ext cx="11651521" cy="103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5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C73-E50E-4DBC-86A2-C7919B81B72E}" type="datetime1">
              <a:rPr lang="en-US" smtClean="0"/>
              <a:t>05.05.15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421F-79C3-4250-9DC9-989DC9016631}" type="datetime1">
              <a:rPr lang="en-US" smtClean="0"/>
              <a:t>05.05.15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8137-ECE8-4C00-AA17-87BDEBECA771}" type="datetime1">
              <a:rPr lang="en-US" smtClean="0"/>
              <a:t>05.05.15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240" y="6558539"/>
            <a:ext cx="1101360" cy="299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0EBE-6BED-4E07-92A3-75B39F259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A38A-45DF-4069-A5DD-0A57AA9377AA}" type="datetime1">
              <a:rPr lang="en-US" smtClean="0"/>
              <a:t>05.05.15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70239" y="5811519"/>
            <a:ext cx="10416811" cy="540000"/>
          </a:xfrm>
          <a:prstGeom prst="callout1">
            <a:avLst>
              <a:gd name="adj1" fmla="val -957"/>
              <a:gd name="adj2" fmla="val -1685"/>
              <a:gd name="adj3" fmla="val 100875"/>
              <a:gd name="adj4" fmla="val -1674"/>
            </a:avLst>
          </a:prstGeom>
          <a:noFill/>
          <a:ln w="25400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>
              <a:spcBef>
                <a:spcPts val="600"/>
              </a:spcBef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0240" y="1558074"/>
            <a:ext cx="11651520" cy="42534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4862"/>
            <a:ext cx="12192000" cy="30861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0481" y="3602038"/>
            <a:ext cx="8689049" cy="1655762"/>
          </a:xfr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229530" y="3602038"/>
            <a:ext cx="2876939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I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0481" y="4171950"/>
            <a:ext cx="8689049" cy="1704974"/>
          </a:xfrm>
        </p:spPr>
        <p:txBody>
          <a:bodyPr anchor="b">
            <a:normAutofit/>
          </a:bodyPr>
          <a:lstStyle>
            <a:lvl1pPr algn="l">
              <a:defRPr sz="32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43776" y="534988"/>
            <a:ext cx="4362644" cy="264636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s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0481" y="4171950"/>
            <a:ext cx="8689049" cy="1704974"/>
          </a:xfrm>
        </p:spPr>
        <p:txBody>
          <a:bodyPr anchor="b">
            <a:normAutofit/>
          </a:bodyPr>
          <a:lstStyle>
            <a:lvl1pPr algn="l">
              <a:defRPr sz="32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s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0481" y="4171950"/>
            <a:ext cx="8689049" cy="1704974"/>
          </a:xfrm>
        </p:spPr>
        <p:txBody>
          <a:bodyPr anchor="b">
            <a:normAutofit/>
          </a:bodyPr>
          <a:lstStyle>
            <a:lvl1pPr algn="l">
              <a:defRPr sz="3200"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2F36-0F95-4DF2-B41C-DCB1B55CC606}" type="datetime1">
              <a:rPr lang="en-US" smtClean="0"/>
              <a:t>05.05.15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FB3-3A8A-4AF2-A37D-E3749780F301}" type="datetime1">
              <a:rPr lang="en-US" smtClean="0"/>
              <a:t>05.05.15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240" y="-114"/>
            <a:ext cx="11651521" cy="11815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26"/>
            <a:ext cx="12192000" cy="1562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286"/>
            <a:ext cx="12192000" cy="774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240" y="-114"/>
            <a:ext cx="11651521" cy="103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240" y="1558074"/>
            <a:ext cx="11651520" cy="461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93365" y="6562641"/>
            <a:ext cx="1439403" cy="295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C11E-3BFF-4DB2-93CE-C3BE64B61F57}" type="datetime1">
              <a:rPr lang="en-US" smtClean="0"/>
              <a:t>05.05.15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409" y="6562641"/>
            <a:ext cx="7632147" cy="295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You should definitely change 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240" y="6558539"/>
            <a:ext cx="1101360" cy="299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0EBE-6BED-4E07-92A3-75B39F2598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8" y="6509622"/>
            <a:ext cx="603801" cy="288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577" y="6430787"/>
            <a:ext cx="801091" cy="4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Segmentation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Mlinaric</a:t>
            </a:r>
            <a:endParaRPr lang="en-US" dirty="0" smtClean="0"/>
          </a:p>
          <a:p>
            <a:r>
              <a:rPr lang="en-US" dirty="0" smtClean="0"/>
              <a:t>Philipp </a:t>
            </a:r>
            <a:r>
              <a:rPr lang="en-US" dirty="0" err="1" smtClean="0"/>
              <a:t>Omenitsch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1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240" y="0"/>
            <a:ext cx="11651521" cy="103589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Marko </a:t>
            </a:r>
            <a:r>
              <a:rPr lang="en-US" dirty="0" err="1"/>
              <a:t>Mlinaric</a:t>
            </a:r>
            <a:r>
              <a:rPr lang="en-US" dirty="0"/>
              <a:t> &amp; Philipp </a:t>
            </a:r>
            <a:r>
              <a:rPr lang="en-US" dirty="0" err="1"/>
              <a:t>Omenitsch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Barnich</a:t>
            </a:r>
            <a:r>
              <a:rPr lang="en-US" dirty="0"/>
              <a:t>, Olivier, and Marc Van </a:t>
            </a:r>
            <a:r>
              <a:rPr lang="en-US" dirty="0" err="1"/>
              <a:t>Droogenbroeck</a:t>
            </a:r>
            <a:r>
              <a:rPr lang="en-US" dirty="0"/>
              <a:t>. "</a:t>
            </a:r>
            <a:r>
              <a:rPr lang="en-US" dirty="0" err="1"/>
              <a:t>ViBe</a:t>
            </a:r>
            <a:r>
              <a:rPr lang="en-US" dirty="0"/>
              <a:t>: A universal background subtraction algorithm for video sequences</a:t>
            </a:r>
            <a:r>
              <a:rPr lang="en-US" dirty="0" smtClean="0"/>
              <a:t>.” </a:t>
            </a:r>
            <a:br>
              <a:rPr lang="en-US" dirty="0" smtClean="0"/>
            </a:br>
            <a:r>
              <a:rPr lang="en-US" sz="1200" i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IEEE Transactions on</a:t>
            </a:r>
            <a:r>
              <a:rPr lang="en-US" dirty="0"/>
              <a:t> </a:t>
            </a:r>
            <a:r>
              <a:rPr lang="en-US" i="1" dirty="0"/>
              <a:t>Image Processing, </a:t>
            </a:r>
            <a:r>
              <a:rPr lang="en-US" dirty="0"/>
              <a:t> 20.6 (2011): 1709-1724.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Implementations:</a:t>
            </a:r>
          </a:p>
          <a:p>
            <a:pPr lvl="1"/>
            <a:r>
              <a:rPr lang="en-US" dirty="0"/>
              <a:t>Color </a:t>
            </a:r>
            <a:r>
              <a:rPr lang="en-US" dirty="0" smtClean="0"/>
              <a:t>Mean </a:t>
            </a:r>
            <a:r>
              <a:rPr lang="en-US" dirty="0"/>
              <a:t>and </a:t>
            </a:r>
            <a:r>
              <a:rPr lang="en-US" dirty="0" smtClean="0"/>
              <a:t>Variance (CMV)</a:t>
            </a:r>
            <a:endParaRPr lang="en-US" dirty="0"/>
          </a:p>
          <a:p>
            <a:pPr lvl="1"/>
            <a:r>
              <a:rPr lang="en-US" dirty="0" err="1" smtClean="0"/>
              <a:t>ViBe</a:t>
            </a:r>
            <a:r>
              <a:rPr lang="en-US" dirty="0" smtClean="0"/>
              <a:t> [1]</a:t>
            </a:r>
            <a:endParaRPr lang="en-US" dirty="0"/>
          </a:p>
          <a:p>
            <a:r>
              <a:rPr lang="en-US" dirty="0"/>
              <a:t>Comparison</a:t>
            </a:r>
          </a:p>
        </p:txBody>
      </p:sp>
      <p:pic>
        <p:nvPicPr>
          <p:cNvPr id="2" name="Picture 1" descr="Seg_S21-2_0120-VIB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57" y="3249660"/>
            <a:ext cx="2700000" cy="2160000"/>
          </a:xfrm>
          <a:prstGeom prst="rect">
            <a:avLst/>
          </a:prstGeom>
        </p:spPr>
      </p:pic>
      <p:pic>
        <p:nvPicPr>
          <p:cNvPr id="8" name="Picture 7" descr="S21-2_012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86" y="3249659"/>
            <a:ext cx="2700000" cy="2160000"/>
          </a:xfrm>
          <a:prstGeom prst="rect">
            <a:avLst/>
          </a:prstGeom>
        </p:spPr>
      </p:pic>
      <p:pic>
        <p:nvPicPr>
          <p:cNvPr id="9" name="Picture 8" descr="Seg_S21-2_0120-CMV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25" y="3249662"/>
            <a:ext cx="2700000" cy="21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83827" y="2888991"/>
            <a:ext cx="27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0284" y="2889339"/>
            <a:ext cx="27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CMV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36741" y="2889687"/>
            <a:ext cx="27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smtClean="0"/>
              <a:t>Mean </a:t>
            </a:r>
            <a:r>
              <a:rPr lang="en-US" dirty="0" smtClean="0"/>
              <a:t>and </a:t>
            </a:r>
            <a:r>
              <a:rPr lang="en-US" dirty="0" smtClean="0"/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each pixel and it’s three colors:</a:t>
                </a:r>
              </a:p>
              <a:p>
                <a:pPr lvl="1"/>
                <a:r>
                  <a:rPr lang="en-US" dirty="0" smtClean="0"/>
                  <a:t>Model i</a:t>
                </a:r>
                <a:r>
                  <a:rPr lang="en-US" b="0" dirty="0" smtClean="0"/>
                  <a:t>nitialization: build </a:t>
                </a:r>
                <a14:m/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Segment:</a:t>
                </a:r>
              </a:p>
              <a:p>
                <a:pPr lvl="2"/>
                <a:r>
                  <a:rPr lang="en-US" dirty="0" smtClean="0"/>
                  <a:t>Gaussian </a:t>
                </a:r>
                <a:r>
                  <a:rPr lang="en-US" dirty="0" smtClean="0"/>
                  <a:t>blur</a:t>
                </a:r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f all color channels cross a threshold </a:t>
                </a:r>
                <a14:m/>
                <a:r>
                  <a:rPr lang="en-US" dirty="0" smtClean="0"/>
                  <a:t> =&gt; foreground</a:t>
                </a:r>
              </a:p>
              <a:p>
                <a:pPr lvl="2"/>
                <a:r>
                  <a:rPr lang="en-US" dirty="0" smtClean="0"/>
                  <a:t>else background</a:t>
                </a:r>
              </a:p>
              <a:p>
                <a:pPr lvl="2"/>
                <a:r>
                  <a:rPr lang="en-US" dirty="0" smtClean="0"/>
                  <a:t>post </a:t>
                </a:r>
                <a:r>
                  <a:rPr lang="en-US" dirty="0" smtClean="0"/>
                  <a:t>process with closing and then contour filling</a:t>
                </a:r>
              </a:p>
              <a:p>
                <a:pPr lvl="1"/>
                <a:r>
                  <a:rPr lang="en-US" dirty="0" smtClean="0"/>
                  <a:t>Update normal distribution for each pixel: </a:t>
                </a:r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f pixel is in background </a:t>
                </a:r>
                <a:r>
                  <a:rPr lang="en-US" dirty="0" smtClean="0"/>
                  <a:t>=&gt;</a:t>
                </a:r>
                <a:r>
                  <a:rPr lang="en-US" dirty="0" smtClean="0"/>
                  <a:t> adopt </a:t>
                </a:r>
                <a:r>
                  <a:rPr lang="en-US" dirty="0" smtClean="0"/>
                  <a:t>fast (big </a:t>
                </a:r>
                <a14:m/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else </a:t>
                </a:r>
                <a:r>
                  <a:rPr lang="en-US" dirty="0" smtClean="0"/>
                  <a:t>foreground =&gt; </a:t>
                </a:r>
                <a:r>
                  <a:rPr lang="en-US" dirty="0" smtClean="0"/>
                  <a:t>adopt slow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Marko </a:t>
            </a:r>
            <a:r>
              <a:rPr lang="en-US" dirty="0" err="1"/>
              <a:t>Mlinaric</a:t>
            </a:r>
            <a:r>
              <a:rPr lang="en-US" dirty="0"/>
              <a:t> &amp; Philipp </a:t>
            </a:r>
            <a:r>
              <a:rPr lang="en-US" dirty="0" err="1"/>
              <a:t>Omenitsch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ViBe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Marko </a:t>
            </a:r>
            <a:r>
              <a:rPr lang="en-US" dirty="0" err="1" smtClean="0"/>
              <a:t>Mlinaric</a:t>
            </a:r>
            <a:r>
              <a:rPr lang="en-US" dirty="0" smtClean="0"/>
              <a:t> &amp; Philipp </a:t>
            </a:r>
            <a:r>
              <a:rPr lang="en-US" dirty="0" err="1"/>
              <a:t>Omenitsch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Barnich</a:t>
            </a:r>
            <a:r>
              <a:rPr lang="en-US" dirty="0"/>
              <a:t>, Olivier, and Marc Van </a:t>
            </a:r>
            <a:r>
              <a:rPr lang="en-US" dirty="0" err="1"/>
              <a:t>Droogenbroeck</a:t>
            </a:r>
            <a:r>
              <a:rPr lang="en-US" dirty="0"/>
              <a:t>. "</a:t>
            </a:r>
            <a:r>
              <a:rPr lang="en-US" dirty="0" err="1"/>
              <a:t>ViBe</a:t>
            </a:r>
            <a:r>
              <a:rPr lang="en-US" dirty="0"/>
              <a:t>: A universal background subtraction algorithm for video sequences.” </a:t>
            </a:r>
            <a:br>
              <a:rPr lang="en-US" dirty="0"/>
            </a:br>
            <a:r>
              <a:rPr lang="en-US" i="1" dirty="0"/>
              <a:t>IEEE Transactions on</a:t>
            </a:r>
            <a:r>
              <a:rPr lang="en-US" dirty="0"/>
              <a:t> </a:t>
            </a:r>
            <a:r>
              <a:rPr lang="en-US" i="1" dirty="0"/>
              <a:t>Image Processing, </a:t>
            </a:r>
            <a:r>
              <a:rPr lang="en-US" dirty="0"/>
              <a:t> 20.6 (2011): 1709-1724.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initialization</a:t>
            </a:r>
          </a:p>
          <a:p>
            <a:pPr lvl="1"/>
            <a:r>
              <a:rPr lang="en-US" dirty="0" smtClean="0"/>
              <a:t>Per pixel sample </a:t>
            </a:r>
            <a:r>
              <a:rPr lang="en-US" dirty="0"/>
              <a:t>N</a:t>
            </a:r>
            <a:r>
              <a:rPr lang="en-US" dirty="0" smtClean="0"/>
              <a:t> values (N=20 in our implementation)</a:t>
            </a:r>
            <a:endParaRPr lang="en-US" dirty="0"/>
          </a:p>
          <a:p>
            <a:r>
              <a:rPr lang="en-US" dirty="0" smtClean="0"/>
              <a:t>Segmentation per pixel</a:t>
            </a:r>
          </a:p>
          <a:p>
            <a:pPr lvl="1"/>
            <a:r>
              <a:rPr lang="en-US" dirty="0" smtClean="0"/>
              <a:t>Count samples inside radius R</a:t>
            </a:r>
            <a:endParaRPr lang="en-US" dirty="0" smtClean="0"/>
          </a:p>
          <a:p>
            <a:pPr lvl="1"/>
            <a:r>
              <a:rPr lang="en-US" dirty="0" smtClean="0"/>
              <a:t>If more than q, then background (q=3)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smtClean="0"/>
              <a:t>update (for background pixels)</a:t>
            </a:r>
            <a:endParaRPr lang="en-US" dirty="0" smtClean="0"/>
          </a:p>
          <a:p>
            <a:pPr lvl="1"/>
            <a:r>
              <a:rPr lang="en-US" dirty="0" smtClean="0"/>
              <a:t>Random chance to replace random sample for pixel</a:t>
            </a:r>
            <a:endParaRPr lang="en-US" dirty="0" smtClean="0"/>
          </a:p>
          <a:p>
            <a:pPr lvl="1"/>
            <a:r>
              <a:rPr lang="en-US" dirty="0" smtClean="0"/>
              <a:t>Also random chance to replace random pixel</a:t>
            </a:r>
            <a:br>
              <a:rPr lang="en-US" dirty="0" smtClean="0"/>
            </a:br>
            <a:r>
              <a:rPr lang="en-US" dirty="0" smtClean="0"/>
              <a:t>in neighborhood.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01" y="2641868"/>
            <a:ext cx="4167702" cy="29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Marko </a:t>
            </a:r>
            <a:r>
              <a:rPr lang="en-US" dirty="0" err="1" smtClean="0"/>
              <a:t>Mlinaric</a:t>
            </a:r>
            <a:r>
              <a:rPr lang="en-US" dirty="0" smtClean="0"/>
              <a:t> &amp; Philipp </a:t>
            </a:r>
            <a:r>
              <a:rPr lang="en-US" dirty="0" err="1"/>
              <a:t>Omenitsch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Barnich</a:t>
            </a:r>
            <a:r>
              <a:rPr lang="en-US" dirty="0"/>
              <a:t>, Olivier, and Marc Van </a:t>
            </a:r>
            <a:r>
              <a:rPr lang="en-US" dirty="0" err="1"/>
              <a:t>Droogenbroeck</a:t>
            </a:r>
            <a:r>
              <a:rPr lang="en-US" dirty="0"/>
              <a:t>. "</a:t>
            </a:r>
            <a:r>
              <a:rPr lang="en-US" dirty="0" err="1"/>
              <a:t>ViBe</a:t>
            </a:r>
            <a:r>
              <a:rPr lang="en-US" dirty="0"/>
              <a:t>: A universal background subtraction algorithm for video sequences.” </a:t>
            </a:r>
            <a:br>
              <a:rPr lang="en-US" dirty="0"/>
            </a:br>
            <a:r>
              <a:rPr lang="en-US" i="1" dirty="0"/>
              <a:t>IEEE Transactions on</a:t>
            </a:r>
            <a:r>
              <a:rPr lang="en-US" dirty="0"/>
              <a:t> </a:t>
            </a:r>
            <a:r>
              <a:rPr lang="en-US" i="1" dirty="0"/>
              <a:t>Image Processing, </a:t>
            </a:r>
            <a:r>
              <a:rPr lang="en-US" dirty="0"/>
              <a:t> 20.6 (2011): 1709-1724.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Advantages </a:t>
            </a:r>
          </a:p>
          <a:p>
            <a:pPr lvl="2"/>
            <a:r>
              <a:rPr lang="en-US" dirty="0" smtClean="0"/>
              <a:t>CMV in theory works good, practically not all foreground pixels are detected</a:t>
            </a:r>
            <a:endParaRPr lang="en-US" dirty="0"/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CMV smearing if foreground is not properly detected</a:t>
            </a:r>
          </a:p>
          <a:p>
            <a:pPr lvl="2"/>
            <a:r>
              <a:rPr lang="en-US" dirty="0" smtClean="0"/>
              <a:t>CMV error propagation</a:t>
            </a:r>
          </a:p>
        </p:txBody>
      </p:sp>
    </p:spTree>
    <p:extLst>
      <p:ext uri="{BB962C8B-B14F-4D97-AF65-F5344CB8AC3E}">
        <p14:creationId xmlns:p14="http://schemas.microsoft.com/office/powerpoint/2010/main" val="150732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C6C6C"/>
      </a:dk2>
      <a:lt2>
        <a:srgbClr val="E7E6E6"/>
      </a:lt2>
      <a:accent1>
        <a:srgbClr val="2E7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285</Words>
  <Application>Microsoft Macintosh PowerPoint</Application>
  <PresentationFormat>Custom</PresentationFormat>
  <Paragraphs>49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Background Segmentation</vt:lpstr>
      <vt:lpstr>Overview</vt:lpstr>
      <vt:lpstr>Color Mean and Variance</vt:lpstr>
      <vt:lpstr>ViBe</vt:lpstr>
      <vt:lpstr>Comparison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diem</dc:creator>
  <cp:lastModifiedBy>M</cp:lastModifiedBy>
  <cp:revision>56</cp:revision>
  <dcterms:created xsi:type="dcterms:W3CDTF">2014-05-07T08:17:53Z</dcterms:created>
  <dcterms:modified xsi:type="dcterms:W3CDTF">2015-05-05T14:57:34Z</dcterms:modified>
</cp:coreProperties>
</file>