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2" r:id="rId3"/>
    <p:sldId id="265" r:id="rId4"/>
    <p:sldId id="267" r:id="rId5"/>
    <p:sldId id="26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4BCA-FBB2-4176-8AFF-58A776930FF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E3870-B917-4B51-BD98-DC52B07C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E3870-B917-4B51-BD98-DC52B07CC3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4862"/>
            <a:ext cx="12192000" cy="3086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81" y="3602038"/>
            <a:ext cx="8689049" cy="1655762"/>
          </a:xfrm>
        </p:spPr>
        <p:txBody>
          <a:bodyPr anchor="ctr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9530" y="3602038"/>
            <a:ext cx="2876939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81" y="2759035"/>
            <a:ext cx="1395225" cy="667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55" y="2706296"/>
            <a:ext cx="1562668" cy="7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2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EE73-6B35-4027-97A2-75181844DD14}" type="datetime1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E88-ACE8-48EB-8F74-0D537439F5C6}" type="datetime1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6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616" y="1638301"/>
            <a:ext cx="6034144" cy="45386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ECD0-96CA-457E-91CB-CC62F1F74119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70240" y="1638300"/>
            <a:ext cx="5617376" cy="4538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70240" y="-114"/>
            <a:ext cx="11651521" cy="1035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87616" y="1638300"/>
            <a:ext cx="6037684" cy="4538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4AB-53A9-4083-9CD6-6A2A16A11751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70240" y="1638300"/>
            <a:ext cx="5617376" cy="4538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70240" y="-114"/>
            <a:ext cx="11651521" cy="1035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5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C73-E50E-4DBC-86A2-C7919B81B72E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421F-79C3-4250-9DC9-989DC9016631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8137-ECE8-4C00-AA17-87BDEBECA771}" type="datetime1">
              <a:rPr lang="en-US" smtClean="0"/>
              <a:t>5/5/2015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240" y="6558539"/>
            <a:ext cx="1101360" cy="299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0EBE-6BED-4E07-92A3-75B39F2598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2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A38A-45DF-4069-A5DD-0A57AA9377AA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70239" y="5811519"/>
            <a:ext cx="10416811" cy="540000"/>
          </a:xfrm>
          <a:prstGeom prst="callout1">
            <a:avLst>
              <a:gd name="adj1" fmla="val -957"/>
              <a:gd name="adj2" fmla="val -1685"/>
              <a:gd name="adj3" fmla="val 100875"/>
              <a:gd name="adj4" fmla="val -1674"/>
            </a:avLst>
          </a:prstGeom>
          <a:noFill/>
          <a:ln w="254000">
            <a:solidFill>
              <a:schemeClr val="accent1">
                <a:lumMod val="75000"/>
                <a:alpha val="48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>
              <a:spcBef>
                <a:spcPts val="600"/>
              </a:spcBef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70240" y="1558074"/>
            <a:ext cx="11651520" cy="42534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3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4862"/>
            <a:ext cx="12192000" cy="30861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0481" y="3602038"/>
            <a:ext cx="8689049" cy="1655762"/>
          </a:xfrm>
        </p:spPr>
        <p:txBody>
          <a:bodyPr anchor="ctr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9229530" y="3602038"/>
            <a:ext cx="2876939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I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0481" y="4171950"/>
            <a:ext cx="8689049" cy="1704974"/>
          </a:xfrm>
        </p:spPr>
        <p:txBody>
          <a:bodyPr anchor="b">
            <a:normAutofit/>
          </a:bodyPr>
          <a:lstStyle>
            <a:lvl1pPr algn="l">
              <a:defRPr sz="32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343776" y="534988"/>
            <a:ext cx="4362644" cy="264636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s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0481" y="4171950"/>
            <a:ext cx="8689049" cy="1704974"/>
          </a:xfrm>
        </p:spPr>
        <p:txBody>
          <a:bodyPr anchor="b">
            <a:normAutofit/>
          </a:bodyPr>
          <a:lstStyle>
            <a:lvl1pPr algn="l">
              <a:defRPr sz="32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s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0481" y="4171950"/>
            <a:ext cx="8689049" cy="1704974"/>
          </a:xfrm>
        </p:spPr>
        <p:txBody>
          <a:bodyPr anchor="b">
            <a:normAutofit/>
          </a:bodyPr>
          <a:lstStyle>
            <a:lvl1pPr algn="l">
              <a:defRPr sz="3200" i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2F36-0F95-4DF2-B41C-DCB1B55CC606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8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FB3-3A8A-4AF2-A37D-E3749780F301}" type="datetime1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should definitely change 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0240" y="-114"/>
            <a:ext cx="11651521" cy="11815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0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26"/>
            <a:ext cx="12192000" cy="1562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286"/>
            <a:ext cx="12192000" cy="774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240" y="-114"/>
            <a:ext cx="11651521" cy="1035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240" y="1558074"/>
            <a:ext cx="11651520" cy="461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93365" y="6562641"/>
            <a:ext cx="1439403" cy="295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AC11E-3BFF-4DB2-93CE-C3BE64B61F57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6409" y="6562641"/>
            <a:ext cx="7632147" cy="295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You should definitely change 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240" y="6558539"/>
            <a:ext cx="1101360" cy="299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0EBE-6BED-4E07-92A3-75B39F2598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8" y="6509622"/>
            <a:ext cx="603801" cy="288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577" y="6430787"/>
            <a:ext cx="801091" cy="40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Segmentation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Marko </a:t>
            </a:r>
            <a:r>
              <a:rPr lang="en-US" dirty="0" err="1" smtClean="0"/>
              <a:t>Mlinaric</a:t>
            </a:r>
            <a:endParaRPr lang="en-US" dirty="0" smtClean="0"/>
          </a:p>
          <a:p>
            <a:r>
              <a:rPr lang="en-US" dirty="0" smtClean="0"/>
              <a:t>Philipp </a:t>
            </a:r>
            <a:r>
              <a:rPr lang="en-US" dirty="0" err="1" smtClean="0"/>
              <a:t>Omenitsch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Marko </a:t>
            </a:r>
            <a:r>
              <a:rPr lang="en-US" dirty="0" err="1"/>
              <a:t>Mlinaric</a:t>
            </a:r>
            <a:r>
              <a:rPr lang="en-US" dirty="0"/>
              <a:t> &amp; Philipp </a:t>
            </a:r>
            <a:r>
              <a:rPr lang="en-US" dirty="0" err="1"/>
              <a:t>Omenitsch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 err="1" smtClean="0"/>
              <a:t>Barnich</a:t>
            </a:r>
            <a:r>
              <a:rPr lang="en-US" dirty="0"/>
              <a:t>, Olivier, and Marc Van </a:t>
            </a:r>
            <a:r>
              <a:rPr lang="en-US" dirty="0" err="1"/>
              <a:t>Droogenbroeck</a:t>
            </a:r>
            <a:r>
              <a:rPr lang="en-US" dirty="0"/>
              <a:t>. "</a:t>
            </a:r>
            <a:r>
              <a:rPr lang="en-US" dirty="0" err="1"/>
              <a:t>ViBe</a:t>
            </a:r>
            <a:r>
              <a:rPr lang="en-US" dirty="0"/>
              <a:t>: A universal background subtraction algorithm for video sequences." </a:t>
            </a:r>
            <a:r>
              <a:rPr lang="en-US" i="1" dirty="0"/>
              <a:t>Image Processing, IEEE Transactions on</a:t>
            </a:r>
            <a:r>
              <a:rPr lang="en-US" dirty="0"/>
              <a:t> 20.6 (2011): 1709-1724.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Implementations:</a:t>
            </a:r>
          </a:p>
          <a:p>
            <a:pPr lvl="1"/>
            <a:r>
              <a:rPr lang="en-US" dirty="0"/>
              <a:t>Color mean and variance</a:t>
            </a:r>
          </a:p>
          <a:p>
            <a:pPr lvl="1"/>
            <a:r>
              <a:rPr lang="en-US" dirty="0" err="1" smtClean="0"/>
              <a:t>ViBe</a:t>
            </a:r>
            <a:r>
              <a:rPr lang="en-US" dirty="0" smtClean="0"/>
              <a:t> [1]</a:t>
            </a:r>
            <a:endParaRPr lang="en-US" dirty="0"/>
          </a:p>
          <a:p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2825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mean and 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each pixel and it’s three colors:</a:t>
                </a:r>
              </a:p>
              <a:p>
                <a:pPr lvl="1"/>
                <a:r>
                  <a:rPr lang="en-US" dirty="0" smtClean="0"/>
                  <a:t>Model i</a:t>
                </a:r>
                <a:r>
                  <a:rPr lang="en-US" b="0" dirty="0" smtClean="0"/>
                  <a:t>nitialization: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Segment:</a:t>
                </a:r>
              </a:p>
              <a:p>
                <a:pPr lvl="2"/>
                <a:r>
                  <a:rPr lang="en-US" dirty="0" err="1" smtClean="0"/>
                  <a:t>gaussian</a:t>
                </a:r>
                <a:r>
                  <a:rPr lang="en-US" dirty="0" smtClean="0"/>
                  <a:t> blur</a:t>
                </a:r>
              </a:p>
              <a:p>
                <a:pPr lvl="2"/>
                <a:r>
                  <a:rPr lang="en-US" dirty="0"/>
                  <a:t>i</a:t>
                </a:r>
                <a:r>
                  <a:rPr lang="en-US" dirty="0" smtClean="0"/>
                  <a:t>f all color channels cross a threshold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=&gt; foreground</a:t>
                </a:r>
              </a:p>
              <a:p>
                <a:pPr lvl="2"/>
                <a:r>
                  <a:rPr lang="en-US" dirty="0" smtClean="0"/>
                  <a:t>else background</a:t>
                </a:r>
              </a:p>
              <a:p>
                <a:pPr lvl="2"/>
                <a:r>
                  <a:rPr lang="en-US" dirty="0" smtClean="0"/>
                  <a:t>Post process with closing and then contour filling</a:t>
                </a:r>
              </a:p>
              <a:p>
                <a:pPr lvl="1"/>
                <a:r>
                  <a:rPr lang="en-US" dirty="0" smtClean="0"/>
                  <a:t>Update normal distribution for each pixel: </a:t>
                </a:r>
              </a:p>
              <a:p>
                <a:pPr lvl="2"/>
                <a:r>
                  <a:rPr lang="en-US" dirty="0"/>
                  <a:t>i</a:t>
                </a:r>
                <a:r>
                  <a:rPr lang="en-US" dirty="0" smtClean="0"/>
                  <a:t>f pixel is in background </a:t>
                </a:r>
                <a:r>
                  <a:rPr lang="en-US" dirty="0" err="1" smtClean="0"/>
                  <a:t>background</a:t>
                </a:r>
                <a:r>
                  <a:rPr lang="en-US" dirty="0" smtClean="0"/>
                  <a:t> adopt fast (big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else foreground adopt slow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1" t="-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Marko </a:t>
            </a:r>
            <a:r>
              <a:rPr lang="en-US" dirty="0" err="1"/>
              <a:t>Mlinaric</a:t>
            </a:r>
            <a:r>
              <a:rPr lang="en-US" dirty="0"/>
              <a:t> &amp; Philipp </a:t>
            </a:r>
            <a:r>
              <a:rPr lang="en-US" dirty="0" err="1"/>
              <a:t>Omenitsch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ViBe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Marko </a:t>
            </a:r>
            <a:r>
              <a:rPr lang="en-US" dirty="0" err="1" smtClean="0"/>
              <a:t>Mlinaric</a:t>
            </a:r>
            <a:r>
              <a:rPr lang="en-US" dirty="0" smtClean="0"/>
              <a:t> &amp; Philipp </a:t>
            </a:r>
            <a:r>
              <a:rPr lang="en-US" dirty="0" err="1"/>
              <a:t>Omenitsch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 err="1" smtClean="0"/>
              <a:t>Barnich</a:t>
            </a:r>
            <a:r>
              <a:rPr lang="en-US" dirty="0"/>
              <a:t>, Olivier, and Marc Van </a:t>
            </a:r>
            <a:r>
              <a:rPr lang="en-US" dirty="0" err="1"/>
              <a:t>Droogenbroeck</a:t>
            </a:r>
            <a:r>
              <a:rPr lang="en-US" dirty="0"/>
              <a:t>. "</a:t>
            </a:r>
            <a:r>
              <a:rPr lang="en-US" dirty="0" err="1"/>
              <a:t>ViBe</a:t>
            </a:r>
            <a:r>
              <a:rPr lang="en-US" dirty="0"/>
              <a:t>: A universal background subtraction algorithm for video sequences." </a:t>
            </a:r>
            <a:r>
              <a:rPr lang="en-US" i="1" dirty="0"/>
              <a:t>Image Processing, IEEE Transactions on</a:t>
            </a:r>
            <a:r>
              <a:rPr lang="en-US" dirty="0"/>
              <a:t> 20.6 (2011): 1709-1724.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initialization</a:t>
            </a:r>
          </a:p>
          <a:p>
            <a:pPr lvl="1"/>
            <a:r>
              <a:rPr lang="en-US" dirty="0" smtClean="0"/>
              <a:t>Histogram of last n samples (n=20 in our case, n=1 also possible)</a:t>
            </a:r>
            <a:endParaRPr lang="en-US" dirty="0"/>
          </a:p>
          <a:p>
            <a:r>
              <a:rPr lang="en-US" dirty="0" smtClean="0"/>
              <a:t>Segmentation per pixel</a:t>
            </a:r>
          </a:p>
          <a:p>
            <a:pPr lvl="1"/>
            <a:r>
              <a:rPr lang="en-US" dirty="0" smtClean="0"/>
              <a:t>If pixel value lies in histogram  =&gt; background</a:t>
            </a:r>
          </a:p>
          <a:p>
            <a:pPr lvl="1"/>
            <a:r>
              <a:rPr lang="en-US" dirty="0" smtClean="0"/>
              <a:t>Else foreground (Marko ???)</a:t>
            </a:r>
          </a:p>
          <a:p>
            <a:r>
              <a:rPr lang="en-US" dirty="0" smtClean="0"/>
              <a:t>Model update</a:t>
            </a:r>
          </a:p>
          <a:p>
            <a:pPr lvl="1"/>
            <a:r>
              <a:rPr lang="en-US" dirty="0" smtClean="0"/>
              <a:t>If background replace one of the sample randomly</a:t>
            </a:r>
          </a:p>
          <a:p>
            <a:pPr lvl="1"/>
            <a:r>
              <a:rPr lang="en-US" dirty="0" smtClean="0"/>
              <a:t>Also replace random sample in </a:t>
            </a:r>
            <a:r>
              <a:rPr lang="en-US" dirty="0" err="1" smtClean="0"/>
              <a:t>neighbourhood</a:t>
            </a:r>
            <a:endParaRPr lang="en-US" dirty="0" smtClean="0"/>
          </a:p>
          <a:p>
            <a:pPr lvl="1"/>
            <a:r>
              <a:rPr lang="en-US" dirty="0" smtClean="0"/>
              <a:t>Randomly replace some samples of the whole pic 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151" y="2650812"/>
            <a:ext cx="4167702" cy="29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Marko </a:t>
            </a:r>
            <a:r>
              <a:rPr lang="en-US" dirty="0" err="1" smtClean="0"/>
              <a:t>Mlinaric</a:t>
            </a:r>
            <a:r>
              <a:rPr lang="en-US" dirty="0" smtClean="0"/>
              <a:t> &amp; Philipp </a:t>
            </a:r>
            <a:r>
              <a:rPr lang="en-US" dirty="0" err="1"/>
              <a:t>Omenitsch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EBE-6BED-4E07-92A3-75B39F2598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 err="1" smtClean="0"/>
              <a:t>Barnich</a:t>
            </a:r>
            <a:r>
              <a:rPr lang="en-US" dirty="0"/>
              <a:t>, Olivier, and Marc Van </a:t>
            </a:r>
            <a:r>
              <a:rPr lang="en-US" dirty="0" err="1"/>
              <a:t>Droogenbroeck</a:t>
            </a:r>
            <a:r>
              <a:rPr lang="en-US" dirty="0"/>
              <a:t>. "</a:t>
            </a:r>
            <a:r>
              <a:rPr lang="en-US" dirty="0" err="1"/>
              <a:t>ViBe</a:t>
            </a:r>
            <a:r>
              <a:rPr lang="en-US" dirty="0"/>
              <a:t>: A universal background subtraction algorithm for video sequences." </a:t>
            </a:r>
            <a:r>
              <a:rPr lang="en-US" i="1" dirty="0"/>
              <a:t>Image Processing, IEEE Transactions on</a:t>
            </a:r>
            <a:r>
              <a:rPr lang="en-US" dirty="0"/>
              <a:t> 20.6 (2011): 1709-1724.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Advantages </a:t>
            </a:r>
          </a:p>
          <a:p>
            <a:pPr lvl="2"/>
            <a:r>
              <a:rPr lang="en-US" dirty="0" smtClean="0"/>
              <a:t>CMV in theory works good, practically not all foreground pixels are detected</a:t>
            </a:r>
            <a:endParaRPr lang="en-US" dirty="0"/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CMV smearing if foreground is not properly detected</a:t>
            </a:r>
          </a:p>
          <a:p>
            <a:pPr lvl="2"/>
            <a:r>
              <a:rPr lang="en-US" dirty="0" smtClean="0"/>
              <a:t>CMV error propagation</a:t>
            </a:r>
          </a:p>
        </p:txBody>
      </p:sp>
    </p:spTree>
    <p:extLst>
      <p:ext uri="{BB962C8B-B14F-4D97-AF65-F5344CB8AC3E}">
        <p14:creationId xmlns:p14="http://schemas.microsoft.com/office/powerpoint/2010/main" val="15073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C6C6C"/>
      </a:dk2>
      <a:lt2>
        <a:srgbClr val="E7E6E6"/>
      </a:lt2>
      <a:accent1>
        <a:srgbClr val="2E75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220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Background Segmentation</vt:lpstr>
      <vt:lpstr>Overview</vt:lpstr>
      <vt:lpstr>Color mean and variance</vt:lpstr>
      <vt:lpstr>ViBe</vt:lpstr>
      <vt:lpstr>Comparison</vt:lpstr>
      <vt:lpstr>Thank you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diem</dc:creator>
  <cp:lastModifiedBy>Philipp Ome</cp:lastModifiedBy>
  <cp:revision>45</cp:revision>
  <dcterms:created xsi:type="dcterms:W3CDTF">2014-05-07T08:17:53Z</dcterms:created>
  <dcterms:modified xsi:type="dcterms:W3CDTF">2015-05-05T13:29:54Z</dcterms:modified>
</cp:coreProperties>
</file>