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of the benefits of our task queues, is that we can easily distribute work and just run for everything, not specific VFs or AMRs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of the benefits of our task queues, is that we can easily distribute work and just run for everything, not specific VFs or AMRs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Material Design: used by Google, familiar to users.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Card Based: You’ll see this card based design reused throughout.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Design: used by Google, familiar to users.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Card Based: You’ll see this card based design reused throughout.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Design: used by Google, familiar to users.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Card Based: You’ll see this card based design reused throughout.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Design: used by Google, familiar to users.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Card Based: You’ll see this card based design reused throughout.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4035875" y="1426000"/>
            <a:ext cx="45192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Spfy: speedy predictive genomics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Supervisor: Chad Laing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Student: Kevin Le</a:t>
            </a:r>
          </a:p>
        </p:txBody>
      </p:sp>
      <p:pic>
        <p:nvPicPr>
          <p:cNvPr descr="superphy.png" id="136" name="Shape 136"/>
          <p:cNvPicPr preferRelativeResize="0"/>
          <p:nvPr/>
        </p:nvPicPr>
        <p:blipFill rotWithShape="1">
          <a:blip r:embed="rId3">
            <a:alphaModFix/>
          </a:blip>
          <a:srcRect b="30953" l="0" r="0" t="0"/>
          <a:stretch/>
        </p:blipFill>
        <p:spPr>
          <a:xfrm>
            <a:off x="3015000" y="1578400"/>
            <a:ext cx="1162050" cy="8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297500" y="1658325"/>
            <a:ext cx="15798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1297500" y="3538000"/>
            <a:ext cx="13623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Speed: ReactJS</a:t>
            </a:r>
          </a:p>
        </p:txBody>
      </p:sp>
      <p:pic>
        <p:nvPicPr>
          <p:cNvPr descr="rendering-superphy.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75" y="625900"/>
            <a:ext cx="3623073" cy="1897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ndering-spfy.png"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275" y="2622124"/>
            <a:ext cx="3623073" cy="1895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ct-logo.png"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123050"/>
            <a:ext cx="1286975" cy="12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297500" y="1658325"/>
            <a:ext cx="15798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1297500" y="3538000"/>
            <a:ext cx="13623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Speed: ReactJS</a:t>
            </a:r>
          </a:p>
        </p:txBody>
      </p:sp>
      <p:pic>
        <p:nvPicPr>
          <p:cNvPr descr="react-logo.png"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23050"/>
            <a:ext cx="1286975" cy="128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Shape 261"/>
          <p:cNvGrpSpPr/>
          <p:nvPr/>
        </p:nvGrpSpPr>
        <p:grpSpPr>
          <a:xfrm>
            <a:off x="3653494" y="2742928"/>
            <a:ext cx="677577" cy="795081"/>
            <a:chOff x="2178036" y="1054763"/>
            <a:chExt cx="1146300" cy="144000"/>
          </a:xfrm>
        </p:grpSpPr>
        <p:sp>
          <p:nvSpPr>
            <p:cNvPr id="262" name="Shape 262"/>
            <p:cNvSpPr/>
            <p:nvPr/>
          </p:nvSpPr>
          <p:spPr>
            <a:xfrm>
              <a:off x="2178036" y="1054763"/>
              <a:ext cx="1146300" cy="14400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2178036" y="1054763"/>
              <a:ext cx="750300" cy="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en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sp>
        <p:nvSpPr>
          <p:cNvPr id="264" name="Shape 264"/>
          <p:cNvSpPr/>
          <p:nvPr/>
        </p:nvSpPr>
        <p:spPr>
          <a:xfrm>
            <a:off x="4597375" y="2774850"/>
            <a:ext cx="1143000" cy="731700"/>
          </a:xfrm>
          <a:prstGeom prst="roundRect">
            <a:avLst>
              <a:gd fmla="val 827" name="adj"/>
            </a:avLst>
          </a:prstGeom>
          <a:solidFill>
            <a:srgbClr val="E3F2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Shape 265"/>
          <p:cNvGrpSpPr/>
          <p:nvPr/>
        </p:nvGrpSpPr>
        <p:grpSpPr>
          <a:xfrm>
            <a:off x="3725185" y="2928138"/>
            <a:ext cx="502800" cy="502799"/>
            <a:chOff x="433514" y="2354433"/>
            <a:chExt cx="502800" cy="502800"/>
          </a:xfrm>
        </p:grpSpPr>
        <p:sp>
          <p:nvSpPr>
            <p:cNvPr id="266" name="Shape 266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7" name="Shape 2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Shape 268"/>
          <p:cNvSpPr/>
          <p:nvPr/>
        </p:nvSpPr>
        <p:spPr>
          <a:xfrm>
            <a:off x="4644315" y="2988500"/>
            <a:ext cx="104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Front-End</a:t>
            </a:r>
          </a:p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ReactJS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597375" y="2774849"/>
            <a:ext cx="100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Reactapp Container</a:t>
            </a: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Font typeface="Roboto"/>
              <a:buNone/>
            </a:pPr>
            <a:r>
              <a:t/>
            </a:r>
            <a:endParaRPr sz="75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283175" y="1901487"/>
            <a:ext cx="2505600" cy="731700"/>
          </a:xfrm>
          <a:prstGeom prst="roundRect">
            <a:avLst>
              <a:gd fmla="val 827" name="adj"/>
            </a:avLst>
          </a:prstGeom>
          <a:solidFill>
            <a:srgbClr val="E3F2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5330115" y="2124525"/>
            <a:ext cx="104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Reverse Proxy</a:t>
            </a:r>
          </a:p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NGINX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283237" y="1910399"/>
            <a:ext cx="100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Webserver Container</a:t>
            </a:r>
          </a:p>
        </p:txBody>
      </p:sp>
      <p:cxnSp>
        <p:nvCxnSpPr>
          <p:cNvPr id="273" name="Shape 273"/>
          <p:cNvCxnSpPr>
            <a:stCxn id="262" idx="3"/>
            <a:endCxn id="264" idx="1"/>
          </p:cNvCxnSpPr>
          <p:nvPr/>
        </p:nvCxnSpPr>
        <p:spPr>
          <a:xfrm>
            <a:off x="4331072" y="3140469"/>
            <a:ext cx="266400" cy="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4" name="Shape 274"/>
          <p:cNvCxnSpPr>
            <a:stCxn id="264" idx="3"/>
            <a:endCxn id="271" idx="2"/>
          </p:cNvCxnSpPr>
          <p:nvPr/>
        </p:nvCxnSpPr>
        <p:spPr>
          <a:xfrm flipH="1" rot="10800000">
            <a:off x="5740375" y="2506800"/>
            <a:ext cx="111000" cy="633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75" name="Shape 275"/>
          <p:cNvSpPr/>
          <p:nvPr/>
        </p:nvSpPr>
        <p:spPr>
          <a:xfrm>
            <a:off x="6534875" y="2156662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6490612" y="2124527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Flask API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Scalable uWSGI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0301" y="3027040"/>
            <a:ext cx="305100" cy="30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Shape 278"/>
          <p:cNvCxnSpPr>
            <a:endCxn id="276" idx="1"/>
          </p:cNvCxnSpPr>
          <p:nvPr/>
        </p:nvCxnSpPr>
        <p:spPr>
          <a:xfrm>
            <a:off x="6372712" y="2315627"/>
            <a:ext cx="117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79" name="Shape 2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2999" y="2199224"/>
            <a:ext cx="232800" cy="2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46451" y="2163078"/>
            <a:ext cx="305100" cy="3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Simplicity: one-click results</a:t>
            </a:r>
          </a:p>
        </p:txBody>
      </p:sp>
      <p:pic>
        <p:nvPicPr>
          <p:cNvPr descr="oneclick.png"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400" y="661850"/>
            <a:ext cx="3789475" cy="38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914400" y="5210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Simplicity: one-click results</a:t>
            </a:r>
          </a:p>
        </p:txBody>
      </p:sp>
      <p:pic>
        <p:nvPicPr>
          <p:cNvPr descr="spfy-results.png"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9725"/>
            <a:ext cx="6914270" cy="359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Simplicity: material design</a:t>
            </a:r>
          </a:p>
        </p:txBody>
      </p:sp>
      <p:pic>
        <p:nvPicPr>
          <p:cNvPr descr="screen-results_list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00" y="1265673"/>
            <a:ext cx="5091326" cy="26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Card Based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309" name="Shape 309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Scalability: graph database</a:t>
            </a:r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Semantic Web</a:t>
            </a:r>
          </a:p>
        </p:txBody>
      </p:sp>
      <p:pic>
        <p:nvPicPr>
          <p:cNvPr descr="Screen Shot 2017-08-01 at 1.48.17 PM.png"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50" y="886673"/>
            <a:ext cx="4419899" cy="3416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zegraph.png"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675" y="2261650"/>
            <a:ext cx="26098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318" name="Shape 318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Scalability: graph database</a:t>
            </a:r>
          </a:p>
        </p:txBody>
      </p:sp>
      <p:sp>
        <p:nvSpPr>
          <p:cNvPr id="319" name="Shape 319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pic>
        <p:nvPicPr>
          <p:cNvPr descr="blazegraph.png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75" y="2261650"/>
            <a:ext cx="26098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5038750" y="33318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5038750" y="3349925"/>
            <a:ext cx="10425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323" name="Shape 323"/>
          <p:cNvSpPr/>
          <p:nvPr/>
        </p:nvSpPr>
        <p:spPr>
          <a:xfrm>
            <a:off x="5169025" y="3573225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540300" y="33318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3540300" y="3349925"/>
            <a:ext cx="10425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326" name="Shape 326"/>
          <p:cNvSpPr/>
          <p:nvPr/>
        </p:nvSpPr>
        <p:spPr>
          <a:xfrm>
            <a:off x="5125612" y="35410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Reg. Workers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12 Workers</a:t>
            </a:r>
          </a:p>
        </p:txBody>
      </p:sp>
      <p:sp>
        <p:nvSpPr>
          <p:cNvPr id="327" name="Shape 327"/>
          <p:cNvSpPr/>
          <p:nvPr/>
        </p:nvSpPr>
        <p:spPr>
          <a:xfrm>
            <a:off x="3671425" y="3573225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627162" y="35410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Priority Workers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Workers</a:t>
            </a:r>
          </a:p>
        </p:txBody>
      </p:sp>
      <p:sp>
        <p:nvSpPr>
          <p:cNvPr id="329" name="Shape 329"/>
          <p:cNvSpPr/>
          <p:nvPr/>
        </p:nvSpPr>
        <p:spPr>
          <a:xfrm>
            <a:off x="6537200" y="33318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6537197" y="3349925"/>
            <a:ext cx="11886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331" name="Shape 331"/>
          <p:cNvSpPr/>
          <p:nvPr/>
        </p:nvSpPr>
        <p:spPr>
          <a:xfrm>
            <a:off x="6624062" y="35410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UID Generation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Worker</a:t>
            </a:r>
          </a:p>
        </p:txBody>
      </p:sp>
      <p:grpSp>
        <p:nvGrpSpPr>
          <p:cNvPr id="332" name="Shape 332"/>
          <p:cNvGrpSpPr/>
          <p:nvPr/>
        </p:nvGrpSpPr>
        <p:grpSpPr>
          <a:xfrm>
            <a:off x="7445349" y="1237225"/>
            <a:ext cx="1362261" cy="745214"/>
            <a:chOff x="2178034" y="1054761"/>
            <a:chExt cx="783900" cy="674402"/>
          </a:xfrm>
        </p:grpSpPr>
        <p:sp>
          <p:nvSpPr>
            <p:cNvPr id="333" name="Shape 333"/>
            <p:cNvSpPr/>
            <p:nvPr/>
          </p:nvSpPr>
          <p:spPr>
            <a:xfrm>
              <a:off x="2178035" y="1054763"/>
              <a:ext cx="736800" cy="674399"/>
            </a:xfrm>
            <a:prstGeom prst="roundRect">
              <a:avLst>
                <a:gd fmla="val 827" name="adj"/>
              </a:avLst>
            </a:prstGeom>
            <a:solidFill>
              <a:srgbClr val="E8F5E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2178034" y="1054761"/>
              <a:ext cx="7839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Blazegraph Container (LTS)</a:t>
              </a:r>
            </a:p>
          </p:txBody>
        </p:sp>
      </p:grpSp>
      <p:sp>
        <p:nvSpPr>
          <p:cNvPr id="335" name="Shape 335"/>
          <p:cNvSpPr/>
          <p:nvPr/>
        </p:nvSpPr>
        <p:spPr>
          <a:xfrm>
            <a:off x="7491262" y="1440152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Graph Database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Blazegraph</a:t>
            </a:r>
          </a:p>
        </p:txBody>
      </p:sp>
      <p:cxnSp>
        <p:nvCxnSpPr>
          <p:cNvPr id="336" name="Shape 336"/>
          <p:cNvCxnSpPr>
            <a:stCxn id="329" idx="2"/>
          </p:cNvCxnSpPr>
          <p:nvPr/>
        </p:nvCxnSpPr>
        <p:spPr>
          <a:xfrm flipH="1">
            <a:off x="7217450" y="4063500"/>
            <a:ext cx="900" cy="232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37" name="Shape 337"/>
          <p:cNvCxnSpPr>
            <a:stCxn id="324" idx="2"/>
          </p:cNvCxnSpPr>
          <p:nvPr/>
        </p:nvCxnSpPr>
        <p:spPr>
          <a:xfrm flipH="1" rot="-5400000">
            <a:off x="4849500" y="3435450"/>
            <a:ext cx="239400" cy="1495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none"/>
          </a:ln>
        </p:spPr>
      </p:cxnSp>
      <p:pic>
        <p:nvPicPr>
          <p:cNvPr id="338" name="Shape 3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1422" y="35796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8697" y="35796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622" y="35796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3351" y="1478699"/>
            <a:ext cx="305100" cy="305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Shape 342"/>
          <p:cNvCxnSpPr>
            <a:stCxn id="321" idx="2"/>
            <a:endCxn id="333" idx="2"/>
          </p:cNvCxnSpPr>
          <p:nvPr/>
        </p:nvCxnSpPr>
        <p:spPr>
          <a:xfrm rot="-5400000">
            <a:off x="5862250" y="1840050"/>
            <a:ext cx="2081100" cy="2365800"/>
          </a:xfrm>
          <a:prstGeom prst="bentConnector3">
            <a:avLst>
              <a:gd fmla="val -1144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297500" y="1658325"/>
            <a:ext cx="19746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348" name="Shape 348"/>
          <p:cNvSpPr txBox="1"/>
          <p:nvPr>
            <p:ph idx="1" type="subTitle"/>
          </p:nvPr>
        </p:nvSpPr>
        <p:spPr>
          <a:xfrm>
            <a:off x="1297500" y="3538000"/>
            <a:ext cx="21702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Scalability: pandas, scipy</a:t>
            </a:r>
          </a:p>
        </p:txBody>
      </p:sp>
      <p:sp>
        <p:nvSpPr>
          <p:cNvPr id="349" name="Shape 349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Python Wrappers to C Code</a:t>
            </a:r>
          </a:p>
        </p:txBody>
      </p:sp>
      <p:pic>
        <p:nvPicPr>
          <p:cNvPr descr="pandas_logo.png"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00" y="1466918"/>
            <a:ext cx="5307450" cy="1105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py.gif"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699" y="2928225"/>
            <a:ext cx="5307450" cy="8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61" name="Shape 361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January</a:t>
            </a:r>
          </a:p>
        </p:txBody>
      </p:sp>
      <p:grpSp>
        <p:nvGrpSpPr>
          <p:cNvPr id="363" name="Shape 363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364" name="Shape 36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5" name="Shape 365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Shape 366"/>
          <p:cNvSpPr txBox="1"/>
          <p:nvPr>
            <p:ph idx="4294967295" type="body"/>
          </p:nvPr>
        </p:nvSpPr>
        <p:spPr>
          <a:xfrm>
            <a:off x="340925" y="1819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Wrapper for  serotype, VF, AMR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Upload to graph database</a:t>
            </a:r>
          </a:p>
        </p:txBody>
      </p:sp>
      <p:sp>
        <p:nvSpPr>
          <p:cNvPr descr="Background pointer shape in timeline graphic" id="367" name="Shape 367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February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370" name="Shape 370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Shape 371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Shape 372"/>
          <p:cNvSpPr txBox="1"/>
          <p:nvPr>
            <p:ph idx="4294967295" type="body"/>
          </p:nvPr>
        </p:nvSpPr>
        <p:spPr>
          <a:xfrm>
            <a:off x="1229187" y="336710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Task queues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API (Flask)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Basic website (AngularJS)</a:t>
            </a:r>
          </a:p>
        </p:txBody>
      </p:sp>
      <p:sp>
        <p:nvSpPr>
          <p:cNvPr descr="Background pointer shape in timeline graphic" id="373" name="Shape 373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March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376" name="Shape 37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7" name="Shape 377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Shape 378"/>
          <p:cNvSpPr txBox="1"/>
          <p:nvPr>
            <p:ph idx="4294967295" type="body"/>
          </p:nvPr>
        </p:nvSpPr>
        <p:spPr>
          <a:xfrm>
            <a:off x="3304094" y="469391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Docker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QC / CI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Initial Deployment</a:t>
            </a:r>
          </a:p>
        </p:txBody>
      </p:sp>
      <p:sp>
        <p:nvSpPr>
          <p:cNvPr descr="Background pointer shape in timeline graphic" id="379" name="Shape 37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April</a:t>
            </a:r>
          </a:p>
        </p:txBody>
      </p:sp>
      <p:grpSp>
        <p:nvGrpSpPr>
          <p:cNvPr id="381" name="Shape 381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382" name="Shape 382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3" name="Shape 383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Shape 384"/>
          <p:cNvSpPr txBox="1"/>
          <p:nvPr>
            <p:ph idx="4294967295" type="body"/>
          </p:nvPr>
        </p:nvSpPr>
        <p:spPr>
          <a:xfrm>
            <a:off x="5126902" y="336710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Graph traversals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Group comparisons: backend code (Flask)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 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Currently: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BASc Software Engineering (uOttawa)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Focus on applied math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Co-op @NML Lethbridge (8-months)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Previously Completed: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BSc Neuroscience (Dalhousie)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Transgenic mouse models of Alzheimer’s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Cryptography &amp; network security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Background: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Largely 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Virtualization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Career Goals: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Big-data companies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89" name="Shape 389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 txBox="1"/>
          <p:nvPr>
            <p:ph idx="4294967295" type="body"/>
          </p:nvPr>
        </p:nvSpPr>
        <p:spPr>
          <a:xfrm>
            <a:off x="2126316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May</a:t>
            </a:r>
          </a:p>
        </p:txBody>
      </p:sp>
      <p:grpSp>
        <p:nvGrpSpPr>
          <p:cNvPr id="391" name="Shape 391"/>
          <p:cNvGrpSpPr/>
          <p:nvPr/>
        </p:nvGrpSpPr>
        <p:grpSpPr>
          <a:xfrm>
            <a:off x="2684632" y="2938957"/>
            <a:ext cx="198900" cy="593655"/>
            <a:chOff x="2223534" y="2938957"/>
            <a:chExt cx="198900" cy="593655"/>
          </a:xfrm>
        </p:grpSpPr>
        <p:cxnSp>
          <p:nvCxnSpPr>
            <p:cNvPr id="392" name="Shape 392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" name="Shape 393"/>
            <p:cNvSpPr/>
            <p:nvPr/>
          </p:nvSpPr>
          <p:spPr>
            <a:xfrm flipH="1" rot="10800000">
              <a:off x="2223534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Shape 394"/>
          <p:cNvSpPr txBox="1"/>
          <p:nvPr>
            <p:ph idx="4294967295" type="body"/>
          </p:nvPr>
        </p:nvSpPr>
        <p:spPr>
          <a:xfrm>
            <a:off x="1229187" y="335437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Group comparisons: frontend code (ReactJS)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2nd deployment</a:t>
            </a:r>
          </a:p>
        </p:txBody>
      </p:sp>
      <p:sp>
        <p:nvSpPr>
          <p:cNvPr descr="Background pointer shape in timeline graphic" id="395" name="Shape 39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idx="4294967295" type="body"/>
          </p:nvPr>
        </p:nvSpPr>
        <p:spPr>
          <a:xfrm>
            <a:off x="3767754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</a:t>
            </a:r>
          </a:p>
        </p:txBody>
      </p:sp>
      <p:grpSp>
        <p:nvGrpSpPr>
          <p:cNvPr id="397" name="Shape 397"/>
          <p:cNvGrpSpPr/>
          <p:nvPr/>
        </p:nvGrpSpPr>
        <p:grpSpPr>
          <a:xfrm>
            <a:off x="4319544" y="1610215"/>
            <a:ext cx="198900" cy="593656"/>
            <a:chOff x="3918083" y="1610215"/>
            <a:chExt cx="198900" cy="593656"/>
          </a:xfrm>
        </p:grpSpPr>
        <p:cxnSp>
          <p:nvCxnSpPr>
            <p:cNvPr id="398" name="Shape 39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9" name="Shape 399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Shape 400"/>
          <p:cNvSpPr txBox="1"/>
          <p:nvPr>
            <p:ph idx="4294967295" type="body"/>
          </p:nvPr>
        </p:nvSpPr>
        <p:spPr>
          <a:xfrm>
            <a:off x="3304094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Implemented subtyping in React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Read the Docs</a:t>
            </a:r>
          </a:p>
        </p:txBody>
      </p:sp>
      <p:sp>
        <p:nvSpPr>
          <p:cNvPr descr="Background pointer shape in timeline graphic" id="401" name="Shape 401"/>
          <p:cNvSpPr/>
          <p:nvPr/>
        </p:nvSpPr>
        <p:spPr>
          <a:xfrm>
            <a:off x="5126893" y="2199000"/>
            <a:ext cx="2051099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July</a:t>
            </a:r>
          </a:p>
        </p:txBody>
      </p:sp>
      <p:grpSp>
        <p:nvGrpSpPr>
          <p:cNvPr id="403" name="Shape 403"/>
          <p:cNvGrpSpPr/>
          <p:nvPr/>
        </p:nvGrpSpPr>
        <p:grpSpPr>
          <a:xfrm>
            <a:off x="5973069" y="2938957"/>
            <a:ext cx="198900" cy="593655"/>
            <a:chOff x="5958946" y="2938957"/>
            <a:chExt cx="198900" cy="593655"/>
          </a:xfrm>
        </p:grpSpPr>
        <p:cxnSp>
          <p:nvCxnSpPr>
            <p:cNvPr id="404" name="Shape 404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5" name="Shape 405"/>
            <p:cNvSpPr/>
            <p:nvPr/>
          </p:nvSpPr>
          <p:spPr>
            <a:xfrm flipH="1" rot="10800000">
              <a:off x="5958946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Shape 406"/>
          <p:cNvSpPr txBox="1"/>
          <p:nvPr>
            <p:ph idx="4294967295" type="body"/>
          </p:nvPr>
        </p:nvSpPr>
        <p:spPr>
          <a:xfrm>
            <a:off x="5126902" y="335437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Refactor backend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Additional features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3rd deployment</a:t>
            </a:r>
          </a:p>
        </p:txBody>
      </p:sp>
      <p:sp>
        <p:nvSpPr>
          <p:cNvPr descr="Background pointer shape in timeline graphic" id="407" name="Shape 40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4294967295" type="body"/>
          </p:nvPr>
        </p:nvSpPr>
        <p:spPr>
          <a:xfrm>
            <a:off x="7111511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August</a:t>
            </a:r>
          </a:p>
        </p:txBody>
      </p:sp>
      <p:grpSp>
        <p:nvGrpSpPr>
          <p:cNvPr id="409" name="Shape 409"/>
          <p:cNvGrpSpPr/>
          <p:nvPr/>
        </p:nvGrpSpPr>
        <p:grpSpPr>
          <a:xfrm>
            <a:off x="7669807" y="1610215"/>
            <a:ext cx="198900" cy="593656"/>
            <a:chOff x="3918083" y="1610215"/>
            <a:chExt cx="198900" cy="593656"/>
          </a:xfrm>
        </p:grpSpPr>
        <p:cxnSp>
          <p:nvCxnSpPr>
            <p:cNvPr id="410" name="Shape 41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Shape 412"/>
          <p:cNvSpPr txBox="1"/>
          <p:nvPr>
            <p:ph idx="4294967295" type="body"/>
          </p:nvPr>
        </p:nvSpPr>
        <p:spPr>
          <a:xfrm>
            <a:off x="6685978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Paper writing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 Result</a:t>
            </a:r>
          </a:p>
        </p:txBody>
      </p:sp>
      <p:sp>
        <p:nvSpPr>
          <p:cNvPr id="418" name="Shape 41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Platform Architecture</a:t>
            </a:r>
          </a:p>
        </p:txBody>
      </p:sp>
      <p:pic>
        <p:nvPicPr>
          <p:cNvPr descr="Screen Shot 2017-08-01 at 2.05.49 PM.png"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775" y="1074737"/>
            <a:ext cx="5202426" cy="29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Background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01 at 9.57.23 AM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24" y="2321550"/>
            <a:ext cx="5789252" cy="18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Background: existing functions</a:t>
            </a:r>
          </a:p>
        </p:txBody>
      </p:sp>
      <p:pic>
        <p:nvPicPr>
          <p:cNvPr descr="12866_2016_680_Fig6_HTML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00" y="139675"/>
            <a:ext cx="4061700" cy="249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866_2016_680_Fig7_HTML.jp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550" y="139675"/>
            <a:ext cx="2697530" cy="400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866_2016_680_Fig8_HTML.jpg"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25" y="1644750"/>
            <a:ext cx="5219082" cy="24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165" name="Shape 165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</a:p>
        </p:txBody>
      </p: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Predict  serotype, VF, AMR within a few minutes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More responsive user-interface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170" name="Shape 170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</a:t>
            </a:r>
          </a:p>
        </p:txBody>
      </p: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Easier to upload genomes and get results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Intuitive navigation of the website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75" name="Shape 175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Shape 177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</a:p>
        </p:txBody>
      </p:sp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Quickly integrate new analyses &amp; results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Ability to perform group comparisons across thousands of genomes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deep-dive</a:t>
            </a:r>
          </a:p>
        </p:txBody>
      </p:sp>
      <p:sp>
        <p:nvSpPr>
          <p:cNvPr id="184" name="Shape 184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</a:p>
        </p:txBody>
      </p:sp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Modernize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Task queues</a:t>
            </a:r>
          </a:p>
          <a:p>
            <a:pPr indent="-330200" lvl="0" marL="45720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ReactJS</a:t>
            </a:r>
          </a:p>
        </p:txBody>
      </p:sp>
      <p:sp>
        <p:nvSpPr>
          <p:cNvPr id="187" name="Shape 187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</a:t>
            </a:r>
          </a:p>
        </p:txBody>
      </p:sp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Familiar Design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One click results</a:t>
            </a:r>
          </a:p>
          <a:p>
            <a:pPr indent="-330200" lvl="0" marL="457200"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" sz="1600"/>
              <a:t>Material design (Google)</a:t>
            </a:r>
          </a:p>
        </p:txBody>
      </p:sp>
      <p:sp>
        <p:nvSpPr>
          <p:cNvPr id="190" name="Shape 190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4294967295" type="body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</a:p>
        </p:txBody>
      </p:sp>
      <p:sp>
        <p:nvSpPr>
          <p:cNvPr id="192" name="Shape 192"/>
          <p:cNvSpPr txBox="1"/>
          <p:nvPr>
            <p:ph idx="4294967295" type="body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Technology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Graph database</a:t>
            </a:r>
          </a:p>
          <a:p>
            <a:pPr indent="-330200" lvl="0" marL="45720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Pandas, SciPy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pic>
        <p:nvPicPr>
          <p:cNvPr descr="xkcde_2x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92650"/>
            <a:ext cx="55816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Speed: task queues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6641895" y="2095250"/>
            <a:ext cx="1280418" cy="745214"/>
            <a:chOff x="2178031" y="1054761"/>
            <a:chExt cx="736804" cy="674402"/>
          </a:xfrm>
        </p:grpSpPr>
        <p:sp>
          <p:nvSpPr>
            <p:cNvPr id="211" name="Shape 211"/>
            <p:cNvSpPr/>
            <p:nvPr/>
          </p:nvSpPr>
          <p:spPr>
            <a:xfrm>
              <a:off x="2178035" y="1054763"/>
              <a:ext cx="736800" cy="674399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2178031" y="1054761"/>
              <a:ext cx="525300" cy="83100"/>
            </a:xfrm>
            <a:prstGeom prst="rect">
              <a:avLst/>
            </a:prstGeom>
            <a:solidFill>
              <a:srgbClr val="FFF8E1"/>
            </a:solidFill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Docker Volume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6687649" y="2311364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b="0" i="0" lang="en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Datafiles</a:t>
            </a:r>
            <a:br>
              <a:rPr b="0" i="0" lang="en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/datastore</a:t>
            </a:r>
          </a:p>
        </p:txBody>
      </p:sp>
      <p:sp>
        <p:nvSpPr>
          <p:cNvPr id="214" name="Shape 214"/>
          <p:cNvSpPr/>
          <p:nvPr/>
        </p:nvSpPr>
        <p:spPr>
          <a:xfrm>
            <a:off x="5102400" y="2102075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102405" y="2120203"/>
            <a:ext cx="8139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Redis Container</a:t>
            </a:r>
          </a:p>
        </p:txBody>
      </p:sp>
      <p:sp>
        <p:nvSpPr>
          <p:cNvPr id="216" name="Shape 216"/>
          <p:cNvSpPr/>
          <p:nvPr/>
        </p:nvSpPr>
        <p:spPr>
          <a:xfrm>
            <a:off x="5189262" y="2311364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Redis DB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Redis Task Queue</a:t>
            </a:r>
          </a:p>
        </p:txBody>
      </p:sp>
      <p:cxnSp>
        <p:nvCxnSpPr>
          <p:cNvPr id="217" name="Shape 217"/>
          <p:cNvCxnSpPr>
            <a:endCxn id="214" idx="0"/>
          </p:cNvCxnSpPr>
          <p:nvPr/>
        </p:nvCxnSpPr>
        <p:spPr>
          <a:xfrm>
            <a:off x="5782350" y="1851875"/>
            <a:ext cx="1200" cy="250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18" name="Shape 218"/>
          <p:cNvSpPr/>
          <p:nvPr/>
        </p:nvSpPr>
        <p:spPr>
          <a:xfrm>
            <a:off x="5102400" y="33124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5102400" y="3330525"/>
            <a:ext cx="10425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220" name="Shape 220"/>
          <p:cNvSpPr/>
          <p:nvPr/>
        </p:nvSpPr>
        <p:spPr>
          <a:xfrm>
            <a:off x="5232675" y="3553825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603950" y="33124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603950" y="3330525"/>
            <a:ext cx="10425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223" name="Shape 223"/>
          <p:cNvSpPr/>
          <p:nvPr/>
        </p:nvSpPr>
        <p:spPr>
          <a:xfrm>
            <a:off x="5189262" y="35216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Reg. Workers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12 Workers</a:t>
            </a:r>
          </a:p>
        </p:txBody>
      </p:sp>
      <p:sp>
        <p:nvSpPr>
          <p:cNvPr id="224" name="Shape 224"/>
          <p:cNvSpPr/>
          <p:nvPr/>
        </p:nvSpPr>
        <p:spPr>
          <a:xfrm>
            <a:off x="3735075" y="3553825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690812" y="35216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Priority Workers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Workers</a:t>
            </a:r>
          </a:p>
        </p:txBody>
      </p:sp>
      <p:sp>
        <p:nvSpPr>
          <p:cNvPr id="226" name="Shape 226"/>
          <p:cNvSpPr/>
          <p:nvPr/>
        </p:nvSpPr>
        <p:spPr>
          <a:xfrm>
            <a:off x="6600850" y="3312400"/>
            <a:ext cx="1362300" cy="731700"/>
          </a:xfrm>
          <a:prstGeom prst="roundRect">
            <a:avLst>
              <a:gd fmla="val 827" name="adj"/>
            </a:avLst>
          </a:prstGeom>
          <a:solidFill>
            <a:srgbClr val="FCE4E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600847" y="3330525"/>
            <a:ext cx="11886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0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RQ Worker Container</a:t>
            </a:r>
          </a:p>
        </p:txBody>
      </p:sp>
      <p:sp>
        <p:nvSpPr>
          <p:cNvPr id="228" name="Shape 228"/>
          <p:cNvSpPr/>
          <p:nvPr/>
        </p:nvSpPr>
        <p:spPr>
          <a:xfrm>
            <a:off x="6687712" y="3521689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UID Generation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Worker</a:t>
            </a:r>
          </a:p>
        </p:txBody>
      </p:sp>
      <p:cxnSp>
        <p:nvCxnSpPr>
          <p:cNvPr id="229" name="Shape 229"/>
          <p:cNvCxnSpPr>
            <a:stCxn id="211" idx="2"/>
            <a:endCxn id="218" idx="0"/>
          </p:cNvCxnSpPr>
          <p:nvPr/>
        </p:nvCxnSpPr>
        <p:spPr>
          <a:xfrm rot="5400000">
            <a:off x="6296907" y="2327164"/>
            <a:ext cx="471899" cy="1498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30" name="Shape 230"/>
          <p:cNvSpPr/>
          <p:nvPr/>
        </p:nvSpPr>
        <p:spPr>
          <a:xfrm>
            <a:off x="5210775" y="1479237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t/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5166512" y="1447102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Flask API</a:t>
            </a: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Scalable uWSGI</a:t>
            </a:r>
          </a:p>
        </p:txBody>
      </p:sp>
      <p:cxnSp>
        <p:nvCxnSpPr>
          <p:cNvPr id="232" name="Shape 232"/>
          <p:cNvCxnSpPr>
            <a:stCxn id="231" idx="3"/>
            <a:endCxn id="211" idx="0"/>
          </p:cNvCxnSpPr>
          <p:nvPr/>
        </p:nvCxnSpPr>
        <p:spPr>
          <a:xfrm>
            <a:off x="6355112" y="1638202"/>
            <a:ext cx="927000" cy="457199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33" name="Shape 233"/>
          <p:cNvCxnSpPr>
            <a:stCxn id="214" idx="2"/>
            <a:endCxn id="221" idx="0"/>
          </p:cNvCxnSpPr>
          <p:nvPr/>
        </p:nvCxnSpPr>
        <p:spPr>
          <a:xfrm rot="5400000">
            <a:off x="4795050" y="2323775"/>
            <a:ext cx="478500" cy="14985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34" name="Shape 234"/>
          <p:cNvCxnSpPr>
            <a:stCxn id="214" idx="2"/>
            <a:endCxn id="227" idx="0"/>
          </p:cNvCxnSpPr>
          <p:nvPr/>
        </p:nvCxnSpPr>
        <p:spPr>
          <a:xfrm flipH="1" rot="-5400000">
            <a:off x="6240900" y="2376425"/>
            <a:ext cx="496800" cy="1411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>
            <a:stCxn id="214" idx="2"/>
            <a:endCxn id="218" idx="0"/>
          </p:cNvCxnSpPr>
          <p:nvPr/>
        </p:nvCxnSpPr>
        <p:spPr>
          <a:xfrm>
            <a:off x="5783550" y="2833775"/>
            <a:ext cx="0" cy="478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36" name="Shape 236"/>
          <p:cNvCxnSpPr>
            <a:endCxn id="226" idx="0"/>
          </p:cNvCxnSpPr>
          <p:nvPr/>
        </p:nvCxnSpPr>
        <p:spPr>
          <a:xfrm>
            <a:off x="7282000" y="2840500"/>
            <a:ext cx="0" cy="471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5072" y="35602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347" y="35602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0272" y="3560246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2249" y="2349621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0276" y="2349924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2351" y="1485653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q.png" id="243" name="Shape 2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0" y="2359188"/>
            <a:ext cx="927000" cy="97133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idx="2" type="body"/>
          </p:nvPr>
        </p:nvSpPr>
        <p:spPr>
          <a:xfrm>
            <a:off x="1104000" y="4302900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Immediate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