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 benefits of our task queues, is that we can easily distribute work and just run for everything, not specific VFs or AMRs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 benefits of our task queues, is that we can easily distribute work and just run for everything, not specific VFs or AMRs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035875" y="1426000"/>
            <a:ext cx="45192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Spfy: speedy predictive genomics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Supervisor: Chad Laing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Student: Kevin Le</a:t>
            </a:r>
          </a:p>
        </p:txBody>
      </p:sp>
      <p:pic>
        <p:nvPicPr>
          <p:cNvPr descr="superphy.png" id="136" name="Shape 136"/>
          <p:cNvPicPr preferRelativeResize="0"/>
          <p:nvPr/>
        </p:nvPicPr>
        <p:blipFill rotWithShape="1">
          <a:blip r:embed="rId3">
            <a:alphaModFix/>
          </a:blip>
          <a:srcRect b="30953" l="0" r="0" t="0"/>
          <a:stretch/>
        </p:blipFill>
        <p:spPr>
          <a:xfrm>
            <a:off x="3015000" y="1578400"/>
            <a:ext cx="1162050" cy="8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97500" y="1658325"/>
            <a:ext cx="15798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1297500" y="3538000"/>
            <a:ext cx="1362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Speed: ReactJS</a:t>
            </a:r>
          </a:p>
        </p:txBody>
      </p:sp>
      <p:pic>
        <p:nvPicPr>
          <p:cNvPr descr="react-logo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23050"/>
            <a:ext cx="1286975" cy="128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Shape 246"/>
          <p:cNvGrpSpPr/>
          <p:nvPr/>
        </p:nvGrpSpPr>
        <p:grpSpPr>
          <a:xfrm>
            <a:off x="3653494" y="2742928"/>
            <a:ext cx="677577" cy="795081"/>
            <a:chOff x="2178036" y="1054763"/>
            <a:chExt cx="1146300" cy="144000"/>
          </a:xfrm>
        </p:grpSpPr>
        <p:sp>
          <p:nvSpPr>
            <p:cNvPr id="247" name="Shape 247"/>
            <p:cNvSpPr/>
            <p:nvPr/>
          </p:nvSpPr>
          <p:spPr>
            <a:xfrm>
              <a:off x="2178036" y="1054763"/>
              <a:ext cx="1146300" cy="14400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178036" y="1054763"/>
              <a:ext cx="750300" cy="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en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sp>
        <p:nvSpPr>
          <p:cNvPr id="249" name="Shape 249"/>
          <p:cNvSpPr/>
          <p:nvPr/>
        </p:nvSpPr>
        <p:spPr>
          <a:xfrm>
            <a:off x="4597375" y="2774850"/>
            <a:ext cx="1143000" cy="731700"/>
          </a:xfrm>
          <a:prstGeom prst="roundRect">
            <a:avLst>
              <a:gd fmla="val 827" name="adj"/>
            </a:avLst>
          </a:prstGeom>
          <a:solidFill>
            <a:srgbClr val="E3F2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3725185" y="2928138"/>
            <a:ext cx="502800" cy="502799"/>
            <a:chOff x="433514" y="2354433"/>
            <a:chExt cx="502800" cy="502800"/>
          </a:xfrm>
        </p:grpSpPr>
        <p:sp>
          <p:nvSpPr>
            <p:cNvPr id="251" name="Shape 25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Shape 253"/>
          <p:cNvSpPr/>
          <p:nvPr/>
        </p:nvSpPr>
        <p:spPr>
          <a:xfrm>
            <a:off x="4644315" y="2988500"/>
            <a:ext cx="104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Front-End</a:t>
            </a:r>
          </a:p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ReactJS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97375" y="2774849"/>
            <a:ext cx="10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Reactapp Container</a:t>
            </a: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Font typeface="Roboto"/>
              <a:buNone/>
            </a:pPr>
            <a:r>
              <a:t/>
            </a:r>
            <a:endParaRPr sz="75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283175" y="1901487"/>
            <a:ext cx="2505600" cy="731700"/>
          </a:xfrm>
          <a:prstGeom prst="roundRect">
            <a:avLst>
              <a:gd fmla="val 827" name="adj"/>
            </a:avLst>
          </a:prstGeom>
          <a:solidFill>
            <a:srgbClr val="E3F2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330115" y="2124525"/>
            <a:ext cx="104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Reverse Proxy</a:t>
            </a:r>
          </a:p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NGINX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283237" y="1910399"/>
            <a:ext cx="10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Webserver Container</a:t>
            </a:r>
          </a:p>
        </p:txBody>
      </p:sp>
      <p:cxnSp>
        <p:nvCxnSpPr>
          <p:cNvPr id="258" name="Shape 258"/>
          <p:cNvCxnSpPr>
            <a:stCxn id="247" idx="3"/>
            <a:endCxn id="249" idx="1"/>
          </p:cNvCxnSpPr>
          <p:nvPr/>
        </p:nvCxnSpPr>
        <p:spPr>
          <a:xfrm>
            <a:off x="4331072" y="3140469"/>
            <a:ext cx="2664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9" name="Shape 259"/>
          <p:cNvCxnSpPr>
            <a:stCxn id="249" idx="3"/>
            <a:endCxn id="256" idx="2"/>
          </p:cNvCxnSpPr>
          <p:nvPr/>
        </p:nvCxnSpPr>
        <p:spPr>
          <a:xfrm flipH="1" rot="10800000">
            <a:off x="5740375" y="2506800"/>
            <a:ext cx="111000" cy="633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60" name="Shape 260"/>
          <p:cNvSpPr/>
          <p:nvPr/>
        </p:nvSpPr>
        <p:spPr>
          <a:xfrm>
            <a:off x="6534875" y="215666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490612" y="2124527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Flask API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Scalable uWSGI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0301" y="3027040"/>
            <a:ext cx="305100" cy="3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>
            <a:endCxn id="261" idx="1"/>
          </p:cNvCxnSpPr>
          <p:nvPr/>
        </p:nvCxnSpPr>
        <p:spPr>
          <a:xfrm>
            <a:off x="6372712" y="2315627"/>
            <a:ext cx="117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64" name="Shape 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2999" y="2199224"/>
            <a:ext cx="232800" cy="2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6451" y="2163078"/>
            <a:ext cx="305100" cy="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Goal: Simplicity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Easier to upload genomes and get results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Intuitive navigation of the website</a:t>
            </a: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Solution: Familiar Design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One click results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Material design (Google)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one-click results</a:t>
            </a:r>
          </a:p>
        </p:txBody>
      </p:sp>
      <p:pic>
        <p:nvPicPr>
          <p:cNvPr descr="oneclick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400" y="661850"/>
            <a:ext cx="3789475" cy="3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2914400" y="5210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one-click results</a:t>
            </a:r>
          </a:p>
        </p:txBody>
      </p:sp>
      <p:pic>
        <p:nvPicPr>
          <p:cNvPr descr="spfy-results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725"/>
            <a:ext cx="6914270" cy="359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93" name="Shape 293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material design</a:t>
            </a:r>
          </a:p>
        </p:txBody>
      </p:sp>
      <p:pic>
        <p:nvPicPr>
          <p:cNvPr descr="screen-results_list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1265673"/>
            <a:ext cx="5091326" cy="26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Card Based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Goal: </a:t>
            </a:r>
            <a:r>
              <a:rPr lang="en" sz="1600"/>
              <a:t>Scalability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Quickly integrate new analyses &amp; results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Ability to perform group comparisons across thousands of genomes</a:t>
            </a:r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Solution: Technology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Graph database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Pandas, SciPy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graph database</a:t>
            </a:r>
          </a:p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Semantic Web</a:t>
            </a:r>
          </a:p>
        </p:txBody>
      </p:sp>
      <p:pic>
        <p:nvPicPr>
          <p:cNvPr descr="Screen Shot 2017-08-01 at 1.48.17 PM.png"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50" y="886673"/>
            <a:ext cx="4419899" cy="341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zegraph.png"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675" y="2261650"/>
            <a:ext cx="26098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17" name="Shape 317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graph database</a:t>
            </a:r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pic>
        <p:nvPicPr>
          <p:cNvPr descr="blazegraph.pn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2261650"/>
            <a:ext cx="26098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503875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5038750" y="33499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22" name="Shape 322"/>
          <p:cNvSpPr/>
          <p:nvPr/>
        </p:nvSpPr>
        <p:spPr>
          <a:xfrm>
            <a:off x="5169025" y="35732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54030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540300" y="33499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25" name="Shape 325"/>
          <p:cNvSpPr/>
          <p:nvPr/>
        </p:nvSpPr>
        <p:spPr>
          <a:xfrm>
            <a:off x="512561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Reg.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12 Workers</a:t>
            </a:r>
          </a:p>
        </p:txBody>
      </p:sp>
      <p:sp>
        <p:nvSpPr>
          <p:cNvPr id="326" name="Shape 326"/>
          <p:cNvSpPr/>
          <p:nvPr/>
        </p:nvSpPr>
        <p:spPr>
          <a:xfrm>
            <a:off x="3671425" y="35732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62716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Priority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Workers</a:t>
            </a:r>
          </a:p>
        </p:txBody>
      </p:sp>
      <p:sp>
        <p:nvSpPr>
          <p:cNvPr id="328" name="Shape 328"/>
          <p:cNvSpPr/>
          <p:nvPr/>
        </p:nvSpPr>
        <p:spPr>
          <a:xfrm>
            <a:off x="653720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6537197" y="3349925"/>
            <a:ext cx="1188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30" name="Shape 330"/>
          <p:cNvSpPr/>
          <p:nvPr/>
        </p:nvSpPr>
        <p:spPr>
          <a:xfrm>
            <a:off x="662406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UID Generation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Worker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7445349" y="1237225"/>
            <a:ext cx="1362261" cy="745214"/>
            <a:chOff x="2178034" y="1054761"/>
            <a:chExt cx="783900" cy="674402"/>
          </a:xfrm>
        </p:grpSpPr>
        <p:sp>
          <p:nvSpPr>
            <p:cNvPr id="332" name="Shape 332"/>
            <p:cNvSpPr/>
            <p:nvPr/>
          </p:nvSpPr>
          <p:spPr>
            <a:xfrm>
              <a:off x="2178035" y="1054763"/>
              <a:ext cx="736800" cy="674399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178034" y="1054761"/>
              <a:ext cx="7839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Blazegraph Container (LTS)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7491262" y="144015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Graph Database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Blazegraph</a:t>
            </a:r>
          </a:p>
        </p:txBody>
      </p:sp>
      <p:cxnSp>
        <p:nvCxnSpPr>
          <p:cNvPr id="335" name="Shape 335"/>
          <p:cNvCxnSpPr>
            <a:stCxn id="328" idx="2"/>
          </p:cNvCxnSpPr>
          <p:nvPr/>
        </p:nvCxnSpPr>
        <p:spPr>
          <a:xfrm flipH="1">
            <a:off x="7217450" y="4063500"/>
            <a:ext cx="900" cy="23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36" name="Shape 336"/>
          <p:cNvCxnSpPr>
            <a:stCxn id="323" idx="2"/>
          </p:cNvCxnSpPr>
          <p:nvPr/>
        </p:nvCxnSpPr>
        <p:spPr>
          <a:xfrm flipH="1" rot="-5400000">
            <a:off x="4849500" y="3435450"/>
            <a:ext cx="239400" cy="1495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422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8697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22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3351" y="1478699"/>
            <a:ext cx="305100" cy="305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Shape 341"/>
          <p:cNvCxnSpPr>
            <a:stCxn id="320" idx="2"/>
            <a:endCxn id="332" idx="2"/>
          </p:cNvCxnSpPr>
          <p:nvPr/>
        </p:nvCxnSpPr>
        <p:spPr>
          <a:xfrm rot="-5400000">
            <a:off x="5862250" y="1840050"/>
            <a:ext cx="2081100" cy="2365800"/>
          </a:xfrm>
          <a:prstGeom prst="bentConnector3">
            <a:avLst>
              <a:gd fmla="val -114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47" name="Shape 347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pandas, scipy</a:t>
            </a:r>
          </a:p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Python Wrappers to C Code</a:t>
            </a:r>
          </a:p>
        </p:txBody>
      </p:sp>
      <p:pic>
        <p:nvPicPr>
          <p:cNvPr descr="pandas_logo.png"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1466918"/>
            <a:ext cx="5307450" cy="1105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py.gif"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699" y="2928225"/>
            <a:ext cx="5307450" cy="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356" name="Shape 356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4294967295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</a:p>
        </p:txBody>
      </p:sp>
      <p:sp>
        <p:nvSpPr>
          <p:cNvPr id="358" name="Shape 358"/>
          <p:cNvSpPr txBox="1"/>
          <p:nvPr>
            <p:ph idx="4294967295" type="body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Modernize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Task queues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ReactJS</a:t>
            </a:r>
          </a:p>
        </p:txBody>
      </p:sp>
      <p:sp>
        <p:nvSpPr>
          <p:cNvPr id="359" name="Shape 359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</a:p>
        </p:txBody>
      </p:sp>
      <p:sp>
        <p:nvSpPr>
          <p:cNvPr id="361" name="Shape 361"/>
          <p:cNvSpPr txBox="1"/>
          <p:nvPr>
            <p:ph idx="4294967295" type="body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Familiar Design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One click results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" sz="1600"/>
              <a:t>Material design (Google)</a:t>
            </a:r>
          </a:p>
        </p:txBody>
      </p:sp>
      <p:sp>
        <p:nvSpPr>
          <p:cNvPr id="362" name="Shape 362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429496729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</a:p>
        </p:txBody>
      </p:sp>
      <p:sp>
        <p:nvSpPr>
          <p:cNvPr id="364" name="Shape 364"/>
          <p:cNvSpPr txBox="1"/>
          <p:nvPr>
            <p:ph idx="4294967295" type="body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Technology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Graph database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Pandas, SciPy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Currently: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BASc Software Engineering (uOttawa)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 on applied math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Co-op @NML Lethbridge (8-months)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Previously Completed: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BSc Neuroscience (Dalhousie)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Transgenic mouse models of Alzheimer’s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Cryptography &amp; network security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Background: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Largely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Career Goals: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Big-data companies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74" name="Shape 374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377" name="Shape 37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Shape 378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Shape 379"/>
          <p:cNvSpPr txBox="1"/>
          <p:nvPr>
            <p:ph idx="4294967295" type="body"/>
          </p:nvPr>
        </p:nvSpPr>
        <p:spPr>
          <a:xfrm>
            <a:off x="340925" y="1819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Wrapper for  serotype, VF, AMR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Upload to graph database</a:t>
            </a:r>
          </a:p>
        </p:txBody>
      </p:sp>
      <p:sp>
        <p:nvSpPr>
          <p:cNvPr descr="Background pointer shape in timeline graphic" id="380" name="Shape 380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February</a:t>
            </a:r>
          </a:p>
        </p:txBody>
      </p:sp>
      <p:grpSp>
        <p:nvGrpSpPr>
          <p:cNvPr id="382" name="Shape 382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383" name="Shape 383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Shape 384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1229187" y="33671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Task queues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API (Flask)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Basic website (AngularJS)</a:t>
            </a:r>
          </a:p>
        </p:txBody>
      </p:sp>
      <p:sp>
        <p:nvSpPr>
          <p:cNvPr descr="Background pointer shape in timeline graphic" id="386" name="Shape 38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March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389" name="Shape 38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Shape 390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Shape 391"/>
          <p:cNvSpPr txBox="1"/>
          <p:nvPr>
            <p:ph idx="4294967295" type="body"/>
          </p:nvPr>
        </p:nvSpPr>
        <p:spPr>
          <a:xfrm>
            <a:off x="3304094" y="469391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Docker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QC / CI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Initial Deployment</a:t>
            </a:r>
          </a:p>
        </p:txBody>
      </p:sp>
      <p:sp>
        <p:nvSpPr>
          <p:cNvPr descr="Background pointer shape in timeline graphic" id="392" name="Shape 39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April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395" name="Shape 395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Shape 396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Shape 397"/>
          <p:cNvSpPr txBox="1"/>
          <p:nvPr>
            <p:ph idx="4294967295" type="body"/>
          </p:nvPr>
        </p:nvSpPr>
        <p:spPr>
          <a:xfrm>
            <a:off x="5126902" y="33671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Graph traversals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Group comparisons: backend code (Flask)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402" name="Shape 402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4294967295" type="body"/>
          </p:nvPr>
        </p:nvSpPr>
        <p:spPr>
          <a:xfrm>
            <a:off x="212631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2684632" y="2938957"/>
            <a:ext cx="198900" cy="593655"/>
            <a:chOff x="2223534" y="2938957"/>
            <a:chExt cx="198900" cy="593655"/>
          </a:xfrm>
        </p:grpSpPr>
        <p:cxnSp>
          <p:nvCxnSpPr>
            <p:cNvPr id="405" name="Shape 405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6" name="Shape 406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 txBox="1"/>
          <p:nvPr>
            <p:ph idx="4294967295" type="body"/>
          </p:nvPr>
        </p:nvSpPr>
        <p:spPr>
          <a:xfrm>
            <a:off x="1229187" y="335437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Group comparisons: frontend code (ReactJS)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2nd deployment</a:t>
            </a:r>
          </a:p>
        </p:txBody>
      </p:sp>
      <p:sp>
        <p:nvSpPr>
          <p:cNvPr descr="Background pointer shape in timeline graphic" id="408" name="Shape 40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4294967295" type="body"/>
          </p:nvPr>
        </p:nvSpPr>
        <p:spPr>
          <a:xfrm>
            <a:off x="3767754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x="4319544" y="1610215"/>
            <a:ext cx="198900" cy="593656"/>
            <a:chOff x="3918083" y="1610215"/>
            <a:chExt cx="198900" cy="593656"/>
          </a:xfrm>
        </p:grpSpPr>
        <p:cxnSp>
          <p:nvCxnSpPr>
            <p:cNvPr id="411" name="Shape 41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Shape 412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Shape 413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Implemented subtyping in React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Read the Docs</a:t>
            </a:r>
          </a:p>
        </p:txBody>
      </p:sp>
      <p:sp>
        <p:nvSpPr>
          <p:cNvPr descr="Background pointer shape in timeline graphic" id="414" name="Shape 414"/>
          <p:cNvSpPr/>
          <p:nvPr/>
        </p:nvSpPr>
        <p:spPr>
          <a:xfrm>
            <a:off x="5126893" y="2199000"/>
            <a:ext cx="2051099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July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5973069" y="2938957"/>
            <a:ext cx="198900" cy="593655"/>
            <a:chOff x="5958946" y="2938957"/>
            <a:chExt cx="198900" cy="593655"/>
          </a:xfrm>
        </p:grpSpPr>
        <p:cxnSp>
          <p:nvCxnSpPr>
            <p:cNvPr id="417" name="Shape 41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Shape 418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5126902" y="335437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Refactor backend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Additional features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3rd deployment</a:t>
            </a:r>
          </a:p>
        </p:txBody>
      </p:sp>
      <p:sp>
        <p:nvSpPr>
          <p:cNvPr descr="Background pointer shape in timeline graphic" id="420" name="Shape 4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4294967295" type="body"/>
          </p:nvPr>
        </p:nvSpPr>
        <p:spPr>
          <a:xfrm>
            <a:off x="7111511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August</a:t>
            </a:r>
          </a:p>
        </p:txBody>
      </p:sp>
      <p:grpSp>
        <p:nvGrpSpPr>
          <p:cNvPr id="422" name="Shape 422"/>
          <p:cNvGrpSpPr/>
          <p:nvPr/>
        </p:nvGrpSpPr>
        <p:grpSpPr>
          <a:xfrm>
            <a:off x="7669807" y="1610215"/>
            <a:ext cx="198900" cy="593656"/>
            <a:chOff x="3918083" y="1610215"/>
            <a:chExt cx="198900" cy="593656"/>
          </a:xfrm>
        </p:grpSpPr>
        <p:cxnSp>
          <p:nvCxnSpPr>
            <p:cNvPr id="423" name="Shape 4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Shape 424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Shape 425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Paper writing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 Result</a:t>
            </a:r>
          </a:p>
        </p:txBody>
      </p:sp>
      <p:sp>
        <p:nvSpPr>
          <p:cNvPr id="431" name="Shape 4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 Architecture</a:t>
            </a:r>
          </a:p>
        </p:txBody>
      </p:sp>
      <p:pic>
        <p:nvPicPr>
          <p:cNvPr descr="Screen Shot 2017-08-01 at 2.05.49 PM.png"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775" y="1074737"/>
            <a:ext cx="5202426" cy="29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Result: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44" name="Shape 44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Real-time serotype, VF, AMR prediction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Within 2-3 minutes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448" name="Shape 44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Storage and retrieval of genomes &amp; results in a Graph Database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Test set: 5353 GenBank genomes</a:t>
            </a:r>
            <a:br>
              <a:rPr lang="en" sz="1600"/>
            </a:br>
          </a:p>
        </p:txBody>
      </p:sp>
      <p:grpSp>
        <p:nvGrpSpPr>
          <p:cNvPr id="451" name="Shape 45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452" name="Shape 45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Shape 45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Live group comparisons of database entries within seconds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Ex. O157 vs O53 for all known VFs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Background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01 at 9.57.23 AM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4" y="2321550"/>
            <a:ext cx="5789252" cy="18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57" name="Shape 157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Predict  serotype, VF, AMR within a few minutes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More responsive user-interface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62" name="Shape 162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Easier to upload genomes and get results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Intuitive navigation of the website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67" name="Shape 167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Quickly integrate new analyses &amp; results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Ability to perform group comparisons across thousands of genomes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Goal: Speed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Predict  serotype, VF, AMR within a few minutes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More responsive user-interface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Solution: Modernize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Docker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Task queues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ReactJS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pic>
        <p:nvPicPr>
          <p:cNvPr descr="xkcde_2x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92650"/>
            <a:ext cx="55816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Speed: task queues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6641895" y="2095250"/>
            <a:ext cx="1280418" cy="745214"/>
            <a:chOff x="2178031" y="1054761"/>
            <a:chExt cx="736804" cy="674402"/>
          </a:xfrm>
        </p:grpSpPr>
        <p:sp>
          <p:nvSpPr>
            <p:cNvPr id="196" name="Shape 196"/>
            <p:cNvSpPr/>
            <p:nvPr/>
          </p:nvSpPr>
          <p:spPr>
            <a:xfrm>
              <a:off x="2178035" y="1054763"/>
              <a:ext cx="736800" cy="674399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2178031" y="1054761"/>
              <a:ext cx="525300" cy="83100"/>
            </a:xfrm>
            <a:prstGeom prst="rect">
              <a:avLst/>
            </a:prstGeom>
            <a:solidFill>
              <a:srgbClr val="FFF8E1"/>
            </a:solidFill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Docker Volume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6687649" y="2311364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b="0" i="0" lang="en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Datafiles</a:t>
            </a:r>
            <a:b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/datastore</a:t>
            </a:r>
          </a:p>
        </p:txBody>
      </p:sp>
      <p:sp>
        <p:nvSpPr>
          <p:cNvPr id="199" name="Shape 199"/>
          <p:cNvSpPr/>
          <p:nvPr/>
        </p:nvSpPr>
        <p:spPr>
          <a:xfrm>
            <a:off x="5102400" y="2102075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102405" y="2120203"/>
            <a:ext cx="8139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Redis Container</a:t>
            </a:r>
          </a:p>
        </p:txBody>
      </p:sp>
      <p:sp>
        <p:nvSpPr>
          <p:cNvPr id="201" name="Shape 201"/>
          <p:cNvSpPr/>
          <p:nvPr/>
        </p:nvSpPr>
        <p:spPr>
          <a:xfrm>
            <a:off x="5189262" y="2311364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Redis DB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Redis Task Queue</a:t>
            </a:r>
          </a:p>
        </p:txBody>
      </p:sp>
      <p:cxnSp>
        <p:nvCxnSpPr>
          <p:cNvPr id="202" name="Shape 202"/>
          <p:cNvCxnSpPr>
            <a:endCxn id="199" idx="0"/>
          </p:cNvCxnSpPr>
          <p:nvPr/>
        </p:nvCxnSpPr>
        <p:spPr>
          <a:xfrm>
            <a:off x="5782350" y="1851875"/>
            <a:ext cx="1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510240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102400" y="33305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05" name="Shape 205"/>
          <p:cNvSpPr/>
          <p:nvPr/>
        </p:nvSpPr>
        <p:spPr>
          <a:xfrm>
            <a:off x="5232675" y="35538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60395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03950" y="33305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08" name="Shape 208"/>
          <p:cNvSpPr/>
          <p:nvPr/>
        </p:nvSpPr>
        <p:spPr>
          <a:xfrm>
            <a:off x="518926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Reg.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12 Workers</a:t>
            </a:r>
          </a:p>
        </p:txBody>
      </p:sp>
      <p:sp>
        <p:nvSpPr>
          <p:cNvPr id="209" name="Shape 209"/>
          <p:cNvSpPr/>
          <p:nvPr/>
        </p:nvSpPr>
        <p:spPr>
          <a:xfrm>
            <a:off x="3735075" y="35538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69081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Priority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Workers</a:t>
            </a:r>
          </a:p>
        </p:txBody>
      </p:sp>
      <p:sp>
        <p:nvSpPr>
          <p:cNvPr id="211" name="Shape 211"/>
          <p:cNvSpPr/>
          <p:nvPr/>
        </p:nvSpPr>
        <p:spPr>
          <a:xfrm>
            <a:off x="660085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600847" y="3330525"/>
            <a:ext cx="1188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13" name="Shape 213"/>
          <p:cNvSpPr/>
          <p:nvPr/>
        </p:nvSpPr>
        <p:spPr>
          <a:xfrm>
            <a:off x="668771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UID Generation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Worker</a:t>
            </a:r>
          </a:p>
        </p:txBody>
      </p:sp>
      <p:cxnSp>
        <p:nvCxnSpPr>
          <p:cNvPr id="214" name="Shape 214"/>
          <p:cNvCxnSpPr>
            <a:stCxn id="196" idx="2"/>
            <a:endCxn id="203" idx="0"/>
          </p:cNvCxnSpPr>
          <p:nvPr/>
        </p:nvCxnSpPr>
        <p:spPr>
          <a:xfrm rot="5400000">
            <a:off x="6296907" y="2327164"/>
            <a:ext cx="471899" cy="1498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5210775" y="1479237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166512" y="144710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Flask API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Scalable uWSGI</a:t>
            </a:r>
          </a:p>
        </p:txBody>
      </p:sp>
      <p:cxnSp>
        <p:nvCxnSpPr>
          <p:cNvPr id="217" name="Shape 217"/>
          <p:cNvCxnSpPr>
            <a:stCxn id="216" idx="3"/>
            <a:endCxn id="196" idx="0"/>
          </p:cNvCxnSpPr>
          <p:nvPr/>
        </p:nvCxnSpPr>
        <p:spPr>
          <a:xfrm>
            <a:off x="6355112" y="1638202"/>
            <a:ext cx="927000" cy="457199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18" name="Shape 218"/>
          <p:cNvCxnSpPr>
            <a:stCxn id="199" idx="2"/>
            <a:endCxn id="206" idx="0"/>
          </p:cNvCxnSpPr>
          <p:nvPr/>
        </p:nvCxnSpPr>
        <p:spPr>
          <a:xfrm rot="5400000">
            <a:off x="4795050" y="2323775"/>
            <a:ext cx="478500" cy="14985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19" name="Shape 219"/>
          <p:cNvCxnSpPr>
            <a:stCxn id="199" idx="2"/>
            <a:endCxn id="212" idx="0"/>
          </p:cNvCxnSpPr>
          <p:nvPr/>
        </p:nvCxnSpPr>
        <p:spPr>
          <a:xfrm flipH="1" rot="-5400000">
            <a:off x="6240900" y="2376425"/>
            <a:ext cx="496800" cy="1411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199" idx="2"/>
            <a:endCxn id="203" idx="0"/>
          </p:cNvCxnSpPr>
          <p:nvPr/>
        </p:nvCxnSpPr>
        <p:spPr>
          <a:xfrm>
            <a:off x="5783550" y="2833775"/>
            <a:ext cx="0" cy="47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21" name="Shape 221"/>
          <p:cNvCxnSpPr>
            <a:endCxn id="211" idx="0"/>
          </p:cNvCxnSpPr>
          <p:nvPr/>
        </p:nvCxnSpPr>
        <p:spPr>
          <a:xfrm>
            <a:off x="7282000" y="2840500"/>
            <a:ext cx="0" cy="47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072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347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272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249" y="2349621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0276" y="2349924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2351" y="1485653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q.png" id="228" name="Shape 2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2359188"/>
            <a:ext cx="927000" cy="97133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Immediate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297500" y="1658325"/>
            <a:ext cx="15798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297500" y="3538000"/>
            <a:ext cx="1362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Speed: ReactJS</a:t>
            </a:r>
          </a:p>
        </p:txBody>
      </p:sp>
      <p:pic>
        <p:nvPicPr>
          <p:cNvPr descr="rendering-superphy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75" y="625900"/>
            <a:ext cx="3623073" cy="1897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ndering-spfy.png"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75" y="2622124"/>
            <a:ext cx="3623073" cy="189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-logo.png"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123050"/>
            <a:ext cx="1286975" cy="1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