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Lato"/>
      <p:regular r:id="rId27"/>
      <p:bold r:id="rId28"/>
      <p:italic r:id="rId29"/>
      <p:boldItalic r:id="rId30"/>
    </p:embeddedFont>
    <p:embeddedFont>
      <p:font typeface="Lustria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ustria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如果無法顯示圖像，瀏覽器將顯示替代文本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假設由於下列原因用戶無法查看圖像，alt 屬性可以為圖像提供替代的信息：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網速太慢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屬性中的錯誤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瀏覽器禁用圖像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用戶使用的是屏幕閱讀器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全景圖片 (含標題)">
  <p:cSld name="全景圖片 (含標題)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zh-TW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zh-TW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欄">
  <p:cSld name="3 欄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圖片欄">
  <p:cSld name="3 圖片欄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1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1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spcBef>
                <a:spcPts val="520"/>
              </a:spcBef>
              <a:spcAft>
                <a:spcPts val="0"/>
              </a:spcAft>
              <a:buSzPts val="1820"/>
              <a:buChar char="◈"/>
              <a:defRPr sz="2600"/>
            </a:lvl1pPr>
            <a:lvl2pPr indent="-326390" lvl="1" marL="914400" algn="l">
              <a:spcBef>
                <a:spcPts val="600"/>
              </a:spcBef>
              <a:spcAft>
                <a:spcPts val="0"/>
              </a:spcAft>
              <a:buSzPts val="1540"/>
              <a:buChar char="◈"/>
              <a:defRPr sz="2200"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51515"/>
            </a:gs>
            <a:gs pos="73000">
              <a:srgbClr val="151515"/>
            </a:gs>
            <a:gs pos="82000">
              <a:srgbClr val="0C0C0C"/>
            </a:gs>
            <a:gs pos="99000">
              <a:schemeClr val="dk1"/>
            </a:gs>
            <a:gs pos="100000">
              <a:schemeClr val="dk1"/>
            </a:gs>
          </a:gsLst>
          <a:lin ang="27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ithelp.ithome.com.tw/articles/10196454?sc=iThelp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1354651" y="1941095"/>
            <a:ext cx="9440034" cy="12561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HTML CSS</a:t>
            </a:r>
            <a:endParaRPr/>
          </a:p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3470653" y="3421876"/>
            <a:ext cx="5825747" cy="5244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zh-TW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目標：了解 CSS 選擇器與權重</a:t>
            </a:r>
            <a:endParaRPr sz="2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全域選擇器 </a:t>
            </a:r>
            <a:endParaRPr b="1" sz="44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1050152" y="1592751"/>
            <a:ext cx="9349211" cy="27777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整個網頁都會被套用，使用“* ”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使用時機：網站CSS初始化設定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1050153" y="4833257"/>
            <a:ext cx="10217404" cy="18620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5"/>
              <a:buFont typeface="Noto Sans Symbols"/>
              <a:buNone/>
            </a:pPr>
            <a:r>
              <a:rPr b="1" i="0" lang="zh-TW" sz="3607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zh-TW" sz="296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b="1" i="0" lang="zh-TW" sz="268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1" i="0" lang="zh-TW" sz="268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68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      color: #000 ;                      </a:t>
            </a:r>
            <a:br>
              <a:rPr b="1" i="0" lang="zh-TW" sz="268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68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zh-TW" sz="296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b="0" i="0" sz="296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marR="0" rtl="0" algn="l">
              <a:lnSpc>
                <a:spcPct val="90000"/>
              </a:lnSpc>
              <a:spcBef>
                <a:spcPts val="1192"/>
              </a:spcBef>
              <a:spcAft>
                <a:spcPts val="0"/>
              </a:spcAft>
              <a:buClr>
                <a:schemeClr val="lt2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95" y="46827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6663" y="5862597"/>
            <a:ext cx="2894524" cy="832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型態選擇器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1050152" y="1592751"/>
            <a:ext cx="9349211" cy="27777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選擇器名稱為 </a:t>
            </a:r>
            <a:r>
              <a:rPr b="1" i="0" lang="zh-TW" sz="260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tag (元素)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使用時機：控制同名稱的tags時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1050153" y="4837758"/>
            <a:ext cx="10217404" cy="18620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5"/>
              <a:buFont typeface="Noto Sans Symbols"/>
              <a:buNone/>
            </a:pPr>
            <a:r>
              <a:rPr b="1" i="0" lang="zh-TW" sz="3607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zh-TW" sz="296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      color: #000;                        </a:t>
            </a:r>
            <a:b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zh-TW" sz="259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b="0" i="0" sz="259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marR="0" rtl="0" algn="l">
              <a:lnSpc>
                <a:spcPct val="90000"/>
              </a:lnSpc>
              <a:spcBef>
                <a:spcPts val="1192"/>
              </a:spcBef>
              <a:spcAft>
                <a:spcPts val="0"/>
              </a:spcAft>
              <a:buClr>
                <a:schemeClr val="lt2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95" y="483775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2192" y="5768763"/>
            <a:ext cx="3194341" cy="91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：Class </a:t>
            </a:r>
            <a:r>
              <a:rPr b="1" lang="zh-TW" sz="44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(最常使用)</a:t>
            </a:r>
            <a:endParaRPr b="1" sz="44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1050152" y="1592751"/>
            <a:ext cx="9349211" cy="21985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tag (元素)取</a:t>
            </a:r>
            <a:r>
              <a:rPr b="1" i="0" lang="zh-TW" sz="260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群組名稱 (自己定義)</a:t>
            </a:r>
            <a:r>
              <a:rPr b="1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所有群組裡的人都有相同屬性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lnSpc>
                <a:spcPct val="90000"/>
              </a:lnSpc>
              <a:spcBef>
                <a:spcPts val="148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選擇器：”</a:t>
            </a:r>
            <a:r>
              <a:rPr b="1" i="0" lang="zh-TW" sz="440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” + 群組名稱</a:t>
            </a:r>
            <a:endParaRPr/>
          </a:p>
          <a:p>
            <a:pPr indent="-306000" lvl="0" marL="3429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使用時機：文章中每篇段落的樣式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1050153" y="4837758"/>
            <a:ext cx="10217404" cy="18620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5"/>
              <a:buFont typeface="Noto Sans Symbols"/>
              <a:buNone/>
            </a:pPr>
            <a:r>
              <a:rPr b="1" i="0" lang="zh-TW" sz="3607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.p-style</a:t>
            </a:r>
            <a:r>
              <a:rPr b="0" i="0" lang="zh-TW" sz="296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      color: #000;                        </a:t>
            </a:r>
            <a:b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zh-TW" sz="259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b="0" i="0" sz="259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marR="0" rtl="0" algn="l">
              <a:lnSpc>
                <a:spcPct val="90000"/>
              </a:lnSpc>
              <a:spcBef>
                <a:spcPts val="1192"/>
              </a:spcBef>
              <a:spcAft>
                <a:spcPts val="0"/>
              </a:spcAft>
              <a:buClr>
                <a:schemeClr val="lt2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95" y="483775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257" y="3757464"/>
            <a:ext cx="43815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02192" y="5756677"/>
            <a:ext cx="3178629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：id (</a:t>
            </a: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通常給js用)</a:t>
            </a:r>
            <a:endParaRPr b="1" sz="44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1050152" y="1592751"/>
            <a:ext cx="9349211" cy="21697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47"/>
              <a:buFont typeface="Noto Sans Symbols"/>
              <a:buChar char="◈"/>
            </a:pPr>
            <a:r>
              <a:rPr b="0" i="0" lang="zh-TW" sz="221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tag (元素)給</a:t>
            </a:r>
            <a:r>
              <a:rPr b="1" i="0" lang="zh-TW" sz="221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身分證 (唯一的某個東西)</a:t>
            </a:r>
            <a:endParaRPr b="0" i="0" sz="221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lnSpc>
                <a:spcPct val="90000"/>
              </a:lnSpc>
              <a:spcBef>
                <a:spcPts val="1042"/>
              </a:spcBef>
              <a:spcAft>
                <a:spcPts val="0"/>
              </a:spcAft>
              <a:buClr>
                <a:schemeClr val="lt2"/>
              </a:buClr>
              <a:buSzPts val="1547"/>
              <a:buFont typeface="Noto Sans Symbols"/>
              <a:buChar char="◈"/>
            </a:pPr>
            <a:r>
              <a:rPr b="0" i="0" lang="zh-TW" sz="221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關於id選擇器的補充：一個html只能用一個id不是說只能宣告一次id選擇器，而是說id對應的屬性值一個html只能出現一次 (想像一個html是一間公司，有很多人，每個人都有員編，但每個人的員編是獨一獨二的)</a:t>
            </a:r>
            <a:endParaRPr b="0" i="0" sz="221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lnSpc>
                <a:spcPct val="90000"/>
              </a:lnSpc>
              <a:spcBef>
                <a:spcPts val="1348"/>
              </a:spcBef>
              <a:spcAft>
                <a:spcPts val="0"/>
              </a:spcAft>
              <a:buClr>
                <a:schemeClr val="lt2"/>
              </a:buClr>
              <a:buSzPts val="1547"/>
              <a:buFont typeface="Noto Sans Symbols"/>
              <a:buChar char="◈"/>
            </a:pPr>
            <a:r>
              <a:rPr b="0" i="0" lang="zh-TW" sz="221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選擇器：”</a:t>
            </a:r>
            <a:r>
              <a:rPr b="1" i="0" lang="zh-TW" sz="374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zh-TW" sz="221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” + 身分證</a:t>
            </a:r>
            <a:endParaRPr b="0" i="0" sz="221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1050153" y="4837758"/>
            <a:ext cx="10217404" cy="18620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5"/>
              <a:buFont typeface="Noto Sans Symbols"/>
              <a:buNone/>
            </a:pPr>
            <a:r>
              <a:rPr b="1" i="0" lang="zh-TW" sz="3607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#p-id</a:t>
            </a:r>
            <a:r>
              <a:rPr b="0" i="0" lang="zh-TW" sz="296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      color: #000;                        </a:t>
            </a:r>
            <a:b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zh-TW" sz="259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</a:br>
            <a:endParaRPr b="0" i="0" sz="259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marR="0" rtl="0" algn="l">
              <a:lnSpc>
                <a:spcPct val="90000"/>
              </a:lnSpc>
              <a:spcBef>
                <a:spcPts val="1192"/>
              </a:spcBef>
              <a:spcAft>
                <a:spcPts val="0"/>
              </a:spcAft>
              <a:buClr>
                <a:schemeClr val="lt2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95" y="483775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152" y="3906219"/>
            <a:ext cx="6063707" cy="62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7727" y="5703357"/>
            <a:ext cx="3463718" cy="99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0217" y="3110239"/>
            <a:ext cx="4941783" cy="242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：多組選擇器合併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1050152" y="1592751"/>
            <a:ext cx="9349211" cy="173938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不同的選擇器組在一起，但擁有相同屬性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選擇器串接： A選擇器 + ”</a:t>
            </a:r>
            <a:r>
              <a:rPr b="1" i="0" lang="zh-TW" sz="600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” + B選擇器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95" y="350425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50" y="3504258"/>
            <a:ext cx="23876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0676" y="3504258"/>
            <a:ext cx="35941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4155995" y="4057952"/>
            <a:ext cx="18758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可以合併寫成 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(若需要針對這些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群組做修改)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913795" y="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更多選擇器</a:t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502" y="802336"/>
            <a:ext cx="8634939" cy="600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/>
          <p:nvPr/>
        </p:nvSpPr>
        <p:spPr>
          <a:xfrm>
            <a:off x="1208868" y="4179026"/>
            <a:ext cx="9918916" cy="1214385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5" name="Google Shape;285;p34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權重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1050152" y="1592752"/>
            <a:ext cx="9349211" cy="108845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1" lang="zh-TW" sz="2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覆蓋、接近性、精確性，</a:t>
            </a: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CSS的權重是以這三個大類來居分。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最左邊的權重最高，最右邊的權重最低。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1208875" y="4370525"/>
            <a:ext cx="9918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F0B100"/>
                </a:solidFill>
                <a:latin typeface="Lato"/>
                <a:ea typeface="Lato"/>
                <a:cs typeface="Lato"/>
                <a:sym typeface="Lato"/>
              </a:rPr>
              <a:t>inline style &gt; ID &gt; Class &gt;Element&gt;*</a:t>
            </a:r>
            <a:endParaRPr b="1" i="0" sz="4800">
              <a:solidFill>
                <a:srgbClr val="F0B1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1208868" y="3434291"/>
            <a:ext cx="9349211" cy="108845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一般狀況: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/>
        </p:nvSpPr>
        <p:spPr>
          <a:xfrm>
            <a:off x="1208868" y="4179026"/>
            <a:ext cx="9918916" cy="1896310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5" name="Google Shape;295;p35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權重-important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1050152" y="1592751"/>
            <a:ext cx="9349211" cy="18415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1" lang="zh-TW" sz="2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!important</a:t>
            </a: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為最高等級的權重，可以蓋過所有。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只有important可以超越important。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使用時機：盡量不要用。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1467338" y="4370523"/>
            <a:ext cx="789729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F0B100"/>
                </a:solidFill>
                <a:latin typeface="Lato"/>
                <a:ea typeface="Lato"/>
                <a:cs typeface="Lato"/>
                <a:sym typeface="Lato"/>
              </a:rPr>
              <a:t>!important &gt; inline style &gt; ID &gt;Class &gt; Element &gt; ＊</a:t>
            </a:r>
            <a:endParaRPr b="1" sz="4800">
              <a:solidFill>
                <a:srgbClr val="F0B1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800">
              <a:solidFill>
                <a:srgbClr val="F0B1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1208868" y="3434291"/>
            <a:ext cx="9349211" cy="108845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重新比較後:</a:t>
            </a:r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3520" y="5998971"/>
            <a:ext cx="3006670" cy="6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覆蓋</a:t>
            </a:r>
            <a:endParaRPr/>
          </a:p>
        </p:txBody>
      </p:sp>
      <p:sp>
        <p:nvSpPr>
          <p:cNvPr id="306" name="Google Shape;306;p36"/>
          <p:cNvSpPr txBox="1"/>
          <p:nvPr/>
        </p:nvSpPr>
        <p:spPr>
          <a:xfrm>
            <a:off x="1050152" y="1592751"/>
            <a:ext cx="9349211" cy="18415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如果像下例，有很多選擇器都選到同一個元素 &lt;p&gt; 最後字會變成什麼顏色呢?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923" y="2658515"/>
            <a:ext cx="5885268" cy="203899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/>
          <p:nvPr/>
        </p:nvSpPr>
        <p:spPr>
          <a:xfrm>
            <a:off x="1522923" y="5352563"/>
            <a:ext cx="8021546" cy="821411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1681419" y="5517046"/>
            <a:ext cx="786305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後面的CSS會蓋到前面指定在同一個元素上的樣式。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接近性</a:t>
            </a:r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1050152" y="1592751"/>
            <a:ext cx="9349211" cy="18415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如果像下例，有很多選擇器都選到同一個元素 &lt;p&gt; 最後字會變成什麼顏色呢?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1889357" y="5870046"/>
            <a:ext cx="8308528" cy="821411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2047853" y="6034529"/>
            <a:ext cx="830708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所謂的接近性就是指 CSS在引入時離元素有多近後面。</a:t>
            </a:r>
            <a:endParaRPr/>
          </a:p>
        </p:txBody>
      </p:sp>
      <p:pic>
        <p:nvPicPr>
          <p:cNvPr id="319" name="Google Shape;3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357" y="4583456"/>
            <a:ext cx="45593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9357" y="2544983"/>
            <a:ext cx="7670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9357" y="3487366"/>
            <a:ext cx="32004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7"/>
          <p:cNvSpPr txBox="1"/>
          <p:nvPr/>
        </p:nvSpPr>
        <p:spPr>
          <a:xfrm>
            <a:off x="913795" y="2639797"/>
            <a:ext cx="1162978" cy="283110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36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448657" y="5085106"/>
            <a:ext cx="1066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行內CSS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5191598" y="3717581"/>
            <a:ext cx="1066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內部CSS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9664726" y="2692606"/>
            <a:ext cx="1066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外部CSS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10197882" y="5085131"/>
            <a:ext cx="106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Ans: C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913795" y="609600"/>
            <a:ext cx="256734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本週大綱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1358582" y="1463696"/>
            <a:ext cx="7963398" cy="4906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 運作方式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 規則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如何將CSS套用到頁面上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使用外部CSS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使用內部CSS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使用行內CSS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 選擇器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ＣSS 權重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913795" y="6223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精確性</a:t>
            </a:r>
            <a:endParaRPr/>
          </a:p>
        </p:txBody>
      </p:sp>
      <p:sp>
        <p:nvSpPr>
          <p:cNvPr id="333" name="Google Shape;333;p38"/>
          <p:cNvSpPr txBox="1"/>
          <p:nvPr/>
        </p:nvSpPr>
        <p:spPr>
          <a:xfrm>
            <a:off x="1050152" y="1592751"/>
            <a:ext cx="9349211" cy="18415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如果像下例，有很多選擇器都選到同一個元素 &lt;p&gt; 最後字會變成什麼顏色呢?</a:t>
            </a:r>
            <a:endParaRPr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1889357" y="5238428"/>
            <a:ext cx="8308528" cy="1453030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2125343" y="5379802"/>
            <a:ext cx="796404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因為ID是唯一的，.class有可能有很多個，</a:t>
            </a:r>
            <a:endParaRPr b="1" sz="26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所以#ID的精確性高於 .class，再來被指定在 div後代</a:t>
            </a:r>
            <a:endParaRPr b="1" sz="26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內的 p 也比單純指定 p 來得精確。</a:t>
            </a:r>
            <a:endParaRPr/>
          </a:p>
        </p:txBody>
      </p:sp>
      <p:sp>
        <p:nvSpPr>
          <p:cNvPr id="336" name="Google Shape;336;p38"/>
          <p:cNvSpPr txBox="1"/>
          <p:nvPr/>
        </p:nvSpPr>
        <p:spPr>
          <a:xfrm>
            <a:off x="1084706" y="2532498"/>
            <a:ext cx="1162978" cy="283110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-306000" lvl="0" marL="3429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-306000" lvl="0" marL="3429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  <a:p>
            <a:pPr indent="-306000" lvl="0" marL="3429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lang="zh-TW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53" y="2532497"/>
            <a:ext cx="4181789" cy="234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9004" y="2532497"/>
            <a:ext cx="4518553" cy="133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8"/>
          <p:cNvSpPr txBox="1"/>
          <p:nvPr/>
        </p:nvSpPr>
        <p:spPr>
          <a:xfrm>
            <a:off x="7474062" y="4151693"/>
            <a:ext cx="3227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Q：這邊的顏色，是哪一種？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Ａ：黑色，因為ID的權重最高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4616059" y="4402206"/>
            <a:ext cx="2481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此權重高低A&gt;B&gt;C&gt;D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本週作業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913795" y="1732449"/>
            <a:ext cx="6649378" cy="465336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zh-TW"/>
              <a:t>1.使用選擇器排出紅綠燈。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zh-TW"/>
              <a:t>2.使用內部CSS。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zh-TW"/>
              <a:t>3.請在外框給一個class選擇器。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zh-TW"/>
              <a:t>4.請給不同顏色一個id選擇器。(ID通常一個頁面只會有一個)</a:t>
            </a:r>
            <a:endParaRPr/>
          </a:p>
          <a:p>
            <a:pPr indent="-190430" lvl="0" marL="342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zh-TW"/>
              <a:t>先不用行內CSS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zh-TW"/>
              <a:t>提示:會用到的屬性值,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1540"/>
              <a:buChar char="◈"/>
            </a:pPr>
            <a:r>
              <a:rPr lang="zh-TW"/>
              <a:t>width/height/color/margin/paddin</a:t>
            </a:r>
            <a:endParaRPr/>
          </a:p>
        </p:txBody>
      </p:sp>
      <p:pic>
        <p:nvPicPr>
          <p:cNvPr id="348" name="Google Shape;3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8952" y="609600"/>
            <a:ext cx="3733800" cy="5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引用資料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0"/>
          <p:cNvSpPr txBox="1"/>
          <p:nvPr>
            <p:ph idx="1" type="body"/>
          </p:nvPr>
        </p:nvSpPr>
        <p:spPr>
          <a:xfrm>
            <a:off x="913795" y="1732450"/>
            <a:ext cx="10353762" cy="23692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https://ithelp.ithome.com.tw/articles/10196454?sc=iThelpR</a:t>
            </a:r>
            <a:endParaRPr/>
          </a:p>
        </p:txBody>
      </p:sp>
      <p:sp>
        <p:nvSpPr>
          <p:cNvPr id="356" name="Google Shape;356;p40"/>
          <p:cNvSpPr txBox="1"/>
          <p:nvPr/>
        </p:nvSpPr>
        <p:spPr>
          <a:xfrm>
            <a:off x="2188564" y="4332157"/>
            <a:ext cx="4397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DRY (Don’t repeat yourself) 不要重複原則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913795" y="242174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CSS 運作方式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br>
              <a:rPr lang="zh-TW"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95" y="1467735"/>
            <a:ext cx="10411621" cy="461220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3362974" y="1332854"/>
            <a:ext cx="2851846" cy="4881966"/>
          </a:xfrm>
          <a:prstGeom prst="rect">
            <a:avLst/>
          </a:prstGeom>
          <a:noFill/>
          <a:ln cap="flat" cmpd="sng" w="57150">
            <a:solidFill>
              <a:srgbClr val="8932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0B100"/>
              </a:buClr>
              <a:buSzPts val="4000"/>
              <a:buFont typeface="Arial"/>
              <a:buNone/>
            </a:pPr>
            <a:r>
              <a:rPr b="1" lang="zh-TW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zh-TW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b="1" lang="zh-TW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zh-TW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b="1" lang="zh-TW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zh-TW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heets (</a:t>
            </a:r>
            <a:r>
              <a:rPr b="1"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層疊</a:t>
            </a:r>
            <a:r>
              <a:rPr b="1" lang="zh-TW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樣式表)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050153" y="1592750"/>
            <a:ext cx="10353762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CSS控制網頁外觀，要在瀏覽器如何表現的陳述式語言。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瀏覽器會套用CSS樣式宣告，被選中的元素能正確顯示。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樣式宣告包含了屬性 (Property) 與屬性值 (Value)。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越後面的宣告的權重越重</a:t>
            </a: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個人, 男人, 牆, 室內 的圖片&#10;&#10;&#10;&#10;自動產生的描述"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8638" y="3774162"/>
            <a:ext cx="4023110" cy="266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CSS 規則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054" y="3007797"/>
            <a:ext cx="7400946" cy="3850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1050153" y="1592750"/>
            <a:ext cx="10353762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CSS 規則包含兩個部分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040"/>
              </a:spcBef>
              <a:spcAft>
                <a:spcPts val="0"/>
              </a:spcAft>
              <a:buClr>
                <a:schemeClr val="lt2"/>
              </a:buClr>
              <a:buSzPts val="1540"/>
              <a:buFont typeface="Noto Sans Symbols"/>
              <a:buChar char="◈"/>
            </a:pPr>
            <a:r>
              <a:rPr b="0" i="0" lang="zh-TW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選擇器 (tag、div、id... etc.)</a:t>
            </a:r>
            <a:endParaRPr b="0" i="0" sz="2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040"/>
              </a:spcBef>
              <a:spcAft>
                <a:spcPts val="0"/>
              </a:spcAft>
              <a:buClr>
                <a:schemeClr val="lt2"/>
              </a:buClr>
              <a:buSzPts val="1540"/>
              <a:buFont typeface="Noto Sans Symbols"/>
              <a:buChar char="◈"/>
            </a:pPr>
            <a:r>
              <a:rPr b="0" i="0" lang="zh-TW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宣告</a:t>
            </a:r>
            <a:endParaRPr b="0" i="0" sz="2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CSS 規則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1050153" y="1592750"/>
            <a:ext cx="10353762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zh-TW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CSS 每個宣告都是由兩部份組成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040"/>
              </a:spcBef>
              <a:spcAft>
                <a:spcPts val="0"/>
              </a:spcAft>
              <a:buClr>
                <a:schemeClr val="lt2"/>
              </a:buClr>
              <a:buSzPts val="1540"/>
              <a:buFont typeface="Noto Sans Symbols"/>
              <a:buChar char="◈"/>
            </a:pPr>
            <a:r>
              <a:rPr b="0" i="0" lang="zh-TW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屬性</a:t>
            </a:r>
            <a:endParaRPr b="0" i="0" sz="2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040"/>
              </a:spcBef>
              <a:spcAft>
                <a:spcPts val="0"/>
              </a:spcAft>
              <a:buClr>
                <a:schemeClr val="lt2"/>
              </a:buClr>
              <a:buSzPts val="1540"/>
              <a:buFont typeface="Noto Sans Symbols"/>
              <a:buChar char="◈"/>
            </a:pPr>
            <a:r>
              <a:rPr b="0" i="0" lang="zh-TW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屬性值</a:t>
            </a:r>
            <a:endParaRPr b="0" i="0" sz="2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488" y="3006589"/>
            <a:ext cx="7511512" cy="3851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使用外部CSS (從外部引進來，可以多個CSS)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050153" y="1592750"/>
            <a:ext cx="10353762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4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463" y="2119692"/>
            <a:ext cx="10585142" cy="264904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sp>
        <p:nvSpPr>
          <p:cNvPr id="198" name="Google Shape;198;p25"/>
          <p:cNvSpPr/>
          <p:nvPr/>
        </p:nvSpPr>
        <p:spPr>
          <a:xfrm>
            <a:off x="913795" y="3673098"/>
            <a:ext cx="10469451" cy="464949"/>
          </a:xfrm>
          <a:prstGeom prst="rect">
            <a:avLst/>
          </a:prstGeom>
          <a:noFill/>
          <a:ln cap="flat" cmpd="sng" w="57150">
            <a:solidFill>
              <a:srgbClr val="8932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使用內部CSS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050153" y="1592750"/>
            <a:ext cx="10353762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4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39" y="1580050"/>
            <a:ext cx="6861963" cy="50487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sp>
        <p:nvSpPr>
          <p:cNvPr id="207" name="Google Shape;207;p26"/>
          <p:cNvSpPr/>
          <p:nvPr/>
        </p:nvSpPr>
        <p:spPr>
          <a:xfrm>
            <a:off x="1127940" y="3152117"/>
            <a:ext cx="5908292" cy="2892222"/>
          </a:xfrm>
          <a:prstGeom prst="rect">
            <a:avLst/>
          </a:prstGeom>
          <a:noFill/>
          <a:ln cap="flat" cmpd="sng" w="57150">
            <a:solidFill>
              <a:srgbClr val="8932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使用行內CSS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1050153" y="1592750"/>
            <a:ext cx="10353762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4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153" y="1761467"/>
            <a:ext cx="88519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1565329" y="3440624"/>
            <a:ext cx="8183106" cy="821410"/>
          </a:xfrm>
          <a:prstGeom prst="rect">
            <a:avLst/>
          </a:prstGeom>
          <a:noFill/>
          <a:ln cap="flat" cmpd="sng" w="57150">
            <a:solidFill>
              <a:srgbClr val="8932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7727" y="5714190"/>
            <a:ext cx="3529954" cy="101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石板">
  <a:themeElements>
    <a:clrScheme name="石板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